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312" r:id="rId10"/>
    <p:sldId id="313" r:id="rId11"/>
    <p:sldId id="314" r:id="rId12"/>
    <p:sldId id="315" r:id="rId13"/>
    <p:sldId id="316" r:id="rId14"/>
    <p:sldId id="317" r:id="rId15"/>
    <p:sldId id="318" r:id="rId16"/>
    <p:sldId id="319" r:id="rId17"/>
    <p:sldId id="320" r:id="rId18"/>
    <p:sldId id="321" r:id="rId19"/>
    <p:sldId id="322" r:id="rId20"/>
    <p:sldId id="264" r:id="rId21"/>
    <p:sldId id="265" r:id="rId22"/>
    <p:sldId id="266" r:id="rId23"/>
    <p:sldId id="267" r:id="rId24"/>
    <p:sldId id="268" r:id="rId25"/>
    <p:sldId id="269" r:id="rId26"/>
    <p:sldId id="270" r:id="rId27"/>
    <p:sldId id="271" r:id="rId28"/>
    <p:sldId id="272" r:id="rId29"/>
    <p:sldId id="273" r:id="rId30"/>
    <p:sldId id="274" r:id="rId31"/>
    <p:sldId id="278" r:id="rId32"/>
    <p:sldId id="275" r:id="rId33"/>
    <p:sldId id="277" r:id="rId34"/>
    <p:sldId id="276" r:id="rId35"/>
    <p:sldId id="279" r:id="rId36"/>
    <p:sldId id="280" r:id="rId37"/>
    <p:sldId id="281" r:id="rId38"/>
    <p:sldId id="282" r:id="rId39"/>
    <p:sldId id="283" r:id="rId40"/>
    <p:sldId id="284" r:id="rId41"/>
    <p:sldId id="285" r:id="rId42"/>
    <p:sldId id="286" r:id="rId43"/>
    <p:sldId id="287" r:id="rId44"/>
    <p:sldId id="288" r:id="rId45"/>
    <p:sldId id="289" r:id="rId46"/>
    <p:sldId id="290" r:id="rId47"/>
    <p:sldId id="291" r:id="rId48"/>
    <p:sldId id="292" r:id="rId49"/>
    <p:sldId id="293" r:id="rId50"/>
    <p:sldId id="294" r:id="rId51"/>
    <p:sldId id="295" r:id="rId52"/>
    <p:sldId id="296" r:id="rId53"/>
    <p:sldId id="297" r:id="rId54"/>
    <p:sldId id="298" r:id="rId55"/>
    <p:sldId id="299" r:id="rId56"/>
    <p:sldId id="300" r:id="rId57"/>
    <p:sldId id="301" r:id="rId58"/>
    <p:sldId id="302" r:id="rId59"/>
    <p:sldId id="303" r:id="rId60"/>
    <p:sldId id="304" r:id="rId61"/>
    <p:sldId id="305" r:id="rId62"/>
    <p:sldId id="306" r:id="rId63"/>
    <p:sldId id="307" r:id="rId64"/>
    <p:sldId id="308" r:id="rId65"/>
    <p:sldId id="309" r:id="rId66"/>
    <p:sldId id="310" r:id="rId67"/>
    <p:sldId id="311"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711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D5DAC2-5DC1-4DBC-B59A-4EBF8C5823AF}" type="datetimeFigureOut">
              <a:rPr lang="fr-FR" smtClean="0"/>
              <a:pPr/>
              <a:t>16/02/2014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16537F-BE81-4FCD-B48D-909433D5386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5DAC2-5DC1-4DBC-B59A-4EBF8C5823AF}" type="datetimeFigureOut">
              <a:rPr lang="fr-FR" smtClean="0"/>
              <a:pPr/>
              <a:t>16/02/2014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6537F-BE81-4FCD-B48D-909433D5386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858280" cy="6286544"/>
          </a:xfrm>
        </p:spPr>
        <p:txBody>
          <a:bodyPr>
            <a:normAutofit/>
          </a:bodyPr>
          <a:lstStyle/>
          <a:p>
            <a:pPr algn="l"/>
            <a:r>
              <a:rPr lang="fr-FR" sz="2400" dirty="0" smtClean="0">
                <a:solidFill>
                  <a:schemeClr val="tx1"/>
                </a:solidFill>
              </a:rPr>
              <a:t>À mesure que les types de menaces, d’attaques et d’exploits évoluaient, différents termes ont été inventés pour désigner les individus impliqués dans ces malveillances. Voici quelques exemples des termes les plus courants :</a:t>
            </a:r>
            <a:endParaRPr lang="fr-FR" sz="24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143668"/>
          </a:xfrm>
        </p:spPr>
        <p:txBody>
          <a:bodyPr>
            <a:normAutofit/>
          </a:bodyPr>
          <a:lstStyle/>
          <a:p>
            <a:pPr algn="l"/>
            <a:r>
              <a:rPr lang="fr-FR" sz="2200" b="1" dirty="0">
                <a:solidFill>
                  <a:schemeClr val="tx1"/>
                </a:solidFill>
              </a:rPr>
              <a:t>Que faire ?</a:t>
            </a:r>
            <a:endParaRPr lang="fr-FR" sz="2200" dirty="0">
              <a:solidFill>
                <a:schemeClr val="tx1"/>
              </a:solidFill>
            </a:endParaRPr>
          </a:p>
          <a:p>
            <a:pPr algn="l"/>
            <a:r>
              <a:rPr lang="fr-FR" sz="2200" dirty="0">
                <a:solidFill>
                  <a:schemeClr val="tx1"/>
                </a:solidFill>
              </a:rPr>
              <a:t>Tenir à jour les correctifs de sécurité et logiciels.</a:t>
            </a:r>
          </a:p>
          <a:p>
            <a:pPr algn="l"/>
            <a:r>
              <a:rPr lang="fr-FR" sz="2200" dirty="0">
                <a:solidFill>
                  <a:schemeClr val="tx1"/>
                </a:solidFill>
              </a:rPr>
              <a:t>Configurer les paramètres de sécurité pour votre système d'exploitation, votre navigateur Internet et votre logiciel de sécurité.</a:t>
            </a:r>
          </a:p>
          <a:p>
            <a:pPr algn="l"/>
            <a:r>
              <a:rPr lang="fr-FR" sz="2200" dirty="0">
                <a:solidFill>
                  <a:schemeClr val="tx1"/>
                </a:solidFill>
              </a:rPr>
              <a:t>Les sociétés doivent définir leurs propres politiques de sécurité en matière de comportement en ligne. Les particuliers doivent adopter des règles précises pour renforcer leur sécurité en ligne.</a:t>
            </a:r>
          </a:p>
          <a:p>
            <a:pPr algn="l"/>
            <a:r>
              <a:rPr lang="fr-FR" sz="2200" dirty="0">
                <a:solidFill>
                  <a:schemeClr val="tx1"/>
                </a:solidFill>
              </a:rPr>
              <a:t>Installer une solution de sécurité proactive telle que Norton Internet Security pour bloquer les menaces qui ciblent les failles de sécurité.</a:t>
            </a:r>
          </a:p>
          <a:p>
            <a:pPr algn="l"/>
            <a:endParaRPr lang="fr-FR" sz="22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429684" cy="6286544"/>
          </a:xfrm>
        </p:spPr>
        <p:txBody>
          <a:bodyPr>
            <a:normAutofit fontScale="70000" lnSpcReduction="20000"/>
          </a:bodyPr>
          <a:lstStyle/>
          <a:p>
            <a:pPr algn="l"/>
            <a:r>
              <a:rPr lang="fr-FR" b="1" dirty="0">
                <a:solidFill>
                  <a:schemeClr val="tx1"/>
                </a:solidFill>
              </a:rPr>
              <a:t>Menace informatique n °2 : Logiciels espions</a:t>
            </a:r>
            <a:endParaRPr lang="fr-FR" dirty="0">
              <a:solidFill>
                <a:schemeClr val="tx1"/>
              </a:solidFill>
            </a:endParaRPr>
          </a:p>
          <a:p>
            <a:pPr algn="l"/>
            <a:r>
              <a:rPr lang="fr-FR" b="1" dirty="0">
                <a:solidFill>
                  <a:schemeClr val="tx1"/>
                </a:solidFill>
              </a:rPr>
              <a:t>Fonctionnement : </a:t>
            </a:r>
            <a:r>
              <a:rPr lang="fr-FR" dirty="0">
                <a:solidFill>
                  <a:schemeClr val="tx1"/>
                </a:solidFill>
              </a:rPr>
              <a:t>Un logiciel espion peut être téléchargé à partir de sites Web, d'e-mails, de messages instantanés et de connexions directes de partage de fichiers. Par ailleurs, un utilisateur peut, sans le savoir, recevoir un logiciel espion en acceptant un contrat de licence utilisateur final d'un programme informatique.</a:t>
            </a:r>
          </a:p>
          <a:p>
            <a:pPr algn="l"/>
            <a:r>
              <a:rPr lang="fr-FR" b="1" dirty="0">
                <a:solidFill>
                  <a:schemeClr val="tx1"/>
                </a:solidFill>
              </a:rPr>
              <a:t>Que faire ?</a:t>
            </a:r>
            <a:endParaRPr lang="fr-FR" dirty="0">
              <a:solidFill>
                <a:schemeClr val="tx1"/>
              </a:solidFill>
            </a:endParaRPr>
          </a:p>
          <a:p>
            <a:pPr algn="l"/>
            <a:r>
              <a:rPr lang="fr-FR" dirty="0">
                <a:solidFill>
                  <a:schemeClr val="tx1"/>
                </a:solidFill>
              </a:rPr>
              <a:t>Utiliser un programme de sécurité Internet connu pour vous protéger de manière proactive contre les logiciels espions et les autres risques de sécurité.</a:t>
            </a:r>
          </a:p>
          <a:p>
            <a:pPr algn="l"/>
            <a:r>
              <a:rPr lang="fr-FR" dirty="0">
                <a:solidFill>
                  <a:schemeClr val="tx1"/>
                </a:solidFill>
              </a:rPr>
              <a:t>Configurer le pare-feu de ce programme de sécurité pour bloquer les demandes de communications sortantes qui n'ont pas été sollicitées.</a:t>
            </a:r>
          </a:p>
          <a:p>
            <a:pPr algn="l"/>
            <a:r>
              <a:rPr lang="fr-FR" dirty="0">
                <a:solidFill>
                  <a:schemeClr val="tx1"/>
                </a:solidFill>
              </a:rPr>
              <a:t>Ne pas accepter, ni ouvrir de messages d'erreur suspects dans votre navigateur.</a:t>
            </a:r>
          </a:p>
          <a:p>
            <a:pPr algn="l"/>
            <a:r>
              <a:rPr lang="fr-FR" dirty="0">
                <a:solidFill>
                  <a:schemeClr val="tx1"/>
                </a:solidFill>
              </a:rPr>
              <a:t>Refuser les offres de logiciels gratuits, les logiciels espions pouvant être intégrés à de telles offres.</a:t>
            </a:r>
          </a:p>
          <a:p>
            <a:pPr algn="l"/>
            <a:r>
              <a:rPr lang="fr-FR" dirty="0">
                <a:solidFill>
                  <a:schemeClr val="tx1"/>
                </a:solidFill>
              </a:rPr>
              <a:t>Toujours lire attentivement le contrat de licence utilisateur final lors de l'installation et annuler l'installation si d'autres « programmes » sont installés avec le programme souhaité.</a:t>
            </a:r>
          </a:p>
          <a:p>
            <a:pPr algn="l"/>
            <a:r>
              <a:rPr lang="fr-FR" dirty="0">
                <a:solidFill>
                  <a:schemeClr val="tx1"/>
                </a:solidFill>
              </a:rPr>
              <a:t>Tenir à jour les correctifs de sécurité et logiciels.</a:t>
            </a:r>
          </a:p>
          <a:p>
            <a:pPr algn="l"/>
            <a:endParaRPr lang="fr-FR"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01122" cy="6286544"/>
          </a:xfrm>
        </p:spPr>
        <p:txBody>
          <a:bodyPr>
            <a:normAutofit fontScale="70000" lnSpcReduction="20000"/>
          </a:bodyPr>
          <a:lstStyle/>
          <a:p>
            <a:pPr algn="l"/>
            <a:r>
              <a:rPr lang="fr-FR" b="1" dirty="0">
                <a:solidFill>
                  <a:schemeClr val="tx1"/>
                </a:solidFill>
              </a:rPr>
              <a:t>Menace informatique n °3 : Courrier indésirable</a:t>
            </a:r>
            <a:endParaRPr lang="fr-FR" dirty="0">
              <a:solidFill>
                <a:schemeClr val="tx1"/>
              </a:solidFill>
            </a:endParaRPr>
          </a:p>
          <a:p>
            <a:pPr algn="l"/>
            <a:r>
              <a:rPr lang="fr-FR" i="1" dirty="0">
                <a:solidFill>
                  <a:schemeClr val="tx1"/>
                </a:solidFill>
              </a:rPr>
              <a:t>Fonctionnement </a:t>
            </a:r>
            <a:r>
              <a:rPr lang="fr-FR" dirty="0">
                <a:solidFill>
                  <a:schemeClr val="tx1"/>
                </a:solidFill>
              </a:rPr>
              <a:t>: Le courrier indésirable est la version électronique des publicités papier que vous recevez dans votre boîte aux lettres. Cela consiste à envoyer des messages non sollicités, la plupart du temps de la publicité, à un grand nombre de destinataires. Le courrier indésirable pose un sérieux problème de sécurité, car il peut être utilisé pour envoyer un e-mail susceptible de contenir des chevaux de Troie, des virus, des vers, des logiciels espions et des attaques ciblées qui visent à obtenir des informations d'identification personnelles et confidentielles.</a:t>
            </a:r>
          </a:p>
          <a:p>
            <a:pPr algn="l"/>
            <a:r>
              <a:rPr lang="fr-FR" b="1" dirty="0">
                <a:solidFill>
                  <a:schemeClr val="tx1"/>
                </a:solidFill>
              </a:rPr>
              <a:t>Comment savoir ? </a:t>
            </a:r>
            <a:r>
              <a:rPr lang="fr-FR" dirty="0">
                <a:solidFill>
                  <a:schemeClr val="tx1"/>
                </a:solidFill>
              </a:rPr>
              <a:t>Repérez les messages qui ne contiennent pas votre adresse de messagerie dans les champs À ou CC : il s'agit la plupart du temps de courrier indésirable. Le courrier indésirable peut contenir des mots choquants ou des liens vers des sites Web au contenu inapproprié. Il peut également contenir du texte caché, qui n'est visible que si vous sélectionnez le contenu (une astuce courante chez les expéditeurs de courrier indésirable afin que les messages passent au travers des filtres de courrier indésirable sans être détectés).</a:t>
            </a:r>
          </a:p>
          <a:p>
            <a:pPr algn="l"/>
            <a:endParaRPr lang="fr-FR"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215106"/>
          </a:xfrm>
        </p:spPr>
        <p:txBody>
          <a:bodyPr>
            <a:normAutofit/>
          </a:bodyPr>
          <a:lstStyle/>
          <a:p>
            <a:pPr algn="l"/>
            <a:r>
              <a:rPr lang="fr-FR" sz="2200" b="1" dirty="0">
                <a:solidFill>
                  <a:schemeClr val="tx1"/>
                </a:solidFill>
              </a:rPr>
              <a:t>Que faire ?</a:t>
            </a:r>
            <a:endParaRPr lang="fr-FR" sz="2200" dirty="0">
              <a:solidFill>
                <a:schemeClr val="tx1"/>
              </a:solidFill>
            </a:endParaRPr>
          </a:p>
          <a:p>
            <a:pPr algn="l"/>
            <a:r>
              <a:rPr lang="fr-FR" sz="2200" dirty="0">
                <a:solidFill>
                  <a:schemeClr val="tx1"/>
                </a:solidFill>
              </a:rPr>
              <a:t>Installer un logiciel de blocage/filtrage du courrier indésirable.</a:t>
            </a:r>
          </a:p>
          <a:p>
            <a:pPr algn="l"/>
            <a:r>
              <a:rPr lang="fr-FR" sz="2200" dirty="0">
                <a:solidFill>
                  <a:schemeClr val="tx1"/>
                </a:solidFill>
              </a:rPr>
              <a:t>Ne répondre à aucun courrier suspect et supprimer systématiquement ce type de courrier.</a:t>
            </a:r>
          </a:p>
          <a:p>
            <a:pPr algn="l"/>
            <a:r>
              <a:rPr lang="fr-FR" sz="2200" dirty="0">
                <a:solidFill>
                  <a:schemeClr val="tx1"/>
                </a:solidFill>
              </a:rPr>
              <a:t>Désactiver le volet de prévisualisation de vos e-mails et lire les messages en texte brut.</a:t>
            </a:r>
          </a:p>
          <a:p>
            <a:pPr algn="l"/>
            <a:r>
              <a:rPr lang="fr-FR" sz="2200" dirty="0">
                <a:solidFill>
                  <a:schemeClr val="tx1"/>
                </a:solidFill>
              </a:rPr>
              <a:t>Rejeter tous les messages instantanés provenant de personnes qui ne figurent pas dans votre liste de contacts.</a:t>
            </a:r>
          </a:p>
          <a:p>
            <a:pPr algn="l"/>
            <a:r>
              <a:rPr lang="fr-FR" sz="2200" dirty="0">
                <a:solidFill>
                  <a:schemeClr val="tx1"/>
                </a:solidFill>
              </a:rPr>
              <a:t>Ne pas cliquer sur les liens URL figurant dans un message instantané, sauf s'ils proviennent d'une source connue et qu'ils sont attendus.</a:t>
            </a:r>
          </a:p>
          <a:p>
            <a:pPr algn="l"/>
            <a:r>
              <a:rPr lang="fr-FR" sz="2200" dirty="0">
                <a:solidFill>
                  <a:schemeClr val="tx1"/>
                </a:solidFill>
              </a:rPr>
              <a:t>Tenir à jour les correctifs de sécurité et logiciels.</a:t>
            </a:r>
          </a:p>
          <a:p>
            <a:pPr algn="l"/>
            <a:r>
              <a:rPr lang="fr-FR" sz="2200" dirty="0" smtClean="0">
                <a:solidFill>
                  <a:schemeClr val="tx1"/>
                </a:solidFill>
              </a:rPr>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01122" cy="6357982"/>
          </a:xfrm>
        </p:spPr>
        <p:txBody>
          <a:bodyPr>
            <a:normAutofit/>
          </a:bodyPr>
          <a:lstStyle/>
          <a:p>
            <a:pPr algn="l"/>
            <a:r>
              <a:rPr lang="fr-FR" sz="2200" b="1" dirty="0" err="1">
                <a:solidFill>
                  <a:schemeClr val="tx1"/>
                </a:solidFill>
              </a:rPr>
              <a:t>enace</a:t>
            </a:r>
            <a:r>
              <a:rPr lang="fr-FR" sz="2200" b="1" dirty="0">
                <a:solidFill>
                  <a:schemeClr val="tx1"/>
                </a:solidFill>
              </a:rPr>
              <a:t> informatique n °4 : Programmes malveillants</a:t>
            </a:r>
            <a:endParaRPr lang="fr-FR" sz="2200" dirty="0">
              <a:solidFill>
                <a:schemeClr val="tx1"/>
              </a:solidFill>
            </a:endParaRPr>
          </a:p>
          <a:p>
            <a:pPr algn="l"/>
            <a:r>
              <a:rPr lang="fr-FR" sz="2200" b="1" dirty="0">
                <a:solidFill>
                  <a:schemeClr val="tx1"/>
                </a:solidFill>
              </a:rPr>
              <a:t>Fonctionnement : </a:t>
            </a:r>
            <a:r>
              <a:rPr lang="fr-FR" sz="2200" dirty="0">
                <a:solidFill>
                  <a:schemeClr val="tx1"/>
                </a:solidFill>
              </a:rPr>
              <a:t>Les programmes malveillants font partie des programmes hostiles, comprenant les virus, les vers et les chevaux de Troie. Les programmes malveillants dits destructeurs utilisent les outils de communication les plus courants pour se propager, notamment sous la forme de vers envoyés dans des messages électroniques ou instantanés, de chevaux de Troie propagés via des sites Web et de fichiers infectés par des virus téléchargés à partir de connexions P2P. Les programmes malveillants tentent également d'exploiter les failles existantes des systèmes en s'introduisant de façon aisée et transparente.</a:t>
            </a:r>
          </a:p>
          <a:p>
            <a:pPr algn="l"/>
            <a:r>
              <a:rPr lang="fr-FR" sz="2200" b="1" dirty="0">
                <a:solidFill>
                  <a:schemeClr val="tx1"/>
                </a:solidFill>
              </a:rPr>
              <a:t>Comment savoir ? </a:t>
            </a:r>
            <a:r>
              <a:rPr lang="fr-FR" sz="2200" dirty="0">
                <a:solidFill>
                  <a:schemeClr val="tx1"/>
                </a:solidFill>
              </a:rPr>
              <a:t>Les programmes malveillants se font le plus souvent très discrets, en se cachant de manière active ou en passant inaperçu sur un système connu de l'utilisateur. Il se peut que vous remarquiez un léger ralentissement de votre système.</a:t>
            </a:r>
          </a:p>
          <a:p>
            <a:pPr algn="l"/>
            <a:endParaRPr lang="fr-FR" sz="22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01122" cy="6286544"/>
          </a:xfrm>
        </p:spPr>
        <p:txBody>
          <a:bodyPr>
            <a:noAutofit/>
          </a:bodyPr>
          <a:lstStyle/>
          <a:p>
            <a:pPr algn="l"/>
            <a:r>
              <a:rPr lang="fr-FR" sz="2200" b="1" dirty="0">
                <a:solidFill>
                  <a:schemeClr val="tx1"/>
                </a:solidFill>
              </a:rPr>
              <a:t>Que faire ?</a:t>
            </a:r>
            <a:endParaRPr lang="fr-FR" sz="2200" dirty="0">
              <a:solidFill>
                <a:schemeClr val="tx1"/>
              </a:solidFill>
            </a:endParaRPr>
          </a:p>
          <a:p>
            <a:pPr algn="l">
              <a:buFont typeface="Arial" pitchFamily="34" charset="0"/>
              <a:buChar char="•"/>
            </a:pPr>
            <a:r>
              <a:rPr lang="fr-FR" sz="2200" dirty="0">
                <a:solidFill>
                  <a:schemeClr val="tx1"/>
                </a:solidFill>
              </a:rPr>
              <a:t>Ouvrir uniquement les pièces aux messages électroniques ou instantanés provenant de sources fiables, et que vous attendiez.</a:t>
            </a:r>
          </a:p>
          <a:p>
            <a:pPr algn="l">
              <a:buFont typeface="Arial" pitchFamily="34" charset="0"/>
              <a:buChar char="•"/>
            </a:pPr>
            <a:r>
              <a:rPr lang="fr-FR" sz="2200" dirty="0">
                <a:solidFill>
                  <a:schemeClr val="tx1"/>
                </a:solidFill>
              </a:rPr>
              <a:t>Faire analyser les pièces jointes aux messages électroniques par un programme de sécurité Internet connu avant de les ouvrir.</a:t>
            </a:r>
          </a:p>
          <a:p>
            <a:pPr algn="l">
              <a:buFont typeface="Arial" pitchFamily="34" charset="0"/>
              <a:buChar char="•"/>
            </a:pPr>
            <a:r>
              <a:rPr lang="fr-FR" sz="2200" dirty="0">
                <a:solidFill>
                  <a:schemeClr val="tx1"/>
                </a:solidFill>
              </a:rPr>
              <a:t>Supprimer tous les messages non sollicités sans les ouvrir.</a:t>
            </a:r>
          </a:p>
          <a:p>
            <a:pPr algn="l">
              <a:buFont typeface="Arial" pitchFamily="34" charset="0"/>
              <a:buChar char="•"/>
            </a:pPr>
            <a:r>
              <a:rPr lang="fr-FR" sz="2200" dirty="0">
                <a:solidFill>
                  <a:schemeClr val="tx1"/>
                </a:solidFill>
              </a:rPr>
              <a:t>Ne pas cliquer sur des liens Web envoyés par des personnes que vous ne connaissez pas.</a:t>
            </a:r>
          </a:p>
          <a:p>
            <a:pPr algn="l">
              <a:buFont typeface="Arial" pitchFamily="34" charset="0"/>
              <a:buChar char="•"/>
            </a:pPr>
            <a:r>
              <a:rPr lang="fr-FR" sz="2200" dirty="0">
                <a:solidFill>
                  <a:schemeClr val="tx1"/>
                </a:solidFill>
              </a:rPr>
              <a:t>Si une personne figurant dans votre liste des contacts vous envoie des messages, fichiers ou liens vers des sites Web étranges, fermer votre session de messagerie instantanée.</a:t>
            </a:r>
          </a:p>
          <a:p>
            <a:pPr algn="l">
              <a:buFont typeface="Arial" pitchFamily="34" charset="0"/>
              <a:buChar char="•"/>
            </a:pPr>
            <a:r>
              <a:rPr lang="fr-FR" sz="2200" dirty="0">
                <a:solidFill>
                  <a:schemeClr val="tx1"/>
                </a:solidFill>
              </a:rPr>
              <a:t>Analyser tous les fichiers avec un programme de sécurité Internet connu avant de les transférer sur votre système.</a:t>
            </a:r>
          </a:p>
          <a:p>
            <a:pPr algn="l">
              <a:buFont typeface="Arial" pitchFamily="34" charset="0"/>
              <a:buChar char="•"/>
            </a:pPr>
            <a:r>
              <a:rPr lang="fr-FR" sz="2200" dirty="0">
                <a:solidFill>
                  <a:schemeClr val="tx1"/>
                </a:solidFill>
              </a:rPr>
              <a:t>Transférer uniquement les fichiers provenant de sources connues.</a:t>
            </a:r>
          </a:p>
          <a:p>
            <a:pPr algn="l">
              <a:buFont typeface="Arial" pitchFamily="34" charset="0"/>
              <a:buChar char="•"/>
            </a:pPr>
            <a:r>
              <a:rPr lang="fr-FR" sz="2200" dirty="0">
                <a:solidFill>
                  <a:schemeClr val="tx1"/>
                </a:solidFill>
              </a:rPr>
              <a:t>Utiliser un programme de sécurité Internet connu pour bloquer toutes les communications sortantes non sollicitées.</a:t>
            </a:r>
          </a:p>
          <a:p>
            <a:pPr algn="l">
              <a:buFont typeface="Arial" pitchFamily="34" charset="0"/>
              <a:buChar char="•"/>
            </a:pPr>
            <a:r>
              <a:rPr lang="fr-FR" sz="2200" dirty="0">
                <a:solidFill>
                  <a:schemeClr val="tx1"/>
                </a:solidFill>
              </a:rPr>
              <a:t>Tenir à jour les correctifs de sécurité.</a:t>
            </a:r>
          </a:p>
          <a:p>
            <a:pPr algn="l"/>
            <a:endParaRPr lang="fr-FR" sz="22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01122" cy="6215106"/>
          </a:xfrm>
        </p:spPr>
        <p:txBody>
          <a:bodyPr>
            <a:normAutofit/>
          </a:bodyPr>
          <a:lstStyle/>
          <a:p>
            <a:pPr algn="l"/>
            <a:r>
              <a:rPr lang="fr-FR" sz="2200" b="1" dirty="0">
                <a:solidFill>
                  <a:schemeClr val="tx1"/>
                </a:solidFill>
              </a:rPr>
              <a:t>Menace informatique n °5 : Hameçonnage (ou </a:t>
            </a:r>
            <a:r>
              <a:rPr lang="fr-FR" sz="2200" b="1" dirty="0" err="1">
                <a:solidFill>
                  <a:schemeClr val="tx1"/>
                </a:solidFill>
              </a:rPr>
              <a:t>Phishing</a:t>
            </a:r>
            <a:r>
              <a:rPr lang="fr-FR" sz="2200" b="1" dirty="0">
                <a:solidFill>
                  <a:schemeClr val="tx1"/>
                </a:solidFill>
              </a:rPr>
              <a:t>)</a:t>
            </a:r>
            <a:endParaRPr lang="fr-FR" sz="2200" dirty="0">
              <a:solidFill>
                <a:schemeClr val="tx1"/>
              </a:solidFill>
            </a:endParaRPr>
          </a:p>
          <a:p>
            <a:pPr algn="l"/>
            <a:r>
              <a:rPr lang="fr-FR" sz="2200" b="1" dirty="0">
                <a:solidFill>
                  <a:schemeClr val="tx1"/>
                </a:solidFill>
              </a:rPr>
              <a:t>Fonctionnement : </a:t>
            </a:r>
            <a:r>
              <a:rPr lang="fr-FR" sz="2200" dirty="0">
                <a:solidFill>
                  <a:schemeClr val="tx1"/>
                </a:solidFill>
              </a:rPr>
              <a:t>Le hameçonnage est essentiellement une escroquerie en ligne, et les </a:t>
            </a:r>
            <a:r>
              <a:rPr lang="fr-FR" sz="2200" dirty="0" err="1">
                <a:solidFill>
                  <a:schemeClr val="tx1"/>
                </a:solidFill>
              </a:rPr>
              <a:t>hameçonneurs</a:t>
            </a:r>
            <a:r>
              <a:rPr lang="fr-FR" sz="2200" dirty="0">
                <a:solidFill>
                  <a:schemeClr val="tx1"/>
                </a:solidFill>
              </a:rPr>
              <a:t> ne sont rien d'autre que des escrocs usurpateurs d'identité, particulièrement doués en informatique. Ils utilisent le courrier indésirable, les sites Web malveillants et les messages électroniques et instantanés pour inciter les utilisateurs à divulguer leurs informations confidentielles telles que les coordonnées de carte bancaire ou de crédit, ou encore les informations permettant d'accéder à leurs comptes personnels.</a:t>
            </a:r>
          </a:p>
          <a:p>
            <a:pPr algn="l"/>
            <a:endParaRPr lang="fr-FR" sz="22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486812" cy="5924576"/>
          </a:xfrm>
        </p:spPr>
        <p:txBody>
          <a:bodyPr>
            <a:noAutofit/>
          </a:bodyPr>
          <a:lstStyle/>
          <a:p>
            <a:pPr algn="l"/>
            <a:r>
              <a:rPr lang="fr-FR" sz="2200" b="1" dirty="0">
                <a:solidFill>
                  <a:schemeClr val="tx1"/>
                </a:solidFill>
              </a:rPr>
              <a:t>Comment savoir ? </a:t>
            </a:r>
            <a:r>
              <a:rPr lang="fr-FR" sz="2200" dirty="0">
                <a:solidFill>
                  <a:schemeClr val="tx1"/>
                </a:solidFill>
              </a:rPr>
              <a:t>Il existe quatre méthodes permettant d'identifier les tentatives d'hameçonnage :</a:t>
            </a:r>
            <a:br>
              <a:rPr lang="fr-FR" sz="2200" dirty="0">
                <a:solidFill>
                  <a:schemeClr val="tx1"/>
                </a:solidFill>
              </a:rPr>
            </a:br>
            <a:r>
              <a:rPr lang="fr-FR" sz="2200" dirty="0">
                <a:solidFill>
                  <a:schemeClr val="tx1"/>
                </a:solidFill>
              </a:rPr>
              <a:t>1. Les </a:t>
            </a:r>
            <a:r>
              <a:rPr lang="fr-FR" sz="2200" dirty="0" err="1">
                <a:solidFill>
                  <a:schemeClr val="tx1"/>
                </a:solidFill>
              </a:rPr>
              <a:t>hameçonneurs</a:t>
            </a:r>
            <a:r>
              <a:rPr lang="fr-FR" sz="2200" dirty="0">
                <a:solidFill>
                  <a:schemeClr val="tx1"/>
                </a:solidFill>
              </a:rPr>
              <a:t>, se faisant passer pour des sociétés légitimes, peuvent envoyer un e-mail pour demander des informations personnelles et amener les destinataires à répondre via des sites Web malveillants. Ils peuvent également convaincre les destinataires qu'il est urgent d'agir et les conduire à télécharger des programmes malveillants sur leurs ordinateurs.</a:t>
            </a:r>
            <a:br>
              <a:rPr lang="fr-FR" sz="2200" dirty="0">
                <a:solidFill>
                  <a:schemeClr val="tx1"/>
                </a:solidFill>
              </a:rPr>
            </a:br>
            <a:r>
              <a:rPr lang="fr-FR" sz="2200" dirty="0">
                <a:solidFill>
                  <a:schemeClr val="tx1"/>
                </a:solidFill>
              </a:rPr>
              <a:t/>
            </a:r>
            <a:br>
              <a:rPr lang="fr-FR" sz="2200" dirty="0">
                <a:solidFill>
                  <a:schemeClr val="tx1"/>
                </a:solidFill>
              </a:rPr>
            </a:br>
            <a:r>
              <a:rPr lang="fr-FR" sz="2200" dirty="0">
                <a:solidFill>
                  <a:schemeClr val="tx1"/>
                </a:solidFill>
              </a:rPr>
              <a:t>2. Les </a:t>
            </a:r>
            <a:r>
              <a:rPr lang="fr-FR" sz="2200" dirty="0" err="1">
                <a:solidFill>
                  <a:schemeClr val="tx1"/>
                </a:solidFill>
              </a:rPr>
              <a:t>hameçonneurs</a:t>
            </a:r>
            <a:r>
              <a:rPr lang="fr-FR" sz="2200" dirty="0">
                <a:solidFill>
                  <a:schemeClr val="tx1"/>
                </a:solidFill>
              </a:rPr>
              <a:t> jouent sur l'émotion, en envoyant des demandes urgentes ou en évoquant des menaces, pour inciter les destinataires à répondre.</a:t>
            </a:r>
            <a:br>
              <a:rPr lang="fr-FR" sz="2200" dirty="0">
                <a:solidFill>
                  <a:schemeClr val="tx1"/>
                </a:solidFill>
              </a:rPr>
            </a:br>
            <a:r>
              <a:rPr lang="fr-FR" sz="2200" dirty="0">
                <a:solidFill>
                  <a:schemeClr val="tx1"/>
                </a:solidFill>
              </a:rPr>
              <a:t/>
            </a:r>
            <a:br>
              <a:rPr lang="fr-FR" sz="2200" dirty="0">
                <a:solidFill>
                  <a:schemeClr val="tx1"/>
                </a:solidFill>
              </a:rPr>
            </a:br>
            <a:r>
              <a:rPr lang="fr-FR" sz="2200" dirty="0">
                <a:solidFill>
                  <a:schemeClr val="tx1"/>
                </a:solidFill>
              </a:rPr>
              <a:t>3. Les sites de hameçonnage peuvent avoir un aspect quasi identique aux sites originaux, car les criminels ont tendance à utiliser les images sous copyright des sites légitimes.</a:t>
            </a:r>
            <a:br>
              <a:rPr lang="fr-FR" sz="2200" dirty="0">
                <a:solidFill>
                  <a:schemeClr val="tx1"/>
                </a:solidFill>
              </a:rPr>
            </a:br>
            <a:endParaRPr lang="fr-FR" sz="22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215370" cy="6215106"/>
          </a:xfrm>
        </p:spPr>
        <p:txBody>
          <a:bodyPr>
            <a:normAutofit/>
          </a:bodyPr>
          <a:lstStyle/>
          <a:p>
            <a:pPr algn="l"/>
            <a:r>
              <a:rPr lang="fr-FR" sz="2200" dirty="0" smtClean="0">
                <a:solidFill>
                  <a:schemeClr val="tx1"/>
                </a:solidFill>
              </a:rPr>
              <a:t/>
            </a:r>
            <a:br>
              <a:rPr lang="fr-FR" sz="2200" dirty="0" smtClean="0">
                <a:solidFill>
                  <a:schemeClr val="tx1"/>
                </a:solidFill>
              </a:rPr>
            </a:br>
            <a:r>
              <a:rPr lang="fr-FR" sz="2200" dirty="0" smtClean="0">
                <a:solidFill>
                  <a:schemeClr val="tx1"/>
                </a:solidFill>
              </a:rPr>
              <a:t>4. Toute demande d'informations confidentielles effectuée par messagerie électronique ou instantanée n'est pas recevable.</a:t>
            </a:r>
          </a:p>
          <a:p>
            <a:pPr algn="l"/>
            <a:r>
              <a:rPr lang="fr-FR" sz="2200" dirty="0" smtClean="0">
                <a:solidFill>
                  <a:schemeClr val="tx1"/>
                </a:solidFill>
              </a:rPr>
              <a:t>Votre ordinateur est plus lent que d'habitude.</a:t>
            </a:r>
          </a:p>
          <a:p>
            <a:pPr algn="l"/>
            <a:r>
              <a:rPr lang="fr-FR" sz="2200" dirty="0" smtClean="0">
                <a:solidFill>
                  <a:schemeClr val="tx1"/>
                </a:solidFill>
              </a:rPr>
              <a:t>Votre ordinateur cesse de répondre ou se verrouille fréquemment.</a:t>
            </a:r>
          </a:p>
          <a:p>
            <a:pPr algn="l"/>
            <a:r>
              <a:rPr lang="fr-FR" sz="2200" dirty="0" smtClean="0">
                <a:solidFill>
                  <a:schemeClr val="tx1"/>
                </a:solidFill>
              </a:rPr>
              <a:t>Votre ordinateur se bloque et redémarre souvent.</a:t>
            </a:r>
          </a:p>
          <a:p>
            <a:pPr algn="l"/>
            <a:r>
              <a:rPr lang="fr-FR" sz="2200" dirty="0" smtClean="0">
                <a:solidFill>
                  <a:schemeClr val="tx1"/>
                </a:solidFill>
              </a:rPr>
              <a:t>Votre ordinateur redémarre tout seul, puis ne fonctionne pas correctement.</a:t>
            </a:r>
          </a:p>
          <a:p>
            <a:pPr algn="l"/>
            <a:r>
              <a:rPr lang="fr-FR" sz="2200" dirty="0" smtClean="0">
                <a:solidFill>
                  <a:schemeClr val="tx1"/>
                </a:solidFill>
              </a:rPr>
              <a:t>Vous obtenez des messages d'erreur inhabituels.</a:t>
            </a:r>
          </a:p>
          <a:p>
            <a:pPr algn="l"/>
            <a:r>
              <a:rPr lang="fr-FR" sz="2200" dirty="0" smtClean="0">
                <a:solidFill>
                  <a:schemeClr val="tx1"/>
                </a:solidFill>
              </a:rPr>
              <a:t>Les boîtes de dialogue et les menus sont déformés</a:t>
            </a:r>
          </a:p>
          <a:p>
            <a:endParaRPr lang="fr-FR" sz="22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786874" cy="6357982"/>
          </a:xfrm>
        </p:spPr>
        <p:txBody>
          <a:bodyPr>
            <a:normAutofit fontScale="70000" lnSpcReduction="20000"/>
          </a:bodyPr>
          <a:lstStyle/>
          <a:p>
            <a:pPr algn="l"/>
            <a:r>
              <a:rPr lang="fr-FR" b="1" dirty="0">
                <a:solidFill>
                  <a:schemeClr val="tx1"/>
                </a:solidFill>
              </a:rPr>
              <a:t>Que faire ?</a:t>
            </a:r>
            <a:r>
              <a:rPr lang="fr-FR" dirty="0">
                <a:solidFill>
                  <a:schemeClr val="tx1"/>
                </a:solidFill>
              </a:rPr>
              <a:t>Si vous pensez avoir reçu un courrier d'hameçonnage, avoir été incité à cliquer sur un lien ou à télécharger un programme et que vous craigniez d'avoir installé un programme malveillant sur votre ordinateur, voici quelques éléments à vérifier :</a:t>
            </a:r>
          </a:p>
          <a:p>
            <a:pPr algn="l"/>
            <a:r>
              <a:rPr lang="fr-FR" dirty="0">
                <a:solidFill>
                  <a:schemeClr val="tx1"/>
                </a:solidFill>
              </a:rPr>
              <a:t>Votre programme antivirus fonctionne-t-il ?</a:t>
            </a:r>
          </a:p>
          <a:p>
            <a:pPr algn="l"/>
            <a:r>
              <a:rPr lang="fr-FR" dirty="0">
                <a:solidFill>
                  <a:schemeClr val="tx1"/>
                </a:solidFill>
              </a:rPr>
              <a:t>Les définitions de virus sont-elles à jour (datées de moins d'une semaine) ?</a:t>
            </a:r>
          </a:p>
          <a:p>
            <a:pPr algn="l"/>
            <a:r>
              <a:rPr lang="fr-FR" dirty="0">
                <a:solidFill>
                  <a:schemeClr val="tx1"/>
                </a:solidFill>
              </a:rPr>
              <a:t>Avez-vous récemment effectué une analyse antivirus complète de la mémoire/du disque ?</a:t>
            </a:r>
          </a:p>
          <a:p>
            <a:pPr algn="l"/>
            <a:r>
              <a:rPr lang="fr-FR" dirty="0">
                <a:solidFill>
                  <a:schemeClr val="tx1"/>
                </a:solidFill>
              </a:rPr>
              <a:t>Utilisez-vous un logiciel anti-espion, comme </a:t>
            </a:r>
            <a:r>
              <a:rPr lang="fr-FR" dirty="0" err="1">
                <a:solidFill>
                  <a:schemeClr val="tx1"/>
                </a:solidFill>
              </a:rPr>
              <a:t>Adaware</a:t>
            </a:r>
            <a:r>
              <a:rPr lang="fr-FR" dirty="0">
                <a:solidFill>
                  <a:schemeClr val="tx1"/>
                </a:solidFill>
              </a:rPr>
              <a:t> et/ou </a:t>
            </a:r>
            <a:r>
              <a:rPr lang="fr-FR" dirty="0" err="1">
                <a:solidFill>
                  <a:schemeClr val="tx1"/>
                </a:solidFill>
              </a:rPr>
              <a:t>SpybotSD</a:t>
            </a:r>
            <a:r>
              <a:rPr lang="fr-FR" dirty="0">
                <a:solidFill>
                  <a:schemeClr val="tx1"/>
                </a:solidFill>
              </a:rPr>
              <a:t> ?</a:t>
            </a:r>
          </a:p>
          <a:p>
            <a:pPr algn="l"/>
            <a:r>
              <a:rPr lang="fr-FR" dirty="0">
                <a:solidFill>
                  <a:schemeClr val="tx1"/>
                </a:solidFill>
              </a:rPr>
              <a:t>Après avoir exécuté vos programmes antivirus et avoir obtenu des résultats positifs ou avoir supprimé des programmes, assurez-vous que vos comptes en ligne sont sécurisés (modifiez les mots de passe de vos comptes).</a:t>
            </a:r>
          </a:p>
          <a:p>
            <a:pPr algn="l"/>
            <a:r>
              <a:rPr lang="fr-FR" dirty="0">
                <a:solidFill>
                  <a:schemeClr val="tx1"/>
                </a:solidFill>
              </a:rPr>
              <a:t>Vérifiez que le filtre anti-hameçonnage est activé dans Windows Internet Explorer </a:t>
            </a:r>
            <a:r>
              <a:rPr lang="fr-FR" dirty="0" smtClean="0">
                <a:solidFill>
                  <a:schemeClr val="tx1"/>
                </a:solidFill>
              </a:rPr>
              <a:t>.</a:t>
            </a:r>
            <a:endParaRPr lang="fr-FR" dirty="0">
              <a:solidFill>
                <a:schemeClr val="tx1"/>
              </a:solidFill>
            </a:endParaRPr>
          </a:p>
          <a:p>
            <a:pPr algn="l"/>
            <a:r>
              <a:rPr lang="fr-FR" dirty="0">
                <a:solidFill>
                  <a:schemeClr val="tx1"/>
                </a:solidFill>
              </a:rPr>
              <a:t>Contactez le fournisseur de votre logiciel antivirus/anti-espion pour connaître les autres mesures à mettre en œuvre.</a:t>
            </a:r>
          </a:p>
          <a:p>
            <a:pPr algn="l"/>
            <a:endParaRPr lang="fr-F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500042"/>
            <a:ext cx="8215370" cy="5786478"/>
          </a:xfrm>
        </p:spPr>
        <p:txBody>
          <a:bodyPr>
            <a:normAutofit/>
          </a:bodyPr>
          <a:lstStyle/>
          <a:p>
            <a:pPr algn="l"/>
            <a:r>
              <a:rPr lang="fr-FR" sz="2400" b="1" u="sng" dirty="0" smtClean="0">
                <a:solidFill>
                  <a:schemeClr val="tx1"/>
                </a:solidFill>
              </a:rPr>
              <a:t>Fouineur </a:t>
            </a:r>
            <a:r>
              <a:rPr lang="fr-FR" sz="2400" dirty="0" smtClean="0">
                <a:solidFill>
                  <a:schemeClr val="tx1"/>
                </a:solidFill>
              </a:rPr>
              <a:t>(white </a:t>
            </a:r>
            <a:r>
              <a:rPr lang="fr-FR" sz="2400" dirty="0" err="1" smtClean="0">
                <a:solidFill>
                  <a:schemeClr val="tx1"/>
                </a:solidFill>
              </a:rPr>
              <a:t>hat</a:t>
            </a:r>
            <a:r>
              <a:rPr lang="fr-FR" sz="2400" dirty="0" smtClean="0">
                <a:solidFill>
                  <a:schemeClr val="tx1"/>
                </a:solidFill>
              </a:rPr>
              <a:t> en anglais) : </a:t>
            </a:r>
          </a:p>
          <a:p>
            <a:pPr algn="l"/>
            <a:endParaRPr lang="fr-FR" sz="2400" dirty="0">
              <a:solidFill>
                <a:schemeClr val="tx1"/>
              </a:solidFill>
            </a:endParaRPr>
          </a:p>
          <a:p>
            <a:pPr algn="l"/>
            <a:r>
              <a:rPr lang="fr-FR" sz="2400" dirty="0" smtClean="0">
                <a:solidFill>
                  <a:schemeClr val="tx1"/>
                </a:solidFill>
              </a:rPr>
              <a:t>individu qui recherche des vulnérabilités dans des systèmes ou réseaux et qui signale ces vulnérabilités à leurs propriétaires de manière à ce qu’ils puissent les éliminer. </a:t>
            </a:r>
          </a:p>
          <a:p>
            <a:pPr algn="l"/>
            <a:r>
              <a:rPr lang="fr-FR" sz="2400" dirty="0" smtClean="0">
                <a:solidFill>
                  <a:schemeClr val="tx1"/>
                </a:solidFill>
              </a:rPr>
              <a:t>Ils ont une éthique qui les oppose à tout usage abusif des systèmes informatiques. Les fouineurs tendent généralement à sécuriser les systèmes informatiques, tandis qu’à l’opposé, les pirates (black </a:t>
            </a:r>
            <a:r>
              <a:rPr lang="fr-FR" sz="2400" dirty="0" err="1" smtClean="0">
                <a:solidFill>
                  <a:schemeClr val="tx1"/>
                </a:solidFill>
              </a:rPr>
              <a:t>hat</a:t>
            </a:r>
            <a:r>
              <a:rPr lang="fr-FR" sz="2400" dirty="0" smtClean="0">
                <a:solidFill>
                  <a:schemeClr val="tx1"/>
                </a:solidFill>
              </a:rPr>
              <a:t>, en anglais) veulent y pénétrer par intrusion.</a:t>
            </a:r>
            <a:endParaRPr lang="fr-FR" sz="24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215106"/>
          </a:xfrm>
        </p:spPr>
        <p:txBody>
          <a:bodyPr>
            <a:normAutofit/>
          </a:bodyPr>
          <a:lstStyle/>
          <a:p>
            <a:pPr algn="l"/>
            <a:r>
              <a:rPr lang="fr-FR" sz="2400" dirty="0" smtClean="0">
                <a:solidFill>
                  <a:schemeClr val="tx1"/>
                </a:solidFill>
              </a:rPr>
              <a:t>Pensez comme l’assaillant</a:t>
            </a:r>
          </a:p>
          <a:p>
            <a:pPr algn="l"/>
            <a:endParaRPr lang="fr-FR" sz="2400" dirty="0">
              <a:solidFill>
                <a:schemeClr val="tx1"/>
              </a:solidFill>
            </a:endParaRPr>
          </a:p>
          <a:p>
            <a:pPr algn="l"/>
            <a:endParaRPr lang="fr-FR" sz="2400" dirty="0" smtClean="0">
              <a:solidFill>
                <a:schemeClr val="tx1"/>
              </a:solidFill>
            </a:endParaRPr>
          </a:p>
          <a:p>
            <a:pPr algn="l"/>
            <a:r>
              <a:rPr lang="fr-FR" sz="2400" dirty="0" smtClean="0">
                <a:solidFill>
                  <a:schemeClr val="tx1"/>
                </a:solidFill>
              </a:rPr>
              <a:t>Le but de l’assaillant est de compromettre un réseau ou une application s’exécutant dans un réseau. La plupart des assaillants se servent d’une méthode en sept étapes pour obtenir les informations permettant de mener une attaque.</a:t>
            </a:r>
            <a:endParaRPr lang="fr-FR" sz="24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785794"/>
            <a:ext cx="7272366" cy="4853006"/>
          </a:xfrm>
        </p:spPr>
        <p:txBody>
          <a:bodyPr>
            <a:normAutofit/>
          </a:bodyPr>
          <a:lstStyle/>
          <a:p>
            <a:pPr algn="l"/>
            <a:r>
              <a:rPr lang="fr-FR" sz="2400" u="sng" dirty="0" smtClean="0">
                <a:solidFill>
                  <a:schemeClr val="tx1"/>
                </a:solidFill>
              </a:rPr>
              <a:t>Étape 1 </a:t>
            </a:r>
            <a:r>
              <a:rPr lang="fr-FR" sz="2400" dirty="0" smtClean="0">
                <a:solidFill>
                  <a:schemeClr val="tx1"/>
                </a:solidFill>
              </a:rPr>
              <a:t>: </a:t>
            </a:r>
          </a:p>
          <a:p>
            <a:pPr algn="l"/>
            <a:endParaRPr lang="fr-FR" sz="2400" dirty="0">
              <a:solidFill>
                <a:schemeClr val="tx1"/>
              </a:solidFill>
            </a:endParaRPr>
          </a:p>
          <a:p>
            <a:pPr algn="l"/>
            <a:r>
              <a:rPr lang="fr-FR" sz="2400" dirty="0" smtClean="0">
                <a:solidFill>
                  <a:schemeClr val="tx1"/>
                </a:solidFill>
              </a:rPr>
              <a:t>analyse d’empreinte (reconnaissance). La page Web d’une société peut conduire à des données telles que les adresses IP des serveurs. Avec ces données, l’assaillant peut élaborer le profil ou l’empreinte de la sécurité de cette société.</a:t>
            </a:r>
            <a:endParaRPr lang="fr-FR" sz="2400"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286808" cy="5929354"/>
          </a:xfrm>
        </p:spPr>
        <p:txBody>
          <a:bodyPr>
            <a:normAutofit/>
          </a:bodyPr>
          <a:lstStyle/>
          <a:p>
            <a:pPr algn="l"/>
            <a:r>
              <a:rPr lang="fr-FR" sz="2400" b="1" u="sng" dirty="0" smtClean="0">
                <a:solidFill>
                  <a:schemeClr val="tx1"/>
                </a:solidFill>
              </a:rPr>
              <a:t>Étape 2</a:t>
            </a:r>
            <a:r>
              <a:rPr lang="fr-FR" sz="2400" dirty="0" smtClean="0">
                <a:solidFill>
                  <a:schemeClr val="tx1"/>
                </a:solidFill>
              </a:rPr>
              <a:t> : </a:t>
            </a:r>
          </a:p>
          <a:p>
            <a:pPr algn="l"/>
            <a:endParaRPr lang="fr-FR" sz="2400" dirty="0">
              <a:solidFill>
                <a:schemeClr val="tx1"/>
              </a:solidFill>
            </a:endParaRPr>
          </a:p>
          <a:p>
            <a:pPr algn="l"/>
            <a:r>
              <a:rPr lang="fr-FR" sz="2400" dirty="0" smtClean="0">
                <a:solidFill>
                  <a:schemeClr val="tx1"/>
                </a:solidFill>
              </a:rPr>
              <a:t>énumération des informations. Un assaillant peut étendre sa connaissance du profil de sécurité en surveillant le trafic du réseau à l’aide d’un analyseur de paquets comme </a:t>
            </a:r>
            <a:r>
              <a:rPr lang="fr-FR" sz="2400" dirty="0" err="1" smtClean="0">
                <a:solidFill>
                  <a:schemeClr val="tx1"/>
                </a:solidFill>
              </a:rPr>
              <a:t>Wireshark</a:t>
            </a:r>
            <a:r>
              <a:rPr lang="fr-FR" sz="2400" dirty="0" smtClean="0">
                <a:solidFill>
                  <a:schemeClr val="tx1"/>
                </a:solidFill>
              </a:rPr>
              <a:t>. </a:t>
            </a:r>
          </a:p>
          <a:p>
            <a:pPr algn="l"/>
            <a:endParaRPr lang="fr-FR" sz="2400" dirty="0">
              <a:solidFill>
                <a:schemeClr val="tx1"/>
              </a:solidFill>
            </a:endParaRPr>
          </a:p>
          <a:p>
            <a:pPr algn="l"/>
            <a:r>
              <a:rPr lang="fr-FR" sz="2400" dirty="0" smtClean="0">
                <a:solidFill>
                  <a:schemeClr val="tx1"/>
                </a:solidFill>
              </a:rPr>
              <a:t>Il recherche alors des informations telles que les numéros de version des serveurs FTP et des serveurs de messagerie. </a:t>
            </a:r>
          </a:p>
          <a:p>
            <a:pPr algn="l"/>
            <a:endParaRPr lang="fr-FR" sz="2400" dirty="0">
              <a:solidFill>
                <a:schemeClr val="tx1"/>
              </a:solidFill>
            </a:endParaRPr>
          </a:p>
          <a:p>
            <a:pPr algn="l"/>
            <a:r>
              <a:rPr lang="fr-FR" sz="2400" dirty="0" smtClean="0">
                <a:solidFill>
                  <a:schemeClr val="tx1"/>
                </a:solidFill>
              </a:rPr>
              <a:t>La référence croisée de ces informations avec des bases de données de vulnérabilité expose alors les applications de la société à des abus potentiels.</a:t>
            </a:r>
            <a:endParaRPr lang="fr-FR" sz="24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571480"/>
            <a:ext cx="8215370" cy="5572164"/>
          </a:xfrm>
        </p:spPr>
        <p:txBody>
          <a:bodyPr>
            <a:normAutofit/>
          </a:bodyPr>
          <a:lstStyle/>
          <a:p>
            <a:pPr algn="l"/>
            <a:endParaRPr lang="fr-FR" sz="2400" dirty="0" smtClean="0">
              <a:solidFill>
                <a:schemeClr val="tx1"/>
              </a:solidFill>
            </a:endParaRPr>
          </a:p>
          <a:p>
            <a:pPr algn="l"/>
            <a:r>
              <a:rPr lang="fr-FR" sz="2400" b="1" u="sng" dirty="0" smtClean="0">
                <a:solidFill>
                  <a:schemeClr val="tx1"/>
                </a:solidFill>
              </a:rPr>
              <a:t>Étape 3 </a:t>
            </a:r>
            <a:r>
              <a:rPr lang="fr-FR" sz="2400" dirty="0" smtClean="0">
                <a:solidFill>
                  <a:schemeClr val="tx1"/>
                </a:solidFill>
              </a:rPr>
              <a:t>: </a:t>
            </a:r>
          </a:p>
          <a:p>
            <a:pPr algn="l"/>
            <a:endParaRPr lang="fr-FR" sz="2400" dirty="0">
              <a:solidFill>
                <a:schemeClr val="tx1"/>
              </a:solidFill>
            </a:endParaRPr>
          </a:p>
          <a:p>
            <a:pPr algn="l"/>
            <a:r>
              <a:rPr lang="fr-FR" sz="2400" dirty="0" smtClean="0">
                <a:solidFill>
                  <a:schemeClr val="tx1"/>
                </a:solidFill>
              </a:rPr>
              <a:t>manipulation des utilisateurs pour obtenir un accès. Les employés utilisent parfois des mots de passe faciles à casser. Dans d’autres cas, ils peuvent être dupés par des assaillants astucieux et leur fournir des données d’accès sensibles.</a:t>
            </a:r>
            <a:endParaRPr lang="fr-FR" sz="24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500042"/>
            <a:ext cx="8072494" cy="5786478"/>
          </a:xfrm>
        </p:spPr>
        <p:txBody>
          <a:bodyPr>
            <a:normAutofit/>
          </a:bodyPr>
          <a:lstStyle/>
          <a:p>
            <a:pPr algn="l"/>
            <a:r>
              <a:rPr lang="fr-FR" sz="2400" b="1" u="sng" dirty="0" smtClean="0">
                <a:solidFill>
                  <a:schemeClr val="tx1"/>
                </a:solidFill>
              </a:rPr>
              <a:t>Étape 4 : </a:t>
            </a:r>
          </a:p>
          <a:p>
            <a:pPr algn="l"/>
            <a:endParaRPr lang="fr-FR" sz="2400" dirty="0">
              <a:solidFill>
                <a:schemeClr val="tx1"/>
              </a:solidFill>
            </a:endParaRPr>
          </a:p>
          <a:p>
            <a:pPr algn="l"/>
            <a:r>
              <a:rPr lang="fr-FR" sz="2400" dirty="0" smtClean="0">
                <a:solidFill>
                  <a:schemeClr val="tx1"/>
                </a:solidFill>
              </a:rPr>
              <a:t>escalade des privilèges. Une fois un accès de base obtenu, l’assaillant utilise ses compétences pour augmenter ses privilèges d’accès au réseau.</a:t>
            </a:r>
            <a:endParaRPr lang="fr-FR" sz="24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286808" cy="5929354"/>
          </a:xfrm>
        </p:spPr>
        <p:txBody>
          <a:bodyPr>
            <a:normAutofit/>
          </a:bodyPr>
          <a:lstStyle/>
          <a:p>
            <a:pPr algn="l"/>
            <a:endParaRPr lang="fr-FR" sz="2400" dirty="0" smtClean="0">
              <a:solidFill>
                <a:schemeClr val="tx1"/>
              </a:solidFill>
            </a:endParaRPr>
          </a:p>
          <a:p>
            <a:pPr algn="l"/>
            <a:r>
              <a:rPr lang="fr-FR" sz="2400" u="sng" dirty="0" smtClean="0">
                <a:solidFill>
                  <a:schemeClr val="tx1"/>
                </a:solidFill>
              </a:rPr>
              <a:t>Étape 5</a:t>
            </a:r>
            <a:r>
              <a:rPr lang="fr-FR" sz="2400" dirty="0" smtClean="0">
                <a:solidFill>
                  <a:schemeClr val="tx1"/>
                </a:solidFill>
              </a:rPr>
              <a:t> : </a:t>
            </a:r>
          </a:p>
          <a:p>
            <a:pPr algn="l"/>
            <a:endParaRPr lang="fr-FR" sz="2400" dirty="0">
              <a:solidFill>
                <a:schemeClr val="tx1"/>
              </a:solidFill>
            </a:endParaRPr>
          </a:p>
          <a:p>
            <a:pPr algn="l"/>
            <a:r>
              <a:rPr lang="fr-FR" sz="2400" dirty="0" smtClean="0">
                <a:solidFill>
                  <a:schemeClr val="tx1"/>
                </a:solidFill>
              </a:rPr>
              <a:t>collecte d’autres mots de passe et secrets. Avec davantage de privilèges d’accès, les assaillants se servent de leurs talents pour accéder à des informations sensibles bien protégées.</a:t>
            </a:r>
            <a:endParaRPr lang="fr-FR" sz="2400"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500042"/>
            <a:ext cx="8286808" cy="5857916"/>
          </a:xfrm>
        </p:spPr>
        <p:txBody>
          <a:bodyPr>
            <a:normAutofit/>
          </a:bodyPr>
          <a:lstStyle/>
          <a:p>
            <a:pPr algn="l"/>
            <a:r>
              <a:rPr lang="fr-FR" sz="2400" b="1" u="sng" dirty="0" smtClean="0">
                <a:solidFill>
                  <a:schemeClr val="tx1"/>
                </a:solidFill>
              </a:rPr>
              <a:t>Étape 6</a:t>
            </a:r>
            <a:r>
              <a:rPr lang="fr-FR" sz="2400" dirty="0" smtClean="0">
                <a:solidFill>
                  <a:schemeClr val="tx1"/>
                </a:solidFill>
              </a:rPr>
              <a:t> : </a:t>
            </a:r>
          </a:p>
          <a:p>
            <a:pPr algn="l"/>
            <a:endParaRPr lang="fr-FR" sz="2400" dirty="0">
              <a:solidFill>
                <a:schemeClr val="tx1"/>
              </a:solidFill>
            </a:endParaRPr>
          </a:p>
          <a:p>
            <a:pPr algn="l"/>
            <a:r>
              <a:rPr lang="fr-FR" sz="2400" dirty="0" smtClean="0">
                <a:solidFill>
                  <a:schemeClr val="tx1"/>
                </a:solidFill>
              </a:rPr>
              <a:t>installation de portes dérobées. Les portes dérobées sont des moyens permettant à l’assaillant d’entrer dans le système sans être détecté. La porte dérobée la plus courante est le port TCP ou UDP ouvert en écoute.</a:t>
            </a:r>
            <a:endParaRPr lang="fr-FR" sz="24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428604"/>
            <a:ext cx="7858180" cy="5929354"/>
          </a:xfrm>
        </p:spPr>
        <p:txBody>
          <a:bodyPr>
            <a:normAutofit/>
          </a:bodyPr>
          <a:lstStyle/>
          <a:p>
            <a:pPr algn="l"/>
            <a:r>
              <a:rPr lang="fr-FR" sz="2400" b="1" dirty="0" smtClean="0">
                <a:solidFill>
                  <a:schemeClr val="tx1"/>
                </a:solidFill>
              </a:rPr>
              <a:t>Étape 7 : </a:t>
            </a:r>
          </a:p>
          <a:p>
            <a:pPr algn="l"/>
            <a:endParaRPr lang="fr-FR" sz="2400" dirty="0">
              <a:solidFill>
                <a:schemeClr val="tx1"/>
              </a:solidFill>
            </a:endParaRPr>
          </a:p>
          <a:p>
            <a:pPr algn="l"/>
            <a:r>
              <a:rPr lang="fr-FR" sz="2400" dirty="0" smtClean="0">
                <a:solidFill>
                  <a:schemeClr val="tx1"/>
                </a:solidFill>
              </a:rPr>
              <a:t>exploitation du système compromis. Une fois qu’il a compromis un système, l’assaillant l’utilise pour lancer des attaques vers d’autres hôtes du réseau.</a:t>
            </a:r>
          </a:p>
          <a:p>
            <a:pPr algn="l"/>
            <a:endParaRPr lang="fr-FR" sz="24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357166"/>
            <a:ext cx="8429684" cy="6000792"/>
          </a:xfrm>
        </p:spPr>
        <p:txBody>
          <a:bodyPr>
            <a:normAutofit/>
          </a:bodyPr>
          <a:lstStyle/>
          <a:p>
            <a:pPr algn="l"/>
            <a:r>
              <a:rPr lang="fr-FR" sz="2400" b="1" u="sng" dirty="0" smtClean="0">
                <a:solidFill>
                  <a:schemeClr val="tx1"/>
                </a:solidFill>
              </a:rPr>
              <a:t>Types de délits informatiques</a:t>
            </a:r>
          </a:p>
          <a:p>
            <a:pPr algn="l"/>
            <a:endParaRPr lang="fr-FR" sz="2400" dirty="0" smtClean="0">
              <a:solidFill>
                <a:schemeClr val="tx1"/>
              </a:solidFill>
            </a:endParaRPr>
          </a:p>
          <a:p>
            <a:pPr algn="l"/>
            <a:r>
              <a:rPr lang="fr-FR" sz="2400" dirty="0" smtClean="0">
                <a:solidFill>
                  <a:schemeClr val="tx1"/>
                </a:solidFill>
              </a:rPr>
              <a:t>Au fil des ans, les mesures de sécurité se sont améliorées et certains types d’attaques sont devenus moins fréquents, tandis que d’autres ont fait leur apparition. La conception de solutions de sécurité des réseaux commence par une évaluation de l’ensemble des délits informatiques. Voici une liste des actes délictuels généralement signalés qui ont une incidence sur la sécurité des réseaux :</a:t>
            </a:r>
            <a:endParaRPr lang="fr-FR" sz="2400"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357166"/>
            <a:ext cx="4286248" cy="5357850"/>
          </a:xfrm>
        </p:spPr>
        <p:txBody>
          <a:bodyPr>
            <a:noAutofit/>
          </a:bodyPr>
          <a:lstStyle/>
          <a:p>
            <a:pPr algn="l"/>
            <a:r>
              <a:rPr lang="fr-FR" sz="2400" dirty="0" smtClean="0"/>
              <a:t/>
            </a:r>
            <a:br>
              <a:rPr lang="fr-FR" sz="2400" dirty="0" smtClean="0"/>
            </a:br>
            <a:r>
              <a:rPr lang="fr-FR" sz="2400" dirty="0"/>
              <a:t/>
            </a:r>
            <a:br>
              <a:rPr lang="fr-FR" sz="2400" dirty="0"/>
            </a:br>
            <a:r>
              <a:rPr lang="fr-FR" sz="2400" dirty="0" smtClean="0"/>
              <a:t>- Accès abusif au réseau par des personnes autorisées</a:t>
            </a:r>
            <a:br>
              <a:rPr lang="fr-FR" sz="2400" dirty="0" smtClean="0"/>
            </a:br>
            <a:r>
              <a:rPr lang="fr-FR" sz="2400" dirty="0" smtClean="0"/>
              <a:t>- Virus</a:t>
            </a:r>
            <a:br>
              <a:rPr lang="fr-FR" sz="2400" dirty="0" smtClean="0"/>
            </a:br>
            <a:r>
              <a:rPr lang="fr-FR" sz="2400" dirty="0" smtClean="0"/>
              <a:t>- Vol d’équipement mobile</a:t>
            </a:r>
            <a:br>
              <a:rPr lang="fr-FR" sz="2400" dirty="0" smtClean="0"/>
            </a:br>
            <a:r>
              <a:rPr lang="fr-FR" sz="2400" dirty="0" smtClean="0"/>
              <a:t>- Hameçonnage où une organisation est usurpée par l’expéditeur</a:t>
            </a:r>
            <a:br>
              <a:rPr lang="fr-FR" sz="2400" dirty="0" smtClean="0"/>
            </a:br>
            <a:r>
              <a:rPr lang="fr-FR" sz="2400" dirty="0" smtClean="0"/>
              <a:t>- Abus de messagerie instantanée</a:t>
            </a:r>
            <a:br>
              <a:rPr lang="fr-FR" sz="2400" dirty="0" smtClean="0"/>
            </a:br>
            <a:r>
              <a:rPr lang="fr-FR" sz="2400" dirty="0" smtClean="0"/>
              <a:t>- Déni de service</a:t>
            </a:r>
            <a:br>
              <a:rPr lang="fr-FR" sz="2400" dirty="0" smtClean="0"/>
            </a:br>
            <a:r>
              <a:rPr lang="fr-FR" sz="2400" dirty="0" smtClean="0"/>
              <a:t>- Accès non autorisé à des informations</a:t>
            </a:r>
            <a:br>
              <a:rPr lang="fr-FR" sz="2400" dirty="0" smtClean="0"/>
            </a:br>
            <a:r>
              <a:rPr lang="fr-FR" sz="2400" dirty="0" smtClean="0"/>
              <a:t>- Robots au sein de l’organisation</a:t>
            </a:r>
            <a:br>
              <a:rPr lang="fr-FR" sz="2400" dirty="0" smtClean="0"/>
            </a:br>
            <a:r>
              <a:rPr lang="fr-FR" sz="2400" dirty="0" smtClean="0"/>
              <a:t>- Vol de données des clients ou des employés</a:t>
            </a:r>
            <a:br>
              <a:rPr lang="fr-FR" sz="2400" dirty="0" smtClean="0"/>
            </a:br>
            <a:r>
              <a:rPr lang="fr-FR" sz="2400" dirty="0" smtClean="0"/>
              <a:t>- Accès abusif à un réseau sans fil</a:t>
            </a:r>
            <a:br>
              <a:rPr lang="fr-FR" sz="2400" dirty="0" smtClean="0"/>
            </a:br>
            <a:r>
              <a:rPr lang="fr-FR" sz="2400" dirty="0" smtClean="0"/>
              <a:t>- Intrusion dans un système</a:t>
            </a:r>
            <a:endParaRPr lang="fr-FR" sz="2400" dirty="0"/>
          </a:p>
        </p:txBody>
      </p:sp>
      <p:sp>
        <p:nvSpPr>
          <p:cNvPr id="3" name="Sous-titre 2"/>
          <p:cNvSpPr>
            <a:spLocks noGrp="1"/>
          </p:cNvSpPr>
          <p:nvPr>
            <p:ph type="subTitle" idx="1"/>
          </p:nvPr>
        </p:nvSpPr>
        <p:spPr>
          <a:xfrm>
            <a:off x="4143372" y="285728"/>
            <a:ext cx="4857784" cy="5857916"/>
          </a:xfrm>
        </p:spPr>
        <p:txBody>
          <a:bodyPr>
            <a:normAutofit/>
          </a:bodyPr>
          <a:lstStyle/>
          <a:p>
            <a:pPr algn="l"/>
            <a:r>
              <a:rPr lang="fr-FR" sz="2400" dirty="0" smtClean="0">
                <a:solidFill>
                  <a:schemeClr val="tx1"/>
                </a:solidFill>
              </a:rPr>
              <a:t>- Fraude financière</a:t>
            </a:r>
          </a:p>
          <a:p>
            <a:pPr algn="l"/>
            <a:r>
              <a:rPr lang="fr-FR" sz="2400" dirty="0" smtClean="0">
                <a:solidFill>
                  <a:schemeClr val="tx1"/>
                </a:solidFill>
              </a:rPr>
              <a:t>- Interception de mots de passe</a:t>
            </a:r>
          </a:p>
          <a:p>
            <a:pPr algn="l"/>
            <a:r>
              <a:rPr lang="fr-FR" sz="2400" dirty="0" smtClean="0">
                <a:solidFill>
                  <a:schemeClr val="tx1"/>
                </a:solidFill>
              </a:rPr>
              <a:t>- Enregistrement des frappes</a:t>
            </a:r>
          </a:p>
          <a:p>
            <a:pPr algn="l"/>
            <a:r>
              <a:rPr lang="fr-FR" sz="2400" dirty="0" smtClean="0">
                <a:solidFill>
                  <a:schemeClr val="tx1"/>
                </a:solidFill>
              </a:rPr>
              <a:t>- Dégradation d’un site Web</a:t>
            </a:r>
          </a:p>
          <a:p>
            <a:pPr algn="l"/>
            <a:r>
              <a:rPr lang="fr-FR" sz="2400" dirty="0" smtClean="0">
                <a:solidFill>
                  <a:schemeClr val="tx1"/>
                </a:solidFill>
              </a:rPr>
              <a:t>- Abus d’une application Web publique</a:t>
            </a:r>
          </a:p>
          <a:p>
            <a:pPr algn="l"/>
            <a:r>
              <a:rPr lang="fr-FR" sz="2400" dirty="0" smtClean="0">
                <a:solidFill>
                  <a:schemeClr val="tx1"/>
                </a:solidFill>
              </a:rPr>
              <a:t>- Vol d’informations propriétaires</a:t>
            </a:r>
          </a:p>
          <a:p>
            <a:pPr algn="l"/>
            <a:r>
              <a:rPr lang="fr-FR" sz="2400" dirty="0" smtClean="0">
                <a:solidFill>
                  <a:schemeClr val="tx1"/>
                </a:solidFill>
              </a:rPr>
              <a:t>- Exploitation du serveur DNS d’une organisation</a:t>
            </a:r>
          </a:p>
          <a:p>
            <a:pPr algn="l"/>
            <a:r>
              <a:rPr lang="fr-FR" sz="2400" dirty="0" smtClean="0">
                <a:solidFill>
                  <a:schemeClr val="tx1"/>
                </a:solidFill>
              </a:rPr>
              <a:t>- Fraude aux télécommunications</a:t>
            </a:r>
          </a:p>
          <a:p>
            <a:pPr algn="l"/>
            <a:r>
              <a:rPr lang="fr-FR" sz="2400" dirty="0" smtClean="0">
                <a:solidFill>
                  <a:schemeClr val="tx1"/>
                </a:solidFill>
              </a:rPr>
              <a:t>- Sabotage</a:t>
            </a:r>
            <a:endParaRPr lang="fr-FR" sz="24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358246" cy="6000792"/>
          </a:xfrm>
        </p:spPr>
        <p:txBody>
          <a:bodyPr>
            <a:normAutofit/>
          </a:bodyPr>
          <a:lstStyle/>
          <a:p>
            <a:pPr algn="l"/>
            <a:r>
              <a:rPr lang="fr-FR" sz="2400" b="1" u="sng" dirty="0" smtClean="0">
                <a:solidFill>
                  <a:schemeClr val="tx1"/>
                </a:solidFill>
              </a:rPr>
              <a:t>Bidouilleur </a:t>
            </a:r>
            <a:r>
              <a:rPr lang="fr-FR" sz="2400" dirty="0" smtClean="0">
                <a:solidFill>
                  <a:schemeClr val="tx1"/>
                </a:solidFill>
              </a:rPr>
              <a:t>(hacker en anglais) : </a:t>
            </a:r>
          </a:p>
          <a:p>
            <a:pPr algn="l"/>
            <a:endParaRPr lang="fr-FR" sz="2400" dirty="0">
              <a:solidFill>
                <a:schemeClr val="tx1"/>
              </a:solidFill>
            </a:endParaRPr>
          </a:p>
          <a:p>
            <a:pPr algn="l"/>
            <a:r>
              <a:rPr lang="fr-FR" sz="2400" dirty="0" smtClean="0">
                <a:solidFill>
                  <a:schemeClr val="tx1"/>
                </a:solidFill>
              </a:rPr>
              <a:t>terme général utilisé dans le passé pour désigner un expert en programmation. Actuellement, ce terme est souvent utilisé de manière péjorative pour désigner un individu qui tente d’accéder de manière non autorisée aux ressources des réseaux avec une intention malveillante. </a:t>
            </a:r>
            <a:endParaRPr lang="fr-FR" sz="2400"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143932" cy="6000792"/>
          </a:xfrm>
        </p:spPr>
        <p:txBody>
          <a:bodyPr>
            <a:normAutofit/>
          </a:bodyPr>
          <a:lstStyle/>
          <a:p>
            <a:pPr algn="l"/>
            <a:r>
              <a:rPr lang="fr-FR" sz="2400" b="1" u="sng" dirty="0" smtClean="0">
                <a:solidFill>
                  <a:schemeClr val="tx1"/>
                </a:solidFill>
              </a:rPr>
              <a:t>Réseaux ouverts et réseaux fermés</a:t>
            </a:r>
          </a:p>
          <a:p>
            <a:pPr algn="l"/>
            <a:r>
              <a:rPr lang="fr-FR" sz="2400" dirty="0" smtClean="0">
                <a:solidFill>
                  <a:schemeClr val="tx1"/>
                </a:solidFill>
              </a:rPr>
              <a:t>Le défi de sécurité global auquel les administrateurs réseau doivent faire face est de trouver un juste équilibre entre deux exigences importantes : </a:t>
            </a:r>
          </a:p>
          <a:p>
            <a:pPr algn="l">
              <a:buFontTx/>
              <a:buChar char="-"/>
            </a:pPr>
            <a:r>
              <a:rPr lang="fr-FR" sz="2400" dirty="0" smtClean="0">
                <a:solidFill>
                  <a:schemeClr val="tx1"/>
                </a:solidFill>
              </a:rPr>
              <a:t>garder une certaine ouverture pour permettre la prise en charge des opportunités de commerce évolutives </a:t>
            </a:r>
          </a:p>
          <a:p>
            <a:pPr algn="l">
              <a:buFontTx/>
              <a:buChar char="-"/>
            </a:pPr>
            <a:r>
              <a:rPr lang="fr-FR" sz="2400" dirty="0" smtClean="0">
                <a:solidFill>
                  <a:schemeClr val="tx1"/>
                </a:solidFill>
              </a:rPr>
              <a:t>et protéger les données privées et personnelles, ainsi que les données stratégiques des entreprises.</a:t>
            </a:r>
            <a:endParaRPr lang="fr-FR" sz="2400" dirty="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2285984" y="3405256"/>
            <a:ext cx="5214974" cy="3422327"/>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358246" cy="6357982"/>
          </a:xfrm>
        </p:spPr>
        <p:txBody>
          <a:bodyPr>
            <a:normAutofit/>
          </a:bodyPr>
          <a:lstStyle/>
          <a:p>
            <a:pPr algn="l"/>
            <a:r>
              <a:rPr lang="fr-FR" sz="2400" dirty="0" smtClean="0">
                <a:solidFill>
                  <a:schemeClr val="tx1"/>
                </a:solidFill>
              </a:rPr>
              <a:t>Les modèles de sécurité des réseaux visent à atteindre un équilibre entre l’ouverture où tout ce qui n’est pas explicitement refusé est permis, et </a:t>
            </a:r>
            <a:r>
              <a:rPr lang="fr-FR" sz="2400" b="1" u="sng" dirty="0" smtClean="0">
                <a:solidFill>
                  <a:schemeClr val="tx1"/>
                </a:solidFill>
              </a:rPr>
              <a:t>la restriction </a:t>
            </a:r>
            <a:r>
              <a:rPr lang="fr-FR" sz="2400" dirty="0" smtClean="0">
                <a:solidFill>
                  <a:schemeClr val="tx1"/>
                </a:solidFill>
              </a:rPr>
              <a:t>où tout ce qui n’est pas jugé nécessaire est refusé.</a:t>
            </a:r>
            <a:endParaRPr lang="fr-FR" sz="2400" dirty="0"/>
          </a:p>
        </p:txBody>
      </p:sp>
      <p:pic>
        <p:nvPicPr>
          <p:cNvPr id="4098" name="Picture 2"/>
          <p:cNvPicPr>
            <a:picLocks noChangeAspect="1" noChangeArrowheads="1"/>
          </p:cNvPicPr>
          <p:nvPr/>
        </p:nvPicPr>
        <p:blipFill>
          <a:blip r:embed="rId2"/>
          <a:srcRect/>
          <a:stretch>
            <a:fillRect/>
          </a:stretch>
        </p:blipFill>
        <p:spPr bwMode="auto">
          <a:xfrm>
            <a:off x="857224" y="2024655"/>
            <a:ext cx="7572428" cy="4679440"/>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000100" y="2749824"/>
            <a:ext cx="7572428" cy="3938080"/>
          </a:xfrm>
          <a:prstGeom prst="rect">
            <a:avLst/>
          </a:prstGeom>
          <a:noFill/>
          <a:ln w="9525">
            <a:noFill/>
            <a:miter lim="800000"/>
            <a:headEnd/>
            <a:tailEnd/>
          </a:ln>
          <a:effectLst/>
        </p:spPr>
      </p:pic>
      <p:sp>
        <p:nvSpPr>
          <p:cNvPr id="3" name="Sous-titre 2"/>
          <p:cNvSpPr>
            <a:spLocks noGrp="1"/>
          </p:cNvSpPr>
          <p:nvPr>
            <p:ph type="subTitle" idx="1"/>
          </p:nvPr>
        </p:nvSpPr>
        <p:spPr>
          <a:xfrm>
            <a:off x="357158" y="285728"/>
            <a:ext cx="8429684" cy="6143668"/>
          </a:xfrm>
        </p:spPr>
        <p:txBody>
          <a:bodyPr>
            <a:normAutofit/>
          </a:bodyPr>
          <a:lstStyle/>
          <a:p>
            <a:pPr algn="l"/>
            <a:r>
              <a:rPr lang="fr-FR" sz="2400" dirty="0" smtClean="0">
                <a:solidFill>
                  <a:schemeClr val="tx1"/>
                </a:solidFill>
              </a:rPr>
              <a:t>Dans le cas du </a:t>
            </a:r>
            <a:r>
              <a:rPr lang="fr-FR" sz="2400" b="1" u="sng" dirty="0" smtClean="0">
                <a:solidFill>
                  <a:schemeClr val="tx1"/>
                </a:solidFill>
              </a:rPr>
              <a:t>réseau ouvert</a:t>
            </a:r>
            <a:r>
              <a:rPr lang="fr-FR" sz="2400" dirty="0" smtClean="0">
                <a:solidFill>
                  <a:schemeClr val="tx1"/>
                </a:solidFill>
              </a:rPr>
              <a:t>, les risques de sécurité sont évidents.</a:t>
            </a:r>
            <a:endParaRPr lang="fr-FR" sz="240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14290"/>
            <a:ext cx="8572560" cy="6429420"/>
          </a:xfrm>
        </p:spPr>
        <p:txBody>
          <a:bodyPr>
            <a:normAutofit/>
          </a:bodyPr>
          <a:lstStyle/>
          <a:p>
            <a:pPr algn="l"/>
            <a:r>
              <a:rPr lang="fr-FR" sz="2400" dirty="0" smtClean="0">
                <a:solidFill>
                  <a:schemeClr val="tx1"/>
                </a:solidFill>
              </a:rPr>
              <a:t>Dans le cas du </a:t>
            </a:r>
            <a:r>
              <a:rPr lang="fr-FR" sz="2400" b="1" u="sng" dirty="0" smtClean="0">
                <a:solidFill>
                  <a:schemeClr val="tx1"/>
                </a:solidFill>
              </a:rPr>
              <a:t>réseau fermé</a:t>
            </a:r>
            <a:r>
              <a:rPr lang="fr-FR" sz="2400" dirty="0" smtClean="0">
                <a:solidFill>
                  <a:schemeClr val="tx1"/>
                </a:solidFill>
              </a:rPr>
              <a:t>, les règles définissant ce qui est permis sont établies sous la forme d’une stratégie de sécurité par une personne ou un groupe de personnes au sein de l’organisation.</a:t>
            </a:r>
            <a:endParaRPr lang="fr-FR" sz="2400" dirty="0"/>
          </a:p>
        </p:txBody>
      </p:sp>
      <p:pic>
        <p:nvPicPr>
          <p:cNvPr id="3075" name="Picture 3"/>
          <p:cNvPicPr>
            <a:picLocks noChangeAspect="1" noChangeArrowheads="1"/>
          </p:cNvPicPr>
          <p:nvPr/>
        </p:nvPicPr>
        <p:blipFill>
          <a:blip r:embed="rId2"/>
          <a:srcRect/>
          <a:stretch>
            <a:fillRect/>
          </a:stretch>
        </p:blipFill>
        <p:spPr bwMode="auto">
          <a:xfrm>
            <a:off x="228207" y="1743074"/>
            <a:ext cx="7772817" cy="4474109"/>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285728"/>
            <a:ext cx="8358246" cy="6286544"/>
          </a:xfrm>
        </p:spPr>
        <p:txBody>
          <a:bodyPr>
            <a:normAutofit/>
          </a:bodyPr>
          <a:lstStyle/>
          <a:p>
            <a:pPr algn="l"/>
            <a:r>
              <a:rPr lang="fr-FR" sz="2400" dirty="0" smtClean="0">
                <a:solidFill>
                  <a:schemeClr val="tx1"/>
                </a:solidFill>
              </a:rPr>
              <a:t>Un changement dans les règles d’accès peut être aussi simple que de demander l’activation d’un service à un administrateur réseau. Selon l’entreprise, un amendement de la stratégie de sécurité peut être requis avant tout changement qui permet à l’administrateur d’activer le service en question. Par exemple, une stratégie de sécurité peut interdire l’utilisation des services de messagerie instantanée, mais une demande par les employés peut être à l’origine du changement de cette règle.</a:t>
            </a:r>
            <a:endParaRPr lang="fr-FR" sz="2400" dirty="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501122" cy="6286544"/>
          </a:xfrm>
        </p:spPr>
        <p:txBody>
          <a:bodyPr>
            <a:normAutofit/>
          </a:bodyPr>
          <a:lstStyle/>
          <a:p>
            <a:pPr algn="l"/>
            <a:r>
              <a:rPr lang="fr-FR" sz="2400" dirty="0" smtClean="0">
                <a:solidFill>
                  <a:schemeClr val="tx1"/>
                </a:solidFill>
              </a:rPr>
              <a:t>Une alternative extrême pour faciliter la gestion de la sécurité consiste à isoler complètement le réseau du monde extérieur. Un réseau fermé n’assure la connectivité qu’entre des parties et des sites de confiance connus. Un réseau fermé ne permet pas de connexion à des réseaux publics. Étant donné qu’il n’y a pas de connectivité externe, de tels réseaux sont considérés comme fiables contre les attaques extérieures. Des menaces internes sont toutefois toujours possibles. Un réseau fermé ne protège en rien des attaques menées au sein de l’entreprise.</a:t>
            </a:r>
            <a:endParaRPr lang="fr-FR" sz="2400"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572560" cy="6072230"/>
          </a:xfrm>
        </p:spPr>
        <p:txBody>
          <a:bodyPr>
            <a:normAutofit/>
          </a:bodyPr>
          <a:lstStyle/>
          <a:p>
            <a:pPr algn="l"/>
            <a:r>
              <a:rPr lang="fr-FR" sz="2400" b="1" u="sng" dirty="0" smtClean="0">
                <a:solidFill>
                  <a:schemeClr val="tx1"/>
                </a:solidFill>
              </a:rPr>
              <a:t>Développement d’une stratégie de sécurité</a:t>
            </a:r>
          </a:p>
          <a:p>
            <a:pPr algn="l"/>
            <a:endParaRPr lang="fr-FR" sz="2400" dirty="0" smtClean="0">
              <a:solidFill>
                <a:schemeClr val="tx1"/>
              </a:solidFill>
            </a:endParaRPr>
          </a:p>
          <a:p>
            <a:pPr algn="l"/>
            <a:r>
              <a:rPr lang="fr-FR" sz="2400" dirty="0" smtClean="0">
                <a:solidFill>
                  <a:schemeClr val="tx1"/>
                </a:solidFill>
              </a:rPr>
              <a:t>La première étape qu’une organisation devrait entreprendre pour se prémunir et protéger ses données contre les risques consiste à développer une stratégie de sécurité. </a:t>
            </a:r>
          </a:p>
          <a:p>
            <a:pPr algn="l"/>
            <a:endParaRPr lang="fr-FR" sz="2400" dirty="0">
              <a:solidFill>
                <a:schemeClr val="tx1"/>
              </a:solidFill>
            </a:endParaRPr>
          </a:p>
          <a:p>
            <a:pPr algn="l"/>
            <a:r>
              <a:rPr lang="fr-FR" sz="2400" dirty="0" smtClean="0">
                <a:solidFill>
                  <a:schemeClr val="tx1"/>
                </a:solidFill>
              </a:rPr>
              <a:t>Une stratégie est un ensemble de principes qui guident les prises de décision et permettent aux dirigeants d’une organisation de déléguer l’autorité en toute confiance. </a:t>
            </a:r>
          </a:p>
          <a:p>
            <a:pPr algn="l"/>
            <a:endParaRPr lang="fr-FR" sz="2400" dirty="0">
              <a:solidFill>
                <a:schemeClr val="tx1"/>
              </a:solidFill>
            </a:endParaRPr>
          </a:p>
          <a:p>
            <a:pPr algn="l"/>
            <a:endParaRPr lang="fr-FR" sz="2400"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4071966" cy="6429420"/>
          </a:xfrm>
        </p:spPr>
        <p:txBody>
          <a:bodyPr>
            <a:noAutofit/>
          </a:bodyPr>
          <a:lstStyle/>
          <a:p>
            <a:pPr algn="l"/>
            <a:r>
              <a:rPr lang="fr-FR" sz="2400" dirty="0" smtClean="0">
                <a:solidFill>
                  <a:schemeClr val="tx1"/>
                </a:solidFill>
              </a:rPr>
              <a:t>Le document RFC2196 stipule « qu’une stratégie de sécurité est une déclaration formelle des règles qui doivent être respectées par les personnes qui ont accès aux ressources technologiques et aux données vitales de l’entreprise ». </a:t>
            </a:r>
          </a:p>
          <a:p>
            <a:pPr algn="l"/>
            <a:r>
              <a:rPr lang="fr-FR" sz="2400" dirty="0" smtClean="0">
                <a:solidFill>
                  <a:schemeClr val="tx1"/>
                </a:solidFill>
              </a:rPr>
              <a:t>Une stratégie de sécurité peut se présenter comme de simples règles du bon usage des ressources du réseau ou, à l’inverse, comprendre des centaines de pages et détailler chaque élément de connectivité et les règles correspondantes.</a:t>
            </a:r>
          </a:p>
          <a:p>
            <a:endParaRPr lang="fr-FR" sz="2400" dirty="0"/>
          </a:p>
        </p:txBody>
      </p:sp>
      <p:pic>
        <p:nvPicPr>
          <p:cNvPr id="5122" name="Picture 2"/>
          <p:cNvPicPr>
            <a:picLocks noChangeAspect="1" noChangeArrowheads="1"/>
          </p:cNvPicPr>
          <p:nvPr/>
        </p:nvPicPr>
        <p:blipFill>
          <a:blip r:embed="rId2"/>
          <a:srcRect/>
          <a:stretch>
            <a:fillRect/>
          </a:stretch>
        </p:blipFill>
        <p:spPr bwMode="auto">
          <a:xfrm>
            <a:off x="4199094" y="285728"/>
            <a:ext cx="4970063" cy="5243535"/>
          </a:xfrm>
          <a:prstGeom prst="rect">
            <a:avLst/>
          </a:prstGeom>
          <a:noFill/>
          <a:ln w="9525">
            <a:noFill/>
            <a:miter lim="800000"/>
            <a:headEnd/>
            <a:tailEnd/>
          </a:ln>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286808" cy="5929354"/>
          </a:xfrm>
        </p:spPr>
        <p:txBody>
          <a:bodyPr>
            <a:normAutofit fontScale="70000" lnSpcReduction="20000"/>
          </a:bodyPr>
          <a:lstStyle/>
          <a:p>
            <a:pPr algn="l"/>
            <a:r>
              <a:rPr lang="fr-FR" dirty="0" smtClean="0">
                <a:solidFill>
                  <a:schemeClr val="tx1"/>
                </a:solidFill>
              </a:rPr>
              <a:t>La norme ISO/CEI 27002 doit servir de base commune et de ligne directrice pratique pour élaborer les référentiels de sécurité de l’organisation et les pratiques efficaces de gestion de la sécurité. Ce document comprend les 12 sections suivantes :</a:t>
            </a:r>
          </a:p>
          <a:p>
            <a:pPr algn="l"/>
            <a:endParaRPr lang="fr-FR" dirty="0" smtClean="0">
              <a:solidFill>
                <a:schemeClr val="tx1"/>
              </a:solidFill>
            </a:endParaRPr>
          </a:p>
          <a:p>
            <a:pPr algn="l"/>
            <a:r>
              <a:rPr lang="fr-FR" dirty="0" smtClean="0">
                <a:solidFill>
                  <a:schemeClr val="tx1"/>
                </a:solidFill>
              </a:rPr>
              <a:t>- Évaluation des risques</a:t>
            </a:r>
          </a:p>
          <a:p>
            <a:pPr algn="l"/>
            <a:r>
              <a:rPr lang="fr-FR" dirty="0" smtClean="0">
                <a:solidFill>
                  <a:schemeClr val="tx1"/>
                </a:solidFill>
              </a:rPr>
              <a:t>- Stratégie de sécurité</a:t>
            </a:r>
          </a:p>
          <a:p>
            <a:pPr algn="l"/>
            <a:r>
              <a:rPr lang="fr-FR" dirty="0" smtClean="0">
                <a:solidFill>
                  <a:schemeClr val="tx1"/>
                </a:solidFill>
              </a:rPr>
              <a:t>- Organisation de la sécurité des informations</a:t>
            </a:r>
          </a:p>
          <a:p>
            <a:pPr algn="l"/>
            <a:r>
              <a:rPr lang="fr-FR" dirty="0" smtClean="0">
                <a:solidFill>
                  <a:schemeClr val="tx1"/>
                </a:solidFill>
              </a:rPr>
              <a:t>- Gestion des biens</a:t>
            </a:r>
          </a:p>
          <a:p>
            <a:pPr algn="l"/>
            <a:r>
              <a:rPr lang="fr-FR" dirty="0" smtClean="0">
                <a:solidFill>
                  <a:schemeClr val="tx1"/>
                </a:solidFill>
              </a:rPr>
              <a:t>- Sécurité liée aux ressources humaines</a:t>
            </a:r>
          </a:p>
          <a:p>
            <a:pPr algn="l"/>
            <a:r>
              <a:rPr lang="fr-FR" dirty="0" smtClean="0">
                <a:solidFill>
                  <a:schemeClr val="tx1"/>
                </a:solidFill>
              </a:rPr>
              <a:t>- Sécurité physique et environnementale</a:t>
            </a:r>
          </a:p>
          <a:p>
            <a:pPr algn="l"/>
            <a:r>
              <a:rPr lang="fr-FR" dirty="0" smtClean="0">
                <a:solidFill>
                  <a:schemeClr val="tx1"/>
                </a:solidFill>
              </a:rPr>
              <a:t>- Gestion opérationnelle et gestion des communications</a:t>
            </a:r>
          </a:p>
          <a:p>
            <a:pPr algn="l"/>
            <a:r>
              <a:rPr lang="fr-FR" dirty="0" smtClean="0">
                <a:solidFill>
                  <a:schemeClr val="tx1"/>
                </a:solidFill>
              </a:rPr>
              <a:t>- Contrôle d’accès</a:t>
            </a:r>
          </a:p>
          <a:p>
            <a:pPr algn="l"/>
            <a:r>
              <a:rPr lang="fr-FR" dirty="0" smtClean="0">
                <a:solidFill>
                  <a:schemeClr val="tx1"/>
                </a:solidFill>
              </a:rPr>
              <a:t>- Acquisition, développement et maintenance des systèmes d’information</a:t>
            </a:r>
          </a:p>
          <a:p>
            <a:pPr algn="l"/>
            <a:r>
              <a:rPr lang="fr-FR" dirty="0" smtClean="0">
                <a:solidFill>
                  <a:schemeClr val="tx1"/>
                </a:solidFill>
              </a:rPr>
              <a:t>- Gestion des incidents liés à la sécurité des informations</a:t>
            </a:r>
          </a:p>
          <a:p>
            <a:pPr algn="l"/>
            <a:r>
              <a:rPr lang="fr-FR" dirty="0" smtClean="0">
                <a:solidFill>
                  <a:schemeClr val="tx1"/>
                </a:solidFill>
              </a:rPr>
              <a:t>- Gestion de la continuité de l’activité</a:t>
            </a:r>
          </a:p>
          <a:p>
            <a:pPr algn="l"/>
            <a:r>
              <a:rPr lang="fr-FR" dirty="0" smtClean="0">
                <a:solidFill>
                  <a:schemeClr val="tx1"/>
                </a:solidFill>
              </a:rPr>
              <a:t>- Conformité</a:t>
            </a:r>
            <a:endParaRPr lang="fr-FR"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428604"/>
            <a:ext cx="8572560" cy="5929354"/>
          </a:xfrm>
        </p:spPr>
        <p:txBody>
          <a:bodyPr>
            <a:normAutofit/>
          </a:bodyPr>
          <a:lstStyle/>
          <a:p>
            <a:pPr algn="l"/>
            <a:r>
              <a:rPr lang="fr-FR" sz="2400" dirty="0" smtClean="0">
                <a:solidFill>
                  <a:schemeClr val="tx1"/>
                </a:solidFill>
              </a:rPr>
              <a:t>Types d’attaques d’un réseau </a:t>
            </a:r>
          </a:p>
          <a:p>
            <a:pPr algn="l"/>
            <a:endParaRPr lang="fr-FR" sz="2400" dirty="0" smtClean="0">
              <a:solidFill>
                <a:schemeClr val="tx1"/>
              </a:solidFill>
            </a:endParaRPr>
          </a:p>
          <a:p>
            <a:pPr algn="l"/>
            <a:r>
              <a:rPr lang="fr-FR" sz="2400" dirty="0" smtClean="0">
                <a:solidFill>
                  <a:schemeClr val="tx1"/>
                </a:solidFill>
              </a:rPr>
              <a:t>Il existe quatre catégories principales d’attaques.</a:t>
            </a:r>
          </a:p>
          <a:p>
            <a:pPr algn="l"/>
            <a:endParaRPr lang="fr-FR" sz="2400" dirty="0">
              <a:solidFill>
                <a:schemeClr val="tx1"/>
              </a:solidFill>
            </a:endParaRPr>
          </a:p>
        </p:txBody>
      </p:sp>
      <p:pic>
        <p:nvPicPr>
          <p:cNvPr id="6147" name="Picture 3"/>
          <p:cNvPicPr>
            <a:picLocks noChangeAspect="1" noChangeArrowheads="1"/>
          </p:cNvPicPr>
          <p:nvPr/>
        </p:nvPicPr>
        <p:blipFill>
          <a:blip r:embed="rId2"/>
          <a:srcRect/>
          <a:stretch>
            <a:fillRect/>
          </a:stretch>
        </p:blipFill>
        <p:spPr bwMode="auto">
          <a:xfrm>
            <a:off x="653116" y="1728787"/>
            <a:ext cx="7490784" cy="464272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358246" cy="6143668"/>
          </a:xfrm>
        </p:spPr>
        <p:txBody>
          <a:bodyPr>
            <a:normAutofit/>
          </a:bodyPr>
          <a:lstStyle/>
          <a:p>
            <a:pPr algn="l"/>
            <a:r>
              <a:rPr lang="fr-FR" sz="2200" b="1" u="sng" dirty="0" smtClean="0">
                <a:solidFill>
                  <a:schemeClr val="tx1"/>
                </a:solidFill>
              </a:rPr>
              <a:t>Pirate</a:t>
            </a:r>
            <a:r>
              <a:rPr lang="fr-FR" sz="2200" dirty="0" smtClean="0">
                <a:solidFill>
                  <a:schemeClr val="tx1"/>
                </a:solidFill>
              </a:rPr>
              <a:t> (black </a:t>
            </a:r>
            <a:r>
              <a:rPr lang="fr-FR" sz="2200" dirty="0" err="1" smtClean="0">
                <a:solidFill>
                  <a:schemeClr val="tx1"/>
                </a:solidFill>
              </a:rPr>
              <a:t>hat</a:t>
            </a:r>
            <a:r>
              <a:rPr lang="fr-FR" sz="2200" dirty="0" smtClean="0">
                <a:solidFill>
                  <a:schemeClr val="tx1"/>
                </a:solidFill>
              </a:rPr>
              <a:t> en anglais) : </a:t>
            </a:r>
          </a:p>
          <a:p>
            <a:pPr algn="l"/>
            <a:endParaRPr lang="fr-FR" sz="2200" dirty="0">
              <a:solidFill>
                <a:schemeClr val="tx1"/>
              </a:solidFill>
            </a:endParaRPr>
          </a:p>
          <a:p>
            <a:pPr algn="l"/>
            <a:r>
              <a:rPr lang="fr-FR" sz="2200" dirty="0" smtClean="0">
                <a:solidFill>
                  <a:schemeClr val="tx1"/>
                </a:solidFill>
              </a:rPr>
              <a:t>autre terme désignant les personnes qui utilisent leurs connaissances des systèmes informatiques pour accéder de manière non autorisée à ces systèmes ou réseaux, habituellement dans un but personnel ou lucratif. Le terme anglais « cracker » est synonyme de « black </a:t>
            </a:r>
            <a:r>
              <a:rPr lang="fr-FR" sz="2200" dirty="0" err="1" smtClean="0">
                <a:solidFill>
                  <a:schemeClr val="tx1"/>
                </a:solidFill>
              </a:rPr>
              <a:t>hat</a:t>
            </a:r>
            <a:r>
              <a:rPr lang="fr-FR" sz="2200" dirty="0" smtClean="0">
                <a:solidFill>
                  <a:schemeClr val="tx1"/>
                </a:solidFill>
              </a:rPr>
              <a:t> ».</a:t>
            </a:r>
            <a:endParaRPr lang="fr-FR" sz="2200" dirty="0">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429684" cy="5857916"/>
          </a:xfrm>
        </p:spPr>
        <p:txBody>
          <a:bodyPr>
            <a:noAutofit/>
          </a:bodyPr>
          <a:lstStyle/>
          <a:p>
            <a:pPr algn="l"/>
            <a:r>
              <a:rPr lang="fr-FR" sz="2400" b="1" u="sng" dirty="0" smtClean="0">
                <a:solidFill>
                  <a:schemeClr val="tx1"/>
                </a:solidFill>
              </a:rPr>
              <a:t>Reconnaissance</a:t>
            </a:r>
          </a:p>
          <a:p>
            <a:pPr algn="l"/>
            <a:endParaRPr lang="fr-FR" sz="2400" dirty="0" smtClean="0">
              <a:solidFill>
                <a:schemeClr val="tx1"/>
              </a:solidFill>
            </a:endParaRPr>
          </a:p>
          <a:p>
            <a:pPr algn="l"/>
            <a:r>
              <a:rPr lang="fr-FR" sz="2400" dirty="0" smtClean="0">
                <a:solidFill>
                  <a:schemeClr val="tx1"/>
                </a:solidFill>
              </a:rPr>
              <a:t>La reconnaissance est la découverte non autorisée des systèmes, de leurs adresses et de leurs services, ou encore la découverte de leurs vulnérabilités. Il s’agit d’une collecte d’informations qui, dans la plupart des cas, précède un autre type d’attaque. </a:t>
            </a:r>
          </a:p>
          <a:p>
            <a:pPr algn="l"/>
            <a:endParaRPr lang="fr-FR" sz="2400" dirty="0">
              <a:solidFill>
                <a:schemeClr val="tx1"/>
              </a:solidFill>
            </a:endParaRPr>
          </a:p>
          <a:p>
            <a:pPr algn="l"/>
            <a:r>
              <a:rPr lang="fr-FR" sz="2400" dirty="0" smtClean="0">
                <a:solidFill>
                  <a:schemeClr val="tx1"/>
                </a:solidFill>
              </a:rPr>
              <a:t>Elle </a:t>
            </a:r>
            <a:r>
              <a:rPr lang="fr-FR" sz="2400" dirty="0">
                <a:solidFill>
                  <a:schemeClr val="tx1"/>
                </a:solidFill>
              </a:rPr>
              <a:t> </a:t>
            </a:r>
            <a:r>
              <a:rPr lang="fr-FR" sz="2400" dirty="0" smtClean="0">
                <a:solidFill>
                  <a:schemeClr val="tx1"/>
                </a:solidFill>
              </a:rPr>
              <a:t>est similaire au repérage effectué par un cambrioleur à la recherche d’habitations vulnérables, comme des maisons inoccupées, des portes faciles à ouvrir ou des fenêtres ouvertes.</a:t>
            </a:r>
            <a:endParaRPr lang="fr-FR" sz="2400"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357166"/>
            <a:ext cx="8215370" cy="5857916"/>
          </a:xfrm>
        </p:spPr>
        <p:txBody>
          <a:bodyPr>
            <a:normAutofit/>
          </a:bodyPr>
          <a:lstStyle/>
          <a:p>
            <a:pPr algn="l"/>
            <a:r>
              <a:rPr lang="fr-FR" sz="2400" b="1" u="sng" dirty="0" smtClean="0">
                <a:solidFill>
                  <a:schemeClr val="tx1"/>
                </a:solidFill>
              </a:rPr>
              <a:t>Accès</a:t>
            </a:r>
          </a:p>
          <a:p>
            <a:pPr algn="l"/>
            <a:endParaRPr lang="fr-FR" sz="2400" dirty="0" smtClean="0">
              <a:solidFill>
                <a:schemeClr val="tx1"/>
              </a:solidFill>
            </a:endParaRPr>
          </a:p>
          <a:p>
            <a:pPr algn="l"/>
            <a:r>
              <a:rPr lang="fr-FR" sz="2400" dirty="0" smtClean="0">
                <a:solidFill>
                  <a:schemeClr val="tx1"/>
                </a:solidFill>
              </a:rPr>
              <a:t>L’accès au système est la possibilité pour un intrus d’accéder à un périphérique pour lequel il ne dispose pas d’un compte ou d’un mot de passe. </a:t>
            </a:r>
          </a:p>
          <a:p>
            <a:pPr algn="l"/>
            <a:endParaRPr lang="fr-FR" sz="2400" dirty="0">
              <a:solidFill>
                <a:schemeClr val="tx1"/>
              </a:solidFill>
            </a:endParaRPr>
          </a:p>
          <a:p>
            <a:pPr algn="l"/>
            <a:r>
              <a:rPr lang="fr-FR" sz="2400" dirty="0" smtClean="0">
                <a:solidFill>
                  <a:schemeClr val="tx1"/>
                </a:solidFill>
              </a:rPr>
              <a:t>La pénétration dans un système implique généralement l’utilisation d’un moyen de piratage, d’un script ou d’un outil exploitant une vulnérabilité connue de ce système ou de l’application attaquée.</a:t>
            </a:r>
            <a:endParaRPr lang="fr-FR" sz="2400"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428604"/>
            <a:ext cx="8286808" cy="6072230"/>
          </a:xfrm>
        </p:spPr>
        <p:txBody>
          <a:bodyPr>
            <a:normAutofit/>
          </a:bodyPr>
          <a:lstStyle/>
          <a:p>
            <a:pPr algn="l"/>
            <a:r>
              <a:rPr lang="fr-FR" sz="2400" b="1" u="sng" dirty="0" smtClean="0">
                <a:solidFill>
                  <a:schemeClr val="tx1"/>
                </a:solidFill>
              </a:rPr>
              <a:t>Déni de service</a:t>
            </a:r>
          </a:p>
          <a:p>
            <a:pPr algn="l"/>
            <a:endParaRPr lang="fr-FR" sz="2400" dirty="0" smtClean="0">
              <a:solidFill>
                <a:schemeClr val="tx1"/>
              </a:solidFill>
            </a:endParaRPr>
          </a:p>
          <a:p>
            <a:pPr algn="l"/>
            <a:r>
              <a:rPr lang="fr-FR" sz="2400" dirty="0" smtClean="0">
                <a:solidFill>
                  <a:schemeClr val="tx1"/>
                </a:solidFill>
              </a:rPr>
              <a:t>Le déni de service (</a:t>
            </a:r>
            <a:r>
              <a:rPr lang="fr-FR" sz="2400" dirty="0" err="1" smtClean="0">
                <a:solidFill>
                  <a:schemeClr val="tx1"/>
                </a:solidFill>
              </a:rPr>
              <a:t>DoS</a:t>
            </a:r>
            <a:r>
              <a:rPr lang="fr-FR" sz="2400" dirty="0" smtClean="0">
                <a:solidFill>
                  <a:schemeClr val="tx1"/>
                </a:solidFill>
              </a:rPr>
              <a:t>, en anglais) apparaît lorsqu’un pirate désactive ou altère un réseau, des systèmes ou des services dans le but de refuser le service prévu aux utilisateurs normaux. </a:t>
            </a:r>
          </a:p>
          <a:p>
            <a:pPr algn="l"/>
            <a:endParaRPr lang="fr-FR" sz="2400" dirty="0">
              <a:solidFill>
                <a:schemeClr val="tx1"/>
              </a:solidFill>
            </a:endParaRPr>
          </a:p>
          <a:p>
            <a:pPr algn="l"/>
            <a:r>
              <a:rPr lang="fr-FR" sz="2400" dirty="0" smtClean="0">
                <a:solidFill>
                  <a:schemeClr val="tx1"/>
                </a:solidFill>
              </a:rPr>
              <a:t>Les attaques par déni de service mettent le système en panne ou le ralentissent au point de le rendre inutilisable. Le déni de service peut consister simplement à supprimer ou altérer des informations. Dans la plupart des cas, l’attaque se résume à exécuter un programme pirate ou un script. C’est pour cette raison que les attaques par déni de service sont les plus redoutées.</a:t>
            </a:r>
            <a:endParaRPr lang="fr-FR" sz="2400" dirty="0">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429684" cy="6072230"/>
          </a:xfrm>
        </p:spPr>
        <p:txBody>
          <a:bodyPr>
            <a:normAutofit/>
          </a:bodyPr>
          <a:lstStyle/>
          <a:p>
            <a:pPr algn="l"/>
            <a:r>
              <a:rPr lang="fr-FR" sz="2400" b="1" u="sng" dirty="0" smtClean="0">
                <a:solidFill>
                  <a:schemeClr val="tx1"/>
                </a:solidFill>
              </a:rPr>
              <a:t>Vers, virus et chevaux de Troie</a:t>
            </a:r>
          </a:p>
          <a:p>
            <a:pPr algn="l"/>
            <a:endParaRPr lang="fr-FR" sz="2400" dirty="0" smtClean="0">
              <a:solidFill>
                <a:schemeClr val="tx1"/>
              </a:solidFill>
            </a:endParaRPr>
          </a:p>
          <a:p>
            <a:pPr algn="l"/>
            <a:r>
              <a:rPr lang="fr-FR" sz="2400" dirty="0" smtClean="0">
                <a:solidFill>
                  <a:schemeClr val="tx1"/>
                </a:solidFill>
              </a:rPr>
              <a:t>Des logiciels malveillants peuvent être installés sur un ordinateur hôte dans le but d’endommager ou d’altérer un système, de se reproduire ou d’empêcher l’accès à des réseaux, systèmes ou services. Ces programmes sont généralement appelés vers, virus et chevaux de Troie.</a:t>
            </a:r>
            <a:endParaRPr lang="fr-FR" sz="2400" dirty="0">
              <a:solidFill>
                <a:schemeClr val="tx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929718" cy="6429420"/>
          </a:xfrm>
        </p:spPr>
        <p:txBody>
          <a:bodyPr>
            <a:normAutofit/>
          </a:bodyPr>
          <a:lstStyle/>
          <a:p>
            <a:pPr algn="l"/>
            <a:r>
              <a:rPr lang="fr-FR" sz="2400" u="sng" dirty="0" smtClean="0">
                <a:solidFill>
                  <a:schemeClr val="tx1"/>
                </a:solidFill>
              </a:rPr>
              <a:t>Attaques de reconnaissance</a:t>
            </a:r>
          </a:p>
          <a:p>
            <a:pPr algn="l"/>
            <a:r>
              <a:rPr lang="fr-FR" sz="2400" dirty="0" smtClean="0">
                <a:solidFill>
                  <a:schemeClr val="tx1"/>
                </a:solidFill>
              </a:rPr>
              <a:t>Les attaques de reconnaissance peuvent avoir les formes suivantes :</a:t>
            </a:r>
          </a:p>
          <a:p>
            <a:pPr algn="l"/>
            <a:endParaRPr lang="fr-FR" sz="2400" dirty="0" smtClean="0">
              <a:solidFill>
                <a:schemeClr val="tx1"/>
              </a:solidFill>
            </a:endParaRPr>
          </a:p>
          <a:p>
            <a:pPr lvl="2" algn="l">
              <a:buFont typeface="Arial" pitchFamily="34" charset="0"/>
              <a:buChar char="•"/>
            </a:pPr>
            <a:r>
              <a:rPr lang="fr-FR" dirty="0" smtClean="0">
                <a:solidFill>
                  <a:schemeClr val="tx1"/>
                </a:solidFill>
              </a:rPr>
              <a:t>Demandes d’informations Internet</a:t>
            </a:r>
          </a:p>
          <a:p>
            <a:pPr lvl="2" algn="l">
              <a:buFont typeface="Arial" pitchFamily="34" charset="0"/>
              <a:buChar char="•"/>
            </a:pPr>
            <a:r>
              <a:rPr lang="fr-FR" dirty="0" smtClean="0">
                <a:solidFill>
                  <a:schemeClr val="tx1"/>
                </a:solidFill>
              </a:rPr>
              <a:t>Balayages </a:t>
            </a:r>
            <a:r>
              <a:rPr lang="fr-FR" dirty="0" err="1" smtClean="0">
                <a:solidFill>
                  <a:schemeClr val="tx1"/>
                </a:solidFill>
              </a:rPr>
              <a:t>ping</a:t>
            </a:r>
            <a:endParaRPr lang="fr-FR" dirty="0" smtClean="0">
              <a:solidFill>
                <a:schemeClr val="tx1"/>
              </a:solidFill>
            </a:endParaRPr>
          </a:p>
          <a:p>
            <a:pPr lvl="2" algn="l">
              <a:buFont typeface="Arial" pitchFamily="34" charset="0"/>
              <a:buChar char="•"/>
            </a:pPr>
            <a:r>
              <a:rPr lang="fr-FR" dirty="0" smtClean="0">
                <a:solidFill>
                  <a:schemeClr val="tx1"/>
                </a:solidFill>
              </a:rPr>
              <a:t>Balayages de ports</a:t>
            </a:r>
          </a:p>
          <a:p>
            <a:pPr lvl="2" algn="l">
              <a:buFont typeface="Arial" pitchFamily="34" charset="0"/>
              <a:buChar char="•"/>
            </a:pPr>
            <a:r>
              <a:rPr lang="fr-FR" dirty="0" smtClean="0">
                <a:solidFill>
                  <a:schemeClr val="tx1"/>
                </a:solidFill>
              </a:rPr>
              <a:t>Analyseurs de paquets</a:t>
            </a:r>
          </a:p>
          <a:p>
            <a:pPr algn="l"/>
            <a:endParaRPr lang="fr-FR" sz="2400" dirty="0">
              <a:solidFill>
                <a:schemeClr val="tx1"/>
              </a:solidFill>
            </a:endParaRPr>
          </a:p>
        </p:txBody>
      </p:sp>
      <p:pic>
        <p:nvPicPr>
          <p:cNvPr id="7170" name="Picture 2"/>
          <p:cNvPicPr>
            <a:picLocks noChangeAspect="1" noChangeArrowheads="1"/>
          </p:cNvPicPr>
          <p:nvPr/>
        </p:nvPicPr>
        <p:blipFill>
          <a:blip r:embed="rId2"/>
          <a:srcRect/>
          <a:stretch>
            <a:fillRect/>
          </a:stretch>
        </p:blipFill>
        <p:spPr bwMode="auto">
          <a:xfrm>
            <a:off x="571472" y="3238500"/>
            <a:ext cx="7215238" cy="3619500"/>
          </a:xfrm>
          <a:prstGeom prst="rect">
            <a:avLst/>
          </a:prstGeom>
          <a:noFill/>
          <a:ln w="9525">
            <a:noFill/>
            <a:miter lim="800000"/>
            <a:headEnd/>
            <a:tailEnd/>
          </a:ln>
          <a:effec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858280" cy="6143668"/>
          </a:xfrm>
        </p:spPr>
        <p:txBody>
          <a:bodyPr>
            <a:normAutofit/>
          </a:bodyPr>
          <a:lstStyle/>
          <a:p>
            <a:pPr algn="l"/>
            <a:r>
              <a:rPr lang="fr-FR" sz="2400" dirty="0" smtClean="0">
                <a:solidFill>
                  <a:schemeClr val="tx1"/>
                </a:solidFill>
              </a:rPr>
              <a:t>Des assaillants externes peuvent utiliser des outils Internet, comme les utilitaires </a:t>
            </a:r>
            <a:r>
              <a:rPr lang="fr-FR" sz="2400" b="1" i="1" u="sng" dirty="0" err="1" smtClean="0">
                <a:solidFill>
                  <a:schemeClr val="tx1"/>
                </a:solidFill>
              </a:rPr>
              <a:t>nslookup</a:t>
            </a:r>
            <a:r>
              <a:rPr lang="fr-FR" sz="2400" b="1" i="1" u="sng" dirty="0" smtClean="0">
                <a:solidFill>
                  <a:schemeClr val="tx1"/>
                </a:solidFill>
              </a:rPr>
              <a:t> </a:t>
            </a:r>
            <a:r>
              <a:rPr lang="fr-FR" sz="2400" dirty="0" smtClean="0">
                <a:solidFill>
                  <a:schemeClr val="tx1"/>
                </a:solidFill>
              </a:rPr>
              <a:t>et </a:t>
            </a:r>
            <a:r>
              <a:rPr lang="fr-FR" sz="2400" b="1" i="1" u="sng" dirty="0" smtClean="0">
                <a:solidFill>
                  <a:schemeClr val="tx1"/>
                </a:solidFill>
              </a:rPr>
              <a:t>whois, </a:t>
            </a:r>
            <a:r>
              <a:rPr lang="fr-FR" sz="2400" dirty="0" smtClean="0">
                <a:solidFill>
                  <a:schemeClr val="tx1"/>
                </a:solidFill>
              </a:rPr>
              <a:t>pour découvrir facilement les adresses IP attribuées à une entreprise ou à une entité donnée. Une fois ces adresses IP connues, l’assaillant peut lancer des requêtes </a:t>
            </a:r>
            <a:r>
              <a:rPr lang="fr-FR" sz="2400" dirty="0" err="1" smtClean="0">
                <a:solidFill>
                  <a:schemeClr val="tx1"/>
                </a:solidFill>
              </a:rPr>
              <a:t>ping</a:t>
            </a:r>
            <a:r>
              <a:rPr lang="fr-FR" sz="2400" dirty="0" smtClean="0">
                <a:solidFill>
                  <a:schemeClr val="tx1"/>
                </a:solidFill>
              </a:rPr>
              <a:t> vers les adresses publiquement accessibles pour déterminer celles qui sont actives. </a:t>
            </a:r>
          </a:p>
          <a:p>
            <a:pPr algn="l"/>
            <a:endParaRPr lang="fr-FR" sz="2400" dirty="0">
              <a:solidFill>
                <a:schemeClr val="tx1"/>
              </a:solidFill>
            </a:endParaRPr>
          </a:p>
          <a:p>
            <a:pPr algn="l"/>
            <a:endParaRPr lang="fr-FR" sz="2400" dirty="0" smtClean="0">
              <a:solidFill>
                <a:schemeClr val="tx1"/>
              </a:solidFill>
            </a:endParaRPr>
          </a:p>
          <a:p>
            <a:pPr algn="l"/>
            <a:endParaRPr lang="fr-FR" sz="2400" dirty="0">
              <a:solidFill>
                <a:schemeClr val="tx1"/>
              </a:solidFill>
            </a:endParaRPr>
          </a:p>
        </p:txBody>
      </p:sp>
      <p:pic>
        <p:nvPicPr>
          <p:cNvPr id="8194" name="Picture 2"/>
          <p:cNvPicPr>
            <a:picLocks noChangeAspect="1" noChangeArrowheads="1"/>
          </p:cNvPicPr>
          <p:nvPr/>
        </p:nvPicPr>
        <p:blipFill>
          <a:blip r:embed="rId2"/>
          <a:srcRect/>
          <a:stretch>
            <a:fillRect/>
          </a:stretch>
        </p:blipFill>
        <p:spPr bwMode="auto">
          <a:xfrm>
            <a:off x="357158" y="2643182"/>
            <a:ext cx="3609975" cy="2971800"/>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a:srcRect/>
          <a:stretch>
            <a:fillRect/>
          </a:stretch>
        </p:blipFill>
        <p:spPr bwMode="auto">
          <a:xfrm>
            <a:off x="4000496" y="2643182"/>
            <a:ext cx="3429000" cy="1543050"/>
          </a:xfrm>
          <a:prstGeom prst="rect">
            <a:avLst/>
          </a:prstGeom>
          <a:noFill/>
          <a:ln w="9525">
            <a:noFill/>
            <a:miter lim="800000"/>
            <a:headEnd/>
            <a:tailEnd/>
          </a:ln>
          <a:effectLst/>
        </p:spPr>
      </p:pic>
      <p:pic>
        <p:nvPicPr>
          <p:cNvPr id="8196" name="Picture 4"/>
          <p:cNvPicPr>
            <a:picLocks noChangeAspect="1" noChangeArrowheads="1"/>
          </p:cNvPicPr>
          <p:nvPr/>
        </p:nvPicPr>
        <p:blipFill>
          <a:blip r:embed="rId4"/>
          <a:srcRect/>
          <a:stretch>
            <a:fillRect/>
          </a:stretch>
        </p:blipFill>
        <p:spPr bwMode="auto">
          <a:xfrm>
            <a:off x="3643306" y="4714884"/>
            <a:ext cx="2847975" cy="1581150"/>
          </a:xfrm>
          <a:prstGeom prst="rect">
            <a:avLst/>
          </a:prstGeom>
          <a:noFill/>
          <a:ln w="9525">
            <a:noFill/>
            <a:miter lim="800000"/>
            <a:headEnd/>
            <a:tailEnd/>
          </a:ln>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786874" cy="6143668"/>
          </a:xfrm>
        </p:spPr>
        <p:txBody>
          <a:bodyPr>
            <a:normAutofit/>
          </a:bodyPr>
          <a:lstStyle/>
          <a:p>
            <a:pPr algn="l"/>
            <a:r>
              <a:rPr lang="fr-FR" sz="2400" dirty="0" smtClean="0">
                <a:solidFill>
                  <a:schemeClr val="tx1"/>
                </a:solidFill>
              </a:rPr>
              <a:t>Pour automatiser cette étape, l’assaillant peut utiliser un outil de balayage comme </a:t>
            </a:r>
            <a:r>
              <a:rPr lang="fr-FR" sz="2400" b="1" i="1" u="sng" dirty="0" err="1" smtClean="0">
                <a:solidFill>
                  <a:schemeClr val="tx1"/>
                </a:solidFill>
              </a:rPr>
              <a:t>fping</a:t>
            </a:r>
            <a:r>
              <a:rPr lang="fr-FR" sz="2400" b="1" i="1" u="sng" dirty="0" smtClean="0">
                <a:solidFill>
                  <a:schemeClr val="tx1"/>
                </a:solidFill>
              </a:rPr>
              <a:t> </a:t>
            </a:r>
            <a:r>
              <a:rPr lang="fr-FR" sz="2400" dirty="0" smtClean="0">
                <a:solidFill>
                  <a:schemeClr val="tx1"/>
                </a:solidFill>
              </a:rPr>
              <a:t>ou </a:t>
            </a:r>
            <a:r>
              <a:rPr lang="fr-FR" sz="2400" b="1" u="sng" dirty="0" err="1" smtClean="0">
                <a:solidFill>
                  <a:schemeClr val="tx1"/>
                </a:solidFill>
              </a:rPr>
              <a:t>gping</a:t>
            </a:r>
            <a:r>
              <a:rPr lang="fr-FR" sz="2400" dirty="0" smtClean="0">
                <a:solidFill>
                  <a:schemeClr val="tx1"/>
                </a:solidFill>
              </a:rPr>
              <a:t>, qui envoie systématiquement des requêtes </a:t>
            </a:r>
            <a:r>
              <a:rPr lang="fr-FR" sz="2400" b="1" i="1" u="sng" dirty="0" err="1" smtClean="0">
                <a:solidFill>
                  <a:schemeClr val="tx1"/>
                </a:solidFill>
              </a:rPr>
              <a:t>ping</a:t>
            </a:r>
            <a:r>
              <a:rPr lang="fr-FR" sz="2400" b="1" i="1" u="sng" dirty="0" smtClean="0">
                <a:solidFill>
                  <a:schemeClr val="tx1"/>
                </a:solidFill>
              </a:rPr>
              <a:t> </a:t>
            </a:r>
            <a:r>
              <a:rPr lang="fr-FR" sz="2400" dirty="0" smtClean="0">
                <a:solidFill>
                  <a:schemeClr val="tx1"/>
                </a:solidFill>
              </a:rPr>
              <a:t>à une plage d’adresses ou à toutes les adresses d’un sous-réseau. Cette approche est similaire à celle qui consiste à utiliser un annuaire téléphonique et à appeler tous les numéros pour savoir qui répond. </a:t>
            </a:r>
          </a:p>
          <a:p>
            <a:pPr algn="l"/>
            <a:endParaRPr lang="fr-FR" sz="2400" dirty="0">
              <a:solidFill>
                <a:schemeClr val="tx1"/>
              </a:solidFill>
            </a:endParaRPr>
          </a:p>
        </p:txBody>
      </p:sp>
      <p:pic>
        <p:nvPicPr>
          <p:cNvPr id="9218" name="Picture 2"/>
          <p:cNvPicPr>
            <a:picLocks noChangeAspect="1" noChangeArrowheads="1"/>
          </p:cNvPicPr>
          <p:nvPr/>
        </p:nvPicPr>
        <p:blipFill>
          <a:blip r:embed="rId2"/>
          <a:srcRect/>
          <a:stretch>
            <a:fillRect/>
          </a:stretch>
        </p:blipFill>
        <p:spPr bwMode="auto">
          <a:xfrm>
            <a:off x="3214678" y="2285992"/>
            <a:ext cx="3114675" cy="2276475"/>
          </a:xfrm>
          <a:prstGeom prst="rect">
            <a:avLst/>
          </a:prstGeom>
          <a:noFill/>
          <a:ln w="9525">
            <a:noFill/>
            <a:miter lim="800000"/>
            <a:headEnd/>
            <a:tailEnd/>
          </a:ln>
          <a:effectLst/>
        </p:spPr>
      </p:pic>
      <p:sp>
        <p:nvSpPr>
          <p:cNvPr id="5" name="Rectangle 4"/>
          <p:cNvSpPr/>
          <p:nvPr/>
        </p:nvSpPr>
        <p:spPr>
          <a:xfrm>
            <a:off x="500034" y="5000636"/>
            <a:ext cx="8643966" cy="1200329"/>
          </a:xfrm>
          <a:prstGeom prst="rect">
            <a:avLst/>
          </a:prstGeom>
        </p:spPr>
        <p:txBody>
          <a:bodyPr wrap="square">
            <a:spAutoFit/>
          </a:bodyPr>
          <a:lstStyle/>
          <a:p>
            <a:r>
              <a:rPr lang="fr-FR" sz="2400" dirty="0" smtClean="0">
                <a:solidFill>
                  <a:schemeClr val="tx1"/>
                </a:solidFill>
              </a:rPr>
              <a:t>Lorsque les adresses IP actives sont identifiées, l’intrus se sert d’un outil de balayage des ports pour détecter les services réseau ou les ports ouverts sur chaque adresse IP active.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2143108" y="0"/>
            <a:ext cx="5037630" cy="3471880"/>
          </a:xfrm>
          <a:prstGeom prst="rect">
            <a:avLst/>
          </a:prstGeom>
          <a:noFill/>
          <a:ln w="9525">
            <a:noFill/>
            <a:miter lim="800000"/>
            <a:headEnd/>
            <a:tailEnd/>
          </a:ln>
          <a:effectLst/>
        </p:spPr>
      </p:pic>
      <p:sp>
        <p:nvSpPr>
          <p:cNvPr id="3" name="Sous-titre 2"/>
          <p:cNvSpPr>
            <a:spLocks noGrp="1"/>
          </p:cNvSpPr>
          <p:nvPr>
            <p:ph type="subTitle" idx="1"/>
          </p:nvPr>
        </p:nvSpPr>
        <p:spPr>
          <a:xfrm>
            <a:off x="214282" y="357166"/>
            <a:ext cx="8643998" cy="6143668"/>
          </a:xfrm>
        </p:spPr>
        <p:txBody>
          <a:bodyPr>
            <a:normAutofit lnSpcReduction="10000"/>
          </a:bodyPr>
          <a:lstStyle/>
          <a:p>
            <a:pPr algn="l"/>
            <a:endParaRPr lang="fr-FR" sz="2200" dirty="0">
              <a:solidFill>
                <a:schemeClr val="tx1"/>
              </a:solidFill>
            </a:endParaRPr>
          </a:p>
          <a:p>
            <a:pPr algn="l"/>
            <a:endParaRPr lang="fr-FR" sz="2200" dirty="0" smtClean="0">
              <a:solidFill>
                <a:schemeClr val="tx1"/>
              </a:solidFill>
            </a:endParaRPr>
          </a:p>
          <a:p>
            <a:pPr algn="l"/>
            <a:endParaRPr lang="fr-FR" sz="2200" dirty="0">
              <a:solidFill>
                <a:schemeClr val="tx1"/>
              </a:solidFill>
            </a:endParaRPr>
          </a:p>
          <a:p>
            <a:pPr algn="l"/>
            <a:endParaRPr lang="fr-FR" sz="2200" dirty="0" smtClean="0">
              <a:solidFill>
                <a:schemeClr val="tx1"/>
              </a:solidFill>
            </a:endParaRPr>
          </a:p>
          <a:p>
            <a:pPr algn="l"/>
            <a:endParaRPr lang="fr-FR" sz="2200" dirty="0" smtClean="0">
              <a:solidFill>
                <a:schemeClr val="tx1"/>
              </a:solidFill>
            </a:endParaRPr>
          </a:p>
          <a:p>
            <a:pPr algn="l"/>
            <a:endParaRPr lang="fr-FR" sz="2200" dirty="0">
              <a:solidFill>
                <a:schemeClr val="tx1"/>
              </a:solidFill>
            </a:endParaRPr>
          </a:p>
          <a:p>
            <a:pPr algn="l"/>
            <a:endParaRPr lang="fr-FR" sz="2200" dirty="0" smtClean="0">
              <a:solidFill>
                <a:schemeClr val="tx1"/>
              </a:solidFill>
            </a:endParaRPr>
          </a:p>
          <a:p>
            <a:pPr algn="l"/>
            <a:r>
              <a:rPr lang="fr-FR" sz="2200" dirty="0" err="1" smtClean="0">
                <a:solidFill>
                  <a:schemeClr val="tx1"/>
                </a:solidFill>
              </a:rPr>
              <a:t>Nmap</a:t>
            </a:r>
            <a:r>
              <a:rPr lang="fr-FR" sz="2200" dirty="0" smtClean="0">
                <a:solidFill>
                  <a:schemeClr val="tx1"/>
                </a:solidFill>
              </a:rPr>
              <a:t> ou </a:t>
            </a:r>
            <a:r>
              <a:rPr lang="fr-FR" sz="2200" dirty="0" err="1" smtClean="0">
                <a:solidFill>
                  <a:schemeClr val="tx1"/>
                </a:solidFill>
              </a:rPr>
              <a:t>Superscan</a:t>
            </a:r>
            <a:r>
              <a:rPr lang="fr-FR" sz="2200" dirty="0" smtClean="0">
                <a:solidFill>
                  <a:schemeClr val="tx1"/>
                </a:solidFill>
              </a:rPr>
              <a:t> sont des exemples d’outils de balayage conçus pour détecter les ports ouverts sur un hôte du réseau. L’outil de balayage interroge les ports pour connaître le type et la version des applications, ainsi que le type et la version du système d’exploitation en cours d’exécution sur l’hôte. Grâce à ces informations, l’intrus peut déterminer s’il existe des vulnérabilités qu’il peut exploiter. Comme le montre la figure, un outil d’exploration de réseau comme </a:t>
            </a:r>
            <a:r>
              <a:rPr lang="fr-FR" sz="2200" dirty="0" err="1" smtClean="0">
                <a:solidFill>
                  <a:schemeClr val="tx1"/>
                </a:solidFill>
              </a:rPr>
              <a:t>Nmap</a:t>
            </a:r>
            <a:r>
              <a:rPr lang="fr-FR" sz="2200" dirty="0" smtClean="0">
                <a:solidFill>
                  <a:schemeClr val="tx1"/>
                </a:solidFill>
              </a:rPr>
              <a:t> permet la découverte des ordinateurs hôtes, le balayage des ports, la détection des versions et la détection du système d’exploitation. La plupart de ces outils sont disponibles et faciles à utiliser.</a:t>
            </a:r>
            <a:endParaRPr lang="fr-FR" sz="2200" dirty="0">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643998" cy="6143668"/>
          </a:xfrm>
        </p:spPr>
        <p:txBody>
          <a:bodyPr>
            <a:normAutofit/>
          </a:bodyPr>
          <a:lstStyle/>
          <a:p>
            <a:pPr algn="l"/>
            <a:r>
              <a:rPr lang="fr-FR" sz="2400" dirty="0" smtClean="0">
                <a:solidFill>
                  <a:schemeClr val="tx1"/>
                </a:solidFill>
              </a:rPr>
              <a:t>Des pirates internes peuvent tenter de mettre le trafic du réseau sur « écoute électronique ». </a:t>
            </a:r>
          </a:p>
          <a:p>
            <a:pPr algn="l"/>
            <a:r>
              <a:rPr lang="fr-FR" sz="2400" dirty="0" smtClean="0">
                <a:solidFill>
                  <a:schemeClr val="tx1"/>
                </a:solidFill>
              </a:rPr>
              <a:t>Ce type d’écoute est communément appelé surveillance du trafic ou analyse des paquets. Les informations collectées par cette écoute peuvent servir à préparer d’autres attaques du réseau.</a:t>
            </a:r>
          </a:p>
          <a:p>
            <a:pPr algn="l"/>
            <a:endParaRPr lang="fr-FR" sz="2400" dirty="0">
              <a:solidFill>
                <a:schemeClr val="tx1"/>
              </a:solidFill>
            </a:endParaRPr>
          </a:p>
        </p:txBody>
      </p:sp>
      <p:pic>
        <p:nvPicPr>
          <p:cNvPr id="11266" name="Picture 2"/>
          <p:cNvPicPr>
            <a:picLocks noChangeAspect="1" noChangeArrowheads="1"/>
          </p:cNvPicPr>
          <p:nvPr/>
        </p:nvPicPr>
        <p:blipFill>
          <a:blip r:embed="rId2"/>
          <a:srcRect/>
          <a:stretch>
            <a:fillRect/>
          </a:stretch>
        </p:blipFill>
        <p:spPr bwMode="auto">
          <a:xfrm>
            <a:off x="1393925" y="2314574"/>
            <a:ext cx="4830663" cy="3257565"/>
          </a:xfrm>
          <a:prstGeom prst="rect">
            <a:avLst/>
          </a:prstGeom>
          <a:noFill/>
          <a:ln w="9525">
            <a:noFill/>
            <a:miter lim="800000"/>
            <a:headEnd/>
            <a:tailEnd/>
          </a:ln>
          <a:effec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500042"/>
            <a:ext cx="8572560" cy="5786478"/>
          </a:xfrm>
        </p:spPr>
        <p:txBody>
          <a:bodyPr>
            <a:normAutofit/>
          </a:bodyPr>
          <a:lstStyle/>
          <a:p>
            <a:pPr algn="l"/>
            <a:r>
              <a:rPr lang="fr-FR" sz="2400" b="1" u="sng" dirty="0" smtClean="0">
                <a:solidFill>
                  <a:schemeClr val="tx1"/>
                </a:solidFill>
              </a:rPr>
              <a:t>Les  deux utilisations courantes de l’écoute électronique :</a:t>
            </a:r>
          </a:p>
          <a:p>
            <a:pPr algn="l"/>
            <a:endParaRPr lang="fr-FR" sz="2400" dirty="0" smtClean="0">
              <a:solidFill>
                <a:schemeClr val="tx1"/>
              </a:solidFill>
            </a:endParaRPr>
          </a:p>
          <a:p>
            <a:pPr algn="l"/>
            <a:r>
              <a:rPr lang="fr-FR" sz="2400" dirty="0" smtClean="0">
                <a:solidFill>
                  <a:schemeClr val="tx1"/>
                </a:solidFill>
              </a:rPr>
              <a:t>- la collecte d’informations par laquelle les intrus peuvent identifier des noms d’utilisateur, des mots de passe ou d’autres informations véhiculées par les paquets de données ; </a:t>
            </a:r>
          </a:p>
          <a:p>
            <a:pPr algn="l"/>
            <a:r>
              <a:rPr lang="fr-FR" sz="2400" dirty="0" smtClean="0">
                <a:solidFill>
                  <a:schemeClr val="tx1"/>
                </a:solidFill>
              </a:rPr>
              <a:t>- le vol de données qui peut survenir lorsque des données sont transmises sur le réseau interne ou externe. L’intrus peut également voler des données sur des ordinateurs mis en réseau en y accédant de manière illicite. Ils peuvent par exemple pénétrer ou mettre sur écoute les réseaux d’institutions financières pour récupérer des numéros de carte de crédit. </a:t>
            </a:r>
            <a:endParaRPr lang="fr-FR" sz="2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572560" cy="6215106"/>
          </a:xfrm>
        </p:spPr>
        <p:txBody>
          <a:bodyPr>
            <a:normAutofit/>
          </a:bodyPr>
          <a:lstStyle/>
          <a:p>
            <a:pPr algn="l"/>
            <a:r>
              <a:rPr lang="fr-FR" sz="2400" b="1" u="sng" dirty="0" smtClean="0">
                <a:solidFill>
                  <a:schemeClr val="tx1"/>
                </a:solidFill>
              </a:rPr>
              <a:t>Pirate informatique </a:t>
            </a:r>
            <a:r>
              <a:rPr lang="fr-FR" sz="2400" dirty="0" smtClean="0">
                <a:solidFill>
                  <a:schemeClr val="tx1"/>
                </a:solidFill>
              </a:rPr>
              <a:t>(cracker en anglais) : </a:t>
            </a:r>
          </a:p>
          <a:p>
            <a:pPr algn="l"/>
            <a:endParaRPr lang="fr-FR" sz="2400" dirty="0">
              <a:solidFill>
                <a:schemeClr val="tx1"/>
              </a:solidFill>
            </a:endParaRPr>
          </a:p>
          <a:p>
            <a:pPr algn="l"/>
            <a:r>
              <a:rPr lang="fr-FR" sz="2400" dirty="0" smtClean="0">
                <a:solidFill>
                  <a:schemeClr val="tx1"/>
                </a:solidFill>
              </a:rPr>
              <a:t>terme le plus précis désignant une personne non autorisée qui tente d’accéder aux ressources d’un réseau avec des intentions malveillantes</a:t>
            </a:r>
            <a:endParaRPr lang="fr-FR" sz="2400" dirty="0">
              <a:solidFill>
                <a:schemeClr val="tx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429684" cy="6072230"/>
          </a:xfrm>
        </p:spPr>
        <p:txBody>
          <a:bodyPr>
            <a:normAutofit/>
          </a:bodyPr>
          <a:lstStyle/>
          <a:p>
            <a:pPr algn="l"/>
            <a:r>
              <a:rPr lang="fr-FR" sz="2400" dirty="0" smtClean="0">
                <a:solidFill>
                  <a:schemeClr val="tx1"/>
                </a:solidFill>
              </a:rPr>
              <a:t>Les identifiants de communauté du protocole SNMP version 1, qui sont transmis en clair, sont un exemple de données susceptibles d’intrusion par écoute électronique. Le SNMP est un protocole de gestion qui permet aux périphériques réseau de collecter des informations sur leur état et des les envoyer à un administrateur. Par une écoute électronique, un intrus peut donc capter le trafic SNMP et rassembler des données précieuses sur la configuration des équipements du réseau. Un autre exemple est la capture des noms d’utilisateur et des mots de passe lorsque ceux-ci traversent un réseau.</a:t>
            </a:r>
          </a:p>
          <a:p>
            <a:pPr algn="l"/>
            <a:endParaRPr lang="fr-FR" sz="2400" dirty="0">
              <a:solidFill>
                <a:schemeClr val="tx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500042"/>
            <a:ext cx="8286808" cy="5786478"/>
          </a:xfrm>
        </p:spPr>
        <p:txBody>
          <a:bodyPr>
            <a:normAutofit/>
          </a:bodyPr>
          <a:lstStyle/>
          <a:p>
            <a:pPr algn="l"/>
            <a:endParaRPr lang="fr-FR" sz="2400" dirty="0" smtClean="0">
              <a:solidFill>
                <a:schemeClr val="tx1"/>
              </a:solidFill>
            </a:endParaRPr>
          </a:p>
          <a:p>
            <a:pPr algn="l"/>
            <a:r>
              <a:rPr lang="fr-FR" sz="2400" dirty="0" smtClean="0">
                <a:solidFill>
                  <a:schemeClr val="tx1"/>
                </a:solidFill>
              </a:rPr>
              <a:t>Une méthode d’écoute courante des communications consiste à intercepter les paquets TCP/IP ou les paquets d’autres protocoles et de décoder leur contenu au moyen d’un analyseur de protocole ou d’un utilitaire similaire. </a:t>
            </a:r>
          </a:p>
          <a:p>
            <a:pPr algn="l"/>
            <a:endParaRPr lang="fr-FR" sz="2400" dirty="0">
              <a:solidFill>
                <a:schemeClr val="tx1"/>
              </a:solidFill>
            </a:endParaRPr>
          </a:p>
          <a:p>
            <a:pPr algn="l"/>
            <a:r>
              <a:rPr lang="fr-FR" sz="2400" dirty="0" err="1" smtClean="0">
                <a:solidFill>
                  <a:schemeClr val="tx1"/>
                </a:solidFill>
              </a:rPr>
              <a:t>Wireshark</a:t>
            </a:r>
            <a:r>
              <a:rPr lang="fr-FR" sz="2400" dirty="0" smtClean="0">
                <a:solidFill>
                  <a:schemeClr val="tx1"/>
                </a:solidFill>
              </a:rPr>
              <a:t> est un exemple de ce type de programme que vous avez utilisé dans les cours Exploration. Une fois les paquets interceptés, ils peuvent être analysés pour y rechercher des informations vulnérables.</a:t>
            </a:r>
            <a:endParaRPr lang="fr-FR" sz="2400" dirty="0">
              <a:solidFill>
                <a:schemeClr val="tx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215370" cy="5929354"/>
          </a:xfrm>
        </p:spPr>
        <p:txBody>
          <a:bodyPr>
            <a:noAutofit/>
          </a:bodyPr>
          <a:lstStyle/>
          <a:p>
            <a:pPr algn="l"/>
            <a:endParaRPr lang="fr-FR" sz="2400" dirty="0" smtClean="0">
              <a:solidFill>
                <a:schemeClr val="tx1"/>
              </a:solidFill>
            </a:endParaRPr>
          </a:p>
          <a:p>
            <a:pPr algn="l"/>
            <a:r>
              <a:rPr lang="fr-FR" sz="2400" dirty="0" smtClean="0">
                <a:solidFill>
                  <a:schemeClr val="tx1"/>
                </a:solidFill>
              </a:rPr>
              <a:t>les trois des méthodes les plus efficaces permettant de neutraliser l’écoute électronique :</a:t>
            </a:r>
          </a:p>
          <a:p>
            <a:pPr algn="l"/>
            <a:endParaRPr lang="fr-FR" sz="2400" dirty="0" smtClean="0">
              <a:solidFill>
                <a:schemeClr val="tx1"/>
              </a:solidFill>
            </a:endParaRPr>
          </a:p>
          <a:p>
            <a:pPr algn="l"/>
            <a:r>
              <a:rPr lang="fr-FR" sz="2400" dirty="0" smtClean="0">
                <a:solidFill>
                  <a:schemeClr val="tx1"/>
                </a:solidFill>
              </a:rPr>
              <a:t>Utilisation de commutateurs au lieu de concentrateurs pour éviter de diffuser le trafic à toutes les extrémités ou hôtes du réseau.</a:t>
            </a:r>
          </a:p>
          <a:p>
            <a:pPr algn="l"/>
            <a:r>
              <a:rPr lang="fr-FR" sz="2400" dirty="0" smtClean="0">
                <a:solidFill>
                  <a:schemeClr val="tx1"/>
                </a:solidFill>
              </a:rPr>
              <a:t>Utilisation d’une méthode de chiffrement qui répond aux besoins de l’entreprise sans imposer une charge excessive pour les ressources du système et les utilisateurs.</a:t>
            </a:r>
          </a:p>
          <a:p>
            <a:pPr algn="l"/>
            <a:r>
              <a:rPr lang="fr-FR" sz="2400" dirty="0" smtClean="0">
                <a:solidFill>
                  <a:schemeClr val="tx1"/>
                </a:solidFill>
              </a:rPr>
              <a:t>Établissement et mise en application de directives qui interdisent l’utilisation de protocoles susceptibles d’écoute électronique. Par exemple, comme le protocole SNMP version 3 peut chiffrer les identifiants de communautés, la version 1 peut être interdite et la version 3 autorisée.</a:t>
            </a:r>
            <a:endParaRPr lang="fr-FR" sz="2400" dirty="0">
              <a:solidFill>
                <a:schemeClr val="tx1"/>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429684" cy="6143668"/>
          </a:xfrm>
        </p:spPr>
        <p:txBody>
          <a:bodyPr>
            <a:normAutofit/>
          </a:bodyPr>
          <a:lstStyle/>
          <a:p>
            <a:pPr algn="l"/>
            <a:r>
              <a:rPr lang="fr-FR" sz="2400" dirty="0" smtClean="0">
                <a:solidFill>
                  <a:schemeClr val="tx1"/>
                </a:solidFill>
              </a:rPr>
              <a:t>Le chiffrement assure la protection des données susceptibles d’attaques, que ce soit sous forme d’écoute électronique, de craquage de mots de passe ou de manipulation. Pratiquement toutes les entreprises transmettent des transactions dont l’écoute électronique par un pirate peut avoir de lourdes conséquences. Le chiffrement des données sensibles garantit qu’une transmission susceptible d’être écoutée ne peut être ni observée ni altérée. Une opération de déchiffrement est nécessaire lorsque les données chiffrées arrivent sur l’hôte de destination. </a:t>
            </a:r>
            <a:endParaRPr lang="fr-FR" sz="2400" dirty="0">
              <a:solidFill>
                <a:schemeClr val="tx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285728"/>
            <a:ext cx="8429684" cy="6286544"/>
          </a:xfrm>
        </p:spPr>
        <p:txBody>
          <a:bodyPr>
            <a:normAutofit/>
          </a:bodyPr>
          <a:lstStyle/>
          <a:p>
            <a:pPr algn="l"/>
            <a:r>
              <a:rPr lang="fr-FR" sz="2400" dirty="0" smtClean="0">
                <a:solidFill>
                  <a:schemeClr val="tx1"/>
                </a:solidFill>
              </a:rPr>
              <a:t>Une méthode de chiffrement appelée « </a:t>
            </a:r>
            <a:r>
              <a:rPr lang="fr-FR" sz="2400" dirty="0" err="1" smtClean="0">
                <a:solidFill>
                  <a:schemeClr val="tx1"/>
                </a:solidFill>
              </a:rPr>
              <a:t>payload</a:t>
            </a:r>
            <a:r>
              <a:rPr lang="fr-FR" sz="2400" dirty="0" smtClean="0">
                <a:solidFill>
                  <a:schemeClr val="tx1"/>
                </a:solidFill>
              </a:rPr>
              <a:t>-</a:t>
            </a:r>
            <a:r>
              <a:rPr lang="fr-FR" sz="2400" dirty="0" err="1" smtClean="0">
                <a:solidFill>
                  <a:schemeClr val="tx1"/>
                </a:solidFill>
              </a:rPr>
              <a:t>only</a:t>
            </a:r>
            <a:r>
              <a:rPr lang="fr-FR" sz="2400" dirty="0" smtClean="0">
                <a:solidFill>
                  <a:schemeClr val="tx1"/>
                </a:solidFill>
              </a:rPr>
              <a:t> » en anglais consiste à ne chiffrer que la partie des données utiles qui suit un en-tête UDP (User </a:t>
            </a:r>
            <a:r>
              <a:rPr lang="fr-FR" sz="2400" dirty="0" err="1" smtClean="0">
                <a:solidFill>
                  <a:schemeClr val="tx1"/>
                </a:solidFill>
              </a:rPr>
              <a:t>Datagram</a:t>
            </a:r>
            <a:r>
              <a:rPr lang="fr-FR" sz="2400" dirty="0" smtClean="0">
                <a:solidFill>
                  <a:schemeClr val="tx1"/>
                </a:solidFill>
              </a:rPr>
              <a:t> Protocol) ou TCP. </a:t>
            </a:r>
          </a:p>
          <a:p>
            <a:pPr algn="l"/>
            <a:endParaRPr lang="fr-FR" sz="2400" dirty="0">
              <a:solidFill>
                <a:schemeClr val="tx1"/>
              </a:solidFill>
            </a:endParaRPr>
          </a:p>
          <a:p>
            <a:pPr algn="l"/>
            <a:r>
              <a:rPr lang="fr-FR" sz="2400" dirty="0" smtClean="0">
                <a:solidFill>
                  <a:schemeClr val="tx1"/>
                </a:solidFill>
              </a:rPr>
              <a:t>De cette manière, les routeurs et les commutateurs </a:t>
            </a:r>
            <a:r>
              <a:rPr lang="fr-FR" sz="2400" dirty="0">
                <a:solidFill>
                  <a:schemeClr val="tx1"/>
                </a:solidFill>
              </a:rPr>
              <a:t> </a:t>
            </a:r>
            <a:r>
              <a:rPr lang="fr-FR" sz="2400" dirty="0" smtClean="0">
                <a:solidFill>
                  <a:schemeClr val="tx1"/>
                </a:solidFill>
              </a:rPr>
              <a:t>peuvent lire les informations de couche réseau et acheminer le trafic comme tout autre paquet IP. </a:t>
            </a:r>
          </a:p>
          <a:p>
            <a:pPr algn="l"/>
            <a:endParaRPr lang="fr-FR" sz="2400" dirty="0">
              <a:solidFill>
                <a:schemeClr val="tx1"/>
              </a:solidFill>
            </a:endParaRPr>
          </a:p>
          <a:p>
            <a:pPr algn="l"/>
            <a:r>
              <a:rPr lang="fr-FR" sz="2400" dirty="0" smtClean="0">
                <a:solidFill>
                  <a:schemeClr val="tx1"/>
                </a:solidFill>
              </a:rPr>
              <a:t>Le chiffrement des données utiles seules permet de traiter la commutation du flux et les fonctions de listes d’accès du trafic chiffré comme s’il s’agissait d’un trafic de texte en clair tout en préservant la qualité de service (</a:t>
            </a:r>
            <a:r>
              <a:rPr lang="fr-FR" sz="2400" dirty="0" err="1" smtClean="0">
                <a:solidFill>
                  <a:schemeClr val="tx1"/>
                </a:solidFill>
              </a:rPr>
              <a:t>QoS</a:t>
            </a:r>
            <a:r>
              <a:rPr lang="fr-FR" sz="2400" dirty="0" smtClean="0">
                <a:solidFill>
                  <a:schemeClr val="tx1"/>
                </a:solidFill>
              </a:rPr>
              <a:t>) pour toutes les données.</a:t>
            </a:r>
            <a:endParaRPr lang="fr-FR" sz="2400" dirty="0">
              <a:solidFill>
                <a:schemeClr val="tx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501122" cy="6072230"/>
          </a:xfrm>
        </p:spPr>
        <p:txBody>
          <a:bodyPr>
            <a:normAutofit/>
          </a:bodyPr>
          <a:lstStyle/>
          <a:p>
            <a:pPr algn="l"/>
            <a:r>
              <a:rPr lang="fr-FR" sz="2400" b="1" u="sng" dirty="0" smtClean="0">
                <a:solidFill>
                  <a:schemeClr val="tx1"/>
                </a:solidFill>
              </a:rPr>
              <a:t>Attaques d’accès</a:t>
            </a:r>
          </a:p>
          <a:p>
            <a:pPr algn="l"/>
            <a:endParaRPr lang="fr-FR" sz="2400" dirty="0" smtClean="0">
              <a:solidFill>
                <a:schemeClr val="tx1"/>
              </a:solidFill>
            </a:endParaRPr>
          </a:p>
          <a:p>
            <a:pPr algn="l"/>
            <a:r>
              <a:rPr lang="fr-FR" sz="2400" dirty="0" smtClean="0">
                <a:solidFill>
                  <a:schemeClr val="tx1"/>
                </a:solidFill>
              </a:rPr>
              <a:t>Les attaques d’accès exploitent des vulnérabilités connues dans les services d’authentification, les services FTP et les services Web pour accéder à des comptes Web, à des bases de données confidentielles ou à toute autre information sensible. </a:t>
            </a:r>
            <a:endParaRPr lang="fr-FR" sz="2400" dirty="0">
              <a:solidFill>
                <a:schemeClr val="tx1"/>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429684" cy="6215106"/>
          </a:xfrm>
        </p:spPr>
        <p:txBody>
          <a:bodyPr>
            <a:normAutofit/>
          </a:bodyPr>
          <a:lstStyle/>
          <a:p>
            <a:pPr algn="l"/>
            <a:r>
              <a:rPr lang="fr-FR" sz="2400" b="1" u="sng" dirty="0" smtClean="0">
                <a:solidFill>
                  <a:schemeClr val="tx1"/>
                </a:solidFill>
              </a:rPr>
              <a:t>a) Attaques de mot de passe </a:t>
            </a:r>
          </a:p>
          <a:p>
            <a:pPr algn="l"/>
            <a:r>
              <a:rPr lang="fr-FR" sz="2400" dirty="0" smtClean="0">
                <a:solidFill>
                  <a:schemeClr val="tx1"/>
                </a:solidFill>
              </a:rPr>
              <a:t>Les attaques de mot de passe peuvent se faire à l’aide d’un analyseur de paquets pour glaner les comptes et les mots de passe utilisateur transmis en clair. Ils se rapportent en général aux tentatives de connexion répétées à une ressource partagée, comme un serveur ou un routeur, afin d’identifier un compte utilisateur, un mot de passe ou les deux. Ces tentatives répétées s’appellent attaques par dictionnaire ou attaques en force.</a:t>
            </a:r>
          </a:p>
          <a:p>
            <a:pPr algn="l"/>
            <a:endParaRPr lang="fr-FR" sz="2400" dirty="0">
              <a:solidFill>
                <a:schemeClr val="tx1"/>
              </a:solidFill>
            </a:endParaRPr>
          </a:p>
        </p:txBody>
      </p:sp>
      <p:pic>
        <p:nvPicPr>
          <p:cNvPr id="12290" name="Picture 2"/>
          <p:cNvPicPr>
            <a:picLocks noChangeAspect="1" noChangeArrowheads="1"/>
          </p:cNvPicPr>
          <p:nvPr/>
        </p:nvPicPr>
        <p:blipFill>
          <a:blip r:embed="rId2"/>
          <a:srcRect/>
          <a:stretch>
            <a:fillRect/>
          </a:stretch>
        </p:blipFill>
        <p:spPr bwMode="auto">
          <a:xfrm>
            <a:off x="1142976" y="3482257"/>
            <a:ext cx="6238875" cy="3114675"/>
          </a:xfrm>
          <a:prstGeom prst="rect">
            <a:avLst/>
          </a:prstGeom>
          <a:noFill/>
          <a:ln w="9525">
            <a:noFill/>
            <a:miter lim="800000"/>
            <a:headEnd/>
            <a:tailEnd/>
          </a:ln>
          <a:effec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428604"/>
            <a:ext cx="8358246" cy="6000792"/>
          </a:xfrm>
        </p:spPr>
        <p:txBody>
          <a:bodyPr>
            <a:normAutofit fontScale="70000" lnSpcReduction="20000"/>
          </a:bodyPr>
          <a:lstStyle/>
          <a:p>
            <a:pPr algn="l"/>
            <a:r>
              <a:rPr lang="fr-FR" dirty="0" smtClean="0">
                <a:solidFill>
                  <a:schemeClr val="tx1"/>
                </a:solidFill>
              </a:rPr>
              <a:t>Pour mener une attaque par dictionnaire, les pirates utilisent des outils tels que L0phtCrack ou </a:t>
            </a:r>
            <a:r>
              <a:rPr lang="fr-FR" dirty="0" err="1" smtClean="0">
                <a:solidFill>
                  <a:schemeClr val="tx1"/>
                </a:solidFill>
              </a:rPr>
              <a:t>Cain</a:t>
            </a:r>
            <a:r>
              <a:rPr lang="fr-FR" dirty="0" smtClean="0">
                <a:solidFill>
                  <a:schemeClr val="tx1"/>
                </a:solidFill>
              </a:rPr>
              <a:t>. Ces programmes tentent de se connecter de manière répétitive en utilisant les mots d’un dictionnaire comme nom d’utilisateur. </a:t>
            </a:r>
          </a:p>
          <a:p>
            <a:pPr algn="l"/>
            <a:endParaRPr lang="fr-FR" dirty="0">
              <a:solidFill>
                <a:schemeClr val="tx1"/>
              </a:solidFill>
            </a:endParaRPr>
          </a:p>
          <a:p>
            <a:pPr algn="l"/>
            <a:r>
              <a:rPr lang="fr-FR" dirty="0" smtClean="0">
                <a:solidFill>
                  <a:schemeClr val="tx1"/>
                </a:solidFill>
              </a:rPr>
              <a:t>Les attaques par dictionnaire réussissent souvent du fait que les utilisateurs ont tendance à choisir des mots de passe simples constitués d’un seul mot ou de variations faciles à prévoir, comme l’ajout du chiffre 1 à un mot.</a:t>
            </a:r>
          </a:p>
          <a:p>
            <a:pPr algn="l"/>
            <a:endParaRPr lang="fr-FR" dirty="0" smtClean="0">
              <a:solidFill>
                <a:schemeClr val="tx1"/>
              </a:solidFill>
            </a:endParaRPr>
          </a:p>
          <a:p>
            <a:pPr algn="l"/>
            <a:r>
              <a:rPr lang="fr-FR" dirty="0" smtClean="0">
                <a:solidFill>
                  <a:schemeClr val="tx1"/>
                </a:solidFill>
              </a:rPr>
              <a:t>Une autre attaque de mot de passe se base sur les tables arc-en-ciel (« </a:t>
            </a:r>
            <a:r>
              <a:rPr lang="fr-FR" dirty="0" err="1" smtClean="0">
                <a:solidFill>
                  <a:schemeClr val="tx1"/>
                </a:solidFill>
              </a:rPr>
              <a:t>rainbow</a:t>
            </a:r>
            <a:r>
              <a:rPr lang="fr-FR" dirty="0" smtClean="0">
                <a:solidFill>
                  <a:schemeClr val="tx1"/>
                </a:solidFill>
              </a:rPr>
              <a:t> tables » en anglais). Une table arc-en-ciel est une série pré-calculée de mots de passe qui se construit en élaborant des chaînes de mots de passe possibles en texte clair. </a:t>
            </a:r>
          </a:p>
          <a:p>
            <a:pPr algn="l"/>
            <a:endParaRPr lang="fr-FR" dirty="0">
              <a:solidFill>
                <a:schemeClr val="tx1"/>
              </a:solidFill>
            </a:endParaRPr>
          </a:p>
          <a:p>
            <a:pPr algn="l"/>
            <a:r>
              <a:rPr lang="fr-FR" dirty="0" smtClean="0">
                <a:solidFill>
                  <a:schemeClr val="tx1"/>
                </a:solidFill>
              </a:rPr>
              <a:t>Chaque chaîne se développe en commençant par un mot « deviné » au hasard en texte clair, puis en lui appliquant des variations successives. Le logiciel d’attaque utilise les mots de passe de la table arc-en-ciel jusqu’à ce qu’il trouve le mot de passe voulu. Pour mener une attaque par table arc-en-ciel, les pirates utilisent un outil tel que L0phtCrack.</a:t>
            </a:r>
            <a:endParaRPr lang="fr-FR" dirty="0">
              <a:solidFill>
                <a:schemeClr val="tx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500042"/>
            <a:ext cx="8215370" cy="5929354"/>
          </a:xfrm>
        </p:spPr>
        <p:txBody>
          <a:bodyPr>
            <a:normAutofit/>
          </a:bodyPr>
          <a:lstStyle/>
          <a:p>
            <a:pPr algn="l"/>
            <a:r>
              <a:rPr lang="fr-FR" sz="2400" dirty="0" smtClean="0">
                <a:solidFill>
                  <a:schemeClr val="tx1"/>
                </a:solidFill>
              </a:rPr>
              <a:t>Un outil d’attaque en force est plus évolué étant donné qu’il effectue une recherche exhaustive à l’aide de combinaisons de jeux de caractères pour déterminer tous les mots de passe possibles constitués de ces caractères. En revanche, ce type d’attaque demande plus de temps. Certains outils d’attaque en force ont pu résoudre de simples mots de passe en moins d’une minute. La résolution de mots de passe plus complexes peut demander des jours ou des semaines.</a:t>
            </a:r>
            <a:endParaRPr lang="fr-FR" sz="2400" dirty="0">
              <a:solidFill>
                <a:schemeClr val="tx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072230"/>
          </a:xfrm>
        </p:spPr>
        <p:txBody>
          <a:bodyPr>
            <a:normAutofit/>
          </a:bodyPr>
          <a:lstStyle/>
          <a:p>
            <a:pPr algn="l"/>
            <a:r>
              <a:rPr lang="fr-FR" sz="2400" dirty="0" smtClean="0">
                <a:solidFill>
                  <a:schemeClr val="tx1"/>
                </a:solidFill>
              </a:rPr>
              <a:t>Il est possible de limiter les attaques de mot de passe en apprenant aux utilisateurs à définir des mots de passe complexes et en spécifiant une longueur de mot de passe minimale. La parade contre les attaques en force consiste à limiter les échecs de connexion. Une attaque en force peut cependant aussi s’effectuer hors ligne. Par exemple, si un pirate intercepte un mot de passe crypté lors d’une écoute électronique ou en accédant à un fichier de configuration, il pourrait tenter de casser ce mot de passe sans se connecter à l’hôte.</a:t>
            </a:r>
            <a:endParaRPr lang="fr-FR" sz="24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215370" cy="6000792"/>
          </a:xfrm>
        </p:spPr>
        <p:txBody>
          <a:bodyPr>
            <a:normAutofit/>
          </a:bodyPr>
          <a:lstStyle/>
          <a:p>
            <a:pPr algn="l"/>
            <a:r>
              <a:rPr lang="fr-FR" sz="2200" b="1" dirty="0" smtClean="0">
                <a:solidFill>
                  <a:schemeClr val="tx1"/>
                </a:solidFill>
              </a:rPr>
              <a:t>Pirate téléphonique (</a:t>
            </a:r>
            <a:r>
              <a:rPr lang="fr-FR" sz="2200" dirty="0" err="1" smtClean="0">
                <a:solidFill>
                  <a:schemeClr val="tx1"/>
                </a:solidFill>
              </a:rPr>
              <a:t>phreaker</a:t>
            </a:r>
            <a:r>
              <a:rPr lang="fr-FR" sz="2200" dirty="0" smtClean="0">
                <a:solidFill>
                  <a:schemeClr val="tx1"/>
                </a:solidFill>
              </a:rPr>
              <a:t> en anglais) : </a:t>
            </a:r>
          </a:p>
          <a:p>
            <a:pPr algn="l"/>
            <a:endParaRPr lang="fr-FR" sz="2200" dirty="0">
              <a:solidFill>
                <a:schemeClr val="tx1"/>
              </a:solidFill>
            </a:endParaRPr>
          </a:p>
          <a:p>
            <a:pPr algn="l"/>
            <a:r>
              <a:rPr lang="fr-FR" sz="2200" dirty="0" smtClean="0">
                <a:solidFill>
                  <a:schemeClr val="tx1"/>
                </a:solidFill>
              </a:rPr>
              <a:t>individu qui manipule le réseau téléphonique afin de le faire fonctionner d’une manière normalement interdite. Le but de ce pirate est de pénétrer dans le réseau téléphonique, habituellement à partir d’un téléphone public, pour téléphoner sans payer. </a:t>
            </a:r>
            <a:endParaRPr lang="fr-FR" sz="2200" dirty="0">
              <a:solidFill>
                <a:schemeClr val="tx1"/>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572560" cy="6286544"/>
          </a:xfrm>
        </p:spPr>
        <p:txBody>
          <a:bodyPr>
            <a:normAutofit/>
          </a:bodyPr>
          <a:lstStyle/>
          <a:p>
            <a:pPr algn="l"/>
            <a:r>
              <a:rPr lang="fr-FR" sz="2400" b="1" u="sng" dirty="0" smtClean="0">
                <a:solidFill>
                  <a:schemeClr val="tx1"/>
                </a:solidFill>
              </a:rPr>
              <a:t>b) Exploitation de la confiance </a:t>
            </a:r>
          </a:p>
          <a:p>
            <a:pPr algn="l"/>
            <a:r>
              <a:rPr lang="fr-FR" sz="2400" dirty="0" smtClean="0">
                <a:solidFill>
                  <a:schemeClr val="tx1"/>
                </a:solidFill>
              </a:rPr>
              <a:t>Une attaque par exploitation de la confiance a pour but de compromettre un hôte de confiance et de l’utiliser ensuite pour lancer des attaques sur d’autres hôtes du réseau. Dans le réseau d’une entreprise, si un hôte est protégé par un pare-feu (hôte interne), mais qu’il est accessible depuis un hôte de confiance situé de l’autre côté du pare-feu (hôte externe), l’hôte interne peut être attaqué par le biais de l’hôte externe.</a:t>
            </a:r>
            <a:endParaRPr lang="fr-FR" sz="2400" dirty="0">
              <a:solidFill>
                <a:schemeClr val="tx1"/>
              </a:solidFill>
            </a:endParaRPr>
          </a:p>
        </p:txBody>
      </p:sp>
      <p:pic>
        <p:nvPicPr>
          <p:cNvPr id="13314" name="Picture 2"/>
          <p:cNvPicPr>
            <a:picLocks noChangeAspect="1" noChangeArrowheads="1"/>
          </p:cNvPicPr>
          <p:nvPr/>
        </p:nvPicPr>
        <p:blipFill>
          <a:blip r:embed="rId2"/>
          <a:srcRect/>
          <a:stretch>
            <a:fillRect/>
          </a:stretch>
        </p:blipFill>
        <p:spPr bwMode="auto">
          <a:xfrm>
            <a:off x="0" y="3286124"/>
            <a:ext cx="5143536" cy="3238500"/>
          </a:xfrm>
          <a:prstGeom prst="rect">
            <a:avLst/>
          </a:prstGeom>
          <a:noFill/>
          <a:ln w="9525">
            <a:noFill/>
            <a:miter lim="800000"/>
            <a:headEnd/>
            <a:tailEnd/>
          </a:ln>
          <a:effectLst/>
        </p:spPr>
      </p:pic>
      <p:pic>
        <p:nvPicPr>
          <p:cNvPr id="13315" name="Picture 3"/>
          <p:cNvPicPr>
            <a:picLocks noChangeAspect="1" noChangeArrowheads="1"/>
          </p:cNvPicPr>
          <p:nvPr/>
        </p:nvPicPr>
        <p:blipFill>
          <a:blip r:embed="rId3"/>
          <a:srcRect/>
          <a:stretch>
            <a:fillRect/>
          </a:stretch>
        </p:blipFill>
        <p:spPr bwMode="auto">
          <a:xfrm>
            <a:off x="4643438" y="3786190"/>
            <a:ext cx="4110046" cy="2466975"/>
          </a:xfrm>
          <a:prstGeom prst="rect">
            <a:avLst/>
          </a:prstGeom>
          <a:noFill/>
          <a:ln w="9525">
            <a:noFill/>
            <a:miter lim="800000"/>
            <a:headEnd/>
            <a:tailEnd/>
          </a:ln>
          <a:effectLst/>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072230"/>
          </a:xfrm>
        </p:spPr>
        <p:txBody>
          <a:bodyPr>
            <a:normAutofit/>
          </a:bodyPr>
          <a:lstStyle/>
          <a:p>
            <a:pPr algn="l"/>
            <a:r>
              <a:rPr lang="fr-FR" sz="2400" b="1" dirty="0" smtClean="0">
                <a:solidFill>
                  <a:schemeClr val="tx1"/>
                </a:solidFill>
              </a:rPr>
              <a:t>c) Redirection de port </a:t>
            </a:r>
          </a:p>
          <a:p>
            <a:pPr algn="l"/>
            <a:endParaRPr lang="fr-FR" sz="2400" dirty="0" smtClean="0">
              <a:solidFill>
                <a:schemeClr val="tx1"/>
              </a:solidFill>
            </a:endParaRPr>
          </a:p>
          <a:p>
            <a:pPr algn="l"/>
            <a:r>
              <a:rPr lang="fr-FR" sz="2400" dirty="0" smtClean="0">
                <a:solidFill>
                  <a:schemeClr val="tx1"/>
                </a:solidFill>
              </a:rPr>
              <a:t>La redirection de port est une attaque du type exploitation de la confiance qui utilise un hôte compromis pour faire passer, au travers d’un pare-feu, un trafic qui serait normalement bloqué. </a:t>
            </a:r>
          </a:p>
          <a:p>
            <a:pPr algn="l"/>
            <a:endParaRPr lang="fr-FR" sz="2400" dirty="0">
              <a:solidFill>
                <a:schemeClr val="tx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srcRect/>
          <a:stretch>
            <a:fillRect/>
          </a:stretch>
        </p:blipFill>
        <p:spPr bwMode="auto">
          <a:xfrm>
            <a:off x="2786050" y="3690924"/>
            <a:ext cx="5712918" cy="3167076"/>
          </a:xfrm>
          <a:prstGeom prst="rect">
            <a:avLst/>
          </a:prstGeom>
          <a:noFill/>
          <a:ln w="9525">
            <a:noFill/>
            <a:miter lim="800000"/>
            <a:headEnd/>
            <a:tailEnd/>
          </a:ln>
          <a:effectLst/>
        </p:spPr>
      </p:pic>
      <p:sp>
        <p:nvSpPr>
          <p:cNvPr id="3" name="Sous-titre 2"/>
          <p:cNvSpPr>
            <a:spLocks noGrp="1"/>
          </p:cNvSpPr>
          <p:nvPr>
            <p:ph type="subTitle" idx="1"/>
          </p:nvPr>
        </p:nvSpPr>
        <p:spPr>
          <a:xfrm>
            <a:off x="-55420" y="0"/>
            <a:ext cx="9144000" cy="6500834"/>
          </a:xfrm>
        </p:spPr>
        <p:txBody>
          <a:bodyPr>
            <a:normAutofit/>
          </a:bodyPr>
          <a:lstStyle/>
          <a:p>
            <a:pPr algn="l"/>
            <a:r>
              <a:rPr lang="fr-FR" sz="2200" dirty="0" smtClean="0">
                <a:solidFill>
                  <a:schemeClr val="tx1"/>
                </a:solidFill>
              </a:rPr>
              <a:t>Considérons un pare-feu comportant trois interfaces et un hôte connecté à chacune d’elles. L’hôte externe peut accéder à l’hôte sur le segment des services publics, mais pas à l’hôte interne. Ce segment d’accès public est généralement appelé zone démilitarisée (DMZ). L’hôte sur le segment des services publics peut accéder à l’hôte interne comme à l’hôte externe. Si un pirate parvenait à compromettre l’hôte du segment public, il pourrait y installer un logiciel permettant de rediriger directement le trafic de l’hôte externe vers l’hôte interne. Bien qu’aucune communication ne viole les règles mises en place dans le pare-feu, l’hôte externe dispose alors d’une connectivité à l’hôte interne par le biais du processus de redirection de port installé sur l’hôte des services publics. L’utilitaire </a:t>
            </a:r>
            <a:r>
              <a:rPr lang="fr-FR" sz="2200" b="1" u="sng" dirty="0" err="1" smtClean="0">
                <a:solidFill>
                  <a:schemeClr val="tx1"/>
                </a:solidFill>
              </a:rPr>
              <a:t>netcat</a:t>
            </a:r>
            <a:r>
              <a:rPr lang="fr-FR" sz="2200" dirty="0" smtClean="0">
                <a:solidFill>
                  <a:schemeClr val="tx1"/>
                </a:solidFill>
              </a:rPr>
              <a:t>, par exemple, permet d’obtenir ce type d’accès.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286544"/>
          </a:xfrm>
        </p:spPr>
        <p:txBody>
          <a:bodyPr>
            <a:normAutofit/>
          </a:bodyPr>
          <a:lstStyle/>
          <a:p>
            <a:pPr algn="l"/>
            <a:r>
              <a:rPr lang="fr-FR" sz="2400" dirty="0" smtClean="0">
                <a:solidFill>
                  <a:schemeClr val="tx1"/>
                </a:solidFill>
              </a:rPr>
              <a:t>La redirection de port peut être limitée principalement par des modèles de confiance appropriés, qui sont spécifiques au réseau En cas d’attaque, un système de détection des intrusions (IDS) installé sur l’hôte permet de détecter le pirate et de l’empêcher d’installer de tels utilitaires de redirection sur un hôte.</a:t>
            </a:r>
          </a:p>
          <a:p>
            <a:pPr algn="l"/>
            <a:endParaRPr lang="fr-FR" sz="24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15106"/>
          </a:xfrm>
        </p:spPr>
        <p:txBody>
          <a:bodyPr>
            <a:normAutofit/>
          </a:bodyPr>
          <a:lstStyle/>
          <a:p>
            <a:pPr algn="l"/>
            <a:r>
              <a:rPr lang="fr-FR" sz="2200" b="1" u="sng" dirty="0" smtClean="0">
                <a:solidFill>
                  <a:schemeClr val="tx1"/>
                </a:solidFill>
              </a:rPr>
              <a:t>d)Attaque de l’homme du milieu</a:t>
            </a:r>
          </a:p>
          <a:p>
            <a:pPr algn="l"/>
            <a:endParaRPr lang="fr-FR" sz="2200" dirty="0" smtClean="0">
              <a:solidFill>
                <a:schemeClr val="tx1"/>
              </a:solidFill>
            </a:endParaRPr>
          </a:p>
          <a:p>
            <a:pPr algn="l"/>
            <a:r>
              <a:rPr lang="fr-FR" sz="2200" dirty="0" smtClean="0">
                <a:solidFill>
                  <a:schemeClr val="tx1"/>
                </a:solidFill>
              </a:rPr>
              <a:t>Une attaque du type homme du milieu (« man-in-the-middle » ou MIM en anglais) est menée par un pirate qui s’arrange pour se placer entre deux hôtes légitimes. Cet assaillant peut permettre le déroulement normal des transactions entre les deux hôtes et ne manipuler leur conversation que de temps à autre.</a:t>
            </a:r>
            <a:endParaRPr lang="fr-FR" sz="2200" dirty="0">
              <a:solidFill>
                <a:schemeClr val="tx1"/>
              </a:solidFill>
            </a:endParaRPr>
          </a:p>
        </p:txBody>
      </p:sp>
      <p:pic>
        <p:nvPicPr>
          <p:cNvPr id="16386" name="Picture 2"/>
          <p:cNvPicPr>
            <a:picLocks noChangeAspect="1" noChangeArrowheads="1"/>
          </p:cNvPicPr>
          <p:nvPr/>
        </p:nvPicPr>
        <p:blipFill>
          <a:blip r:embed="rId2"/>
          <a:srcRect/>
          <a:stretch>
            <a:fillRect/>
          </a:stretch>
        </p:blipFill>
        <p:spPr bwMode="auto">
          <a:xfrm>
            <a:off x="857225" y="2772203"/>
            <a:ext cx="7000924" cy="3629025"/>
          </a:xfrm>
          <a:prstGeom prst="rect">
            <a:avLst/>
          </a:prstGeom>
          <a:noFill/>
          <a:ln w="9525">
            <a:noFill/>
            <a:miter lim="800000"/>
            <a:headEnd/>
            <a:tailEnd/>
          </a:ln>
          <a:effec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142852"/>
            <a:ext cx="8715436" cy="6429420"/>
          </a:xfrm>
        </p:spPr>
        <p:txBody>
          <a:bodyPr>
            <a:normAutofit/>
          </a:bodyPr>
          <a:lstStyle/>
          <a:p>
            <a:pPr algn="l"/>
            <a:r>
              <a:rPr lang="fr-FR" sz="2400" dirty="0" smtClean="0">
                <a:solidFill>
                  <a:schemeClr val="tx1"/>
                </a:solidFill>
              </a:rPr>
              <a:t>e pirate peut attraper une victime par hameçonnage ou par le biais d’un site Web contrefait. L’URL du site légitime est alors précédée de l’URL de l’assaillant. Par exemple, http:www.legitime.fr devient http:www.assaillant.fr/http://www.legitime.fr. </a:t>
            </a:r>
          </a:p>
          <a:p>
            <a:pPr algn="l"/>
            <a:endParaRPr lang="fr-FR" sz="2400" dirty="0" smtClean="0">
              <a:solidFill>
                <a:schemeClr val="tx1"/>
              </a:solidFill>
            </a:endParaRPr>
          </a:p>
          <a:p>
            <a:pPr algn="l"/>
            <a:r>
              <a:rPr lang="fr-FR" sz="2400" dirty="0" smtClean="0">
                <a:solidFill>
                  <a:schemeClr val="tx1"/>
                </a:solidFill>
              </a:rPr>
              <a:t>1. Lorsqu’une victime demande une page Web, l’hôte de cette victime en fait la demande à l’hôte de l’assaillant.</a:t>
            </a:r>
          </a:p>
          <a:p>
            <a:pPr algn="l"/>
            <a:endParaRPr lang="fr-FR" sz="2400" dirty="0" smtClean="0">
              <a:solidFill>
                <a:schemeClr val="tx1"/>
              </a:solidFill>
            </a:endParaRPr>
          </a:p>
          <a:p>
            <a:pPr algn="l"/>
            <a:r>
              <a:rPr lang="fr-FR" sz="2400" dirty="0" smtClean="0">
                <a:solidFill>
                  <a:schemeClr val="tx1"/>
                </a:solidFill>
              </a:rPr>
              <a:t>2. L’hôte de l’assaillant reçoit la demande et récupère la page du site légitime. </a:t>
            </a:r>
          </a:p>
          <a:p>
            <a:pPr algn="l"/>
            <a:endParaRPr lang="fr-FR" sz="2400" dirty="0" smtClean="0">
              <a:solidFill>
                <a:schemeClr val="tx1"/>
              </a:solidFill>
            </a:endParaRPr>
          </a:p>
          <a:p>
            <a:pPr algn="l"/>
            <a:r>
              <a:rPr lang="fr-FR" sz="2400" dirty="0" smtClean="0">
                <a:solidFill>
                  <a:schemeClr val="tx1"/>
                </a:solidFill>
              </a:rPr>
              <a:t>3. L’assaillant peut altérer la page légitime et transformer à sa guise les données qu’elle contient. </a:t>
            </a:r>
          </a:p>
          <a:p>
            <a:pPr algn="l"/>
            <a:endParaRPr lang="fr-FR" sz="2400" dirty="0" smtClean="0">
              <a:solidFill>
                <a:schemeClr val="tx1"/>
              </a:solidFill>
            </a:endParaRPr>
          </a:p>
          <a:p>
            <a:pPr algn="l"/>
            <a:r>
              <a:rPr lang="fr-FR" sz="2400" dirty="0" smtClean="0">
                <a:solidFill>
                  <a:schemeClr val="tx1"/>
                </a:solidFill>
              </a:rPr>
              <a:t>4. L’assaillant envoie la page demandée à la victime. </a:t>
            </a:r>
            <a:endParaRPr lang="fr-FR" sz="2400" dirty="0">
              <a:solidFill>
                <a:schemeClr val="tx1"/>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143668"/>
          </a:xfrm>
        </p:spPr>
        <p:txBody>
          <a:bodyPr>
            <a:normAutofit/>
          </a:bodyPr>
          <a:lstStyle/>
          <a:p>
            <a:pPr algn="l"/>
            <a:r>
              <a:rPr lang="fr-FR" sz="2400" dirty="0" smtClean="0">
                <a:solidFill>
                  <a:schemeClr val="tx1"/>
                </a:solidFill>
              </a:rPr>
              <a:t>D’autres types d’attaques de ce genre peuvent être beaucoup plus nuisibles. Si l’assaillant arrive à se placer à un endroit stratégique, il peut voler des données, pirater la session en cours pour accéder aux ressources du réseau privé, mener des attaques par déni de service, altérer les données transmises ou introduire de nouvelles informations dans les sessions en cours.</a:t>
            </a:r>
          </a:p>
          <a:p>
            <a:pPr algn="l"/>
            <a:endParaRPr lang="fr-FR" sz="2400" dirty="0">
              <a:solidFill>
                <a:schemeClr val="tx1"/>
              </a:solidFill>
            </a:endParaRPr>
          </a:p>
          <a:p>
            <a:pPr algn="l"/>
            <a:r>
              <a:rPr lang="fr-FR" sz="2400" dirty="0" smtClean="0">
                <a:solidFill>
                  <a:schemeClr val="tx1"/>
                </a:solidFill>
              </a:rPr>
              <a:t>Sur un réseau étendu, la parade aux attaques de l’homme du milieu consiste à utiliser des tunnels (réseaux virtuels privés). Le pirate ne voit alors que du texte chiffré, impossible à déchiffrer. Les attaques de l’homme du milieu sur des réseaux locaux se font avec des outils d’empoisonnement ARP ou d’utilitaires comme </a:t>
            </a:r>
            <a:r>
              <a:rPr lang="fr-FR" sz="2400" dirty="0" err="1" smtClean="0">
                <a:solidFill>
                  <a:schemeClr val="tx1"/>
                </a:solidFill>
              </a:rPr>
              <a:t>ettercap</a:t>
            </a:r>
            <a:r>
              <a:rPr lang="fr-FR" sz="2400" dirty="0" smtClean="0">
                <a:solidFill>
                  <a:schemeClr val="tx1"/>
                </a:solidFill>
              </a:rPr>
              <a:t>. Sur les réseaux locaux, les attaques de l’homme du milieu peuvent être limitées en configurant la sécurité des ports sur les commutateurs.</a:t>
            </a:r>
          </a:p>
          <a:p>
            <a:pPr algn="l"/>
            <a:endParaRPr lang="fr-FR" sz="2400" dirty="0">
              <a:solidFill>
                <a:schemeClr val="tx1"/>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357982"/>
          </a:xfrm>
        </p:spPr>
        <p:txBody>
          <a:bodyPr>
            <a:noAutofit/>
          </a:bodyPr>
          <a:lstStyle/>
          <a:p>
            <a:pPr algn="l"/>
            <a:r>
              <a:rPr lang="fr-FR" sz="2400" b="1" u="sng" dirty="0" smtClean="0">
                <a:solidFill>
                  <a:schemeClr val="tx1"/>
                </a:solidFill>
              </a:rPr>
              <a:t>Attaques de programmes malveillants</a:t>
            </a:r>
          </a:p>
          <a:p>
            <a:pPr algn="l"/>
            <a:r>
              <a:rPr lang="fr-FR" sz="2400" dirty="0" smtClean="0">
                <a:solidFill>
                  <a:schemeClr val="tx1"/>
                </a:solidFill>
              </a:rPr>
              <a:t>Les stations de travail des utilisateurs finaux sont principalement vulnérables aux attaques de vers, de virus et de chevaux de Troie. </a:t>
            </a:r>
          </a:p>
          <a:p>
            <a:pPr algn="l"/>
            <a:endParaRPr lang="fr-FR" sz="2400" dirty="0" smtClean="0">
              <a:solidFill>
                <a:schemeClr val="tx1"/>
              </a:solidFill>
            </a:endParaRPr>
          </a:p>
          <a:p>
            <a:pPr algn="l"/>
            <a:r>
              <a:rPr lang="fr-FR" sz="2400" b="1" dirty="0" smtClean="0">
                <a:solidFill>
                  <a:schemeClr val="tx1"/>
                </a:solidFill>
              </a:rPr>
              <a:t>Un ver </a:t>
            </a:r>
            <a:r>
              <a:rPr lang="fr-FR" sz="2400" dirty="0" smtClean="0">
                <a:solidFill>
                  <a:schemeClr val="tx1"/>
                </a:solidFill>
              </a:rPr>
              <a:t>exécute un code et installe des copies de lui-même dans la mémoire de l’ordinateur infecté, ce qui infecte par la suite d’autres ordinateurs hôtes. </a:t>
            </a:r>
          </a:p>
          <a:p>
            <a:pPr algn="l"/>
            <a:endParaRPr lang="fr-FR" sz="2400" dirty="0" smtClean="0">
              <a:solidFill>
                <a:schemeClr val="tx1"/>
              </a:solidFill>
            </a:endParaRPr>
          </a:p>
          <a:p>
            <a:pPr algn="l"/>
            <a:r>
              <a:rPr lang="fr-FR" sz="2400" b="1" dirty="0" smtClean="0">
                <a:solidFill>
                  <a:schemeClr val="tx1"/>
                </a:solidFill>
              </a:rPr>
              <a:t>Un virus </a:t>
            </a:r>
            <a:r>
              <a:rPr lang="fr-FR" sz="2400" dirty="0" smtClean="0">
                <a:solidFill>
                  <a:schemeClr val="tx1"/>
                </a:solidFill>
              </a:rPr>
              <a:t>est un logiciel malveillant intégré à un autre programme afin d’exécuter des fonctions particulières indésirables sur l’ordinateur de l’utilisateur. </a:t>
            </a:r>
          </a:p>
          <a:p>
            <a:pPr algn="l"/>
            <a:endParaRPr lang="fr-FR" sz="2400" dirty="0" smtClean="0">
              <a:solidFill>
                <a:schemeClr val="tx1"/>
              </a:solidFill>
            </a:endParaRPr>
          </a:p>
          <a:p>
            <a:pPr algn="l"/>
            <a:r>
              <a:rPr lang="fr-FR" sz="2400" b="1" dirty="0" smtClean="0">
                <a:solidFill>
                  <a:schemeClr val="tx1"/>
                </a:solidFill>
              </a:rPr>
              <a:t>Un cheval de Troie </a:t>
            </a:r>
            <a:r>
              <a:rPr lang="fr-FR" sz="2400" dirty="0" smtClean="0">
                <a:solidFill>
                  <a:schemeClr val="tx1"/>
                </a:solidFill>
              </a:rPr>
              <a:t>se distingue uniquement des vers et des virus par le fait qu’il a été entièrement conçu pour ressembler à une application normale, alors qu’il s’agit d’un instrument d’attaque.</a:t>
            </a:r>
            <a:endParaRPr lang="fr-FR" sz="2400" dirty="0">
              <a:solidFill>
                <a:schemeClr val="tx1"/>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01122" cy="6215106"/>
          </a:xfrm>
        </p:spPr>
        <p:txBody>
          <a:bodyPr>
            <a:normAutofit/>
          </a:bodyPr>
          <a:lstStyle/>
          <a:p>
            <a:pPr algn="l"/>
            <a:r>
              <a:rPr lang="fr-FR" sz="2400" dirty="0" smtClean="0">
                <a:solidFill>
                  <a:schemeClr val="tx1"/>
                </a:solidFill>
              </a:rPr>
              <a:t>Vers </a:t>
            </a:r>
          </a:p>
          <a:p>
            <a:pPr algn="l"/>
            <a:endParaRPr lang="fr-FR" sz="2400" dirty="0" smtClean="0">
              <a:solidFill>
                <a:schemeClr val="tx1"/>
              </a:solidFill>
            </a:endParaRPr>
          </a:p>
          <a:p>
            <a:pPr algn="l"/>
            <a:r>
              <a:rPr lang="fr-FR" sz="2400" dirty="0" smtClean="0">
                <a:solidFill>
                  <a:schemeClr val="tx1"/>
                </a:solidFill>
              </a:rPr>
              <a:t>Les différentes phases de l’attaque d’un ver sont les suivantes :</a:t>
            </a:r>
          </a:p>
          <a:p>
            <a:pPr algn="l"/>
            <a:r>
              <a:rPr lang="fr-FR" sz="2400" b="1" dirty="0" smtClean="0">
                <a:solidFill>
                  <a:schemeClr val="tx1"/>
                </a:solidFill>
              </a:rPr>
              <a:t>Activation de la vulnérabilité</a:t>
            </a:r>
            <a:r>
              <a:rPr lang="fr-FR" sz="2400" dirty="0" smtClean="0">
                <a:solidFill>
                  <a:schemeClr val="tx1"/>
                </a:solidFill>
              </a:rPr>
              <a:t> : un ver s’installe en exploitant les vulnérabilités connues d’un système, comme les utilisateurs naïfs qui exécutent sans vérification un fichier exécutable joint à un courriel.</a:t>
            </a:r>
          </a:p>
          <a:p>
            <a:pPr algn="l"/>
            <a:r>
              <a:rPr lang="fr-FR" sz="2400" b="1" dirty="0" smtClean="0">
                <a:solidFill>
                  <a:schemeClr val="tx1"/>
                </a:solidFill>
              </a:rPr>
              <a:t>Mécanisme de propagation</a:t>
            </a:r>
            <a:r>
              <a:rPr lang="fr-FR" sz="2400" dirty="0" smtClean="0">
                <a:solidFill>
                  <a:schemeClr val="tx1"/>
                </a:solidFill>
              </a:rPr>
              <a:t> : l’accès à l’hôte étant acquis, le ver s’y reproduit, puis sélectionne d’autres cibles. </a:t>
            </a:r>
          </a:p>
          <a:p>
            <a:pPr algn="l"/>
            <a:r>
              <a:rPr lang="fr-FR" sz="2400" b="1" dirty="0" smtClean="0">
                <a:solidFill>
                  <a:schemeClr val="tx1"/>
                </a:solidFill>
              </a:rPr>
              <a:t>Charge </a:t>
            </a:r>
            <a:r>
              <a:rPr lang="fr-FR" sz="2400" dirty="0" smtClean="0">
                <a:solidFill>
                  <a:schemeClr val="tx1"/>
                </a:solidFill>
              </a:rPr>
              <a:t>: une fois l’hôte infecté par un ver, l’assaillant peut y accéder, bien souvent en tant qu’utilisateur privilégié. Les assaillants peuvent utiliser une faille locale pour augmenter leur niveau de privilèges jusqu’à celui d’administrateur. </a:t>
            </a:r>
          </a:p>
          <a:p>
            <a:pPr algn="l"/>
            <a:endParaRPr lang="fr-FR" sz="2400" dirty="0">
              <a:solidFill>
                <a:schemeClr val="tx1"/>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358246" cy="6072230"/>
          </a:xfrm>
        </p:spPr>
        <p:txBody>
          <a:bodyPr>
            <a:normAutofit/>
          </a:bodyPr>
          <a:lstStyle/>
          <a:p>
            <a:pPr algn="l"/>
            <a:endParaRPr lang="fr-FR" sz="2400" dirty="0" smtClean="0">
              <a:solidFill>
                <a:schemeClr val="tx1"/>
              </a:solidFill>
            </a:endParaRPr>
          </a:p>
          <a:p>
            <a:pPr algn="l"/>
            <a:r>
              <a:rPr lang="fr-FR" sz="2400" dirty="0" smtClean="0">
                <a:solidFill>
                  <a:schemeClr val="tx1"/>
                </a:solidFill>
              </a:rPr>
              <a:t>En général, les vers sont des programmes autonomes qui attaquent un système en tentant d’exploiter une vulnérabilité spécifique. Lorsque l’exploitation de la vulnérabilité réussit, le ver recopie son programme de l’hôte assaillant vers les systèmes nouvellement exploités et le cycle recommence. En janvier 2007, un ver a infecté la communauté bien connue de </a:t>
            </a:r>
            <a:r>
              <a:rPr lang="fr-FR" sz="2400" dirty="0" err="1" smtClean="0">
                <a:solidFill>
                  <a:schemeClr val="tx1"/>
                </a:solidFill>
              </a:rPr>
              <a:t>MySpace</a:t>
            </a:r>
            <a:r>
              <a:rPr lang="fr-FR" sz="2400" dirty="0" smtClean="0">
                <a:solidFill>
                  <a:schemeClr val="tx1"/>
                </a:solidFill>
              </a:rPr>
              <a:t>. Des utilisateurs peu méfiants ont permis la propagation du ver qui a commencé à se reproduire sur des sites en les dégradant par la mention « w0rm.EricAndrew ».</a:t>
            </a:r>
          </a:p>
          <a:p>
            <a:pPr algn="l"/>
            <a:endParaRPr lang="fr-FR" sz="2400" dirty="0" smtClean="0">
              <a:solidFill>
                <a:schemeClr val="tx1"/>
              </a:solidFill>
            </a:endParaRPr>
          </a:p>
          <a:p>
            <a:pPr algn="l"/>
            <a:endParaRPr lang="fr-FR" sz="2400" dirty="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1142976" y="4214818"/>
            <a:ext cx="6057900" cy="215265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428604"/>
            <a:ext cx="8429684" cy="6143668"/>
          </a:xfrm>
        </p:spPr>
        <p:txBody>
          <a:bodyPr>
            <a:normAutofit/>
          </a:bodyPr>
          <a:lstStyle/>
          <a:p>
            <a:pPr algn="l"/>
            <a:r>
              <a:rPr lang="fr-FR" sz="2400" b="1" u="sng" dirty="0" smtClean="0">
                <a:solidFill>
                  <a:schemeClr val="tx1"/>
                </a:solidFill>
              </a:rPr>
              <a:t>Spammeur </a:t>
            </a:r>
            <a:r>
              <a:rPr lang="fr-FR" sz="2400" dirty="0" smtClean="0">
                <a:solidFill>
                  <a:schemeClr val="tx1"/>
                </a:solidFill>
              </a:rPr>
              <a:t>: </a:t>
            </a:r>
          </a:p>
          <a:p>
            <a:pPr algn="l"/>
            <a:endParaRPr lang="fr-FR" sz="2400" dirty="0">
              <a:solidFill>
                <a:schemeClr val="tx1"/>
              </a:solidFill>
            </a:endParaRPr>
          </a:p>
          <a:p>
            <a:pPr algn="l"/>
            <a:r>
              <a:rPr lang="fr-FR" sz="2400" dirty="0" smtClean="0">
                <a:solidFill>
                  <a:schemeClr val="tx1"/>
                </a:solidFill>
              </a:rPr>
              <a:t>individu qui envoie une grande quantité de courriels non sollicités. Les spammeurs utilisent souvent des virus pour prendre possession d’ordinateurs familiaux et utiliser ces derniers pour leurs envois massifs. </a:t>
            </a:r>
            <a:endParaRPr lang="fr-FR" sz="2400" dirty="0">
              <a:solidFill>
                <a:schemeClr val="tx1"/>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a:bodyPr>
          <a:lstStyle/>
          <a:p>
            <a:pPr algn="l"/>
            <a:r>
              <a:rPr lang="fr-FR" sz="2400" dirty="0" smtClean="0">
                <a:solidFill>
                  <a:schemeClr val="tx1"/>
                </a:solidFill>
              </a:rPr>
              <a:t>La lutte contre les attaques de vers demande une certaine diligence du personnel d’administration des systèmes et du réseau. Pour réagir efficacement en cas d’incident causé par un ver, il est important d’avoir bonne coordination entre les personnes responsables de l’administration des systèmes, de l’étude des réseaux et de l’administration de la sécurité. </a:t>
            </a:r>
            <a:endParaRPr lang="fr-FR" sz="2400" dirty="0">
              <a:solidFill>
                <a:schemeClr val="tx1"/>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358246" cy="6143668"/>
          </a:xfrm>
        </p:spPr>
        <p:txBody>
          <a:bodyPr>
            <a:normAutofit/>
          </a:bodyPr>
          <a:lstStyle/>
          <a:p>
            <a:pPr algn="l"/>
            <a:r>
              <a:rPr lang="fr-FR" sz="2400" dirty="0" smtClean="0">
                <a:solidFill>
                  <a:schemeClr val="tx1"/>
                </a:solidFill>
              </a:rPr>
              <a:t>les étapes recommandées pour limiter les attaques de vers :</a:t>
            </a:r>
            <a:endParaRPr lang="fr-FR" sz="2400" b="1" u="sng" dirty="0" smtClean="0">
              <a:solidFill>
                <a:schemeClr val="tx1"/>
              </a:solidFill>
            </a:endParaRPr>
          </a:p>
          <a:p>
            <a:pPr algn="l"/>
            <a:endParaRPr lang="fr-FR" sz="2400" b="1" u="sng" dirty="0" smtClean="0">
              <a:solidFill>
                <a:schemeClr val="tx1"/>
              </a:solidFill>
            </a:endParaRPr>
          </a:p>
          <a:p>
            <a:pPr algn="l"/>
            <a:r>
              <a:rPr lang="fr-FR" sz="2400" b="1" u="sng" dirty="0" smtClean="0">
                <a:solidFill>
                  <a:schemeClr val="tx1"/>
                </a:solidFill>
              </a:rPr>
              <a:t>Confinement </a:t>
            </a:r>
            <a:r>
              <a:rPr lang="fr-FR" sz="2400" dirty="0" smtClean="0">
                <a:solidFill>
                  <a:schemeClr val="tx1"/>
                </a:solidFill>
              </a:rPr>
              <a:t>: limitez la diffusion du ver au sein du réseau, en cloisonnant les parties non infectées.</a:t>
            </a:r>
          </a:p>
          <a:p>
            <a:pPr algn="l"/>
            <a:r>
              <a:rPr lang="fr-FR" sz="2400" b="1" u="sng" dirty="0" smtClean="0">
                <a:solidFill>
                  <a:schemeClr val="tx1"/>
                </a:solidFill>
              </a:rPr>
              <a:t>Inoculation </a:t>
            </a:r>
            <a:r>
              <a:rPr lang="fr-FR" sz="2400" dirty="0" smtClean="0">
                <a:solidFill>
                  <a:schemeClr val="tx1"/>
                </a:solidFill>
              </a:rPr>
              <a:t>: commencez par appliquer les correctifs à tous les systèmes, si possible, en recherchant les systèmes vulnérables.</a:t>
            </a:r>
          </a:p>
          <a:p>
            <a:pPr algn="l"/>
            <a:r>
              <a:rPr lang="fr-FR" sz="2400" b="1" u="sng" dirty="0" smtClean="0">
                <a:solidFill>
                  <a:schemeClr val="tx1"/>
                </a:solidFill>
              </a:rPr>
              <a:t>Quarantaine </a:t>
            </a:r>
            <a:r>
              <a:rPr lang="fr-FR" sz="2400" dirty="0" smtClean="0">
                <a:solidFill>
                  <a:schemeClr val="tx1"/>
                </a:solidFill>
              </a:rPr>
              <a:t>: dépistez toutes les machines infectées au sein du réseau. Déconnectez, retirez ou bloquez les machines infectées du réseau.</a:t>
            </a:r>
          </a:p>
          <a:p>
            <a:pPr algn="l"/>
            <a:r>
              <a:rPr lang="fr-FR" sz="2400" b="1" u="sng" dirty="0" smtClean="0">
                <a:solidFill>
                  <a:schemeClr val="tx1"/>
                </a:solidFill>
              </a:rPr>
              <a:t>Traitement </a:t>
            </a:r>
            <a:r>
              <a:rPr lang="fr-FR" sz="2400" dirty="0" smtClean="0">
                <a:solidFill>
                  <a:schemeClr val="tx1"/>
                </a:solidFill>
              </a:rPr>
              <a:t>: nettoyez tous les systèmes infectés. Certains vers peuvent nécessiter une réinstallation complète du système pour le nettoyer.</a:t>
            </a:r>
            <a:endParaRPr lang="fr-FR" sz="2400" dirty="0">
              <a:solidFill>
                <a:schemeClr val="tx1"/>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357166"/>
            <a:ext cx="8572560" cy="6215106"/>
          </a:xfrm>
        </p:spPr>
        <p:txBody>
          <a:bodyPr>
            <a:normAutofit/>
          </a:bodyPr>
          <a:lstStyle/>
          <a:p>
            <a:pPr algn="l"/>
            <a:r>
              <a:rPr lang="fr-FR" sz="2400" dirty="0" smtClean="0">
                <a:solidFill>
                  <a:schemeClr val="tx1"/>
                </a:solidFill>
              </a:rPr>
              <a:t>Un virus est un logiciel malveillant intégré à un autre programme pour exécuter des fonctions particulières indésirables sur l’ordinateur de l’utilisateur. Par exemple, un programme intégré à command.com (interpréteur de commandes principal des systèmes Windows) qui efface certains fichiers et infecte toute autre version de command.com qu’il peut découvrir.</a:t>
            </a:r>
            <a:endParaRPr lang="fr-FR" sz="2400" dirty="0">
              <a:solidFill>
                <a:schemeClr val="tx1"/>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14290"/>
            <a:ext cx="8429684" cy="6143668"/>
          </a:xfrm>
        </p:spPr>
        <p:txBody>
          <a:bodyPr>
            <a:normAutofit/>
          </a:bodyPr>
          <a:lstStyle/>
          <a:p>
            <a:pPr algn="l"/>
            <a:r>
              <a:rPr lang="fr-FR" sz="2400" dirty="0" smtClean="0">
                <a:solidFill>
                  <a:schemeClr val="tx1"/>
                </a:solidFill>
              </a:rPr>
              <a:t>Un cheval de Troie se distingue uniquement par le fait qu’il a été entièrement conçu pour ressembler à une application normale, alors qu’il s’agit d’un instrument d’attaque. Une application logicielle qui exécute un programme de jeu sur un ordinateur peut être un exemple de cheval de Troie. Pendant que l’utilisateur est occupé à jouer, le cheval de Troie envoie une copie de lui-même à tous les destinataires du carnet d’adresses de l’utilisateur. Ces autres personnes reçoivent le jeu et s’en servent pour jouer, ce qui propage le cheval de Troie à toutes les adresses de leur propre carnet.</a:t>
            </a:r>
            <a:endParaRPr lang="fr-FR" sz="2400" dirty="0">
              <a:solidFill>
                <a:schemeClr val="tx1"/>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500042"/>
            <a:ext cx="8358246" cy="5929354"/>
          </a:xfrm>
        </p:spPr>
        <p:txBody>
          <a:bodyPr>
            <a:normAutofit/>
          </a:bodyPr>
          <a:lstStyle/>
          <a:p>
            <a:pPr algn="l"/>
            <a:r>
              <a:rPr lang="fr-FR" sz="2400" dirty="0" smtClean="0">
                <a:solidFill>
                  <a:schemeClr val="tx1"/>
                </a:solidFill>
              </a:rPr>
              <a:t>Un virus a besoin d’un mécanisme de livraison (vecteur de transmission), comme un fichier zip ou autre fichier exécutable joint à un courriel, pour transmettre son code d’un système à l’autre. Le virus informatique se distingue fondamentalement du ver par le fait qu’une interaction humaine est nécessaire pour le propager.</a:t>
            </a:r>
            <a:endParaRPr lang="fr-FR" sz="2400" dirty="0">
              <a:solidFill>
                <a:schemeClr val="tx1"/>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429684" cy="6072230"/>
          </a:xfrm>
        </p:spPr>
        <p:txBody>
          <a:bodyPr>
            <a:normAutofit/>
          </a:bodyPr>
          <a:lstStyle/>
          <a:p>
            <a:pPr algn="l"/>
            <a:r>
              <a:rPr lang="fr-FR" sz="2400" dirty="0" smtClean="0">
                <a:solidFill>
                  <a:schemeClr val="tx1"/>
                </a:solidFill>
              </a:rPr>
              <a:t>Les applications de ce type peuvent être circonscrites par un logiciel antivirus efficace au niveau de l’utilisateur et au niveau du réseau. Les logiciels antivirus peuvent détecter la plupart des virus et des chevaux de Troie et les empêcher de se propager dans le réseau. La mise à jour de ces logiciels en fonction des nouveaux développements de virus et chevaux de Troie permet également de se prémunir plus efficacement contre les attaques. À mesure que de nouveaux virus ou chevaux de Troie apparaissent, les entreprises doivent acquérir la version la plus récente de leur logiciel antivirus.</a:t>
            </a:r>
            <a:endParaRPr lang="fr-FR" sz="2400" dirty="0">
              <a:solidFill>
                <a:schemeClr val="tx1"/>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429684" cy="6215106"/>
          </a:xfrm>
        </p:spPr>
        <p:txBody>
          <a:bodyPr>
            <a:normAutofit/>
          </a:bodyPr>
          <a:lstStyle/>
          <a:p>
            <a:pPr algn="l"/>
            <a:r>
              <a:rPr lang="fr-FR" sz="2400" dirty="0" smtClean="0">
                <a:solidFill>
                  <a:schemeClr val="tx1"/>
                </a:solidFill>
              </a:rPr>
              <a:t>Sub7, ou </a:t>
            </a:r>
            <a:r>
              <a:rPr lang="fr-FR" sz="2400" dirty="0" err="1" smtClean="0">
                <a:solidFill>
                  <a:schemeClr val="tx1"/>
                </a:solidFill>
              </a:rPr>
              <a:t>subseven</a:t>
            </a:r>
            <a:r>
              <a:rPr lang="fr-FR" sz="2400" dirty="0" smtClean="0">
                <a:solidFill>
                  <a:schemeClr val="tx1"/>
                </a:solidFill>
              </a:rPr>
              <a:t>, est un cheval de Troie courant qui installe une porte dérobée sur l’ordinateur des utilisateurs. Il est répandu à la fois dans les attaques organisées et non organisées. En tant que menace non organisée, les assaillants inexpérimentés peuvent utiliser ce programme pour faire disparaître les pointeurs de souris. En tant que menace organisée, les pirates peuvent l’utiliser pour installer un enregistreur de frappes et saisir des informations confidentielles.</a:t>
            </a:r>
            <a:endParaRPr lang="fr-FR" sz="2400" dirty="0">
              <a:solidFill>
                <a:schemeClr val="tx1"/>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429684" cy="6215106"/>
          </a:xfrm>
        </p:spPr>
        <p:txBody>
          <a:bodyPr>
            <a:normAutofit/>
          </a:bodyPr>
          <a:lstStyle/>
          <a:p>
            <a:pPr algn="l"/>
            <a:r>
              <a:rPr lang="fr-FR" sz="2400" b="1" u="sng" dirty="0" smtClean="0">
                <a:solidFill>
                  <a:schemeClr val="tx1"/>
                </a:solidFill>
              </a:rPr>
              <a:t>Attaques </a:t>
            </a:r>
            <a:r>
              <a:rPr lang="fr-FR" sz="2400" b="1" u="sng" dirty="0" err="1" smtClean="0">
                <a:solidFill>
                  <a:schemeClr val="tx1"/>
                </a:solidFill>
              </a:rPr>
              <a:t>DoS</a:t>
            </a:r>
            <a:endParaRPr lang="fr-FR" sz="2400" b="1" u="sng" dirty="0" smtClean="0">
              <a:solidFill>
                <a:schemeClr val="tx1"/>
              </a:solidFill>
            </a:endParaRPr>
          </a:p>
          <a:p>
            <a:pPr algn="l"/>
            <a:endParaRPr lang="fr-FR" sz="2400" dirty="0" smtClean="0">
              <a:solidFill>
                <a:schemeClr val="tx1"/>
              </a:solidFill>
            </a:endParaRPr>
          </a:p>
          <a:p>
            <a:pPr algn="l"/>
            <a:r>
              <a:rPr lang="fr-FR" sz="2400" dirty="0" smtClean="0">
                <a:solidFill>
                  <a:schemeClr val="tx1"/>
                </a:solidFill>
              </a:rPr>
              <a:t>L’attaque par déni de service (</a:t>
            </a:r>
            <a:r>
              <a:rPr lang="fr-FR" sz="2400" dirty="0" err="1" smtClean="0">
                <a:solidFill>
                  <a:schemeClr val="tx1"/>
                </a:solidFill>
              </a:rPr>
              <a:t>DoS</a:t>
            </a:r>
            <a:r>
              <a:rPr lang="fr-FR" sz="2400" dirty="0" smtClean="0">
                <a:solidFill>
                  <a:schemeClr val="tx1"/>
                </a:solidFill>
              </a:rPr>
              <a:t>) est la forme d’attaque la plus répandue et aussi la plus difficile à éliminer. Dans la communauté des pirates, ce type d’attaque est même considéré comme trivial et est peu prisé, car son exécution demande peu d’efforts. Toutefois, la facilité de mise en œuvre des attaques </a:t>
            </a:r>
            <a:r>
              <a:rPr lang="fr-FR" sz="2400" dirty="0" err="1" smtClean="0">
                <a:solidFill>
                  <a:schemeClr val="tx1"/>
                </a:solidFill>
              </a:rPr>
              <a:t>DoS</a:t>
            </a:r>
            <a:r>
              <a:rPr lang="fr-FR" sz="2400" dirty="0" smtClean="0">
                <a:solidFill>
                  <a:schemeClr val="tx1"/>
                </a:solidFill>
              </a:rPr>
              <a:t> et leurs dégâts potentiellement très graves retiennent toute l’attention des administrateurs de la sécurité.</a:t>
            </a:r>
          </a:p>
          <a:p>
            <a:pPr algn="l"/>
            <a:endParaRPr lang="fr-FR" sz="2400" dirty="0" smtClean="0">
              <a:solidFill>
                <a:schemeClr val="tx1"/>
              </a:solidFill>
            </a:endParaRPr>
          </a:p>
          <a:p>
            <a:pPr algn="l"/>
            <a:r>
              <a:rPr lang="fr-FR" sz="2400" dirty="0" smtClean="0">
                <a:solidFill>
                  <a:schemeClr val="tx1"/>
                </a:solidFill>
              </a:rPr>
              <a:t>Les attaques </a:t>
            </a:r>
            <a:r>
              <a:rPr lang="fr-FR" sz="2400" dirty="0" err="1" smtClean="0">
                <a:solidFill>
                  <a:schemeClr val="tx1"/>
                </a:solidFill>
              </a:rPr>
              <a:t>DoS</a:t>
            </a:r>
            <a:r>
              <a:rPr lang="fr-FR" sz="2400" dirty="0" smtClean="0">
                <a:solidFill>
                  <a:schemeClr val="tx1"/>
                </a:solidFill>
              </a:rPr>
              <a:t> peuvent prendre de nombreuses formes. Elles empêchent l’utilisation d’un service par les personnes autorisées en épuisant les ressources du système. Voici quelques exemples des menaces </a:t>
            </a:r>
            <a:r>
              <a:rPr lang="fr-FR" sz="2400" dirty="0" err="1" smtClean="0">
                <a:solidFill>
                  <a:schemeClr val="tx1"/>
                </a:solidFill>
              </a:rPr>
              <a:t>DoS</a:t>
            </a:r>
            <a:r>
              <a:rPr lang="fr-FR" sz="2400" dirty="0" smtClean="0">
                <a:solidFill>
                  <a:schemeClr val="tx1"/>
                </a:solidFill>
              </a:rPr>
              <a:t> les plus courantes :</a:t>
            </a:r>
            <a:endParaRPr lang="fr-FR" sz="2400" dirty="0">
              <a:solidFill>
                <a:schemeClr val="tx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1428736"/>
            <a:ext cx="8643998" cy="4929222"/>
          </a:xfrm>
        </p:spPr>
        <p:txBody>
          <a:bodyPr/>
          <a:lstStyle/>
          <a:p>
            <a:endParaRPr lang="fr-FR" dirty="0"/>
          </a:p>
        </p:txBody>
      </p:sp>
      <p:pic>
        <p:nvPicPr>
          <p:cNvPr id="1026" name="Picture 2"/>
          <p:cNvPicPr>
            <a:picLocks noChangeAspect="1" noChangeArrowheads="1"/>
          </p:cNvPicPr>
          <p:nvPr/>
        </p:nvPicPr>
        <p:blipFill>
          <a:blip r:embed="rId2"/>
          <a:srcRect/>
          <a:stretch>
            <a:fillRect/>
          </a:stretch>
        </p:blipFill>
        <p:spPr bwMode="auto">
          <a:xfrm>
            <a:off x="0" y="1142984"/>
            <a:ext cx="8806441" cy="4000527"/>
          </a:xfrm>
          <a:prstGeom prst="rect">
            <a:avLst/>
          </a:prstGeom>
          <a:noFill/>
          <a:ln w="9525">
            <a:noFill/>
            <a:miter lim="800000"/>
            <a:headEnd/>
            <a:tailEnd/>
          </a:ln>
          <a:effectLst/>
        </p:spPr>
      </p:pic>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643998" cy="6143668"/>
          </a:xfrm>
        </p:spPr>
        <p:txBody>
          <a:bodyPr>
            <a:normAutofit/>
          </a:bodyPr>
          <a:lstStyle/>
          <a:p>
            <a:pPr algn="l"/>
            <a:r>
              <a:rPr lang="fr-FR" sz="2400" dirty="0" smtClean="0">
                <a:solidFill>
                  <a:schemeClr val="tx1"/>
                </a:solidFill>
              </a:rPr>
              <a:t>L’attaque par </a:t>
            </a:r>
            <a:r>
              <a:rPr lang="fr-FR" sz="2400" b="1" u="sng" dirty="0" err="1" smtClean="0">
                <a:solidFill>
                  <a:schemeClr val="tx1"/>
                </a:solidFill>
              </a:rPr>
              <a:t>ping</a:t>
            </a:r>
            <a:r>
              <a:rPr lang="fr-FR" sz="2400" b="1" u="sng" dirty="0" smtClean="0">
                <a:solidFill>
                  <a:schemeClr val="tx1"/>
                </a:solidFill>
              </a:rPr>
              <a:t> fatal </a:t>
            </a:r>
            <a:r>
              <a:rPr lang="fr-FR" sz="2400" dirty="0" smtClean="0">
                <a:solidFill>
                  <a:schemeClr val="tx1"/>
                </a:solidFill>
              </a:rPr>
              <a:t>était très répandue à la fin des années 1990. Elle profitait des vulnérabilités des anciens systèmes d’exploitation. Le pirate modifiait la partie IP de l’en-tête d’un paquet </a:t>
            </a:r>
            <a:r>
              <a:rPr lang="fr-FR" sz="2400" dirty="0" err="1" smtClean="0">
                <a:solidFill>
                  <a:schemeClr val="tx1"/>
                </a:solidFill>
              </a:rPr>
              <a:t>ping</a:t>
            </a:r>
            <a:r>
              <a:rPr lang="fr-FR" sz="2400" dirty="0" smtClean="0">
                <a:solidFill>
                  <a:schemeClr val="tx1"/>
                </a:solidFill>
              </a:rPr>
              <a:t> pour indiquer une quantité de données supérieure à la quantité réelle du paquet. Un paquet </a:t>
            </a:r>
            <a:r>
              <a:rPr lang="fr-FR" sz="2400" dirty="0" err="1" smtClean="0">
                <a:solidFill>
                  <a:schemeClr val="tx1"/>
                </a:solidFill>
              </a:rPr>
              <a:t>ping</a:t>
            </a:r>
            <a:r>
              <a:rPr lang="fr-FR" sz="2400" dirty="0" smtClean="0">
                <a:solidFill>
                  <a:schemeClr val="tx1"/>
                </a:solidFill>
              </a:rPr>
              <a:t> contient normalement de 64 à 84 octets, tandis qu’un </a:t>
            </a:r>
            <a:r>
              <a:rPr lang="fr-FR" sz="2400" dirty="0" err="1" smtClean="0">
                <a:solidFill>
                  <a:schemeClr val="tx1"/>
                </a:solidFill>
              </a:rPr>
              <a:t>ping</a:t>
            </a:r>
            <a:r>
              <a:rPr lang="fr-FR" sz="2400" dirty="0" smtClean="0">
                <a:solidFill>
                  <a:schemeClr val="tx1"/>
                </a:solidFill>
              </a:rPr>
              <a:t> fatal peut atteindre 65 535 octets. L’envoi d’un </a:t>
            </a:r>
            <a:r>
              <a:rPr lang="fr-FR" sz="2400" dirty="0" err="1" smtClean="0">
                <a:solidFill>
                  <a:schemeClr val="tx1"/>
                </a:solidFill>
              </a:rPr>
              <a:t>ping</a:t>
            </a:r>
            <a:r>
              <a:rPr lang="fr-FR" sz="2400" dirty="0" smtClean="0">
                <a:solidFill>
                  <a:schemeClr val="tx1"/>
                </a:solidFill>
              </a:rPr>
              <a:t> de cette taille peut bloquer un ordinateur cible d’ancienne génération. La plupart des réseaux ne sont actuellement plus vulnérables à ce type d’attaque.</a:t>
            </a:r>
            <a:endParaRPr lang="fr-FR" sz="2400" dirty="0">
              <a:solidFill>
                <a:schemeClr val="tx1"/>
              </a:solidFill>
            </a:endParaRPr>
          </a:p>
        </p:txBody>
      </p:sp>
      <p:pic>
        <p:nvPicPr>
          <p:cNvPr id="2050" name="Picture 2"/>
          <p:cNvPicPr>
            <a:picLocks noChangeAspect="1" noChangeArrowheads="1"/>
          </p:cNvPicPr>
          <p:nvPr/>
        </p:nvPicPr>
        <p:blipFill>
          <a:blip r:embed="rId2"/>
          <a:srcRect/>
          <a:stretch>
            <a:fillRect/>
          </a:stretch>
        </p:blipFill>
        <p:spPr bwMode="auto">
          <a:xfrm>
            <a:off x="1571604" y="3665390"/>
            <a:ext cx="5505450" cy="309562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286808" cy="6143668"/>
          </a:xfrm>
        </p:spPr>
        <p:txBody>
          <a:bodyPr>
            <a:normAutofit/>
          </a:bodyPr>
          <a:lstStyle/>
          <a:p>
            <a:pPr algn="l"/>
            <a:r>
              <a:rPr lang="fr-FR" sz="2400" b="1" u="sng" dirty="0" err="1" smtClean="0">
                <a:solidFill>
                  <a:schemeClr val="tx1"/>
                </a:solidFill>
              </a:rPr>
              <a:t>Hameçonneur</a:t>
            </a:r>
            <a:r>
              <a:rPr lang="fr-FR" sz="2400" dirty="0" smtClean="0">
                <a:solidFill>
                  <a:schemeClr val="tx1"/>
                </a:solidFill>
              </a:rPr>
              <a:t> (</a:t>
            </a:r>
            <a:r>
              <a:rPr lang="fr-FR" sz="2400" dirty="0" err="1" smtClean="0">
                <a:solidFill>
                  <a:schemeClr val="tx1"/>
                </a:solidFill>
              </a:rPr>
              <a:t>phisher</a:t>
            </a:r>
            <a:r>
              <a:rPr lang="fr-FR" sz="2400" dirty="0" smtClean="0">
                <a:solidFill>
                  <a:schemeClr val="tx1"/>
                </a:solidFill>
              </a:rPr>
              <a:t> en anglais) : </a:t>
            </a:r>
          </a:p>
          <a:p>
            <a:pPr algn="l"/>
            <a:endParaRPr lang="fr-FR" sz="2400" dirty="0">
              <a:solidFill>
                <a:schemeClr val="tx1"/>
              </a:solidFill>
            </a:endParaRPr>
          </a:p>
          <a:p>
            <a:pPr algn="l"/>
            <a:r>
              <a:rPr lang="fr-FR" sz="2400" dirty="0" smtClean="0">
                <a:solidFill>
                  <a:schemeClr val="tx1"/>
                </a:solidFill>
              </a:rPr>
              <a:t>individu qui utilise le courriel ou d’autre moyens pour amener par la ruse d’autres utilisateurs à leur fournir des données sensibles, comme des numéros de carte de crédit ou de passeport. Le </a:t>
            </a:r>
            <a:r>
              <a:rPr lang="fr-FR" sz="2400" dirty="0" err="1" smtClean="0">
                <a:solidFill>
                  <a:schemeClr val="tx1"/>
                </a:solidFill>
              </a:rPr>
              <a:t>hameçonneur</a:t>
            </a:r>
            <a:r>
              <a:rPr lang="fr-FR" sz="2400" dirty="0" smtClean="0">
                <a:solidFill>
                  <a:schemeClr val="tx1"/>
                </a:solidFill>
              </a:rPr>
              <a:t> se fait passer pour une institution de confiance qui aurait un besoin légitime de ces données sensibles. </a:t>
            </a:r>
          </a:p>
          <a:p>
            <a:pPr algn="l"/>
            <a:endParaRPr lang="fr-FR" sz="2400" dirty="0">
              <a:solidFill>
                <a:schemeClr val="tx1"/>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142852"/>
            <a:ext cx="8929718" cy="6357982"/>
          </a:xfrm>
        </p:spPr>
        <p:txBody>
          <a:bodyPr>
            <a:normAutofit/>
          </a:bodyPr>
          <a:lstStyle/>
          <a:p>
            <a:pPr algn="l"/>
            <a:r>
              <a:rPr lang="fr-FR" sz="2400" dirty="0" smtClean="0">
                <a:solidFill>
                  <a:schemeClr val="tx1"/>
                </a:solidFill>
              </a:rPr>
              <a:t>Une </a:t>
            </a:r>
            <a:r>
              <a:rPr lang="fr-FR" sz="2400" b="1" u="sng" dirty="0" smtClean="0">
                <a:solidFill>
                  <a:schemeClr val="tx1"/>
                </a:solidFill>
              </a:rPr>
              <a:t>attaque par inondation SYN </a:t>
            </a:r>
            <a:r>
              <a:rPr lang="fr-FR" sz="2400" dirty="0" smtClean="0">
                <a:solidFill>
                  <a:schemeClr val="tx1"/>
                </a:solidFill>
              </a:rPr>
              <a:t>exploite les trois étapes de connexion du protocole TCP. Elle consiste à envoyer un grand nombre de requêtes SYN (plus de 1000) au serveur ciblé. Le serveur répond par le SYN-ACK habituel, mais l’hôte malveillant ne répond jamais par un ACK final pour achever la procédure de connexion. Le serveur ainsi mis dans un état d’attente finit éventuellement par manquer de ressources pour répondre à des requêtes SYN valides. </a:t>
            </a:r>
            <a:endParaRPr lang="fr-FR" sz="2400" dirty="0">
              <a:solidFill>
                <a:schemeClr val="tx1"/>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286544"/>
          </a:xfrm>
        </p:spPr>
        <p:txBody>
          <a:bodyPr>
            <a:normAutofit/>
          </a:bodyPr>
          <a:lstStyle/>
          <a:p>
            <a:pPr algn="l"/>
            <a:endParaRPr lang="fr-FR" sz="2400" dirty="0" smtClean="0">
              <a:solidFill>
                <a:schemeClr val="tx1"/>
              </a:solidFill>
            </a:endParaRPr>
          </a:p>
          <a:p>
            <a:pPr algn="l"/>
            <a:r>
              <a:rPr lang="fr-FR" sz="2400" dirty="0" smtClean="0">
                <a:solidFill>
                  <a:schemeClr val="tx1"/>
                </a:solidFill>
              </a:rPr>
              <a:t>Voici d’autres types d’attaques </a:t>
            </a:r>
            <a:r>
              <a:rPr lang="fr-FR" sz="2400" dirty="0" err="1" smtClean="0">
                <a:solidFill>
                  <a:schemeClr val="tx1"/>
                </a:solidFill>
              </a:rPr>
              <a:t>DoS</a:t>
            </a:r>
            <a:r>
              <a:rPr lang="fr-FR" sz="2400" dirty="0" smtClean="0">
                <a:solidFill>
                  <a:schemeClr val="tx1"/>
                </a:solidFill>
              </a:rPr>
              <a:t> : </a:t>
            </a:r>
          </a:p>
          <a:p>
            <a:pPr algn="l"/>
            <a:endParaRPr lang="fr-FR" sz="2400" dirty="0" smtClean="0">
              <a:solidFill>
                <a:schemeClr val="tx1"/>
              </a:solidFill>
            </a:endParaRPr>
          </a:p>
          <a:p>
            <a:pPr algn="l"/>
            <a:r>
              <a:rPr lang="fr-FR" sz="2400" b="1" i="1" u="sng" dirty="0" smtClean="0">
                <a:solidFill>
                  <a:schemeClr val="tx1"/>
                </a:solidFill>
              </a:rPr>
              <a:t>Bombes de courriels</a:t>
            </a:r>
            <a:r>
              <a:rPr lang="fr-FR" sz="2400" dirty="0" smtClean="0">
                <a:solidFill>
                  <a:schemeClr val="tx1"/>
                </a:solidFill>
              </a:rPr>
              <a:t> : programmes qui envoient du courriel en masse à des destinataires particuliers, à des listes ou des domaines, monopolisant ainsi les services de messagerie. </a:t>
            </a:r>
          </a:p>
          <a:p>
            <a:pPr algn="l"/>
            <a:r>
              <a:rPr lang="fr-FR" sz="2400" b="1" i="1" u="sng" dirty="0" smtClean="0">
                <a:solidFill>
                  <a:schemeClr val="tx1"/>
                </a:solidFill>
              </a:rPr>
              <a:t>Applet hostile </a:t>
            </a:r>
            <a:r>
              <a:rPr lang="fr-FR" sz="2400" dirty="0" smtClean="0">
                <a:solidFill>
                  <a:schemeClr val="tx1"/>
                </a:solidFill>
              </a:rPr>
              <a:t>: ces attaques sont des programmes Java, JavaScript ou ActiveX qui détruisent ou immobilisent les ressources d’un ordinateur.</a:t>
            </a:r>
            <a:endParaRPr lang="fr-FR" sz="2400" dirty="0">
              <a:solidFill>
                <a:schemeClr val="tx1"/>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429684" cy="6000792"/>
          </a:xfrm>
        </p:spPr>
        <p:txBody>
          <a:bodyPr>
            <a:normAutofit/>
          </a:bodyPr>
          <a:lstStyle/>
          <a:p>
            <a:pPr algn="l"/>
            <a:r>
              <a:rPr lang="fr-FR" sz="2400" b="1" u="sng" dirty="0" smtClean="0">
                <a:solidFill>
                  <a:schemeClr val="tx1"/>
                </a:solidFill>
              </a:rPr>
              <a:t>Attaques </a:t>
            </a:r>
            <a:r>
              <a:rPr lang="fr-FR" sz="2400" b="1" u="sng" dirty="0" err="1" smtClean="0">
                <a:solidFill>
                  <a:schemeClr val="tx1"/>
                </a:solidFill>
              </a:rPr>
              <a:t>DDos</a:t>
            </a:r>
            <a:endParaRPr lang="fr-FR" sz="2400" b="1" u="sng" dirty="0" smtClean="0">
              <a:solidFill>
                <a:schemeClr val="tx1"/>
              </a:solidFill>
            </a:endParaRPr>
          </a:p>
          <a:p>
            <a:pPr algn="l"/>
            <a:r>
              <a:rPr lang="fr-FR" sz="2400" dirty="0" smtClean="0">
                <a:solidFill>
                  <a:schemeClr val="tx1"/>
                </a:solidFill>
              </a:rPr>
              <a:t>Les attaques par déni de service distribué (</a:t>
            </a:r>
            <a:r>
              <a:rPr lang="fr-FR" sz="2400" dirty="0" err="1" smtClean="0">
                <a:solidFill>
                  <a:schemeClr val="tx1"/>
                </a:solidFill>
              </a:rPr>
              <a:t>DDoS</a:t>
            </a:r>
            <a:r>
              <a:rPr lang="fr-FR" sz="2400" dirty="0" smtClean="0">
                <a:solidFill>
                  <a:schemeClr val="tx1"/>
                </a:solidFill>
              </a:rPr>
              <a:t>) sont conçues pour saturer les connexions réseau de données illégitimes. Ces données peuvent submerger une liaison Internet au point d’empêcher tout trafic légitime. Les attaques </a:t>
            </a:r>
            <a:r>
              <a:rPr lang="fr-FR" sz="2400" dirty="0" err="1" smtClean="0">
                <a:solidFill>
                  <a:schemeClr val="tx1"/>
                </a:solidFill>
              </a:rPr>
              <a:t>DDoS</a:t>
            </a:r>
            <a:r>
              <a:rPr lang="fr-FR" sz="2400" dirty="0" smtClean="0">
                <a:solidFill>
                  <a:schemeClr val="tx1"/>
                </a:solidFill>
              </a:rPr>
              <a:t> s’appuient sur des méthodes similaires aux attaques </a:t>
            </a:r>
            <a:r>
              <a:rPr lang="fr-FR" sz="2400" dirty="0" err="1" smtClean="0">
                <a:solidFill>
                  <a:schemeClr val="tx1"/>
                </a:solidFill>
              </a:rPr>
              <a:t>DoS</a:t>
            </a:r>
            <a:r>
              <a:rPr lang="fr-FR" sz="2400" dirty="0" smtClean="0">
                <a:solidFill>
                  <a:schemeClr val="tx1"/>
                </a:solidFill>
              </a:rPr>
              <a:t>, mais elles se déploient toutefois à une plus grande échelle. En général, des centaines ou des milliers de points d’attaque tentent de submerger une cible</a:t>
            </a:r>
            <a:endParaRPr lang="fr-FR" sz="2400" dirty="0">
              <a:solidFill>
                <a:schemeClr val="tx1"/>
              </a:solidFill>
            </a:endParaRPr>
          </a:p>
        </p:txBody>
      </p:sp>
      <p:pic>
        <p:nvPicPr>
          <p:cNvPr id="3074" name="Picture 2"/>
          <p:cNvPicPr>
            <a:picLocks noChangeAspect="1" noChangeArrowheads="1"/>
          </p:cNvPicPr>
          <p:nvPr/>
        </p:nvPicPr>
        <p:blipFill>
          <a:blip r:embed="rId2"/>
          <a:srcRect/>
          <a:stretch>
            <a:fillRect/>
          </a:stretch>
        </p:blipFill>
        <p:spPr bwMode="auto">
          <a:xfrm>
            <a:off x="1357290" y="3552373"/>
            <a:ext cx="6357961" cy="3014672"/>
          </a:xfrm>
          <a:prstGeom prst="rect">
            <a:avLst/>
          </a:prstGeom>
          <a:noFill/>
          <a:ln w="9525">
            <a:noFill/>
            <a:miter lim="800000"/>
            <a:headEnd/>
            <a:tailEnd/>
          </a:ln>
          <a:effectLst/>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rmAutofit fontScale="70000" lnSpcReduction="20000"/>
          </a:bodyPr>
          <a:lstStyle/>
          <a:p>
            <a:pPr algn="l"/>
            <a:r>
              <a:rPr lang="fr-FR" dirty="0" smtClean="0">
                <a:solidFill>
                  <a:schemeClr val="tx1"/>
                </a:solidFill>
              </a:rPr>
              <a:t>Une attaque </a:t>
            </a:r>
            <a:r>
              <a:rPr lang="fr-FR" dirty="0" err="1" smtClean="0">
                <a:solidFill>
                  <a:schemeClr val="tx1"/>
                </a:solidFill>
              </a:rPr>
              <a:t>DDoS</a:t>
            </a:r>
            <a:r>
              <a:rPr lang="fr-FR" dirty="0" smtClean="0">
                <a:solidFill>
                  <a:schemeClr val="tx1"/>
                </a:solidFill>
              </a:rPr>
              <a:t> comprend en général trois éléments.</a:t>
            </a:r>
          </a:p>
          <a:p>
            <a:pPr algn="l"/>
            <a:endParaRPr lang="fr-FR" dirty="0" smtClean="0">
              <a:solidFill>
                <a:schemeClr val="tx1"/>
              </a:solidFill>
            </a:endParaRPr>
          </a:p>
          <a:p>
            <a:pPr algn="l"/>
            <a:r>
              <a:rPr lang="fr-FR" dirty="0" smtClean="0">
                <a:solidFill>
                  <a:schemeClr val="tx1"/>
                </a:solidFill>
              </a:rPr>
              <a:t>Le client est typiquement la personne qui lance l’attaque.</a:t>
            </a:r>
          </a:p>
          <a:p>
            <a:pPr algn="l"/>
            <a:r>
              <a:rPr lang="fr-FR" dirty="0" smtClean="0">
                <a:solidFill>
                  <a:schemeClr val="tx1"/>
                </a:solidFill>
              </a:rPr>
              <a:t>Le « gestionnaire » est l’hôte compromis qui exécute le programme de l’assaillant et qui est capable de commander plusieurs « agents ».</a:t>
            </a:r>
          </a:p>
          <a:p>
            <a:pPr algn="l"/>
            <a:r>
              <a:rPr lang="fr-FR" dirty="0" smtClean="0">
                <a:solidFill>
                  <a:schemeClr val="tx1"/>
                </a:solidFill>
              </a:rPr>
              <a:t>Les agents sont des hôtes compromis qui exécutent le programme de l’assaillant et génèrent un flux de paquets dirigé vers la victime choisie.</a:t>
            </a:r>
          </a:p>
          <a:p>
            <a:pPr algn="l"/>
            <a:endParaRPr lang="fr-FR" dirty="0" smtClean="0">
              <a:solidFill>
                <a:schemeClr val="tx1"/>
              </a:solidFill>
            </a:endParaRPr>
          </a:p>
          <a:p>
            <a:pPr algn="l"/>
            <a:endParaRPr lang="fr-FR" dirty="0" smtClean="0">
              <a:solidFill>
                <a:schemeClr val="tx1"/>
              </a:solidFill>
            </a:endParaRPr>
          </a:p>
          <a:p>
            <a:pPr algn="l"/>
            <a:r>
              <a:rPr lang="fr-FR" dirty="0" smtClean="0">
                <a:solidFill>
                  <a:schemeClr val="tx1"/>
                </a:solidFill>
              </a:rPr>
              <a:t>Voici quelques exemples d’attaques </a:t>
            </a:r>
            <a:r>
              <a:rPr lang="fr-FR" dirty="0" err="1" smtClean="0">
                <a:solidFill>
                  <a:schemeClr val="tx1"/>
                </a:solidFill>
              </a:rPr>
              <a:t>DDoS</a:t>
            </a:r>
            <a:r>
              <a:rPr lang="fr-FR" dirty="0" smtClean="0">
                <a:solidFill>
                  <a:schemeClr val="tx1"/>
                </a:solidFill>
              </a:rPr>
              <a:t> :</a:t>
            </a:r>
          </a:p>
          <a:p>
            <a:pPr algn="l"/>
            <a:endParaRPr lang="fr-FR" dirty="0" smtClean="0">
              <a:solidFill>
                <a:schemeClr val="tx1"/>
              </a:solidFill>
            </a:endParaRPr>
          </a:p>
          <a:p>
            <a:pPr algn="l"/>
            <a:r>
              <a:rPr lang="fr-FR" dirty="0" smtClean="0">
                <a:solidFill>
                  <a:schemeClr val="tx1"/>
                </a:solidFill>
              </a:rPr>
              <a:t>Attaque SMURF</a:t>
            </a:r>
          </a:p>
          <a:p>
            <a:pPr algn="l"/>
            <a:r>
              <a:rPr lang="fr-FR" dirty="0" err="1" smtClean="0">
                <a:solidFill>
                  <a:schemeClr val="tx1"/>
                </a:solidFill>
              </a:rPr>
              <a:t>Tribe</a:t>
            </a:r>
            <a:r>
              <a:rPr lang="fr-FR" dirty="0" smtClean="0">
                <a:solidFill>
                  <a:schemeClr val="tx1"/>
                </a:solidFill>
              </a:rPr>
              <a:t> flood network (TFN)</a:t>
            </a:r>
          </a:p>
          <a:p>
            <a:pPr algn="l"/>
            <a:r>
              <a:rPr lang="fr-FR" dirty="0" err="1" smtClean="0">
                <a:solidFill>
                  <a:schemeClr val="tx1"/>
                </a:solidFill>
              </a:rPr>
              <a:t>Stacheldraht</a:t>
            </a:r>
            <a:endParaRPr lang="fr-FR" dirty="0" smtClean="0">
              <a:solidFill>
                <a:schemeClr val="tx1"/>
              </a:solidFill>
            </a:endParaRPr>
          </a:p>
          <a:p>
            <a:pPr algn="l"/>
            <a:r>
              <a:rPr lang="fr-FR" dirty="0" err="1" smtClean="0">
                <a:solidFill>
                  <a:schemeClr val="tx1"/>
                </a:solidFill>
              </a:rPr>
              <a:t>MyDoom</a:t>
            </a:r>
            <a:endParaRPr lang="fr-FR" dirty="0">
              <a:solidFill>
                <a:schemeClr val="tx1"/>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286544"/>
          </a:xfrm>
        </p:spPr>
        <p:txBody>
          <a:bodyPr>
            <a:normAutofit/>
          </a:bodyPr>
          <a:lstStyle/>
          <a:p>
            <a:pPr algn="l"/>
            <a:r>
              <a:rPr lang="fr-FR" sz="2400" b="1" u="sng" dirty="0" smtClean="0">
                <a:solidFill>
                  <a:schemeClr val="tx1"/>
                </a:solidFill>
              </a:rPr>
              <a:t>L’attaque Smurf </a:t>
            </a:r>
            <a:r>
              <a:rPr lang="fr-FR" sz="2400" dirty="0" smtClean="0">
                <a:solidFill>
                  <a:schemeClr val="tx1"/>
                </a:solidFill>
              </a:rPr>
              <a:t>utilise des messages </a:t>
            </a:r>
            <a:r>
              <a:rPr lang="fr-FR" sz="2400" dirty="0" err="1" smtClean="0">
                <a:solidFill>
                  <a:schemeClr val="tx1"/>
                </a:solidFill>
              </a:rPr>
              <a:t>ping</a:t>
            </a:r>
            <a:r>
              <a:rPr lang="fr-FR" sz="2400" dirty="0" smtClean="0">
                <a:solidFill>
                  <a:schemeClr val="tx1"/>
                </a:solidFill>
              </a:rPr>
              <a:t> de diffusion usurpés pour inonder un système cible. L’assaillant commence par envoyer un grand nombre de requêtes d’écho ICMP à l’adresse de diffusion du réseau à partir d’adresses IP valides, mais usurpées. Un routeur peut exécuter la fonction de diffusion de couche 3 à couche 2. La plupart des hôtes répondent alors avec une réponse d’écho ICMP et le trafic est multiplié par le nombre de répondants. Dans un réseau de diffusion à accès multiple, des centaines de machines peuvent répondre à chaque paquet d’écho. </a:t>
            </a:r>
            <a:endParaRPr lang="fr-FR" sz="24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572560" cy="6143668"/>
          </a:xfrm>
        </p:spPr>
        <p:txBody>
          <a:bodyPr>
            <a:normAutofit/>
          </a:bodyPr>
          <a:lstStyle/>
          <a:p>
            <a:pPr algn="l"/>
            <a:r>
              <a:rPr lang="fr-FR" sz="2200" b="1" dirty="0">
                <a:solidFill>
                  <a:schemeClr val="tx1"/>
                </a:solidFill>
              </a:rPr>
              <a:t>Menace informatique n °1 : Failles de sécurité</a:t>
            </a:r>
            <a:endParaRPr lang="fr-FR" sz="2200" dirty="0">
              <a:solidFill>
                <a:schemeClr val="tx1"/>
              </a:solidFill>
            </a:endParaRPr>
          </a:p>
          <a:p>
            <a:pPr algn="l"/>
            <a:r>
              <a:rPr lang="fr-FR" sz="2200" b="1" dirty="0">
                <a:solidFill>
                  <a:schemeClr val="tx1"/>
                </a:solidFill>
              </a:rPr>
              <a:t>Fonctionnement</a:t>
            </a:r>
            <a:r>
              <a:rPr lang="fr-FR" sz="2200" dirty="0">
                <a:solidFill>
                  <a:schemeClr val="tx1"/>
                </a:solidFill>
              </a:rPr>
              <a:t> : Les failles de sécurité sont constituées par les défauts d'un logiciel, qui fragilisent la sécurité globale de votre ordinateur ou de votre réseau. Les failles de sécurité peuvent également être créées par des configurations de sécurité ou d'ordinateur inappropriées. Les menaces de ce type tirent parti de ces failles, qui peuvent alors endommager l'ordinateur ou ses données.</a:t>
            </a:r>
          </a:p>
          <a:p>
            <a:pPr algn="l"/>
            <a:r>
              <a:rPr lang="fr-FR" sz="2200" b="1" dirty="0">
                <a:solidFill>
                  <a:schemeClr val="tx1"/>
                </a:solidFill>
              </a:rPr>
              <a:t>Comment savoir ?</a:t>
            </a:r>
            <a:r>
              <a:rPr lang="fr-FR" sz="2200" dirty="0">
                <a:solidFill>
                  <a:schemeClr val="tx1"/>
                </a:solidFill>
              </a:rPr>
              <a:t> Les sociétés publient les failles de sécurité dès qu'elles sont découvertes et les corrigent rapidement avec des correctifs de sécurité et logiciels.</a:t>
            </a:r>
          </a:p>
          <a:p>
            <a:pPr algn="l"/>
            <a:endParaRPr lang="fr-FR" sz="2200" dirty="0">
              <a:solidFill>
                <a:schemeClr val="tx1"/>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4242</Words>
  <Application>Microsoft Office PowerPoint</Application>
  <PresentationFormat>Affichage à l'écran (4:3)</PresentationFormat>
  <Paragraphs>311</Paragraphs>
  <Slides>84</Slides>
  <Notes>0</Notes>
  <HiddenSlides>0</HiddenSlides>
  <MMClips>0</MMClips>
  <ScaleCrop>false</ScaleCrop>
  <HeadingPairs>
    <vt:vector size="4" baseType="variant">
      <vt:variant>
        <vt:lpstr>Thème</vt:lpstr>
      </vt:variant>
      <vt:variant>
        <vt:i4>1</vt:i4>
      </vt:variant>
      <vt:variant>
        <vt:lpstr>Titres des diapositives</vt:lpstr>
      </vt:variant>
      <vt:variant>
        <vt:i4>84</vt:i4>
      </vt:variant>
    </vt:vector>
  </HeadingPairs>
  <TitlesOfParts>
    <vt:vector size="8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  - Accès abusif au réseau par des personnes autorisées - Virus - Vol d’équipement mobile - Hameçonnage où une organisation est usurpée par l’expéditeur - Abus de messagerie instantanée - Déni de service - Accès non autorisé à des informations - Robots au sein de l’organisation - Vol de données des clients ou des employés - Accès abusif à un réseau sans fil - Intrusion dans un système</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lpstr>Diapositive 74</vt:lpstr>
      <vt:lpstr>Diapositive 75</vt:lpstr>
      <vt:lpstr>Diapositive 76</vt:lpstr>
      <vt:lpstr>Diapositive 77</vt:lpstr>
      <vt:lpstr>Diapositive 78</vt:lpstr>
      <vt:lpstr>Diapositive 79</vt:lpstr>
      <vt:lpstr>Diapositive 80</vt:lpstr>
      <vt:lpstr>Diapositive 81</vt:lpstr>
      <vt:lpstr>Diapositive 82</vt:lpstr>
      <vt:lpstr>Diapositive 83</vt:lpstr>
      <vt:lpstr>Diapositive 84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microbox</dc:creator>
  <cp:lastModifiedBy>microbox</cp:lastModifiedBy>
  <cp:revision>32</cp:revision>
  <dcterms:created xsi:type="dcterms:W3CDTF">2014-02-09T19:06:03Z</dcterms:created>
  <dcterms:modified xsi:type="dcterms:W3CDTF">2014-02-16T21:07:01Z</dcterms:modified>
</cp:coreProperties>
</file>