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71" r:id="rId2"/>
    <p:sldId id="256" r:id="rId3"/>
    <p:sldId id="260" r:id="rId4"/>
    <p:sldId id="261" r:id="rId5"/>
    <p:sldId id="257" r:id="rId6"/>
    <p:sldId id="258" r:id="rId7"/>
    <p:sldId id="259" r:id="rId8"/>
    <p:sldId id="262" r:id="rId9"/>
    <p:sldId id="263" r:id="rId10"/>
    <p:sldId id="264" r:id="rId11"/>
    <p:sldId id="265" r:id="rId12"/>
    <p:sldId id="266" r:id="rId13"/>
    <p:sldId id="267" r:id="rId14"/>
    <p:sldId id="268" r:id="rId15"/>
    <p:sldId id="269" r:id="rId16"/>
    <p:sldId id="270" r:id="rId17"/>
    <p:sldId id="309" r:id="rId18"/>
    <p:sldId id="310" r:id="rId19"/>
    <p:sldId id="313" r:id="rId20"/>
    <p:sldId id="314" r:id="rId21"/>
    <p:sldId id="315" r:id="rId22"/>
    <p:sldId id="316" r:id="rId23"/>
    <p:sldId id="317" r:id="rId24"/>
    <p:sldId id="272"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301" r:id="rId47"/>
    <p:sldId id="273" r:id="rId48"/>
    <p:sldId id="274" r:id="rId49"/>
    <p:sldId id="275" r:id="rId50"/>
    <p:sldId id="297" r:id="rId51"/>
    <p:sldId id="298" r:id="rId52"/>
    <p:sldId id="299" r:id="rId53"/>
    <p:sldId id="300" r:id="rId54"/>
    <p:sldId id="302" r:id="rId55"/>
    <p:sldId id="303" r:id="rId56"/>
    <p:sldId id="304" r:id="rId57"/>
    <p:sldId id="305" r:id="rId58"/>
    <p:sldId id="306" r:id="rId59"/>
    <p:sldId id="307" r:id="rId60"/>
    <p:sldId id="308" r:id="rId6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377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FE9DC-2E4A-44CD-A094-AF1F9F2DF76B}" type="datetimeFigureOut">
              <a:rPr lang="fr-FR" smtClean="0"/>
              <a:t>02/02/2014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F8C4B9-9D18-4767-9650-6B0513D5FB96}"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erist.dz/"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univ-biskra.dz/index.php?option=com_content&amp;view=article&amp;id=484:accord-cadre-entre-le-cnrs-france-et-la-dpgrf-algerie&amp;catid=48:articl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hlinkClick r:id="rId3"/>
              </a:rPr>
              <a:t>http://www.cerist.dz/</a:t>
            </a:r>
            <a:endParaRPr lang="fr-FR" dirty="0" smtClean="0"/>
          </a:p>
          <a:p>
            <a:r>
              <a:rPr lang="fr-FR" dirty="0" smtClean="0"/>
              <a:t>Le centre est chargé de la réalisation des programmes de recherche scientifique et de développement technologique dans le domaine de l'information scientifique et technique</a:t>
            </a:r>
          </a:p>
          <a:p>
            <a:r>
              <a:rPr lang="fr-FR" dirty="0" smtClean="0">
                <a:hlinkClick r:id="rId4"/>
              </a:rPr>
              <a:t>http://www.univ-biskra.dz/index.php?option=com_content&amp;view=article&amp;id=484:accord-cadre-entre-le-cnrs-france-et-la-dpgrf-algerie&amp;catid=48:articles</a:t>
            </a:r>
            <a:endParaRPr lang="fr-FR" dirty="0" smtClean="0"/>
          </a:p>
          <a:p>
            <a:r>
              <a:rPr lang="fr-FR" dirty="0" smtClean="0"/>
              <a:t>cet article parle d'un accord entre l'</a:t>
            </a:r>
            <a:r>
              <a:rPr lang="fr-FR" dirty="0" err="1" smtClean="0"/>
              <a:t>algérie</a:t>
            </a:r>
            <a:r>
              <a:rPr lang="fr-FR" dirty="0" smtClean="0"/>
              <a:t> et le </a:t>
            </a:r>
            <a:r>
              <a:rPr lang="fr-FR" dirty="0" err="1" smtClean="0"/>
              <a:t>cnrs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3F8C4B9-9D18-4767-9650-6B0513D5FB96}" type="slidenum">
              <a:rPr lang="fr-FR" smtClean="0"/>
              <a:t>10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FR" dirty="0" smtClean="0"/>
              <a:t>CERT est partie des Etats-Unis financé par le fédéral Software Engineering Institute ( SEI) de Carnegie Mellon </a:t>
            </a:r>
            <a:r>
              <a:rPr lang="fr-FR" dirty="0" err="1" smtClean="0"/>
              <a:t>University</a:t>
            </a:r>
            <a:r>
              <a:rPr lang="fr-FR" dirty="0" smtClean="0"/>
              <a:t> . CERT est affrété à travailler avec la communauté Internet dans la détection et la résolution des incidents de sécurité informatique . Le ver Morris a motivé la formation de CERT à la directive de l' Agence pour les projets de recherche avancée de défense ( DARPA ) . Le Centre de coordination CERT ( CERT / CC) se concentre sur la coordination de la communication entre les experts au cours de situations d'urgence en matière de sécurité pour aider à prévenir de futurs incidents .</a:t>
            </a:r>
          </a:p>
          <a:p>
            <a:endParaRPr lang="fr-FR" dirty="0" smtClean="0"/>
          </a:p>
          <a:p>
            <a:r>
              <a:rPr lang="fr-FR" dirty="0" smtClean="0"/>
              <a:t>CERT répond aux principaux incidents de sécurité et analyse des vulnérabilités sur les produits . CERT travaille pour gérer les changements relatifs à des techniques d'intrusion progressive et à la difficulté de détecter les attaques et la capture des attaquants . CERT développe et promeut l' utilisation des technologies et pratiques de gestion des systèmes appropriés pour résister aux attaques sur les systèmes en réseau , pour limiter les dégâts , et pour assurer la continuité des services .</a:t>
            </a:r>
          </a:p>
          <a:p>
            <a:endParaRPr lang="fr-FR" dirty="0" smtClean="0"/>
          </a:p>
          <a:p>
            <a:r>
              <a:rPr lang="fr-FR" dirty="0" smtClean="0"/>
              <a:t>CERT se concentre sur cinq domaines : l'assurance de logiciels , systèmes sécurisés , la sécurité organisationnelle , réponse coordonnée , et d'éducation et de formation .</a:t>
            </a:r>
          </a:p>
          <a:p>
            <a:endParaRPr lang="fr-FR" dirty="0" smtClean="0"/>
          </a:p>
          <a:p>
            <a:r>
              <a:rPr lang="fr-FR" dirty="0" smtClean="0"/>
              <a:t>CERT diffuse de l'information par la publication d'articles , de rapports techniques et de recherche , et des documents sur une variété de sujets de sécurité . CERT travaille avec les médias afin de sensibiliser le public aux risques sur Internet et les étapes que les utilisateurs peuvent prendre pour se protéger . CERT travaille avec d'autres grandes organisations de la technologie , tels que les premiers et Internet Engineering </a:t>
            </a:r>
            <a:r>
              <a:rPr lang="fr-FR" dirty="0" err="1" smtClean="0"/>
              <a:t>Task</a:t>
            </a:r>
            <a:r>
              <a:rPr lang="fr-FR" dirty="0" smtClean="0"/>
              <a:t> Force ( IETF ) , pour augmenter l'engagement pour la sécurité et la survie . CERT conseille également les organisations gouvernementales américaines , comme la menace Centre national d'évaluation , le Conseil de sécurité nationale , et le Conseil de la sécurité intérieure .</a:t>
            </a:r>
            <a:endParaRPr lang="fr-FR" dirty="0"/>
          </a:p>
        </p:txBody>
      </p:sp>
      <p:sp>
        <p:nvSpPr>
          <p:cNvPr id="4" name="Espace réservé du numéro de diapositive 3"/>
          <p:cNvSpPr>
            <a:spLocks noGrp="1"/>
          </p:cNvSpPr>
          <p:nvPr>
            <p:ph type="sldNum" sz="quarter" idx="10"/>
          </p:nvPr>
        </p:nvSpPr>
        <p:spPr/>
        <p:txBody>
          <a:bodyPr/>
          <a:lstStyle/>
          <a:p>
            <a:fld id="{C3F8C4B9-9D18-4767-9650-6B0513D5FB96}" type="slidenum">
              <a:rPr lang="fr-FR" smtClean="0"/>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9884CD9-5B63-40D3-B3DD-BE630F04DE7D}" type="datetimeFigureOut">
              <a:rPr lang="fr-FR" smtClean="0"/>
              <a:t>02/02/2014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884CD9-5B63-40D3-B3DD-BE630F04DE7D}" type="datetimeFigureOut">
              <a:rPr lang="fr-FR" smtClean="0"/>
              <a:t>02/02/2014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884CD9-5B63-40D3-B3DD-BE630F04DE7D}" type="datetimeFigureOut">
              <a:rPr lang="fr-FR" smtClean="0"/>
              <a:t>02/02/2014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884CD9-5B63-40D3-B3DD-BE630F04DE7D}" type="datetimeFigureOut">
              <a:rPr lang="fr-FR" smtClean="0"/>
              <a:t>02/02/2014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9884CD9-5B63-40D3-B3DD-BE630F04DE7D}" type="datetimeFigureOut">
              <a:rPr lang="fr-FR" smtClean="0"/>
              <a:t>02/02/2014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9884CD9-5B63-40D3-B3DD-BE630F04DE7D}" type="datetimeFigureOut">
              <a:rPr lang="fr-FR" smtClean="0"/>
              <a:t>02/02/2014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9884CD9-5B63-40D3-B3DD-BE630F04DE7D}" type="datetimeFigureOut">
              <a:rPr lang="fr-FR" smtClean="0"/>
              <a:t>02/02/2014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9884CD9-5B63-40D3-B3DD-BE630F04DE7D}" type="datetimeFigureOut">
              <a:rPr lang="fr-FR" smtClean="0"/>
              <a:t>02/02/2014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884CD9-5B63-40D3-B3DD-BE630F04DE7D}" type="datetimeFigureOut">
              <a:rPr lang="fr-FR" smtClean="0"/>
              <a:t>02/02/2014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9884CD9-5B63-40D3-B3DD-BE630F04DE7D}" type="datetimeFigureOut">
              <a:rPr lang="fr-FR" smtClean="0"/>
              <a:t>02/02/2014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9884CD9-5B63-40D3-B3DD-BE630F04DE7D}" type="datetimeFigureOut">
              <a:rPr lang="fr-FR" smtClean="0"/>
              <a:t>02/02/2014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996D4-52DA-438E-9592-BC375916D74E}"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84CD9-5B63-40D3-B3DD-BE630F04DE7D}" type="datetimeFigureOut">
              <a:rPr lang="fr-FR" smtClean="0"/>
              <a:t>02/02/2014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996D4-52DA-438E-9592-BC375916D74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urec.cnrs.fr/"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00100" y="1000108"/>
            <a:ext cx="7286676" cy="3714776"/>
          </a:xfrm>
        </p:spPr>
        <p:txBody>
          <a:bodyPr>
            <a:normAutofit fontScale="92500" lnSpcReduction="20000"/>
          </a:bodyPr>
          <a:lstStyle/>
          <a:p>
            <a:pPr algn="l"/>
            <a:r>
              <a:rPr lang="fr-FR" dirty="0" smtClean="0">
                <a:solidFill>
                  <a:schemeClr val="tx1"/>
                </a:solidFill>
              </a:rPr>
              <a:t>Notion et principes de base</a:t>
            </a:r>
          </a:p>
          <a:p>
            <a:pPr algn="l"/>
            <a:endParaRPr lang="fr-FR" dirty="0">
              <a:solidFill>
                <a:schemeClr val="tx1"/>
              </a:solidFill>
            </a:endParaRPr>
          </a:p>
          <a:p>
            <a:pPr algn="l"/>
            <a:endParaRPr lang="fr-FR" dirty="0" smtClean="0">
              <a:solidFill>
                <a:schemeClr val="tx1"/>
              </a:solidFill>
            </a:endParaRPr>
          </a:p>
          <a:p>
            <a:pPr algn="l">
              <a:buFontTx/>
              <a:buChar char="-"/>
            </a:pPr>
            <a:r>
              <a:rPr lang="fr-FR" dirty="0" smtClean="0">
                <a:solidFill>
                  <a:schemeClr val="tx1"/>
                </a:solidFill>
              </a:rPr>
              <a:t>Introduction </a:t>
            </a:r>
          </a:p>
          <a:p>
            <a:pPr algn="l">
              <a:buFontTx/>
              <a:buChar char="-"/>
            </a:pPr>
            <a:r>
              <a:rPr lang="fr-FR" dirty="0" smtClean="0">
                <a:solidFill>
                  <a:schemeClr val="tx1"/>
                </a:solidFill>
              </a:rPr>
              <a:t>Système d’information</a:t>
            </a:r>
          </a:p>
          <a:p>
            <a:pPr algn="l">
              <a:buFontTx/>
              <a:buChar char="-"/>
            </a:pPr>
            <a:r>
              <a:rPr lang="fr-FR" dirty="0" smtClean="0">
                <a:solidFill>
                  <a:schemeClr val="tx1"/>
                </a:solidFill>
              </a:rPr>
              <a:t>Sécurité d’un système d’information</a:t>
            </a:r>
          </a:p>
          <a:p>
            <a:pPr algn="l">
              <a:buFontTx/>
              <a:buChar char="-"/>
            </a:pPr>
            <a:r>
              <a:rPr lang="fr-FR" dirty="0" smtClean="0">
                <a:solidFill>
                  <a:schemeClr val="tx1"/>
                </a:solidFill>
              </a:rPr>
              <a:t>Besoins de sécurités </a:t>
            </a:r>
          </a:p>
          <a:p>
            <a:pPr algn="l">
              <a:buFontTx/>
              <a:buChar char="-"/>
            </a:pPr>
            <a:r>
              <a:rPr lang="fr-FR" dirty="0" smtClean="0">
                <a:solidFill>
                  <a:schemeClr val="tx1"/>
                </a:solidFill>
              </a:rPr>
              <a:t>L’objectif de la stratégie de sécurité</a:t>
            </a:r>
            <a:r>
              <a:rPr lang="fr-FR" dirty="0" smtClean="0">
                <a:solidFill>
                  <a:schemeClr val="tx1"/>
                </a:solidFill>
              </a:rPr>
              <a:t> </a:t>
            </a:r>
            <a:endParaRPr lang="fr-F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357166"/>
            <a:ext cx="8358246" cy="6143668"/>
          </a:xfrm>
        </p:spPr>
        <p:txBody>
          <a:bodyPr>
            <a:normAutofit fontScale="92500" lnSpcReduction="20000"/>
          </a:bodyPr>
          <a:lstStyle/>
          <a:p>
            <a:pPr algn="l"/>
            <a:r>
              <a:rPr lang="fr-FR" sz="2200" b="1" dirty="0">
                <a:solidFill>
                  <a:schemeClr val="tx1"/>
                </a:solidFill>
              </a:rPr>
              <a:t>L’organisation de la SSI au CNRS</a:t>
            </a:r>
          </a:p>
          <a:p>
            <a:pPr algn="l"/>
            <a:r>
              <a:rPr lang="fr-FR" sz="2200" dirty="0">
                <a:solidFill>
                  <a:schemeClr val="tx1"/>
                </a:solidFill>
              </a:rPr>
              <a:t>Le CNRS a pris conscience progressivement des enjeux : c’est pourquoi il a mis </a:t>
            </a:r>
            <a:r>
              <a:rPr lang="fr-FR" sz="2200" dirty="0" smtClean="0">
                <a:solidFill>
                  <a:schemeClr val="tx1"/>
                </a:solidFill>
              </a:rPr>
              <a:t>en place </a:t>
            </a:r>
            <a:r>
              <a:rPr lang="fr-FR" sz="2200" dirty="0">
                <a:solidFill>
                  <a:schemeClr val="tx1"/>
                </a:solidFill>
              </a:rPr>
              <a:t>des structures et désigné des responsables. Ces moyens sont mis en </a:t>
            </a:r>
            <a:r>
              <a:rPr lang="fr-FR" sz="2200" dirty="0" smtClean="0">
                <a:solidFill>
                  <a:schemeClr val="tx1"/>
                </a:solidFill>
              </a:rPr>
              <a:t>œuvre sur </a:t>
            </a:r>
            <a:r>
              <a:rPr lang="fr-FR" sz="2200" dirty="0">
                <a:solidFill>
                  <a:schemeClr val="tx1"/>
                </a:solidFill>
              </a:rPr>
              <a:t>les trois niveaux traditionnels de </a:t>
            </a:r>
            <a:r>
              <a:rPr lang="fr-FR" sz="2200" dirty="0" smtClean="0">
                <a:solidFill>
                  <a:schemeClr val="tx1"/>
                </a:solidFill>
              </a:rPr>
              <a:t>l’ </a:t>
            </a:r>
            <a:r>
              <a:rPr lang="fr-FR" sz="2200" dirty="0">
                <a:solidFill>
                  <a:schemeClr val="tx1"/>
                </a:solidFill>
              </a:rPr>
              <a:t>organisme </a:t>
            </a:r>
            <a:r>
              <a:rPr lang="fr-FR" sz="2200" dirty="0" smtClean="0">
                <a:solidFill>
                  <a:schemeClr val="tx1"/>
                </a:solidFill>
              </a:rPr>
              <a:t>:</a:t>
            </a:r>
          </a:p>
          <a:p>
            <a:pPr algn="l"/>
            <a:endParaRPr lang="fr-FR" sz="2200" dirty="0">
              <a:solidFill>
                <a:schemeClr val="tx1"/>
              </a:solidFill>
            </a:endParaRPr>
          </a:p>
          <a:p>
            <a:pPr algn="l"/>
            <a:r>
              <a:rPr lang="fr-FR" sz="2200" dirty="0" smtClean="0">
                <a:solidFill>
                  <a:schemeClr val="tx1"/>
                </a:solidFill>
              </a:rPr>
              <a:t>- </a:t>
            </a:r>
            <a:r>
              <a:rPr lang="fr-FR" sz="2400" b="1" dirty="0">
                <a:solidFill>
                  <a:schemeClr val="tx1"/>
                </a:solidFill>
              </a:rPr>
              <a:t>Au niveau central</a:t>
            </a:r>
          </a:p>
          <a:p>
            <a:pPr algn="l"/>
            <a:r>
              <a:rPr lang="fr-FR" sz="2400" dirty="0">
                <a:solidFill>
                  <a:schemeClr val="tx1"/>
                </a:solidFill>
              </a:rPr>
              <a:t>Au niveau central existent une structure fonctionnelle et une structure </a:t>
            </a:r>
            <a:r>
              <a:rPr lang="fr-FR" sz="2400" dirty="0" smtClean="0">
                <a:solidFill>
                  <a:schemeClr val="tx1"/>
                </a:solidFill>
              </a:rPr>
              <a:t>opérationnelle. </a:t>
            </a:r>
          </a:p>
          <a:p>
            <a:pPr lvl="1" algn="l">
              <a:buFont typeface="Arial" pitchFamily="34" charset="0"/>
              <a:buChar char="•"/>
            </a:pPr>
            <a:r>
              <a:rPr lang="fr-FR" sz="2400" dirty="0">
                <a:solidFill>
                  <a:schemeClr val="tx1"/>
                </a:solidFill>
              </a:rPr>
              <a:t> </a:t>
            </a:r>
            <a:r>
              <a:rPr lang="fr-FR" sz="2400" i="1" dirty="0" smtClean="0">
                <a:solidFill>
                  <a:schemeClr val="tx1"/>
                </a:solidFill>
              </a:rPr>
              <a:t>La </a:t>
            </a:r>
            <a:r>
              <a:rPr lang="fr-FR" sz="2400" i="1" dirty="0">
                <a:solidFill>
                  <a:schemeClr val="tx1"/>
                </a:solidFill>
              </a:rPr>
              <a:t>structure fonctionnelle </a:t>
            </a:r>
            <a:r>
              <a:rPr lang="fr-FR" sz="2400" dirty="0">
                <a:solidFill>
                  <a:schemeClr val="tx1"/>
                </a:solidFill>
              </a:rPr>
              <a:t>est constituée par le service du Fonctionnaire </a:t>
            </a:r>
            <a:r>
              <a:rPr lang="fr-FR" sz="2400" dirty="0" smtClean="0">
                <a:solidFill>
                  <a:schemeClr val="tx1"/>
                </a:solidFill>
              </a:rPr>
              <a:t>de Défense </a:t>
            </a:r>
            <a:r>
              <a:rPr lang="fr-FR" sz="2400" dirty="0">
                <a:solidFill>
                  <a:schemeClr val="tx1"/>
                </a:solidFill>
              </a:rPr>
              <a:t>aidé de ses deux chargés de mission : un chargé de mission à la </a:t>
            </a:r>
            <a:r>
              <a:rPr lang="fr-FR" sz="2400" dirty="0" smtClean="0">
                <a:solidFill>
                  <a:schemeClr val="tx1"/>
                </a:solidFill>
              </a:rPr>
              <a:t>sécurité des </a:t>
            </a:r>
            <a:r>
              <a:rPr lang="fr-FR" sz="2400" dirty="0">
                <a:solidFill>
                  <a:schemeClr val="tx1"/>
                </a:solidFill>
              </a:rPr>
              <a:t>systèmes d’information, </a:t>
            </a:r>
            <a:r>
              <a:rPr lang="fr-FR" sz="2400" dirty="0" smtClean="0">
                <a:solidFill>
                  <a:schemeClr val="tx1"/>
                </a:solidFill>
              </a:rPr>
              <a:t>un </a:t>
            </a:r>
            <a:r>
              <a:rPr lang="fr-FR" sz="2400" dirty="0">
                <a:solidFill>
                  <a:schemeClr val="tx1"/>
                </a:solidFill>
              </a:rPr>
              <a:t>chargé de mission pour la </a:t>
            </a:r>
            <a:r>
              <a:rPr lang="fr-FR" sz="2400" dirty="0" smtClean="0">
                <a:solidFill>
                  <a:schemeClr val="tx1"/>
                </a:solidFill>
              </a:rPr>
              <a:t>sécurité des </a:t>
            </a:r>
            <a:r>
              <a:rPr lang="fr-FR" sz="2400" dirty="0">
                <a:solidFill>
                  <a:schemeClr val="tx1"/>
                </a:solidFill>
              </a:rPr>
              <a:t>réseaux (à mi-temps), </a:t>
            </a:r>
            <a:endParaRPr lang="fr-FR" sz="2400" dirty="0" smtClean="0">
              <a:solidFill>
                <a:schemeClr val="tx1"/>
              </a:solidFill>
            </a:endParaRPr>
          </a:p>
          <a:p>
            <a:pPr lvl="1" algn="l"/>
            <a:r>
              <a:rPr lang="fr-FR" sz="2400" dirty="0" smtClean="0">
                <a:solidFill>
                  <a:schemeClr val="tx1"/>
                </a:solidFill>
              </a:rPr>
              <a:t>Le </a:t>
            </a:r>
            <a:r>
              <a:rPr lang="fr-FR" sz="2400" dirty="0">
                <a:solidFill>
                  <a:schemeClr val="tx1"/>
                </a:solidFill>
              </a:rPr>
              <a:t>Fonctionnaire de </a:t>
            </a:r>
            <a:r>
              <a:rPr lang="fr-FR" sz="2400" dirty="0" smtClean="0">
                <a:solidFill>
                  <a:schemeClr val="tx1"/>
                </a:solidFill>
              </a:rPr>
              <a:t>Défense participe </a:t>
            </a:r>
            <a:r>
              <a:rPr lang="fr-FR" sz="2400" dirty="0">
                <a:solidFill>
                  <a:schemeClr val="tx1"/>
                </a:solidFill>
              </a:rPr>
              <a:t>aux travaux des instances chargées d’orienter la politique de </a:t>
            </a:r>
            <a:r>
              <a:rPr lang="fr-FR" sz="2400" dirty="0" smtClean="0">
                <a:solidFill>
                  <a:schemeClr val="tx1"/>
                </a:solidFill>
              </a:rPr>
              <a:t>l’Établissement  en </a:t>
            </a:r>
            <a:r>
              <a:rPr lang="fr-FR" sz="2400" dirty="0">
                <a:solidFill>
                  <a:schemeClr val="tx1"/>
                </a:solidFill>
              </a:rPr>
              <a:t>matière de systèmes </a:t>
            </a:r>
            <a:r>
              <a:rPr lang="fr-FR" sz="2400" dirty="0" smtClean="0">
                <a:solidFill>
                  <a:schemeClr val="tx1"/>
                </a:solidFill>
              </a:rPr>
              <a:t>d’information.</a:t>
            </a:r>
            <a:endParaRPr lang="fr-FR" sz="2400" dirty="0">
              <a:solidFill>
                <a:schemeClr val="tx1"/>
              </a:solidFill>
            </a:endParaRPr>
          </a:p>
          <a:p>
            <a:pPr lvl="1" algn="l"/>
            <a:endParaRPr lang="fr-FR" sz="2400" dirty="0" smtClean="0">
              <a:solidFill>
                <a:schemeClr val="tx1"/>
              </a:solidFill>
            </a:endParaRPr>
          </a:p>
          <a:p>
            <a:pPr lvl="1" algn="l">
              <a:buFont typeface="Arial" pitchFamily="34" charset="0"/>
              <a:buChar char="•"/>
            </a:pPr>
            <a:r>
              <a:rPr lang="fr-FR" sz="2400" dirty="0">
                <a:solidFill>
                  <a:schemeClr val="tx1"/>
                </a:solidFill>
              </a:rPr>
              <a:t> </a:t>
            </a:r>
            <a:r>
              <a:rPr lang="fr-FR" sz="2400" i="1" dirty="0" smtClean="0">
                <a:solidFill>
                  <a:schemeClr val="tx1"/>
                </a:solidFill>
              </a:rPr>
              <a:t>La </a:t>
            </a:r>
            <a:r>
              <a:rPr lang="fr-FR" sz="2400" i="1" dirty="0">
                <a:solidFill>
                  <a:schemeClr val="tx1"/>
                </a:solidFill>
              </a:rPr>
              <a:t>structure opérationnelle </a:t>
            </a:r>
            <a:r>
              <a:rPr lang="fr-FR" sz="2400" dirty="0">
                <a:solidFill>
                  <a:schemeClr val="tx1"/>
                </a:solidFill>
              </a:rPr>
              <a:t>est constituée au sein de l’UREC (Unité Réseaux </a:t>
            </a:r>
            <a:r>
              <a:rPr lang="fr-FR" sz="2400" dirty="0" smtClean="0">
                <a:solidFill>
                  <a:schemeClr val="tx1"/>
                </a:solidFill>
              </a:rPr>
              <a:t>du CNRS</a:t>
            </a:r>
            <a:r>
              <a:rPr lang="fr-FR" sz="2400" dirty="0">
                <a:solidFill>
                  <a:schemeClr val="tx1"/>
                </a:solidFill>
              </a:rPr>
              <a:t>) d’une petite équipe animée par Jean-Luc </a:t>
            </a:r>
            <a:r>
              <a:rPr lang="fr-FR" sz="2400" dirty="0" err="1">
                <a:solidFill>
                  <a:schemeClr val="tx1"/>
                </a:solidFill>
              </a:rPr>
              <a:t>Archimbaud</a:t>
            </a:r>
            <a:r>
              <a:rPr lang="fr-FR" sz="2400" dirty="0">
                <a:solidFill>
                  <a:schemeClr val="tx1"/>
                </a:solidFill>
              </a:rPr>
              <a:t>, aidé de </a:t>
            </a:r>
            <a:r>
              <a:rPr lang="fr-FR" sz="2400" dirty="0" smtClean="0">
                <a:solidFill>
                  <a:schemeClr val="tx1"/>
                </a:solidFill>
              </a:rPr>
              <a:t>Nicole </a:t>
            </a:r>
            <a:r>
              <a:rPr lang="fr-FR" sz="2400" dirty="0" err="1" smtClean="0">
                <a:solidFill>
                  <a:schemeClr val="tx1"/>
                </a:solidFill>
              </a:rPr>
              <a:t>Dausque</a:t>
            </a:r>
            <a:r>
              <a:rPr lang="fr-FR" sz="2400" dirty="0">
                <a:solidFill>
                  <a:schemeClr val="tx1"/>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572560" cy="6286544"/>
          </a:xfrm>
        </p:spPr>
        <p:txBody>
          <a:bodyPr>
            <a:normAutofit/>
          </a:bodyPr>
          <a:lstStyle/>
          <a:p>
            <a:pPr algn="l"/>
            <a:r>
              <a:rPr lang="fr-FR" sz="2200" b="1" dirty="0">
                <a:solidFill>
                  <a:schemeClr val="tx1"/>
                </a:solidFill>
              </a:rPr>
              <a:t>Au niveau régional</a:t>
            </a:r>
          </a:p>
          <a:p>
            <a:pPr algn="l"/>
            <a:r>
              <a:rPr lang="fr-FR" sz="2200" dirty="0">
                <a:solidFill>
                  <a:schemeClr val="tx1"/>
                </a:solidFill>
              </a:rPr>
              <a:t>Au niveau régional a été mis en place un réseau de correspondants de </a:t>
            </a:r>
            <a:r>
              <a:rPr lang="fr-FR" sz="2200" dirty="0" smtClean="0">
                <a:solidFill>
                  <a:schemeClr val="tx1"/>
                </a:solidFill>
              </a:rPr>
              <a:t>sécurité informatique </a:t>
            </a:r>
            <a:r>
              <a:rPr lang="fr-FR" sz="2200" dirty="0">
                <a:solidFill>
                  <a:schemeClr val="tx1"/>
                </a:solidFill>
              </a:rPr>
              <a:t>régionaux, en liaison étroite avec les correspondants sécurité </a:t>
            </a:r>
            <a:r>
              <a:rPr lang="fr-FR" sz="2200" dirty="0" smtClean="0">
                <a:solidFill>
                  <a:schemeClr val="tx1"/>
                </a:solidFill>
              </a:rPr>
              <a:t>des laboratoires</a:t>
            </a:r>
            <a:r>
              <a:rPr lang="fr-FR" sz="2200" dirty="0">
                <a:solidFill>
                  <a:schemeClr val="tx1"/>
                </a:solidFill>
              </a:rPr>
              <a:t>. Ils ont été nommés sur la base du volontariat pour assumer, en </a:t>
            </a:r>
            <a:r>
              <a:rPr lang="fr-FR" sz="2200" dirty="0" smtClean="0">
                <a:solidFill>
                  <a:schemeClr val="tx1"/>
                </a:solidFill>
              </a:rPr>
              <a:t>plus de </a:t>
            </a:r>
            <a:r>
              <a:rPr lang="fr-FR" sz="2200" dirty="0">
                <a:solidFill>
                  <a:schemeClr val="tx1"/>
                </a:solidFill>
              </a:rPr>
              <a:t>leurs tâches de service, un rôle de relais pour la diffusion de l’information </a:t>
            </a:r>
            <a:r>
              <a:rPr lang="fr-FR" sz="2200" dirty="0" smtClean="0">
                <a:solidFill>
                  <a:schemeClr val="tx1"/>
                </a:solidFill>
              </a:rPr>
              <a:t>et d’alarme </a:t>
            </a:r>
            <a:r>
              <a:rPr lang="fr-FR" sz="2200" dirty="0">
                <a:solidFill>
                  <a:schemeClr val="tx1"/>
                </a:solidFill>
              </a:rPr>
              <a:t>en cas de problèmes, et organisent les formations sécurité dans </a:t>
            </a:r>
            <a:r>
              <a:rPr lang="fr-FR" sz="2200" dirty="0" smtClean="0">
                <a:solidFill>
                  <a:schemeClr val="tx1"/>
                </a:solidFill>
              </a:rPr>
              <a:t>leur région</a:t>
            </a:r>
            <a:r>
              <a:rPr lang="fr-FR" sz="2200" dirty="0">
                <a:solidFill>
                  <a:schemeClr val="tx1"/>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429684" cy="6215106"/>
          </a:xfrm>
        </p:spPr>
        <p:txBody>
          <a:bodyPr>
            <a:normAutofit/>
          </a:bodyPr>
          <a:lstStyle/>
          <a:p>
            <a:pPr algn="l"/>
            <a:r>
              <a:rPr lang="fr-FR" sz="2200" b="1" dirty="0">
                <a:solidFill>
                  <a:schemeClr val="tx1"/>
                </a:solidFill>
              </a:rPr>
              <a:t>Au niveau des laboratoires</a:t>
            </a:r>
          </a:p>
          <a:p>
            <a:pPr algn="l"/>
            <a:r>
              <a:rPr lang="fr-FR" sz="2200" dirty="0">
                <a:solidFill>
                  <a:schemeClr val="tx1"/>
                </a:solidFill>
              </a:rPr>
              <a:t>Au niveau du « terrain », le directeur de l’unité est responsable de </a:t>
            </a:r>
            <a:r>
              <a:rPr lang="fr-FR" sz="2200" dirty="0" smtClean="0">
                <a:solidFill>
                  <a:schemeClr val="tx1"/>
                </a:solidFill>
              </a:rPr>
              <a:t>la sécurité des moyens </a:t>
            </a:r>
            <a:r>
              <a:rPr lang="fr-FR" sz="2200" dirty="0">
                <a:solidFill>
                  <a:schemeClr val="tx1"/>
                </a:solidFill>
              </a:rPr>
              <a:t>d’information de son unité. Il détermine la politique de sécurité de </a:t>
            </a:r>
            <a:r>
              <a:rPr lang="fr-FR" sz="2200" dirty="0" smtClean="0">
                <a:solidFill>
                  <a:schemeClr val="tx1"/>
                </a:solidFill>
              </a:rPr>
              <a:t>son laboratoire </a:t>
            </a:r>
            <a:r>
              <a:rPr lang="fr-FR" sz="2200" dirty="0">
                <a:solidFill>
                  <a:schemeClr val="tx1"/>
                </a:solidFill>
              </a:rPr>
              <a:t>et les mesures à tenir en cas d’incidents. </a:t>
            </a:r>
            <a:endParaRPr lang="fr-FR" sz="2200" dirty="0" smtClean="0">
              <a:solidFill>
                <a:schemeClr val="tx1"/>
              </a:solidFill>
            </a:endParaRPr>
          </a:p>
          <a:p>
            <a:pPr algn="l"/>
            <a:r>
              <a:rPr lang="fr-FR" sz="2200" dirty="0" smtClean="0">
                <a:solidFill>
                  <a:schemeClr val="tx1"/>
                </a:solidFill>
              </a:rPr>
              <a:t>Il </a:t>
            </a:r>
            <a:r>
              <a:rPr lang="fr-FR" sz="2200" dirty="0">
                <a:solidFill>
                  <a:schemeClr val="tx1"/>
                </a:solidFill>
              </a:rPr>
              <a:t>peut désigner parmi ses </a:t>
            </a:r>
            <a:r>
              <a:rPr lang="fr-FR" sz="2200" dirty="0" smtClean="0">
                <a:solidFill>
                  <a:schemeClr val="tx1"/>
                </a:solidFill>
              </a:rPr>
              <a:t>collaborateurs un </a:t>
            </a:r>
            <a:r>
              <a:rPr lang="fr-FR" sz="2200" dirty="0">
                <a:solidFill>
                  <a:schemeClr val="tx1"/>
                </a:solidFill>
              </a:rPr>
              <a:t>agent chargé de la sécurité des systèmes d’information (ce </a:t>
            </a:r>
            <a:r>
              <a:rPr lang="fr-FR" sz="2200" dirty="0" smtClean="0">
                <a:solidFill>
                  <a:schemeClr val="tx1"/>
                </a:solidFill>
              </a:rPr>
              <a:t>qu’ont fait </a:t>
            </a:r>
            <a:r>
              <a:rPr lang="fr-FR" sz="2200" dirty="0">
                <a:solidFill>
                  <a:schemeClr val="tx1"/>
                </a:solidFill>
              </a:rPr>
              <a:t>les unités d’une certaine taille) qui est alors correspondant sécurité du laboratoire.</a:t>
            </a:r>
          </a:p>
          <a:p>
            <a:pPr algn="l"/>
            <a:r>
              <a:rPr lang="fr-FR" sz="2200" dirty="0">
                <a:solidFill>
                  <a:schemeClr val="tx1"/>
                </a:solidFill>
              </a:rPr>
              <a:t>Les directeurs suivent, à leur prise de fonction, une formation qui </a:t>
            </a:r>
            <a:r>
              <a:rPr lang="fr-FR" sz="2200" dirty="0" smtClean="0">
                <a:solidFill>
                  <a:schemeClr val="tx1"/>
                </a:solidFill>
              </a:rPr>
              <a:t>comprend un </a:t>
            </a:r>
            <a:r>
              <a:rPr lang="fr-FR" sz="2200" dirty="0">
                <a:solidFill>
                  <a:schemeClr val="tx1"/>
                </a:solidFill>
              </a:rPr>
              <a:t>module sur la protection du patrimoine scientifique.</a:t>
            </a:r>
          </a:p>
          <a:p>
            <a:pPr algn="l"/>
            <a:r>
              <a:rPr lang="fr-FR" sz="2200" dirty="0">
                <a:solidFill>
                  <a:schemeClr val="tx1"/>
                </a:solidFill>
              </a:rPr>
              <a:t>Ces structures collaborent étroitement avec le CERT (</a:t>
            </a:r>
            <a:r>
              <a:rPr lang="fr-FR" sz="2200" i="1" dirty="0" smtClean="0">
                <a:solidFill>
                  <a:schemeClr val="tx1"/>
                </a:solidFill>
              </a:rPr>
              <a:t>Computer Emergency </a:t>
            </a:r>
            <a:r>
              <a:rPr lang="fr-FR" sz="2200" i="1" dirty="0" err="1" smtClean="0">
                <a:solidFill>
                  <a:schemeClr val="tx1"/>
                </a:solidFill>
              </a:rPr>
              <a:t>Response</a:t>
            </a:r>
            <a:r>
              <a:rPr lang="fr-FR" sz="2200" i="1" dirty="0" smtClean="0">
                <a:solidFill>
                  <a:schemeClr val="tx1"/>
                </a:solidFill>
              </a:rPr>
              <a:t> Team</a:t>
            </a:r>
            <a:r>
              <a:rPr lang="fr-FR" sz="2200" i="1" dirty="0">
                <a:solidFill>
                  <a:schemeClr val="tx1"/>
                </a:solidFill>
              </a:rPr>
              <a:t>) </a:t>
            </a:r>
            <a:r>
              <a:rPr lang="fr-FR" sz="2200" i="1" dirty="0" err="1">
                <a:solidFill>
                  <a:schemeClr val="tx1"/>
                </a:solidFill>
              </a:rPr>
              <a:t>Renater</a:t>
            </a:r>
            <a:r>
              <a:rPr lang="fr-FR" sz="2200" i="1" dirty="0">
                <a:solidFill>
                  <a:schemeClr val="tx1"/>
                </a:solidFill>
              </a:rPr>
              <a:t>, cellule qui assure la coordination entre les membres de </a:t>
            </a:r>
            <a:r>
              <a:rPr lang="fr-FR" sz="2200" i="1" dirty="0" err="1">
                <a:solidFill>
                  <a:schemeClr val="tx1"/>
                </a:solidFill>
              </a:rPr>
              <a:t>Renater</a:t>
            </a:r>
            <a:r>
              <a:rPr lang="fr-FR" sz="2200" i="1" dirty="0">
                <a:solidFill>
                  <a:schemeClr val="tx1"/>
                </a:solidFill>
              </a:rPr>
              <a:t> </a:t>
            </a:r>
            <a:r>
              <a:rPr lang="fr-FR" sz="2200" i="1" dirty="0" smtClean="0">
                <a:solidFill>
                  <a:schemeClr val="tx1"/>
                </a:solidFill>
              </a:rPr>
              <a:t>et </a:t>
            </a:r>
            <a:r>
              <a:rPr lang="fr-FR" sz="2200" dirty="0" smtClean="0">
                <a:solidFill>
                  <a:schemeClr val="tx1"/>
                </a:solidFill>
              </a:rPr>
              <a:t>la </a:t>
            </a:r>
            <a:r>
              <a:rPr lang="fr-FR" sz="2200" dirty="0">
                <a:solidFill>
                  <a:schemeClr val="tx1"/>
                </a:solidFill>
              </a:rPr>
              <a:t>liaison avec les réseaux étrangers dans la diffusion d’information, les alarmes, </a:t>
            </a:r>
            <a:r>
              <a:rPr lang="fr-FR" sz="2200" dirty="0" smtClean="0">
                <a:solidFill>
                  <a:schemeClr val="tx1"/>
                </a:solidFill>
              </a:rPr>
              <a:t>la recherche </a:t>
            </a:r>
            <a:r>
              <a:rPr lang="fr-FR" sz="2200" dirty="0">
                <a:solidFill>
                  <a:schemeClr val="tx1"/>
                </a:solidFill>
              </a:rPr>
              <a:t>de l’origine des attaques et les mesures de préventions.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643998" cy="6072230"/>
          </a:xfrm>
        </p:spPr>
        <p:txBody>
          <a:bodyPr>
            <a:normAutofit/>
          </a:bodyPr>
          <a:lstStyle/>
          <a:p>
            <a:pPr algn="l"/>
            <a:r>
              <a:rPr lang="fr-FR" sz="2200" b="1" dirty="0">
                <a:solidFill>
                  <a:schemeClr val="tx1"/>
                </a:solidFill>
              </a:rPr>
              <a:t>Les opérations sécurité</a:t>
            </a:r>
          </a:p>
          <a:p>
            <a:pPr algn="l"/>
            <a:r>
              <a:rPr lang="fr-FR" sz="2200" dirty="0">
                <a:solidFill>
                  <a:schemeClr val="tx1"/>
                </a:solidFill>
              </a:rPr>
              <a:t>La mise en place d’opérations sécurité dans les </a:t>
            </a:r>
            <a:r>
              <a:rPr lang="fr-FR" sz="2200" dirty="0" smtClean="0">
                <a:solidFill>
                  <a:schemeClr val="tx1"/>
                </a:solidFill>
              </a:rPr>
              <a:t>délégations,  Marseille, Toulouse</a:t>
            </a:r>
            <a:r>
              <a:rPr lang="fr-FR" sz="2200" dirty="0">
                <a:solidFill>
                  <a:schemeClr val="tx1"/>
                </a:solidFill>
              </a:rPr>
              <a:t>, Grenoble, Nancy, </a:t>
            </a:r>
            <a:r>
              <a:rPr lang="fr-FR" sz="2200" dirty="0" err="1">
                <a:solidFill>
                  <a:schemeClr val="tx1"/>
                </a:solidFill>
              </a:rPr>
              <a:t>Gif</a:t>
            </a:r>
            <a:r>
              <a:rPr lang="fr-FR" sz="2200" dirty="0">
                <a:solidFill>
                  <a:schemeClr val="tx1"/>
                </a:solidFill>
              </a:rPr>
              <a:t> et bientôt Orléans (</a:t>
            </a:r>
            <a:r>
              <a:rPr lang="fr-FR" sz="2200" i="1" dirty="0">
                <a:solidFill>
                  <a:schemeClr val="tx1"/>
                </a:solidFill>
              </a:rPr>
              <a:t>cf. </a:t>
            </a:r>
            <a:r>
              <a:rPr lang="fr-FR" sz="2200" i="1" dirty="0">
                <a:solidFill>
                  <a:schemeClr val="tx1"/>
                </a:solidFill>
                <a:hlinkClick r:id="rId2"/>
              </a:rPr>
              <a:t>http://</a:t>
            </a:r>
            <a:r>
              <a:rPr lang="fr-FR" sz="2200" i="1" dirty="0" smtClean="0">
                <a:solidFill>
                  <a:schemeClr val="tx1"/>
                </a:solidFill>
                <a:hlinkClick r:id="rId2"/>
              </a:rPr>
              <a:t>www.urec.cnrs.fr/</a:t>
            </a:r>
            <a:r>
              <a:rPr lang="fr-FR" sz="2200" i="1" dirty="0" smtClean="0">
                <a:solidFill>
                  <a:schemeClr val="tx1"/>
                </a:solidFill>
              </a:rPr>
              <a:t> </a:t>
            </a:r>
            <a:r>
              <a:rPr lang="fr-FR" sz="2200" dirty="0" err="1" smtClean="0">
                <a:solidFill>
                  <a:schemeClr val="tx1"/>
                </a:solidFill>
              </a:rPr>
              <a:t>securite</a:t>
            </a:r>
            <a:r>
              <a:rPr lang="fr-FR" sz="2200" dirty="0" smtClean="0">
                <a:solidFill>
                  <a:schemeClr val="tx1"/>
                </a:solidFill>
              </a:rPr>
              <a:t>/articles/</a:t>
            </a:r>
            <a:r>
              <a:rPr lang="fr-FR" sz="2200" dirty="0" err="1" smtClean="0">
                <a:solidFill>
                  <a:schemeClr val="tx1"/>
                </a:solidFill>
              </a:rPr>
              <a:t>ope.secu.html</a:t>
            </a:r>
            <a:r>
              <a:rPr lang="fr-FR" sz="2200" dirty="0">
                <a:solidFill>
                  <a:schemeClr val="tx1"/>
                </a:solidFill>
              </a:rPr>
              <a:t>). Avec une méthodologie adaptée aux laboratoires,</a:t>
            </a:r>
          </a:p>
          <a:p>
            <a:pPr algn="l"/>
            <a:r>
              <a:rPr lang="fr-FR" sz="2200" dirty="0">
                <a:solidFill>
                  <a:schemeClr val="tx1"/>
                </a:solidFill>
              </a:rPr>
              <a:t>ces opérations ont pour but de sensibiliser les unités, les aider à faire un bilan </a:t>
            </a:r>
            <a:r>
              <a:rPr lang="fr-FR" sz="2200" dirty="0" smtClean="0">
                <a:solidFill>
                  <a:schemeClr val="tx1"/>
                </a:solidFill>
              </a:rPr>
              <a:t>de leurs </a:t>
            </a:r>
            <a:r>
              <a:rPr lang="fr-FR" sz="2200" dirty="0">
                <a:solidFill>
                  <a:schemeClr val="tx1"/>
                </a:solidFill>
              </a:rPr>
              <a:t>vulnérabilités, à améliorer et organiser leur sécurité, à proposer des </a:t>
            </a:r>
            <a:r>
              <a:rPr lang="fr-FR" sz="2200" dirty="0" smtClean="0">
                <a:solidFill>
                  <a:schemeClr val="tx1"/>
                </a:solidFill>
              </a:rPr>
              <a:t>actions correctrices </a:t>
            </a:r>
            <a:r>
              <a:rPr lang="fr-FR" sz="2200" dirty="0">
                <a:solidFill>
                  <a:schemeClr val="tx1"/>
                </a:solidFill>
              </a:rPr>
              <a:t>et des outils de sécurisation. Elles se poursuivront.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501122" cy="6000792"/>
          </a:xfrm>
        </p:spPr>
        <p:txBody>
          <a:bodyPr>
            <a:normAutofit/>
          </a:bodyPr>
          <a:lstStyle/>
          <a:p>
            <a:pPr algn="l"/>
            <a:r>
              <a:rPr lang="fr-FR" sz="2200" dirty="0" smtClean="0">
                <a:solidFill>
                  <a:schemeClr val="tx1"/>
                </a:solidFill>
              </a:rPr>
              <a:t>1. Le </a:t>
            </a:r>
            <a:r>
              <a:rPr lang="fr-FR" sz="2200" dirty="0">
                <a:solidFill>
                  <a:schemeClr val="tx1"/>
                </a:solidFill>
              </a:rPr>
              <a:t>premier est </a:t>
            </a:r>
            <a:r>
              <a:rPr lang="fr-FR" sz="2200" b="1" dirty="0">
                <a:solidFill>
                  <a:schemeClr val="tx1"/>
                </a:solidFill>
              </a:rPr>
              <a:t>la protection d’un outil de </a:t>
            </a:r>
            <a:r>
              <a:rPr lang="fr-FR" sz="2200" b="1" dirty="0" smtClean="0">
                <a:solidFill>
                  <a:schemeClr val="tx1"/>
                </a:solidFill>
              </a:rPr>
              <a:t>travail:</a:t>
            </a:r>
          </a:p>
          <a:p>
            <a:pPr algn="l"/>
            <a:r>
              <a:rPr lang="fr-FR" sz="2200" dirty="0">
                <a:solidFill>
                  <a:schemeClr val="tx1"/>
                </a:solidFill>
              </a:rPr>
              <a:t>les postes informatiques, les réseaux, les applications et les</a:t>
            </a:r>
          </a:p>
          <a:p>
            <a:pPr algn="l"/>
            <a:r>
              <a:rPr lang="fr-FR" sz="2200" dirty="0">
                <a:solidFill>
                  <a:schemeClr val="tx1"/>
                </a:solidFill>
              </a:rPr>
              <a:t>données, l’ensemble constituant le système d’information. En effet, cet ensemble est maintenant </a:t>
            </a:r>
            <a:r>
              <a:rPr lang="fr-FR" sz="2200" dirty="0" smtClean="0">
                <a:solidFill>
                  <a:schemeClr val="tx1"/>
                </a:solidFill>
              </a:rPr>
              <a:t>indispensable à </a:t>
            </a:r>
            <a:r>
              <a:rPr lang="fr-FR" sz="2200" dirty="0">
                <a:solidFill>
                  <a:schemeClr val="tx1"/>
                </a:solidFill>
              </a:rPr>
              <a:t>la fois pour les activités nécessaires à la recherche (calcul, pilotage d’expériences, modélisation, </a:t>
            </a:r>
            <a:r>
              <a:rPr lang="fr-FR" sz="2200" dirty="0" smtClean="0">
                <a:solidFill>
                  <a:schemeClr val="tx1"/>
                </a:solidFill>
              </a:rPr>
              <a:t>traitement de </a:t>
            </a:r>
            <a:r>
              <a:rPr lang="fr-FR" sz="2200" dirty="0">
                <a:solidFill>
                  <a:schemeClr val="tx1"/>
                </a:solidFill>
              </a:rPr>
              <a:t>l’information, communication, bureautique, …), mais aussi pour la gestion des laboratoires. </a:t>
            </a:r>
            <a:endParaRPr lang="fr-FR" sz="2200" dirty="0" smtClean="0">
              <a:solidFill>
                <a:schemeClr val="tx1"/>
              </a:solidFill>
            </a:endParaRPr>
          </a:p>
          <a:p>
            <a:pPr algn="l"/>
            <a:r>
              <a:rPr lang="fr-FR" sz="2200" dirty="0" smtClean="0">
                <a:solidFill>
                  <a:schemeClr val="tx1"/>
                </a:solidFill>
              </a:rPr>
              <a:t>Étant devenu indispensable</a:t>
            </a:r>
            <a:r>
              <a:rPr lang="fr-FR" sz="2200" dirty="0">
                <a:solidFill>
                  <a:schemeClr val="tx1"/>
                </a:solidFill>
              </a:rPr>
              <a:t>, ces outils sont à protéger. Une attaque peut par exemple entraîner l’indisponibilité du serveur de</a:t>
            </a:r>
          </a:p>
          <a:p>
            <a:pPr algn="l"/>
            <a:r>
              <a:rPr lang="fr-FR" sz="2200" dirty="0">
                <a:solidFill>
                  <a:schemeClr val="tx1"/>
                </a:solidFill>
              </a:rPr>
              <a:t>messagerie ou de calcul pendant plusieurs jours, celle-ci sera difficilement supportée par l’ensemble du personnel.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572560" cy="6429420"/>
          </a:xfrm>
        </p:spPr>
        <p:txBody>
          <a:bodyPr>
            <a:normAutofit/>
          </a:bodyPr>
          <a:lstStyle/>
          <a:p>
            <a:pPr algn="l"/>
            <a:r>
              <a:rPr lang="fr-FR" sz="2200" dirty="0" smtClean="0">
                <a:solidFill>
                  <a:schemeClr val="tx1"/>
                </a:solidFill>
              </a:rPr>
              <a:t>2.Le </a:t>
            </a:r>
            <a:r>
              <a:rPr lang="fr-FR" sz="2200" dirty="0">
                <a:solidFill>
                  <a:schemeClr val="tx1"/>
                </a:solidFill>
              </a:rPr>
              <a:t>second est </a:t>
            </a:r>
            <a:r>
              <a:rPr lang="fr-FR" sz="2200" b="1" dirty="0">
                <a:solidFill>
                  <a:schemeClr val="tx1"/>
                </a:solidFill>
              </a:rPr>
              <a:t>la protection du patrimoine </a:t>
            </a:r>
            <a:r>
              <a:rPr lang="fr-FR" sz="2200" dirty="0">
                <a:solidFill>
                  <a:schemeClr val="tx1"/>
                </a:solidFill>
              </a:rPr>
              <a:t>en particulier scientifique des laboratoires, c’est à dire des </a:t>
            </a:r>
            <a:r>
              <a:rPr lang="fr-FR" sz="2200" dirty="0" smtClean="0">
                <a:solidFill>
                  <a:schemeClr val="tx1"/>
                </a:solidFill>
              </a:rPr>
              <a:t>articles en </a:t>
            </a:r>
            <a:r>
              <a:rPr lang="fr-FR" sz="2200" dirty="0">
                <a:solidFill>
                  <a:schemeClr val="tx1"/>
                </a:solidFill>
              </a:rPr>
              <a:t>préparation, des résultats de recherche, des développements, des contrats industriels, … La recherche </a:t>
            </a:r>
            <a:r>
              <a:rPr lang="fr-FR" sz="2200" dirty="0" smtClean="0">
                <a:solidFill>
                  <a:schemeClr val="tx1"/>
                </a:solidFill>
              </a:rPr>
              <a:t>étant de </a:t>
            </a:r>
            <a:r>
              <a:rPr lang="fr-FR" sz="2200" dirty="0">
                <a:solidFill>
                  <a:schemeClr val="tx1"/>
                </a:solidFill>
              </a:rPr>
              <a:t>plus en plus financée par des contrats privés, les travaux des laboratoires seront de plus en plus </a:t>
            </a:r>
            <a:r>
              <a:rPr lang="fr-FR" sz="2200" dirty="0" smtClean="0">
                <a:solidFill>
                  <a:schemeClr val="tx1"/>
                </a:solidFill>
              </a:rPr>
              <a:t>à considérer </a:t>
            </a:r>
            <a:r>
              <a:rPr lang="fr-FR" sz="2200" dirty="0">
                <a:solidFill>
                  <a:schemeClr val="tx1"/>
                </a:solidFill>
              </a:rPr>
              <a:t>comme confidentiels et donc à protéger soigneusement.</a:t>
            </a:r>
          </a:p>
          <a:p>
            <a:pPr algn="l"/>
            <a:r>
              <a:rPr lang="fr-FR" sz="2200" dirty="0">
                <a:solidFill>
                  <a:schemeClr val="tx1"/>
                </a:solidFill>
              </a:rPr>
              <a:t>Ces deux classes de besoins en sécurité, qui correspondent en fait à deux objectifs différents, peuvent </a:t>
            </a:r>
            <a:r>
              <a:rPr lang="fr-FR" sz="2200" dirty="0" smtClean="0">
                <a:solidFill>
                  <a:schemeClr val="tx1"/>
                </a:solidFill>
              </a:rPr>
              <a:t>être satisfaites </a:t>
            </a:r>
            <a:r>
              <a:rPr lang="fr-FR" sz="2200" dirty="0">
                <a:solidFill>
                  <a:schemeClr val="tx1"/>
                </a:solidFill>
              </a:rPr>
              <a:t>avec les mêmes méthodes et les mêmes outils. En effet si l’on </a:t>
            </a:r>
            <a:r>
              <a:rPr lang="fr-FR" sz="2200" dirty="0" smtClean="0">
                <a:solidFill>
                  <a:schemeClr val="tx1"/>
                </a:solidFill>
              </a:rPr>
              <a:t>protège </a:t>
            </a:r>
            <a:r>
              <a:rPr lang="fr-FR" sz="2200" dirty="0">
                <a:solidFill>
                  <a:schemeClr val="tx1"/>
                </a:solidFill>
              </a:rPr>
              <a:t>une station informatique, on</a:t>
            </a:r>
          </a:p>
          <a:p>
            <a:pPr algn="l"/>
            <a:r>
              <a:rPr lang="fr-FR" sz="2200" dirty="0" smtClean="0">
                <a:solidFill>
                  <a:schemeClr val="tx1"/>
                </a:solidFill>
              </a:rPr>
              <a:t>protège </a:t>
            </a:r>
            <a:r>
              <a:rPr lang="fr-FR" sz="2200" dirty="0">
                <a:solidFill>
                  <a:schemeClr val="tx1"/>
                </a:solidFill>
              </a:rPr>
              <a:t>aussi les informations confidentielles qui y sont stockées.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2844" y="214290"/>
            <a:ext cx="8858312" cy="6286544"/>
          </a:xfrm>
        </p:spPr>
        <p:txBody>
          <a:bodyPr>
            <a:normAutofit/>
          </a:bodyPr>
          <a:lstStyle/>
          <a:p>
            <a:pPr algn="l"/>
            <a:r>
              <a:rPr lang="fr-FR" sz="2200" dirty="0">
                <a:solidFill>
                  <a:schemeClr val="tx1"/>
                </a:solidFill>
              </a:rPr>
              <a:t>Ces deux besoins s’accompagnent d’une obligation : celle qui conduit </a:t>
            </a:r>
            <a:r>
              <a:rPr lang="fr-FR" sz="2200" b="1" dirty="0">
                <a:solidFill>
                  <a:schemeClr val="tx1"/>
                </a:solidFill>
              </a:rPr>
              <a:t>l’ensemble du personnel </a:t>
            </a:r>
            <a:r>
              <a:rPr lang="fr-FR" sz="2200" b="1" dirty="0" smtClean="0">
                <a:solidFill>
                  <a:schemeClr val="tx1"/>
                </a:solidFill>
              </a:rPr>
              <a:t>des laboratoires </a:t>
            </a:r>
            <a:r>
              <a:rPr lang="fr-FR" sz="2200" b="1" dirty="0">
                <a:solidFill>
                  <a:schemeClr val="tx1"/>
                </a:solidFill>
              </a:rPr>
              <a:t>à respecter la législation française, sur la criminalité informatique, sur l’édition qui s’applique</a:t>
            </a:r>
          </a:p>
          <a:p>
            <a:pPr algn="l"/>
            <a:r>
              <a:rPr lang="fr-FR" sz="2200" dirty="0">
                <a:solidFill>
                  <a:schemeClr val="tx1"/>
                </a:solidFill>
              </a:rPr>
              <a:t>aux serveurs Web, sur la protection de la vie privée (fichiers nominatifs, courrier personnel confidentiel, …), …</a:t>
            </a:r>
          </a:p>
          <a:p>
            <a:pPr algn="l"/>
            <a:r>
              <a:rPr lang="fr-FR" sz="2200" dirty="0">
                <a:solidFill>
                  <a:schemeClr val="tx1"/>
                </a:solidFill>
              </a:rPr>
              <a:t>Ce domaine est difficile, car nouveau (il y a encore très peu de jurisprudence sur les utilisations de l’Internet),</a:t>
            </a:r>
          </a:p>
          <a:p>
            <a:pPr algn="l"/>
            <a:r>
              <a:rPr lang="fr-FR" sz="2200" dirty="0">
                <a:solidFill>
                  <a:schemeClr val="tx1"/>
                </a:solidFill>
              </a:rPr>
              <a:t>et demande des réponses non pas techniques mais plutôt en terme de sensibilisation, de recommandation et</a:t>
            </a:r>
          </a:p>
          <a:p>
            <a:pPr algn="l"/>
            <a:r>
              <a:rPr lang="fr-FR" sz="2200" dirty="0">
                <a:solidFill>
                  <a:schemeClr val="tx1"/>
                </a:solidFill>
              </a:rPr>
              <a:t>éventuellement de réglementation auprès des personnels.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358246" cy="6357982"/>
          </a:xfrm>
        </p:spPr>
        <p:txBody>
          <a:bodyPr>
            <a:normAutofit lnSpcReduction="10000"/>
          </a:bodyPr>
          <a:lstStyle/>
          <a:p>
            <a:pPr algn="l"/>
            <a:r>
              <a:rPr lang="fr-FR" sz="2400" b="1" u="sng" dirty="0">
                <a:solidFill>
                  <a:schemeClr val="tx1"/>
                </a:solidFill>
              </a:rPr>
              <a:t>L’objectif de la stratégie de sécurité</a:t>
            </a:r>
            <a:r>
              <a:rPr lang="fr-FR" sz="2400" dirty="0">
                <a:solidFill>
                  <a:schemeClr val="tx1"/>
                </a:solidFill>
              </a:rPr>
              <a:t/>
            </a:r>
            <a:br>
              <a:rPr lang="fr-FR" sz="2400" dirty="0">
                <a:solidFill>
                  <a:schemeClr val="tx1"/>
                </a:solidFill>
              </a:rPr>
            </a:br>
            <a:r>
              <a:rPr lang="fr-FR" sz="2400" dirty="0">
                <a:solidFill>
                  <a:schemeClr val="tx1"/>
                </a:solidFill>
              </a:rPr>
              <a:t/>
            </a:r>
            <a:br>
              <a:rPr lang="fr-FR" sz="2400" dirty="0">
                <a:solidFill>
                  <a:schemeClr val="tx1"/>
                </a:solidFill>
              </a:rPr>
            </a:br>
            <a:r>
              <a:rPr lang="fr-FR" sz="2400" dirty="0">
                <a:solidFill>
                  <a:schemeClr val="tx1"/>
                </a:solidFill>
              </a:rPr>
              <a:t>La stratégie de sécurité d’un réseau dépend de la « </a:t>
            </a:r>
            <a:r>
              <a:rPr lang="fr-FR" sz="2400" b="1" dirty="0">
                <a:solidFill>
                  <a:schemeClr val="tx1"/>
                </a:solidFill>
              </a:rPr>
              <a:t>sensibilité</a:t>
            </a:r>
            <a:r>
              <a:rPr lang="fr-FR" sz="2400" dirty="0">
                <a:solidFill>
                  <a:schemeClr val="tx1"/>
                </a:solidFill>
              </a:rPr>
              <a:t> » des données qui circulent sur le réseau et qui sont transformées par les utilisateurs. </a:t>
            </a:r>
            <a:br>
              <a:rPr lang="fr-FR" sz="2400" dirty="0">
                <a:solidFill>
                  <a:schemeClr val="tx1"/>
                </a:solidFill>
              </a:rPr>
            </a:br>
            <a:r>
              <a:rPr lang="fr-FR" sz="2400" dirty="0">
                <a:solidFill>
                  <a:schemeClr val="tx1"/>
                </a:solidFill>
              </a:rPr>
              <a:t/>
            </a:r>
            <a:br>
              <a:rPr lang="fr-FR" sz="2400" dirty="0">
                <a:solidFill>
                  <a:schemeClr val="tx1"/>
                </a:solidFill>
              </a:rPr>
            </a:br>
            <a:r>
              <a:rPr lang="fr-FR" sz="2400" dirty="0">
                <a:solidFill>
                  <a:schemeClr val="tx1"/>
                </a:solidFill>
              </a:rPr>
              <a:t>La stratégie de sécurité d’un réseau doit se situer à trois niveaux : </a:t>
            </a:r>
          </a:p>
          <a:p>
            <a:pPr lvl="0" algn="l"/>
            <a:r>
              <a:rPr lang="fr-FR" sz="2400" dirty="0" smtClean="0">
                <a:solidFill>
                  <a:schemeClr val="tx1"/>
                </a:solidFill>
              </a:rPr>
              <a:t>1- L’intégrité </a:t>
            </a:r>
            <a:r>
              <a:rPr lang="fr-FR" sz="2400" dirty="0">
                <a:solidFill>
                  <a:schemeClr val="tx1"/>
                </a:solidFill>
              </a:rPr>
              <a:t>des </a:t>
            </a:r>
            <a:r>
              <a:rPr lang="fr-FR" sz="2400" b="1" dirty="0">
                <a:solidFill>
                  <a:schemeClr val="tx1"/>
                </a:solidFill>
              </a:rPr>
              <a:t>données</a:t>
            </a:r>
            <a:r>
              <a:rPr lang="fr-FR" sz="2400" dirty="0">
                <a:solidFill>
                  <a:schemeClr val="tx1"/>
                </a:solidFill>
              </a:rPr>
              <a:t> </a:t>
            </a:r>
          </a:p>
          <a:p>
            <a:pPr lvl="0" algn="l"/>
            <a:r>
              <a:rPr lang="fr-FR" sz="2400" dirty="0" smtClean="0">
                <a:solidFill>
                  <a:schemeClr val="tx1"/>
                </a:solidFill>
              </a:rPr>
              <a:t>2- La </a:t>
            </a:r>
            <a:r>
              <a:rPr lang="fr-FR" sz="2400" dirty="0">
                <a:solidFill>
                  <a:schemeClr val="tx1"/>
                </a:solidFill>
              </a:rPr>
              <a:t>conformité des </a:t>
            </a:r>
            <a:r>
              <a:rPr lang="fr-FR" sz="2400" b="1" dirty="0">
                <a:solidFill>
                  <a:schemeClr val="tx1"/>
                </a:solidFill>
              </a:rPr>
              <a:t>opérations</a:t>
            </a:r>
            <a:r>
              <a:rPr lang="fr-FR" sz="2400" dirty="0">
                <a:solidFill>
                  <a:schemeClr val="tx1"/>
                </a:solidFill>
              </a:rPr>
              <a:t> effectuées sur le réseau </a:t>
            </a:r>
          </a:p>
          <a:p>
            <a:pPr lvl="0" algn="l"/>
            <a:r>
              <a:rPr lang="fr-FR" sz="2400" dirty="0" smtClean="0">
                <a:solidFill>
                  <a:schemeClr val="tx1"/>
                </a:solidFill>
              </a:rPr>
              <a:t>3- La </a:t>
            </a:r>
            <a:r>
              <a:rPr lang="fr-FR" sz="2400" dirty="0">
                <a:solidFill>
                  <a:schemeClr val="tx1"/>
                </a:solidFill>
              </a:rPr>
              <a:t>régularité du fonctionnement des </a:t>
            </a:r>
            <a:r>
              <a:rPr lang="fr-FR" sz="2400" b="1" dirty="0">
                <a:solidFill>
                  <a:schemeClr val="tx1"/>
                </a:solidFill>
              </a:rPr>
              <a:t>équipements</a:t>
            </a:r>
            <a:r>
              <a:rPr lang="fr-FR" sz="2400" dirty="0">
                <a:solidFill>
                  <a:schemeClr val="tx1"/>
                </a:solidFill>
              </a:rPr>
              <a:t> </a:t>
            </a:r>
          </a:p>
          <a:p>
            <a:pPr algn="l"/>
            <a:endParaRPr lang="fr-FR" sz="2400" dirty="0" smtClean="0">
              <a:solidFill>
                <a:schemeClr val="tx1"/>
              </a:solidFill>
            </a:endParaRPr>
          </a:p>
          <a:p>
            <a:pPr algn="l"/>
            <a:r>
              <a:rPr lang="fr-FR" sz="2400" dirty="0" smtClean="0">
                <a:solidFill>
                  <a:schemeClr val="tx1"/>
                </a:solidFill>
              </a:rPr>
              <a:t>Les </a:t>
            </a:r>
            <a:r>
              <a:rPr lang="fr-FR" sz="2400" dirty="0">
                <a:solidFill>
                  <a:schemeClr val="tx1"/>
                </a:solidFill>
              </a:rPr>
              <a:t>réseaux centralisés autour de serveurs offrent une bien meilleure sécurité que les réseaux postes à postes. Les données sensibles sont plus protégées quand elles sont stockées sur un seul serveur de fichiers. </a:t>
            </a:r>
            <a:br>
              <a:rPr lang="fr-FR" sz="2400" dirty="0">
                <a:solidFill>
                  <a:schemeClr val="tx1"/>
                </a:solidFill>
              </a:rPr>
            </a:br>
            <a:r>
              <a:rPr lang="fr-FR" sz="2400" b="1" u="sng" dirty="0">
                <a:solidFill>
                  <a:schemeClr val="tx1"/>
                </a:solidFill>
              </a:rPr>
              <a:t/>
            </a:r>
            <a:br>
              <a:rPr lang="fr-FR" sz="2400" b="1" u="sng" dirty="0">
                <a:solidFill>
                  <a:schemeClr val="tx1"/>
                </a:solidFill>
              </a:rPr>
            </a:br>
            <a:endParaRPr lang="fr-FR" sz="24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501122" cy="6286544"/>
          </a:xfrm>
        </p:spPr>
        <p:txBody>
          <a:bodyPr>
            <a:noAutofit/>
          </a:bodyPr>
          <a:lstStyle/>
          <a:p>
            <a:pPr algn="l"/>
            <a:r>
              <a:rPr lang="fr-FR" sz="2200" b="1" u="sng" dirty="0">
                <a:solidFill>
                  <a:schemeClr val="tx1"/>
                </a:solidFill>
              </a:rPr>
              <a:t>L’environnement de la stratégie de </a:t>
            </a:r>
            <a:r>
              <a:rPr lang="fr-FR" sz="2200" b="1" u="sng" dirty="0" smtClean="0">
                <a:solidFill>
                  <a:schemeClr val="tx1"/>
                </a:solidFill>
              </a:rPr>
              <a:t>sécurité</a:t>
            </a:r>
            <a:r>
              <a:rPr lang="fr-FR" sz="2200" dirty="0">
                <a:solidFill>
                  <a:schemeClr val="tx1"/>
                </a:solidFill>
              </a:rPr>
              <a:t/>
            </a:r>
            <a:br>
              <a:rPr lang="fr-FR" sz="2200" dirty="0">
                <a:solidFill>
                  <a:schemeClr val="tx1"/>
                </a:solidFill>
              </a:rPr>
            </a:br>
            <a:r>
              <a:rPr lang="fr-FR" sz="2200" dirty="0">
                <a:solidFill>
                  <a:schemeClr val="tx1"/>
                </a:solidFill>
              </a:rPr>
              <a:t>La stratégie de sécurité d’un réseau doit prendre en compte l’environnement du réseau dans son ensemble: </a:t>
            </a:r>
          </a:p>
          <a:p>
            <a:pPr lvl="0" algn="l"/>
            <a:r>
              <a:rPr lang="fr-FR" sz="2200" b="1" dirty="0">
                <a:solidFill>
                  <a:schemeClr val="tx1"/>
                </a:solidFill>
              </a:rPr>
              <a:t>L’intérieur :</a:t>
            </a:r>
            <a:r>
              <a:rPr lang="fr-FR" sz="2200" dirty="0">
                <a:solidFill>
                  <a:schemeClr val="tx1"/>
                </a:solidFill>
              </a:rPr>
              <a:t> </a:t>
            </a:r>
          </a:p>
          <a:p>
            <a:pPr lvl="1" algn="l"/>
            <a:r>
              <a:rPr lang="fr-FR" sz="2200" dirty="0">
                <a:solidFill>
                  <a:schemeClr val="tx1"/>
                </a:solidFill>
              </a:rPr>
              <a:t>Les matériels </a:t>
            </a:r>
          </a:p>
          <a:p>
            <a:pPr lvl="1" algn="l"/>
            <a:r>
              <a:rPr lang="fr-FR" sz="2200" dirty="0">
                <a:solidFill>
                  <a:schemeClr val="tx1"/>
                </a:solidFill>
              </a:rPr>
              <a:t>Les logiciels </a:t>
            </a:r>
          </a:p>
          <a:p>
            <a:pPr lvl="1" algn="l"/>
            <a:r>
              <a:rPr lang="fr-FR" sz="2200" dirty="0">
                <a:solidFill>
                  <a:schemeClr val="tx1"/>
                </a:solidFill>
              </a:rPr>
              <a:t>Les systèmes d’exploitation </a:t>
            </a:r>
          </a:p>
          <a:p>
            <a:pPr lvl="1" algn="l"/>
            <a:r>
              <a:rPr lang="fr-FR" sz="2200" dirty="0">
                <a:solidFill>
                  <a:schemeClr val="tx1"/>
                </a:solidFill>
              </a:rPr>
              <a:t>Les utilisateurs </a:t>
            </a:r>
          </a:p>
          <a:p>
            <a:pPr lvl="0" algn="l"/>
            <a:r>
              <a:rPr lang="fr-FR" sz="2200" b="1" dirty="0">
                <a:solidFill>
                  <a:schemeClr val="tx1"/>
                </a:solidFill>
              </a:rPr>
              <a:t>L’extérieur :</a:t>
            </a:r>
            <a:r>
              <a:rPr lang="fr-FR" sz="2200" dirty="0">
                <a:solidFill>
                  <a:schemeClr val="tx1"/>
                </a:solidFill>
              </a:rPr>
              <a:t> </a:t>
            </a:r>
          </a:p>
          <a:p>
            <a:pPr lvl="1" algn="l"/>
            <a:r>
              <a:rPr lang="fr-FR" sz="2200" dirty="0">
                <a:solidFill>
                  <a:schemeClr val="tx1"/>
                </a:solidFill>
              </a:rPr>
              <a:t>Les partenaires </a:t>
            </a:r>
          </a:p>
          <a:p>
            <a:pPr lvl="1" algn="l"/>
            <a:r>
              <a:rPr lang="fr-FR" sz="2200" dirty="0">
                <a:solidFill>
                  <a:schemeClr val="tx1"/>
                </a:solidFill>
              </a:rPr>
              <a:t>Les concurrents </a:t>
            </a:r>
          </a:p>
          <a:p>
            <a:pPr lvl="1" algn="l"/>
            <a:r>
              <a:rPr lang="fr-FR" sz="2200" dirty="0">
                <a:solidFill>
                  <a:schemeClr val="tx1"/>
                </a:solidFill>
              </a:rPr>
              <a:t>Les malveillants </a:t>
            </a:r>
          </a:p>
          <a:p>
            <a:pPr lvl="1" algn="l"/>
            <a:r>
              <a:rPr lang="fr-FR" sz="2200" dirty="0">
                <a:solidFill>
                  <a:schemeClr val="tx1"/>
                </a:solidFill>
              </a:rPr>
              <a:t>L’Etat </a:t>
            </a:r>
          </a:p>
          <a:p>
            <a:pPr algn="l"/>
            <a:r>
              <a:rPr lang="fr-FR" sz="2200" dirty="0">
                <a:solidFill>
                  <a:schemeClr val="tx1"/>
                </a:solidFill>
              </a:rPr>
              <a:t>La sécurité d’un réseau est bien mieux assurée si le réseau est organisé en </a:t>
            </a:r>
            <a:r>
              <a:rPr lang="fr-FR" sz="2200" b="1" dirty="0">
                <a:solidFill>
                  <a:schemeClr val="tx1"/>
                </a:solidFill>
              </a:rPr>
              <a:t>Clients Serveurs</a:t>
            </a:r>
            <a:r>
              <a:rPr lang="fr-FR" sz="2200" dirty="0">
                <a:solidFill>
                  <a:schemeClr val="tx1"/>
                </a:solidFill>
              </a:rPr>
              <a:t> avec une authentification et une administration </a:t>
            </a:r>
            <a:r>
              <a:rPr lang="fr-FR" sz="2200" b="1" dirty="0">
                <a:solidFill>
                  <a:schemeClr val="tx1"/>
                </a:solidFill>
              </a:rPr>
              <a:t>centralisée</a:t>
            </a:r>
            <a:r>
              <a:rPr lang="fr-FR" sz="2200" dirty="0">
                <a:solidFill>
                  <a:schemeClr val="tx1"/>
                </a:solidFill>
              </a:rPr>
              <a:t>. </a:t>
            </a:r>
            <a:br>
              <a:rPr lang="fr-FR" sz="2200" dirty="0">
                <a:solidFill>
                  <a:schemeClr val="tx1"/>
                </a:solidFill>
              </a:rPr>
            </a:br>
            <a:r>
              <a:rPr lang="fr-FR" sz="2200" dirty="0">
                <a:solidFill>
                  <a:schemeClr val="tx1"/>
                </a:solidFill>
              </a:rPr>
              <a:t/>
            </a:r>
            <a:br>
              <a:rPr lang="fr-FR" sz="2200" dirty="0">
                <a:solidFill>
                  <a:schemeClr val="tx1"/>
                </a:solidFill>
              </a:rPr>
            </a:br>
            <a:endParaRPr lang="fr-FR" sz="22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572560" cy="6072230"/>
          </a:xfrm>
        </p:spPr>
        <p:txBody>
          <a:bodyPr>
            <a:normAutofit/>
          </a:bodyPr>
          <a:lstStyle/>
          <a:p>
            <a:pPr algn="l"/>
            <a:r>
              <a:rPr lang="fr-FR" sz="2400" b="1" u="sng" dirty="0">
                <a:solidFill>
                  <a:schemeClr val="tx1"/>
                </a:solidFill>
              </a:rPr>
              <a:t>La stratégie de sécurité</a:t>
            </a:r>
            <a:r>
              <a:rPr lang="fr-FR" sz="2400" dirty="0">
                <a:solidFill>
                  <a:schemeClr val="tx1"/>
                </a:solidFill>
              </a:rPr>
              <a:t/>
            </a:r>
            <a:br>
              <a:rPr lang="fr-FR" sz="2400" dirty="0">
                <a:solidFill>
                  <a:schemeClr val="tx1"/>
                </a:solidFill>
              </a:rPr>
            </a:br>
            <a:r>
              <a:rPr lang="fr-FR" sz="2400" dirty="0">
                <a:solidFill>
                  <a:schemeClr val="tx1"/>
                </a:solidFill>
              </a:rPr>
              <a:t/>
            </a:r>
            <a:br>
              <a:rPr lang="fr-FR" sz="2400" dirty="0">
                <a:solidFill>
                  <a:schemeClr val="tx1"/>
                </a:solidFill>
              </a:rPr>
            </a:br>
            <a:r>
              <a:rPr lang="fr-FR" sz="2400" dirty="0">
                <a:solidFill>
                  <a:schemeClr val="tx1"/>
                </a:solidFill>
              </a:rPr>
              <a:t>Il peut être plus coûteux pour une entreprise de faire face à un problème de sécurité que de se prémunir, tant faire ce peut, des facteurs susceptibles de déclencher un tel problème. Les moyens mis à la disposition d’un administrateur réseau pour protéger son environnement informatique sont de trois ordres : </a:t>
            </a:r>
            <a:endParaRPr lang="fr-FR" sz="2400" dirty="0" smtClean="0">
              <a:solidFill>
                <a:schemeClr val="tx1"/>
              </a:solidFill>
            </a:endParaRPr>
          </a:p>
          <a:p>
            <a:pPr algn="l"/>
            <a:endParaRPr lang="fr-FR" sz="2400" dirty="0" smtClean="0">
              <a:solidFill>
                <a:schemeClr val="tx1"/>
              </a:solidFill>
            </a:endParaRPr>
          </a:p>
          <a:p>
            <a:pPr algn="l">
              <a:buFont typeface="Arial" pitchFamily="34" charset="0"/>
              <a:buChar char="•"/>
            </a:pPr>
            <a:r>
              <a:rPr lang="fr-FR" sz="2400" dirty="0">
                <a:solidFill>
                  <a:schemeClr val="tx1"/>
                </a:solidFill>
              </a:rPr>
              <a:t> </a:t>
            </a:r>
            <a:r>
              <a:rPr lang="fr-FR" sz="2400" dirty="0" smtClean="0">
                <a:solidFill>
                  <a:schemeClr val="tx1"/>
                </a:solidFill>
              </a:rPr>
              <a:t> </a:t>
            </a:r>
            <a:r>
              <a:rPr lang="fr-FR" sz="2400" b="1" dirty="0">
                <a:solidFill>
                  <a:schemeClr val="tx1"/>
                </a:solidFill>
              </a:rPr>
              <a:t>La prévention (avant) </a:t>
            </a:r>
            <a:endParaRPr lang="fr-FR" sz="2400" b="1" dirty="0" smtClean="0">
              <a:solidFill>
                <a:schemeClr val="tx1"/>
              </a:solidFill>
            </a:endParaRPr>
          </a:p>
          <a:p>
            <a:pPr algn="l">
              <a:buFont typeface="Arial" pitchFamily="34" charset="0"/>
              <a:buChar char="•"/>
            </a:pPr>
            <a:r>
              <a:rPr lang="fr-FR" sz="2400" b="1" dirty="0">
                <a:solidFill>
                  <a:schemeClr val="tx1"/>
                </a:solidFill>
              </a:rPr>
              <a:t> </a:t>
            </a:r>
            <a:r>
              <a:rPr lang="fr-FR" sz="2400" b="1" dirty="0" smtClean="0">
                <a:solidFill>
                  <a:schemeClr val="tx1"/>
                </a:solidFill>
              </a:rPr>
              <a:t> </a:t>
            </a:r>
            <a:r>
              <a:rPr lang="fr-FR" sz="2400" b="1" dirty="0">
                <a:solidFill>
                  <a:schemeClr val="tx1"/>
                </a:solidFill>
              </a:rPr>
              <a:t>La surveillance (pendant) :</a:t>
            </a:r>
            <a:r>
              <a:rPr lang="fr-FR" sz="2400" dirty="0">
                <a:solidFill>
                  <a:schemeClr val="tx1"/>
                </a:solidFill>
              </a:rPr>
              <a:t> </a:t>
            </a:r>
          </a:p>
          <a:p>
            <a:pPr algn="l">
              <a:buFont typeface="Arial" pitchFamily="34" charset="0"/>
              <a:buChar char="•"/>
            </a:pPr>
            <a:r>
              <a:rPr lang="fr-FR" sz="2400" dirty="0" smtClean="0">
                <a:solidFill>
                  <a:schemeClr val="tx1"/>
                </a:solidFill>
              </a:rPr>
              <a:t>  </a:t>
            </a:r>
            <a:r>
              <a:rPr lang="fr-FR" sz="2400" b="1" dirty="0">
                <a:solidFill>
                  <a:schemeClr val="tx1"/>
                </a:solidFill>
              </a:rPr>
              <a:t>La répression… (après)</a:t>
            </a:r>
            <a:r>
              <a:rPr lang="fr-FR" sz="2400" dirty="0">
                <a:solidFill>
                  <a:schemeClr val="tx1"/>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786874" cy="6286544"/>
          </a:xfrm>
        </p:spPr>
        <p:txBody>
          <a:bodyPr>
            <a:normAutofit/>
          </a:bodyPr>
          <a:lstStyle/>
          <a:p>
            <a:pPr algn="l"/>
            <a:r>
              <a:rPr lang="fr-FR" sz="2400" dirty="0" smtClean="0">
                <a:solidFill>
                  <a:schemeClr val="tx1"/>
                </a:solidFill>
              </a:rPr>
              <a:t> Introduction.</a:t>
            </a:r>
          </a:p>
          <a:p>
            <a:pPr algn="l"/>
            <a:endParaRPr lang="fr-FR" sz="2400" b="1" dirty="0">
              <a:solidFill>
                <a:schemeClr val="tx1"/>
              </a:solidFill>
            </a:endParaRPr>
          </a:p>
          <a:p>
            <a:pPr algn="l"/>
            <a:r>
              <a:rPr lang="fr-FR" sz="2400" dirty="0">
                <a:solidFill>
                  <a:schemeClr val="tx1"/>
                </a:solidFill>
              </a:rPr>
              <a:t>Pour se prémunir contre une utilisation des réseaux qui viserait à </a:t>
            </a:r>
            <a:r>
              <a:rPr lang="fr-FR" sz="2400" dirty="0" smtClean="0">
                <a:solidFill>
                  <a:schemeClr val="tx1"/>
                </a:solidFill>
              </a:rPr>
              <a:t>s’approprier indûment </a:t>
            </a:r>
            <a:r>
              <a:rPr lang="fr-FR" sz="2400" dirty="0">
                <a:solidFill>
                  <a:schemeClr val="tx1"/>
                </a:solidFill>
              </a:rPr>
              <a:t>des informations, il est nécessaire d’appliquer strictement les </a:t>
            </a:r>
            <a:r>
              <a:rPr lang="fr-FR" sz="2400" dirty="0" smtClean="0">
                <a:solidFill>
                  <a:schemeClr val="tx1"/>
                </a:solidFill>
              </a:rPr>
              <a:t>recommandations d’un guide</a:t>
            </a:r>
            <a:r>
              <a:rPr lang="fr-FR" sz="2400" dirty="0">
                <a:solidFill>
                  <a:schemeClr val="tx1"/>
                </a:solidFill>
              </a:rPr>
              <a:t>. Il n’est pas inutile d’en rappeler quelques-unes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285728"/>
            <a:ext cx="8501122" cy="6357982"/>
          </a:xfrm>
        </p:spPr>
        <p:txBody>
          <a:bodyPr>
            <a:normAutofit/>
          </a:bodyPr>
          <a:lstStyle/>
          <a:p>
            <a:pPr algn="l"/>
            <a:r>
              <a:rPr lang="fr-FR" sz="2200" b="1" dirty="0">
                <a:solidFill>
                  <a:schemeClr val="tx1"/>
                </a:solidFill>
              </a:rPr>
              <a:t>La prévention (avant) :</a:t>
            </a:r>
            <a:r>
              <a:rPr lang="fr-FR" sz="2200" dirty="0">
                <a:solidFill>
                  <a:schemeClr val="tx1"/>
                </a:solidFill>
              </a:rPr>
              <a:t> </a:t>
            </a:r>
          </a:p>
          <a:p>
            <a:pPr lvl="0" algn="l">
              <a:buFont typeface="Wingdings" pitchFamily="2" charset="2"/>
              <a:buChar char="§"/>
            </a:pPr>
            <a:r>
              <a:rPr lang="fr-FR" sz="2200" b="1" dirty="0">
                <a:solidFill>
                  <a:schemeClr val="tx1"/>
                </a:solidFill>
              </a:rPr>
              <a:t>Le contrôle des utilisateurs:</a:t>
            </a:r>
            <a:r>
              <a:rPr lang="fr-FR" sz="2200" dirty="0">
                <a:solidFill>
                  <a:schemeClr val="tx1"/>
                </a:solidFill>
              </a:rPr>
              <a:t> </a:t>
            </a:r>
          </a:p>
          <a:p>
            <a:pPr lvl="1" algn="l">
              <a:buFont typeface="Arial" pitchFamily="34" charset="0"/>
              <a:buChar char="•"/>
            </a:pPr>
            <a:r>
              <a:rPr lang="fr-FR" sz="2200" dirty="0">
                <a:solidFill>
                  <a:schemeClr val="tx1"/>
                </a:solidFill>
              </a:rPr>
              <a:t>Le partage protégé par le mot de passe au niveau des ressources </a:t>
            </a:r>
          </a:p>
          <a:p>
            <a:pPr lvl="1" algn="l">
              <a:buFont typeface="Arial" pitchFamily="34" charset="0"/>
              <a:buChar char="•"/>
            </a:pPr>
            <a:r>
              <a:rPr lang="fr-FR" sz="2200" dirty="0">
                <a:solidFill>
                  <a:schemeClr val="tx1"/>
                </a:solidFill>
              </a:rPr>
              <a:t>Les permissions d’accès au niveau des utilisateurs </a:t>
            </a:r>
          </a:p>
          <a:p>
            <a:pPr lvl="0" algn="l">
              <a:buFont typeface="Wingdings" pitchFamily="2" charset="2"/>
              <a:buChar char="§"/>
            </a:pPr>
            <a:r>
              <a:rPr lang="fr-FR" sz="2200" b="1" dirty="0">
                <a:solidFill>
                  <a:schemeClr val="tx1"/>
                </a:solidFill>
              </a:rPr>
              <a:t>Le contrôle des données :</a:t>
            </a:r>
            <a:r>
              <a:rPr lang="fr-FR" sz="2200" dirty="0">
                <a:solidFill>
                  <a:schemeClr val="tx1"/>
                </a:solidFill>
              </a:rPr>
              <a:t> </a:t>
            </a:r>
          </a:p>
          <a:p>
            <a:pPr lvl="1" algn="l">
              <a:buFont typeface="Arial" pitchFamily="34" charset="0"/>
              <a:buChar char="•"/>
            </a:pPr>
            <a:r>
              <a:rPr lang="fr-FR" sz="2200" dirty="0">
                <a:solidFill>
                  <a:schemeClr val="tx1"/>
                </a:solidFill>
              </a:rPr>
              <a:t>Les sauvegardes sur bande </a:t>
            </a:r>
          </a:p>
          <a:p>
            <a:pPr lvl="1" algn="l">
              <a:buFont typeface="Arial" pitchFamily="34" charset="0"/>
              <a:buChar char="•"/>
            </a:pPr>
            <a:r>
              <a:rPr lang="fr-FR" sz="2200" dirty="0">
                <a:solidFill>
                  <a:schemeClr val="tx1"/>
                </a:solidFill>
              </a:rPr>
              <a:t>Les systèmes de tolérances de panne assurent que les données sont toujours accessibles malgré une défaillance d’un disque dur (les systèmes RAID et le Microsoft </a:t>
            </a:r>
            <a:r>
              <a:rPr lang="fr-FR" sz="2200" dirty="0" err="1">
                <a:solidFill>
                  <a:schemeClr val="tx1"/>
                </a:solidFill>
              </a:rPr>
              <a:t>Clustering</a:t>
            </a:r>
            <a:r>
              <a:rPr lang="fr-FR" sz="2200" dirty="0">
                <a:solidFill>
                  <a:schemeClr val="tx1"/>
                </a:solidFill>
              </a:rPr>
              <a:t>). </a:t>
            </a:r>
          </a:p>
          <a:p>
            <a:pPr lvl="1" algn="l">
              <a:buFont typeface="Arial" pitchFamily="34" charset="0"/>
              <a:buChar char="•"/>
            </a:pPr>
            <a:r>
              <a:rPr lang="fr-FR" sz="2200" dirty="0">
                <a:solidFill>
                  <a:schemeClr val="tx1"/>
                </a:solidFill>
              </a:rPr>
              <a:t>Le cryptage des données </a:t>
            </a:r>
          </a:p>
          <a:p>
            <a:pPr lvl="1" algn="l">
              <a:buFont typeface="Arial" pitchFamily="34" charset="0"/>
              <a:buChar char="•"/>
            </a:pPr>
            <a:r>
              <a:rPr lang="fr-FR" sz="2200" dirty="0">
                <a:solidFill>
                  <a:schemeClr val="tx1"/>
                </a:solidFill>
              </a:rPr>
              <a:t>La protection contre les virus </a:t>
            </a:r>
          </a:p>
          <a:p>
            <a:pPr lvl="0" algn="l">
              <a:buFont typeface="Wingdings" pitchFamily="2" charset="2"/>
              <a:buChar char="§"/>
            </a:pPr>
            <a:r>
              <a:rPr lang="fr-FR" sz="2200" b="1" dirty="0">
                <a:solidFill>
                  <a:schemeClr val="tx1"/>
                </a:solidFill>
              </a:rPr>
              <a:t>Le contrôle des matériels:</a:t>
            </a:r>
            <a:r>
              <a:rPr lang="fr-FR" sz="2200" dirty="0">
                <a:solidFill>
                  <a:schemeClr val="tx1"/>
                </a:solidFill>
              </a:rPr>
              <a:t> </a:t>
            </a:r>
          </a:p>
          <a:p>
            <a:pPr lvl="1" algn="l">
              <a:buFont typeface="Arial" pitchFamily="34" charset="0"/>
              <a:buChar char="•"/>
            </a:pPr>
            <a:r>
              <a:rPr lang="fr-FR" sz="2200" dirty="0">
                <a:solidFill>
                  <a:schemeClr val="tx1"/>
                </a:solidFill>
              </a:rPr>
              <a:t>L’alimentation électrique de secours, l’UPS </a:t>
            </a:r>
          </a:p>
          <a:p>
            <a:pPr lvl="1" algn="l">
              <a:buFont typeface="Arial" pitchFamily="34" charset="0"/>
              <a:buChar char="•"/>
            </a:pPr>
            <a:r>
              <a:rPr lang="fr-FR" sz="2200" dirty="0">
                <a:solidFill>
                  <a:schemeClr val="tx1"/>
                </a:solidFill>
              </a:rPr>
              <a:t>La protection physique des équipements </a:t>
            </a:r>
          </a:p>
          <a:p>
            <a:pPr algn="l">
              <a:buFont typeface="Wingdings" pitchFamily="2" charset="2"/>
              <a:buChar char="§"/>
            </a:pPr>
            <a:endParaRPr lang="fr-FR" sz="22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429684" cy="6215106"/>
          </a:xfrm>
        </p:spPr>
        <p:txBody>
          <a:bodyPr>
            <a:normAutofit/>
          </a:bodyPr>
          <a:lstStyle/>
          <a:p>
            <a:pPr algn="l"/>
            <a:r>
              <a:rPr lang="fr-FR" sz="2400" b="1" dirty="0">
                <a:solidFill>
                  <a:schemeClr val="tx1"/>
                </a:solidFill>
              </a:rPr>
              <a:t>La surveillance (pendant) :</a:t>
            </a:r>
            <a:r>
              <a:rPr lang="fr-FR" sz="2400" dirty="0">
                <a:solidFill>
                  <a:schemeClr val="tx1"/>
                </a:solidFill>
              </a:rPr>
              <a:t> </a:t>
            </a:r>
          </a:p>
          <a:p>
            <a:pPr lvl="0" algn="l">
              <a:buFont typeface="Wingdings" pitchFamily="2" charset="2"/>
              <a:buChar char="§"/>
            </a:pPr>
            <a:r>
              <a:rPr lang="fr-FR" sz="2400" b="1" dirty="0">
                <a:solidFill>
                  <a:schemeClr val="tx1"/>
                </a:solidFill>
              </a:rPr>
              <a:t>La surveillance des performances :</a:t>
            </a:r>
            <a:r>
              <a:rPr lang="fr-FR" sz="2400" dirty="0">
                <a:solidFill>
                  <a:schemeClr val="tx1"/>
                </a:solidFill>
              </a:rPr>
              <a:t> </a:t>
            </a:r>
          </a:p>
          <a:p>
            <a:pPr lvl="1" algn="l">
              <a:buFont typeface="Arial" pitchFamily="34" charset="0"/>
              <a:buChar char="•"/>
            </a:pPr>
            <a:r>
              <a:rPr lang="fr-FR" sz="2400" dirty="0">
                <a:solidFill>
                  <a:schemeClr val="tx1"/>
                </a:solidFill>
              </a:rPr>
              <a:t>L’analyseur de performance pour suivre l’activité des composants du réseau </a:t>
            </a:r>
          </a:p>
          <a:p>
            <a:pPr lvl="1" algn="l">
              <a:buFont typeface="Arial" pitchFamily="34" charset="0"/>
              <a:buChar char="•"/>
            </a:pPr>
            <a:r>
              <a:rPr lang="fr-FR" sz="2400" dirty="0">
                <a:solidFill>
                  <a:schemeClr val="tx1"/>
                </a:solidFill>
              </a:rPr>
              <a:t>Le Moniteur Réseau pour suivre les trames qui circulent sur le réseau </a:t>
            </a:r>
          </a:p>
          <a:p>
            <a:pPr lvl="1" algn="l">
              <a:buFont typeface="Arial" pitchFamily="34" charset="0"/>
              <a:buChar char="•"/>
            </a:pPr>
            <a:r>
              <a:rPr lang="fr-FR" sz="2400" dirty="0">
                <a:solidFill>
                  <a:schemeClr val="tx1"/>
                </a:solidFill>
              </a:rPr>
              <a:t>Les agents du protocole SNMP pour suivre l’activité des composants du réseau </a:t>
            </a:r>
          </a:p>
          <a:p>
            <a:pPr lvl="1" algn="l">
              <a:buFont typeface="Arial" pitchFamily="34" charset="0"/>
              <a:buChar char="•"/>
            </a:pPr>
            <a:r>
              <a:rPr lang="fr-FR" sz="2400" dirty="0">
                <a:solidFill>
                  <a:schemeClr val="tx1"/>
                </a:solidFill>
              </a:rPr>
              <a:t>Le logiciel SMS de Microsoft pour administrer le réseau depuis un poste centralisé </a:t>
            </a:r>
          </a:p>
          <a:p>
            <a:pPr lvl="0" algn="l">
              <a:buFont typeface="Wingdings" pitchFamily="2" charset="2"/>
              <a:buChar char="q"/>
            </a:pPr>
            <a:r>
              <a:rPr lang="fr-FR" sz="2400" b="1" dirty="0">
                <a:solidFill>
                  <a:schemeClr val="tx1"/>
                </a:solidFill>
              </a:rPr>
              <a:t>La surveillance de l’activité des utilisateurs :</a:t>
            </a:r>
            <a:r>
              <a:rPr lang="fr-FR" sz="2400" dirty="0">
                <a:solidFill>
                  <a:schemeClr val="tx1"/>
                </a:solidFill>
              </a:rPr>
              <a:t> </a:t>
            </a:r>
          </a:p>
          <a:p>
            <a:pPr lvl="1" algn="l">
              <a:buFont typeface="Arial" pitchFamily="34" charset="0"/>
              <a:buChar char="•"/>
            </a:pPr>
            <a:r>
              <a:rPr lang="fr-FR" sz="2400" dirty="0">
                <a:solidFill>
                  <a:schemeClr val="tx1"/>
                </a:solidFill>
              </a:rPr>
              <a:t>L’audit pour suivre l’activité des utilisateurs </a:t>
            </a:r>
          </a:p>
          <a:p>
            <a:pPr algn="l"/>
            <a:endParaRPr lang="fr-FR" sz="24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429684" cy="6286544"/>
          </a:xfrm>
        </p:spPr>
        <p:txBody>
          <a:bodyPr>
            <a:normAutofit/>
          </a:bodyPr>
          <a:lstStyle/>
          <a:p>
            <a:pPr algn="l"/>
            <a:r>
              <a:rPr lang="fr-FR" sz="2400" b="1" dirty="0">
                <a:solidFill>
                  <a:schemeClr val="tx1"/>
                </a:solidFill>
              </a:rPr>
              <a:t>La répression… (après)</a:t>
            </a:r>
            <a:r>
              <a:rPr lang="fr-FR" sz="2400" dirty="0">
                <a:solidFill>
                  <a:schemeClr val="tx1"/>
                </a:solidFill>
              </a:rPr>
              <a:t> </a:t>
            </a:r>
            <a:br>
              <a:rPr lang="fr-FR" sz="2400" dirty="0">
                <a:solidFill>
                  <a:schemeClr val="tx1"/>
                </a:solidFill>
              </a:rPr>
            </a:br>
            <a:r>
              <a:rPr lang="fr-FR" sz="2400" dirty="0">
                <a:solidFill>
                  <a:schemeClr val="tx1"/>
                </a:solidFill>
              </a:rPr>
              <a:t/>
            </a:r>
            <a:br>
              <a:rPr lang="fr-FR" sz="2400" dirty="0">
                <a:solidFill>
                  <a:schemeClr val="tx1"/>
                </a:solidFill>
              </a:rPr>
            </a:br>
            <a:r>
              <a:rPr lang="fr-FR" sz="2400" dirty="0">
                <a:solidFill>
                  <a:schemeClr val="tx1"/>
                </a:solidFill>
              </a:rPr>
              <a:t>Nous ne parlerons pas de « l’ordre répressif », mais les différentes méthodes de sécurisation d’un réseau ne sont pas exclusives les unes des autres, bien au contraire. La sauvegarde est considérée comme la première ligne de défense ; le contrôle des utilisateurs (la stratégie des mots de passe et des permissions) est considéré comme l’étape suivante…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929718" cy="6143668"/>
          </a:xfrm>
        </p:spPr>
        <p:txBody>
          <a:bodyPr>
            <a:normAutofit/>
          </a:bodyPr>
          <a:lstStyle/>
          <a:p>
            <a:pPr algn="l"/>
            <a:r>
              <a:rPr lang="fr-FR" sz="2200" b="1" dirty="0">
                <a:solidFill>
                  <a:schemeClr val="tx1"/>
                </a:solidFill>
              </a:rPr>
              <a:t>La stratégie de sécurité préventive</a:t>
            </a:r>
            <a:r>
              <a:rPr lang="fr-FR" sz="2200" dirty="0">
                <a:solidFill>
                  <a:schemeClr val="tx1"/>
                </a:solidFill>
              </a:rPr>
              <a:t> concerne toutes les actions ou toutes les méthodes qui essayent d’anticiper la survenue d’un problème. La stratégie de sécurité préventive, bien qu’elle puisse évoluer dans le temps, est </a:t>
            </a:r>
            <a:r>
              <a:rPr lang="fr-FR" sz="2200" b="1" dirty="0">
                <a:solidFill>
                  <a:schemeClr val="tx1"/>
                </a:solidFill>
              </a:rPr>
              <a:t>mise en place à un certain moment</a:t>
            </a:r>
            <a:r>
              <a:rPr lang="fr-FR" sz="2200" dirty="0">
                <a:solidFill>
                  <a:schemeClr val="tx1"/>
                </a:solidFill>
              </a:rPr>
              <a:t>. A un moment donné, la solution à un problème éventuel est apportée ou pas ! </a:t>
            </a:r>
            <a:br>
              <a:rPr lang="fr-FR" sz="2200" dirty="0">
                <a:solidFill>
                  <a:schemeClr val="tx1"/>
                </a:solidFill>
              </a:rPr>
            </a:br>
            <a:r>
              <a:rPr lang="fr-FR" sz="2200" dirty="0">
                <a:solidFill>
                  <a:schemeClr val="tx1"/>
                </a:solidFill>
              </a:rPr>
              <a:t/>
            </a:r>
            <a:br>
              <a:rPr lang="fr-FR" sz="2200" dirty="0">
                <a:solidFill>
                  <a:schemeClr val="tx1"/>
                </a:solidFill>
              </a:rPr>
            </a:br>
            <a:r>
              <a:rPr lang="fr-FR" sz="2200" dirty="0">
                <a:solidFill>
                  <a:schemeClr val="tx1"/>
                </a:solidFill>
              </a:rPr>
              <a:t>La stratégie de sécurité préventive implique </a:t>
            </a:r>
            <a:r>
              <a:rPr lang="fr-FR" sz="2200" b="1" dirty="0">
                <a:solidFill>
                  <a:schemeClr val="tx1"/>
                </a:solidFill>
              </a:rPr>
              <a:t>la définition de procédures strictes et contrôlées</a:t>
            </a:r>
            <a:r>
              <a:rPr lang="fr-FR" sz="2200" dirty="0">
                <a:solidFill>
                  <a:schemeClr val="tx1"/>
                </a:solidFill>
              </a:rPr>
              <a:t>. </a:t>
            </a:r>
            <a:endParaRPr lang="fr-FR" sz="2200" dirty="0" smtClean="0">
              <a:solidFill>
                <a:schemeClr val="tx1"/>
              </a:solidFill>
            </a:endParaRPr>
          </a:p>
          <a:p>
            <a:pPr algn="l"/>
            <a:endParaRPr lang="fr-FR" sz="2200" dirty="0">
              <a:solidFill>
                <a:schemeClr val="tx1"/>
              </a:solidFill>
            </a:endParaRPr>
          </a:p>
          <a:p>
            <a:pPr algn="l"/>
            <a:r>
              <a:rPr lang="fr-FR" sz="2200" dirty="0" smtClean="0">
                <a:solidFill>
                  <a:schemeClr val="tx1"/>
                </a:solidFill>
              </a:rPr>
              <a:t>Les </a:t>
            </a:r>
            <a:r>
              <a:rPr lang="fr-FR" sz="2200" dirty="0">
                <a:solidFill>
                  <a:schemeClr val="tx1"/>
                </a:solidFill>
              </a:rPr>
              <a:t>différentes solutions d’une stratégie de sécurité </a:t>
            </a:r>
            <a:r>
              <a:rPr lang="fr-FR" sz="2200" dirty="0" smtClean="0">
                <a:solidFill>
                  <a:schemeClr val="tx1"/>
                </a:solidFill>
              </a:rPr>
              <a:t>préventive s’appliquent </a:t>
            </a:r>
            <a:r>
              <a:rPr lang="fr-FR" sz="2200" dirty="0">
                <a:solidFill>
                  <a:schemeClr val="tx1"/>
                </a:solidFill>
              </a:rPr>
              <a:t>aux utilisateurs, aux données et aux matériels.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42976" y="1000108"/>
            <a:ext cx="6400800" cy="1752600"/>
          </a:xfrm>
        </p:spPr>
        <p:txBody>
          <a:bodyPr/>
          <a:lstStyle/>
          <a:p>
            <a:r>
              <a:rPr lang="fr-FR" dirty="0" smtClean="0">
                <a:solidFill>
                  <a:schemeClr val="tx1"/>
                </a:solidFill>
              </a:rPr>
              <a:t>Les menaces informatiques </a:t>
            </a:r>
          </a:p>
          <a:p>
            <a:endParaRPr lang="fr-FR"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214290"/>
            <a:ext cx="7772400" cy="857257"/>
          </a:xfrm>
        </p:spPr>
        <p:txBody>
          <a:bodyPr>
            <a:normAutofit/>
          </a:bodyPr>
          <a:lstStyle/>
          <a:p>
            <a:r>
              <a:rPr lang="fr-FR" sz="2500" dirty="0" smtClean="0"/>
              <a:t>Menaces sécurité courante </a:t>
            </a:r>
            <a:endParaRPr lang="fr-FR" sz="2500" dirty="0"/>
          </a:p>
        </p:txBody>
      </p:sp>
      <p:sp>
        <p:nvSpPr>
          <p:cNvPr id="3" name="Sous-titre 2"/>
          <p:cNvSpPr>
            <a:spLocks noGrp="1"/>
          </p:cNvSpPr>
          <p:nvPr>
            <p:ph type="subTitle" idx="1"/>
          </p:nvPr>
        </p:nvSpPr>
        <p:spPr>
          <a:xfrm>
            <a:off x="285720" y="1071546"/>
            <a:ext cx="8572560" cy="5500726"/>
          </a:xfrm>
        </p:spPr>
        <p:txBody>
          <a:bodyPr>
            <a:noAutofit/>
          </a:bodyPr>
          <a:lstStyle/>
          <a:p>
            <a:pPr algn="l"/>
            <a:r>
              <a:rPr lang="fr-FR" sz="2200" dirty="0" smtClean="0">
                <a:solidFill>
                  <a:schemeClr val="tx1"/>
                </a:solidFill>
              </a:rPr>
              <a:t>Lorsqu’il est question de sécurité des réseaux, les trois notions qui interviennent habituellement dans la discussion sont la vulnérabilité, les menaces et les attaques. </a:t>
            </a:r>
          </a:p>
          <a:p>
            <a:pPr algn="l"/>
            <a:r>
              <a:rPr lang="fr-FR" sz="2200" b="1" i="1" dirty="0" smtClean="0">
                <a:solidFill>
                  <a:schemeClr val="tx1"/>
                </a:solidFill>
              </a:rPr>
              <a:t>La vulnérabilité </a:t>
            </a:r>
            <a:r>
              <a:rPr lang="fr-FR" sz="2200" dirty="0" smtClean="0">
                <a:solidFill>
                  <a:schemeClr val="tx1"/>
                </a:solidFill>
              </a:rPr>
              <a:t>est le degré de faiblesse inhérent à tout réseau ou périphérique. Cela concerne les routeurs, les commutateurs, les ordinateurs de bureau, les serveurs et même les périphériques de sécurité. </a:t>
            </a:r>
          </a:p>
          <a:p>
            <a:pPr algn="l"/>
            <a:r>
              <a:rPr lang="fr-FR" sz="2200" b="1" i="1" dirty="0" smtClean="0">
                <a:solidFill>
                  <a:schemeClr val="tx1"/>
                </a:solidFill>
              </a:rPr>
              <a:t>Les menaces </a:t>
            </a:r>
            <a:r>
              <a:rPr lang="fr-FR" sz="2200" dirty="0" smtClean="0">
                <a:solidFill>
                  <a:schemeClr val="tx1"/>
                </a:solidFill>
              </a:rPr>
              <a:t>viennent d’individus compétents intéressés par l’exploitation des faiblesses de sécurité. Il est prévisible que de tels individus continueront à rechercher de nouvelles faiblesses et de nouveaux exploits. </a:t>
            </a:r>
          </a:p>
          <a:p>
            <a:pPr algn="l"/>
            <a:r>
              <a:rPr lang="fr-FR" sz="2200" dirty="0" smtClean="0">
                <a:solidFill>
                  <a:schemeClr val="tx1"/>
                </a:solidFill>
              </a:rPr>
              <a:t>Ces menaces sont mises en œuvre à l’aide d’une variété d’outils, de scripts et de programmes permettant de lancer </a:t>
            </a:r>
            <a:r>
              <a:rPr lang="fr-FR" sz="2200" b="1" i="1" dirty="0" smtClean="0">
                <a:solidFill>
                  <a:schemeClr val="tx1"/>
                </a:solidFill>
              </a:rPr>
              <a:t>des attaques </a:t>
            </a:r>
            <a:r>
              <a:rPr lang="fr-FR" sz="2200" dirty="0" smtClean="0">
                <a:solidFill>
                  <a:schemeClr val="tx1"/>
                </a:solidFill>
              </a:rPr>
              <a:t>contre des réseaux et leurs périphériques. En général, les périphériques réseau attaqués sont des points d’extrémité comme les serveurs et les ordinateurs de bureau.</a:t>
            </a:r>
            <a:endParaRPr lang="fr-FR" sz="22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214290"/>
            <a:ext cx="8429684" cy="6215106"/>
          </a:xfrm>
        </p:spPr>
        <p:txBody>
          <a:bodyPr>
            <a:normAutofit/>
          </a:bodyPr>
          <a:lstStyle/>
          <a:p>
            <a:pPr algn="l"/>
            <a:r>
              <a:rPr lang="fr-FR" sz="2200" dirty="0" smtClean="0">
                <a:solidFill>
                  <a:schemeClr val="tx1"/>
                </a:solidFill>
              </a:rPr>
              <a:t>Les vulnérabilités ou faiblesses principales sont au nombre de trois : </a:t>
            </a:r>
          </a:p>
          <a:p>
            <a:pPr algn="l"/>
            <a:endParaRPr lang="fr-FR" sz="2200" dirty="0" smtClean="0">
              <a:solidFill>
                <a:schemeClr val="tx1"/>
              </a:solidFill>
            </a:endParaRPr>
          </a:p>
          <a:p>
            <a:pPr algn="l"/>
            <a:r>
              <a:rPr lang="fr-FR" sz="2200" dirty="0" smtClean="0">
                <a:solidFill>
                  <a:schemeClr val="tx1"/>
                </a:solidFill>
              </a:rPr>
              <a:t>Faiblesses technologiques</a:t>
            </a:r>
          </a:p>
          <a:p>
            <a:pPr algn="l"/>
            <a:r>
              <a:rPr lang="fr-FR" sz="2200" dirty="0" smtClean="0">
                <a:solidFill>
                  <a:schemeClr val="tx1"/>
                </a:solidFill>
              </a:rPr>
              <a:t>Faiblesses de configuration</a:t>
            </a:r>
          </a:p>
          <a:p>
            <a:pPr algn="l"/>
            <a:r>
              <a:rPr lang="fr-FR" sz="2200" dirty="0" smtClean="0">
                <a:solidFill>
                  <a:schemeClr val="tx1"/>
                </a:solidFill>
              </a:rPr>
              <a:t>Faiblesses dans la stratégie de sécurité</a:t>
            </a:r>
          </a:p>
          <a:p>
            <a:pPr algn="l"/>
            <a:endParaRPr lang="fr-FR" sz="22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8596" y="285728"/>
            <a:ext cx="8143932" cy="6215106"/>
          </a:xfrm>
        </p:spPr>
        <p:txBody>
          <a:bodyPr>
            <a:normAutofit/>
          </a:bodyPr>
          <a:lstStyle/>
          <a:p>
            <a:pPr algn="l"/>
            <a:r>
              <a:rPr lang="fr-FR" sz="2200" b="1" i="1" dirty="0" smtClean="0">
                <a:solidFill>
                  <a:schemeClr val="tx1"/>
                </a:solidFill>
              </a:rPr>
              <a:t>Faiblesses technologiques:</a:t>
            </a:r>
            <a:endParaRPr lang="fr-FR" sz="2200" b="1" i="1" dirty="0" smtClean="0">
              <a:solidFill>
                <a:schemeClr val="tx1"/>
              </a:solidFill>
            </a:endParaRPr>
          </a:p>
          <a:p>
            <a:pPr algn="l"/>
            <a:r>
              <a:rPr lang="fr-FR" sz="2200" dirty="0" smtClean="0">
                <a:solidFill>
                  <a:schemeClr val="tx1"/>
                </a:solidFill>
              </a:rPr>
              <a:t>Les technologies informatiques et de réseau ont des faiblesses de sécurité intrinsèques. Celles-ci comprennent les faiblesses du protocole TCP/IP, du système d’exploitation et de l’équipement réseau. </a:t>
            </a:r>
          </a:p>
          <a:p>
            <a:pPr algn="l"/>
            <a:endParaRPr lang="fr-FR" sz="2200"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119816" y="2285992"/>
            <a:ext cx="8676688" cy="401480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428604"/>
            <a:ext cx="8286808" cy="5929354"/>
          </a:xfrm>
        </p:spPr>
        <p:txBody>
          <a:bodyPr>
            <a:normAutofit/>
          </a:bodyPr>
          <a:lstStyle/>
          <a:p>
            <a:pPr algn="l"/>
            <a:r>
              <a:rPr lang="fr-FR" sz="2200" b="1" i="1" dirty="0" smtClean="0">
                <a:solidFill>
                  <a:schemeClr val="tx1"/>
                </a:solidFill>
              </a:rPr>
              <a:t>Faiblesse de configuration :</a:t>
            </a:r>
          </a:p>
          <a:p>
            <a:pPr algn="l"/>
            <a:r>
              <a:rPr lang="fr-FR" sz="2200" dirty="0" smtClean="0">
                <a:solidFill>
                  <a:schemeClr val="tx1"/>
                </a:solidFill>
              </a:rPr>
              <a:t>Les administrateurs réseau et les ingénieurs système doivent apprendre ce que sont les faiblesses de configuration et les compenser en configurant convenablement leurs équipements informatiques et réseau</a:t>
            </a:r>
          </a:p>
          <a:p>
            <a:pPr algn="l"/>
            <a:endParaRPr lang="fr-FR" sz="2200" dirty="0">
              <a:solidFill>
                <a:schemeClr val="tx1"/>
              </a:solidFill>
            </a:endParaRPr>
          </a:p>
        </p:txBody>
      </p:sp>
      <p:pic>
        <p:nvPicPr>
          <p:cNvPr id="2050" name="Picture 2"/>
          <p:cNvPicPr>
            <a:picLocks noChangeAspect="1" noChangeArrowheads="1"/>
          </p:cNvPicPr>
          <p:nvPr/>
        </p:nvPicPr>
        <p:blipFill>
          <a:blip r:embed="rId2"/>
          <a:srcRect/>
          <a:stretch>
            <a:fillRect/>
          </a:stretch>
        </p:blipFill>
        <p:spPr bwMode="auto">
          <a:xfrm>
            <a:off x="577417" y="2285992"/>
            <a:ext cx="7973749" cy="400052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357166"/>
            <a:ext cx="8358246" cy="6000792"/>
          </a:xfrm>
        </p:spPr>
        <p:txBody>
          <a:bodyPr>
            <a:normAutofit/>
          </a:bodyPr>
          <a:lstStyle/>
          <a:p>
            <a:pPr algn="l"/>
            <a:r>
              <a:rPr lang="fr-FR" sz="2200" b="1" i="1" dirty="0" smtClean="0">
                <a:solidFill>
                  <a:schemeClr val="tx1"/>
                </a:solidFill>
              </a:rPr>
              <a:t>Faiblesse dans la stratégie de la sécurité :</a:t>
            </a:r>
          </a:p>
          <a:p>
            <a:pPr algn="l"/>
            <a:r>
              <a:rPr lang="fr-FR" sz="2200" dirty="0" smtClean="0">
                <a:solidFill>
                  <a:schemeClr val="tx1"/>
                </a:solidFill>
              </a:rPr>
              <a:t>l existe des risques de sécurité pour le réseau si les utilisateurs ne respectent pas la stratégie de sécurité. La figure présente certaines faiblesses de la stratégie de sécurité et la manière dont elles sont exploitées. </a:t>
            </a:r>
          </a:p>
          <a:p>
            <a:pPr algn="l"/>
            <a:endParaRPr lang="fr-FR" sz="2200" dirty="0">
              <a:solidFill>
                <a:schemeClr val="tx1"/>
              </a:solidFill>
            </a:endParaRPr>
          </a:p>
        </p:txBody>
      </p:sp>
      <p:pic>
        <p:nvPicPr>
          <p:cNvPr id="3074" name="Picture 2"/>
          <p:cNvPicPr>
            <a:picLocks noChangeAspect="1" noChangeArrowheads="1"/>
          </p:cNvPicPr>
          <p:nvPr/>
        </p:nvPicPr>
        <p:blipFill>
          <a:blip r:embed="rId2"/>
          <a:srcRect/>
          <a:stretch>
            <a:fillRect/>
          </a:stretch>
        </p:blipFill>
        <p:spPr bwMode="auto">
          <a:xfrm>
            <a:off x="785787" y="2214554"/>
            <a:ext cx="7813772" cy="447076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428604"/>
            <a:ext cx="8572560" cy="6000792"/>
          </a:xfrm>
        </p:spPr>
        <p:txBody>
          <a:bodyPr>
            <a:normAutofit fontScale="62500" lnSpcReduction="20000"/>
          </a:bodyPr>
          <a:lstStyle/>
          <a:p>
            <a:pPr algn="l"/>
            <a:r>
              <a:rPr lang="fr-FR" dirty="0">
                <a:solidFill>
                  <a:schemeClr val="tx1"/>
                </a:solidFill>
              </a:rPr>
              <a:t>– Adopter une architecture du réseau apte à interdire, ou tout au moins</a:t>
            </a:r>
          </a:p>
          <a:p>
            <a:pPr algn="l"/>
            <a:r>
              <a:rPr lang="fr-FR" dirty="0">
                <a:solidFill>
                  <a:schemeClr val="tx1"/>
                </a:solidFill>
              </a:rPr>
              <a:t>compliquer, toute tentative frauduleuse de pénétration.</a:t>
            </a:r>
          </a:p>
          <a:p>
            <a:pPr algn="l"/>
            <a:endParaRPr lang="fr-FR" dirty="0" smtClean="0">
              <a:solidFill>
                <a:schemeClr val="tx1"/>
              </a:solidFill>
            </a:endParaRPr>
          </a:p>
          <a:p>
            <a:pPr algn="l"/>
            <a:r>
              <a:rPr lang="fr-FR" dirty="0" smtClean="0">
                <a:solidFill>
                  <a:schemeClr val="tx1"/>
                </a:solidFill>
              </a:rPr>
              <a:t>– </a:t>
            </a:r>
            <a:r>
              <a:rPr lang="fr-FR" dirty="0">
                <a:solidFill>
                  <a:schemeClr val="tx1"/>
                </a:solidFill>
              </a:rPr>
              <a:t>Assurer une surveillance permanente des connexions extérieures afin </a:t>
            </a:r>
            <a:r>
              <a:rPr lang="fr-FR" dirty="0" smtClean="0">
                <a:solidFill>
                  <a:schemeClr val="tx1"/>
                </a:solidFill>
              </a:rPr>
              <a:t>de détecter </a:t>
            </a:r>
            <a:r>
              <a:rPr lang="fr-FR" dirty="0">
                <a:solidFill>
                  <a:schemeClr val="tx1"/>
                </a:solidFill>
              </a:rPr>
              <a:t>au plus tôt tout accès anormal.</a:t>
            </a:r>
          </a:p>
          <a:p>
            <a:pPr algn="l"/>
            <a:endParaRPr lang="fr-FR" dirty="0" smtClean="0">
              <a:solidFill>
                <a:schemeClr val="tx1"/>
              </a:solidFill>
            </a:endParaRPr>
          </a:p>
          <a:p>
            <a:pPr algn="l"/>
            <a:r>
              <a:rPr lang="fr-FR" dirty="0" smtClean="0">
                <a:solidFill>
                  <a:schemeClr val="tx1"/>
                </a:solidFill>
              </a:rPr>
              <a:t>– </a:t>
            </a:r>
            <a:r>
              <a:rPr lang="fr-FR" dirty="0">
                <a:solidFill>
                  <a:schemeClr val="tx1"/>
                </a:solidFill>
              </a:rPr>
              <a:t>Gérer rigoureusement les </a:t>
            </a:r>
            <a:r>
              <a:rPr lang="fr-FR" dirty="0" err="1">
                <a:solidFill>
                  <a:schemeClr val="tx1"/>
                </a:solidFill>
              </a:rPr>
              <a:t>logins</a:t>
            </a:r>
            <a:r>
              <a:rPr lang="fr-FR" dirty="0">
                <a:solidFill>
                  <a:schemeClr val="tx1"/>
                </a:solidFill>
              </a:rPr>
              <a:t> et les mots de passe en veillant plus </a:t>
            </a:r>
            <a:r>
              <a:rPr lang="fr-FR" dirty="0" smtClean="0">
                <a:solidFill>
                  <a:schemeClr val="tx1"/>
                </a:solidFill>
              </a:rPr>
              <a:t>particulièrement à </a:t>
            </a:r>
            <a:r>
              <a:rPr lang="fr-FR" dirty="0">
                <a:solidFill>
                  <a:schemeClr val="tx1"/>
                </a:solidFill>
              </a:rPr>
              <a:t>n’accorder aux chercheurs non permanents que les </a:t>
            </a:r>
            <a:r>
              <a:rPr lang="fr-FR" dirty="0" smtClean="0">
                <a:solidFill>
                  <a:schemeClr val="tx1"/>
                </a:solidFill>
              </a:rPr>
              <a:t>facilités strictement </a:t>
            </a:r>
            <a:r>
              <a:rPr lang="fr-FR" dirty="0">
                <a:solidFill>
                  <a:schemeClr val="tx1"/>
                </a:solidFill>
              </a:rPr>
              <a:t>indispensables à leurs travaux et à les leur retirer dès </a:t>
            </a:r>
            <a:r>
              <a:rPr lang="fr-FR" dirty="0" smtClean="0">
                <a:solidFill>
                  <a:schemeClr val="tx1"/>
                </a:solidFill>
              </a:rPr>
              <a:t>la fin </a:t>
            </a:r>
            <a:r>
              <a:rPr lang="fr-FR" dirty="0">
                <a:solidFill>
                  <a:schemeClr val="tx1"/>
                </a:solidFill>
              </a:rPr>
              <a:t>de leur séjour.</a:t>
            </a:r>
          </a:p>
          <a:p>
            <a:pPr algn="l"/>
            <a:endParaRPr lang="fr-FR" dirty="0" smtClean="0">
              <a:solidFill>
                <a:schemeClr val="tx1"/>
              </a:solidFill>
            </a:endParaRPr>
          </a:p>
          <a:p>
            <a:pPr algn="l"/>
            <a:r>
              <a:rPr lang="fr-FR" dirty="0" smtClean="0">
                <a:solidFill>
                  <a:schemeClr val="tx1"/>
                </a:solidFill>
              </a:rPr>
              <a:t>– </a:t>
            </a:r>
            <a:r>
              <a:rPr lang="fr-FR" dirty="0">
                <a:solidFill>
                  <a:schemeClr val="tx1"/>
                </a:solidFill>
              </a:rPr>
              <a:t>Imposer des précautions supplémentaires aux chercheurs souhaitant se</a:t>
            </a:r>
          </a:p>
          <a:p>
            <a:pPr algn="l"/>
            <a:r>
              <a:rPr lang="fr-FR" dirty="0">
                <a:solidFill>
                  <a:schemeClr val="tx1"/>
                </a:solidFill>
              </a:rPr>
              <a:t>connecter de l’extérieur – et </a:t>
            </a:r>
            <a:r>
              <a:rPr lang="fr-FR" i="1" dirty="0">
                <a:solidFill>
                  <a:schemeClr val="tx1"/>
                </a:solidFill>
              </a:rPr>
              <a:t>a fortiori lors d’un séjour à l’étranger –, par</a:t>
            </a:r>
          </a:p>
          <a:p>
            <a:pPr algn="l"/>
            <a:r>
              <a:rPr lang="fr-FR" dirty="0">
                <a:solidFill>
                  <a:schemeClr val="tx1"/>
                </a:solidFill>
              </a:rPr>
              <a:t>exemple l’emploi de mots de passe à usage unique.</a:t>
            </a:r>
          </a:p>
          <a:p>
            <a:pPr algn="l"/>
            <a:endParaRPr lang="fr-FR" dirty="0" smtClean="0">
              <a:solidFill>
                <a:schemeClr val="tx1"/>
              </a:solidFill>
            </a:endParaRPr>
          </a:p>
          <a:p>
            <a:pPr algn="l"/>
            <a:r>
              <a:rPr lang="fr-FR" dirty="0" smtClean="0">
                <a:solidFill>
                  <a:schemeClr val="tx1"/>
                </a:solidFill>
              </a:rPr>
              <a:t>– </a:t>
            </a:r>
            <a:r>
              <a:rPr lang="fr-FR" dirty="0">
                <a:solidFill>
                  <a:schemeClr val="tx1"/>
                </a:solidFill>
              </a:rPr>
              <a:t>Utiliser, en cas de nécessité, les nouveaux procédés de chiffrement pour</a:t>
            </a:r>
          </a:p>
          <a:p>
            <a:pPr algn="l"/>
            <a:r>
              <a:rPr lang="fr-FR" dirty="0">
                <a:solidFill>
                  <a:schemeClr val="tx1"/>
                </a:solidFill>
              </a:rPr>
              <a:t>assurer la discrétion des échanges de messagerie et de données.</a:t>
            </a:r>
          </a:p>
          <a:p>
            <a:pPr algn="l"/>
            <a:endParaRPr lang="fr-FR" dirty="0" smtClean="0">
              <a:solidFill>
                <a:schemeClr val="tx1"/>
              </a:solidFill>
            </a:endParaRPr>
          </a:p>
          <a:p>
            <a:pPr algn="l"/>
            <a:r>
              <a:rPr lang="fr-FR" dirty="0" smtClean="0">
                <a:solidFill>
                  <a:schemeClr val="tx1"/>
                </a:solidFill>
              </a:rPr>
              <a:t>– </a:t>
            </a:r>
            <a:r>
              <a:rPr lang="fr-FR" dirty="0">
                <a:solidFill>
                  <a:schemeClr val="tx1"/>
                </a:solidFill>
              </a:rPr>
              <a:t>N’effectuer les travaux les plus sensibles et ne stocker les fichiers confidentiels</a:t>
            </a:r>
          </a:p>
          <a:p>
            <a:pPr algn="l"/>
            <a:r>
              <a:rPr lang="fr-FR" dirty="0">
                <a:solidFill>
                  <a:schemeClr val="tx1"/>
                </a:solidFill>
              </a:rPr>
              <a:t>que sur des machines physiquement déconnectées du réseau.</a:t>
            </a:r>
            <a:endParaRPr lang="fr-FR"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286808" cy="5857916"/>
          </a:xfrm>
        </p:spPr>
        <p:txBody>
          <a:bodyPr>
            <a:normAutofit/>
          </a:bodyPr>
          <a:lstStyle/>
          <a:p>
            <a:pPr algn="l"/>
            <a:r>
              <a:rPr lang="fr-FR" sz="2200" dirty="0" smtClean="0">
                <a:solidFill>
                  <a:schemeClr val="tx1"/>
                </a:solidFill>
              </a:rPr>
              <a:t>Menaces pour l’infrastructure physique</a:t>
            </a:r>
          </a:p>
          <a:p>
            <a:pPr algn="l"/>
            <a:endParaRPr lang="fr-FR" sz="2200" dirty="0" smtClean="0">
              <a:solidFill>
                <a:schemeClr val="tx1"/>
              </a:solidFill>
            </a:endParaRPr>
          </a:p>
          <a:p>
            <a:pPr algn="l"/>
            <a:r>
              <a:rPr lang="fr-FR" sz="2200" dirty="0" smtClean="0">
                <a:solidFill>
                  <a:schemeClr val="tx1"/>
                </a:solidFill>
              </a:rPr>
              <a:t>Lorsqu’il est question de la sécurité du réseau, ou de la sécurité informatique, on pense généralement aux pirates exploitant des vulnérabilités logicielles. Une menace moins connue, mais néanmoins importante, est celle qui plane sur la sécurité physique des périphériques. Un assaillant peut empêcher l’utilisation des ressources du réseau si celles-ci sont physiquement compromises.</a:t>
            </a:r>
            <a:endParaRPr lang="fr-FR" sz="2200"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357166"/>
            <a:ext cx="8572560" cy="6215106"/>
          </a:xfrm>
        </p:spPr>
        <p:txBody>
          <a:bodyPr>
            <a:normAutofit/>
          </a:bodyPr>
          <a:lstStyle/>
          <a:p>
            <a:pPr algn="l"/>
            <a:r>
              <a:rPr lang="fr-FR" sz="2200" dirty="0" smtClean="0">
                <a:solidFill>
                  <a:schemeClr val="tx1"/>
                </a:solidFill>
              </a:rPr>
              <a:t>Les quatre catégories de menaces physiques sont les suivantes : </a:t>
            </a:r>
          </a:p>
          <a:p>
            <a:pPr algn="l"/>
            <a:endParaRPr lang="fr-FR" sz="2200" dirty="0" smtClean="0">
              <a:solidFill>
                <a:schemeClr val="tx1"/>
              </a:solidFill>
            </a:endParaRPr>
          </a:p>
          <a:p>
            <a:pPr algn="l"/>
            <a:r>
              <a:rPr lang="fr-FR" sz="2200" b="1" i="1" dirty="0" smtClean="0">
                <a:solidFill>
                  <a:schemeClr val="tx1"/>
                </a:solidFill>
              </a:rPr>
              <a:t>Menaces matérielles </a:t>
            </a:r>
            <a:r>
              <a:rPr lang="fr-FR" sz="2200" dirty="0" smtClean="0">
                <a:solidFill>
                  <a:schemeClr val="tx1"/>
                </a:solidFill>
              </a:rPr>
              <a:t>entraînant des dommages physiques aux serveurs, routeurs, commutateurs, installations de câblage et stations de travail.</a:t>
            </a:r>
          </a:p>
          <a:p>
            <a:pPr algn="l"/>
            <a:r>
              <a:rPr lang="fr-FR" sz="2200" b="1" i="1" dirty="0" smtClean="0">
                <a:solidFill>
                  <a:schemeClr val="tx1"/>
                </a:solidFill>
              </a:rPr>
              <a:t>Menaces environnementales</a:t>
            </a:r>
            <a:r>
              <a:rPr lang="fr-FR" sz="2200" dirty="0" smtClean="0">
                <a:solidFill>
                  <a:schemeClr val="tx1"/>
                </a:solidFill>
              </a:rPr>
              <a:t> dues aux variations extrêmes de la température ou du taux d’humidité.</a:t>
            </a:r>
          </a:p>
          <a:p>
            <a:pPr algn="l"/>
            <a:r>
              <a:rPr lang="fr-FR" sz="2200" b="1" i="1" dirty="0" smtClean="0">
                <a:solidFill>
                  <a:schemeClr val="tx1"/>
                </a:solidFill>
              </a:rPr>
              <a:t>Menaces électriques </a:t>
            </a:r>
            <a:r>
              <a:rPr lang="fr-FR" sz="2200" dirty="0" smtClean="0">
                <a:solidFill>
                  <a:schemeClr val="tx1"/>
                </a:solidFill>
              </a:rPr>
              <a:t>provenant de pointes de tension, d’une tension d’alimentation trop basse (baisse de tension), d’une alimentation non filtrée (bruit) et de la perte totale d’alimentation.</a:t>
            </a:r>
          </a:p>
          <a:p>
            <a:pPr algn="l"/>
            <a:r>
              <a:rPr lang="fr-FR" sz="2200" b="1" i="1" dirty="0" smtClean="0">
                <a:solidFill>
                  <a:schemeClr val="tx1"/>
                </a:solidFill>
              </a:rPr>
              <a:t>Menaces de maintenance </a:t>
            </a:r>
            <a:r>
              <a:rPr lang="fr-FR" sz="2200" dirty="0" smtClean="0">
                <a:solidFill>
                  <a:schemeClr val="tx1"/>
                </a:solidFill>
              </a:rPr>
              <a:t>dues à un traitement inadéquat de composants électriques essentiels (décharge électrostatique), au manque de pièces de rechange critiques, à un mauvais câblage et à un mauvais étiquetage.</a:t>
            </a:r>
          </a:p>
          <a:p>
            <a:pPr algn="l"/>
            <a:endParaRPr lang="fr-FR" sz="22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357166"/>
            <a:ext cx="8429684" cy="6143668"/>
          </a:xfrm>
        </p:spPr>
        <p:txBody>
          <a:bodyPr>
            <a:normAutofit/>
          </a:bodyPr>
          <a:lstStyle/>
          <a:p>
            <a:pPr algn="l"/>
            <a:r>
              <a:rPr lang="fr-FR" sz="2200" dirty="0" smtClean="0">
                <a:solidFill>
                  <a:schemeClr val="tx1"/>
                </a:solidFill>
              </a:rPr>
              <a:t>Certains de ces problèmes doivent être traités par une stratégie organisationnelle. D’autres dépendent d’une bonne gestion au sein de l’organisation. Un coup du sort peut avoir pour conséquence de ruiner un réseau si la sécurité physique n’a pas été suffisamment préparée. </a:t>
            </a:r>
          </a:p>
          <a:p>
            <a:pPr algn="l"/>
            <a:endParaRPr lang="fr-FR" sz="2200" dirty="0" smtClean="0">
              <a:solidFill>
                <a:schemeClr val="tx1"/>
              </a:solidFill>
            </a:endParaRPr>
          </a:p>
          <a:p>
            <a:pPr algn="l"/>
            <a:r>
              <a:rPr lang="fr-FR" sz="2200" dirty="0" smtClean="0">
                <a:solidFill>
                  <a:schemeClr val="tx1"/>
                </a:solidFill>
              </a:rPr>
              <a:t>Voici quelques méthodes permettant d’atténuer les menaces physiques : </a:t>
            </a:r>
          </a:p>
          <a:p>
            <a:pPr algn="l"/>
            <a:endParaRPr lang="fr-FR" sz="2200" dirty="0" smtClean="0">
              <a:solidFill>
                <a:schemeClr val="tx1"/>
              </a:solidFill>
            </a:endParaRPr>
          </a:p>
          <a:p>
            <a:pPr algn="l"/>
            <a:r>
              <a:rPr lang="fr-FR" sz="2200" dirty="0" smtClean="0">
                <a:solidFill>
                  <a:schemeClr val="tx1"/>
                </a:solidFill>
              </a:rPr>
              <a:t>Limitation des menaces matérielles</a:t>
            </a:r>
          </a:p>
          <a:p>
            <a:pPr algn="l"/>
            <a:r>
              <a:rPr lang="fr-FR" sz="2200" dirty="0" smtClean="0">
                <a:solidFill>
                  <a:schemeClr val="tx1"/>
                </a:solidFill>
              </a:rPr>
              <a:t>Limitation des menaces environnementales</a:t>
            </a:r>
          </a:p>
          <a:p>
            <a:pPr algn="l"/>
            <a:r>
              <a:rPr lang="fr-FR" sz="2200" dirty="0" smtClean="0">
                <a:solidFill>
                  <a:schemeClr val="tx1"/>
                </a:solidFill>
              </a:rPr>
              <a:t>Limitation des menaces électriques</a:t>
            </a:r>
            <a:endParaRPr lang="fr-FR" sz="220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429684" cy="6286544"/>
          </a:xfrm>
        </p:spPr>
        <p:txBody>
          <a:bodyPr>
            <a:normAutofit/>
          </a:bodyPr>
          <a:lstStyle/>
          <a:p>
            <a:pPr algn="l"/>
            <a:r>
              <a:rPr lang="fr-FR" sz="2200" b="1" i="1" dirty="0" smtClean="0">
                <a:solidFill>
                  <a:schemeClr val="tx1"/>
                </a:solidFill>
              </a:rPr>
              <a:t>Limitation des menaces matérielles</a:t>
            </a:r>
          </a:p>
          <a:p>
            <a:pPr algn="l"/>
            <a:endParaRPr lang="fr-FR" sz="2200" dirty="0" smtClean="0">
              <a:solidFill>
                <a:schemeClr val="tx1"/>
              </a:solidFill>
            </a:endParaRPr>
          </a:p>
          <a:p>
            <a:pPr algn="l"/>
            <a:r>
              <a:rPr lang="fr-FR" sz="2200" dirty="0" smtClean="0">
                <a:solidFill>
                  <a:schemeClr val="tx1"/>
                </a:solidFill>
              </a:rPr>
              <a:t>Fermez le local technique à clé et n’y donnez accès qu’au personnel autorisé. Empêchez tout accès par un plafond suspendu, un faux-plafond, une fenêtre, un conduit d’aération ou toute possibilité autre que l’entrée sécurisée. Mettez en place un contrôle d’accès électronique et enregistrez toutes les tentatives d’entrée. Surveillez les installations à l’aide de caméras de sécurité.</a:t>
            </a:r>
            <a:endParaRPr lang="fr-FR" sz="2200" dirty="0">
              <a:solidFill>
                <a:schemeClr val="tx1"/>
              </a:solidFill>
            </a:endParaRPr>
          </a:p>
        </p:txBody>
      </p:sp>
      <p:pic>
        <p:nvPicPr>
          <p:cNvPr id="4098" name="Picture 2"/>
          <p:cNvPicPr>
            <a:picLocks noChangeAspect="1" noChangeArrowheads="1"/>
          </p:cNvPicPr>
          <p:nvPr/>
        </p:nvPicPr>
        <p:blipFill>
          <a:blip r:embed="rId2"/>
          <a:srcRect/>
          <a:stretch>
            <a:fillRect/>
          </a:stretch>
        </p:blipFill>
        <p:spPr bwMode="auto">
          <a:xfrm>
            <a:off x="1000100" y="3071810"/>
            <a:ext cx="7358114" cy="375709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429684" cy="6072230"/>
          </a:xfrm>
        </p:spPr>
        <p:txBody>
          <a:bodyPr>
            <a:normAutofit/>
          </a:bodyPr>
          <a:lstStyle/>
          <a:p>
            <a:pPr algn="l"/>
            <a:r>
              <a:rPr lang="fr-FR" sz="2200" b="1" i="1" dirty="0" smtClean="0">
                <a:solidFill>
                  <a:schemeClr val="tx1"/>
                </a:solidFill>
              </a:rPr>
              <a:t>Limitation des menaces environnementales </a:t>
            </a:r>
            <a:endParaRPr lang="fr-FR" sz="2200" dirty="0" smtClean="0">
              <a:solidFill>
                <a:schemeClr val="tx1"/>
              </a:solidFill>
            </a:endParaRPr>
          </a:p>
          <a:p>
            <a:pPr algn="l"/>
            <a:r>
              <a:rPr lang="fr-FR" sz="2200" dirty="0" smtClean="0">
                <a:solidFill>
                  <a:schemeClr val="tx1"/>
                </a:solidFill>
              </a:rPr>
              <a:t>Maintenez des conditions de fonctionnement normales par une régulation de la température et du taux d’humidité, par un flux d’air dirigé vers l’extérieur et par un système de surveillance, d’enregistrement et d’alarme à distance. </a:t>
            </a:r>
            <a:endParaRPr lang="fr-FR" sz="2200" dirty="0">
              <a:solidFill>
                <a:schemeClr val="tx1"/>
              </a:solidFill>
            </a:endParaRPr>
          </a:p>
        </p:txBody>
      </p:sp>
      <p:pic>
        <p:nvPicPr>
          <p:cNvPr id="5122" name="Picture 2"/>
          <p:cNvPicPr>
            <a:picLocks noChangeAspect="1" noChangeArrowheads="1"/>
          </p:cNvPicPr>
          <p:nvPr/>
        </p:nvPicPr>
        <p:blipFill>
          <a:blip r:embed="rId2"/>
          <a:srcRect/>
          <a:stretch>
            <a:fillRect/>
          </a:stretch>
        </p:blipFill>
        <p:spPr bwMode="auto">
          <a:xfrm>
            <a:off x="500035" y="2643182"/>
            <a:ext cx="7997344" cy="3922264"/>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501122" cy="6286544"/>
          </a:xfrm>
        </p:spPr>
        <p:txBody>
          <a:bodyPr>
            <a:normAutofit/>
          </a:bodyPr>
          <a:lstStyle/>
          <a:p>
            <a:pPr algn="l"/>
            <a:r>
              <a:rPr lang="fr-FR" sz="2200" b="1" i="1" dirty="0" smtClean="0">
                <a:solidFill>
                  <a:schemeClr val="tx1"/>
                </a:solidFill>
              </a:rPr>
              <a:t>Limitation des menaces électriques </a:t>
            </a:r>
            <a:endParaRPr lang="fr-FR" sz="2200" dirty="0" smtClean="0">
              <a:solidFill>
                <a:schemeClr val="tx1"/>
              </a:solidFill>
            </a:endParaRPr>
          </a:p>
          <a:p>
            <a:pPr algn="l"/>
            <a:r>
              <a:rPr lang="fr-FR" sz="2200" dirty="0" smtClean="0">
                <a:solidFill>
                  <a:schemeClr val="tx1"/>
                </a:solidFill>
              </a:rPr>
              <a:t>Limitez les problèmes d’alimentation électrique en installant des systèmes d’alimentation sans coupure (UPS) et des groupes de secours, en appliquant un plan de maintenance préventive et en installant des alimentation redondantes, et en utilisant un système de surveillance et d’alarme à distance. </a:t>
            </a:r>
            <a:endParaRPr lang="fr-FR" sz="2200" dirty="0">
              <a:solidFill>
                <a:schemeClr val="tx1"/>
              </a:solidFill>
            </a:endParaRPr>
          </a:p>
        </p:txBody>
      </p:sp>
      <p:pic>
        <p:nvPicPr>
          <p:cNvPr id="6146" name="Picture 2"/>
          <p:cNvPicPr>
            <a:picLocks noChangeAspect="1" noChangeArrowheads="1"/>
          </p:cNvPicPr>
          <p:nvPr/>
        </p:nvPicPr>
        <p:blipFill>
          <a:blip r:embed="rId2"/>
          <a:srcRect/>
          <a:stretch>
            <a:fillRect/>
          </a:stretch>
        </p:blipFill>
        <p:spPr bwMode="auto">
          <a:xfrm>
            <a:off x="285720" y="2596664"/>
            <a:ext cx="8429684" cy="372474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572560" cy="6286544"/>
          </a:xfrm>
        </p:spPr>
        <p:txBody>
          <a:bodyPr>
            <a:normAutofit/>
          </a:bodyPr>
          <a:lstStyle/>
          <a:p>
            <a:pPr algn="l"/>
            <a:r>
              <a:rPr lang="fr-FR" sz="2200" b="1" i="1" dirty="0" smtClean="0">
                <a:solidFill>
                  <a:schemeClr val="tx1"/>
                </a:solidFill>
              </a:rPr>
              <a:t>Limitation des menaces de maintenance</a:t>
            </a:r>
          </a:p>
          <a:p>
            <a:pPr algn="l"/>
            <a:r>
              <a:rPr lang="fr-FR" sz="2200" dirty="0" smtClean="0">
                <a:solidFill>
                  <a:schemeClr val="tx1"/>
                </a:solidFill>
              </a:rPr>
              <a:t>Pour limiter les menaces de maintenance, utilisez des chemins de câbles bien nets, étiquetez les câbles et les éléments critiques, utilisez des procédures de décharge électrostatique, prévoyez un stock de pièces de rechange critiques et contrôlez l’accès aux ports de console.</a:t>
            </a:r>
            <a:endParaRPr lang="fr-FR" sz="2200" dirty="0">
              <a:solidFill>
                <a:schemeClr val="tx1"/>
              </a:solidFill>
            </a:endParaRPr>
          </a:p>
        </p:txBody>
      </p:sp>
      <p:pic>
        <p:nvPicPr>
          <p:cNvPr id="7170" name="Picture 2"/>
          <p:cNvPicPr>
            <a:picLocks noChangeAspect="1" noChangeArrowheads="1"/>
          </p:cNvPicPr>
          <p:nvPr/>
        </p:nvPicPr>
        <p:blipFill>
          <a:blip r:embed="rId2"/>
          <a:srcRect/>
          <a:stretch>
            <a:fillRect/>
          </a:stretch>
        </p:blipFill>
        <p:spPr bwMode="auto">
          <a:xfrm>
            <a:off x="499376" y="2130578"/>
            <a:ext cx="8102807" cy="454820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429684" cy="6215106"/>
          </a:xfrm>
        </p:spPr>
        <p:txBody>
          <a:bodyPr>
            <a:normAutofit/>
          </a:bodyPr>
          <a:lstStyle/>
          <a:p>
            <a:pPr algn="l"/>
            <a:r>
              <a:rPr lang="fr-FR" sz="2200" b="1" dirty="0" smtClean="0">
                <a:solidFill>
                  <a:schemeClr val="tx1"/>
                </a:solidFill>
              </a:rPr>
              <a:t>Menaces envers les réseaux</a:t>
            </a:r>
          </a:p>
          <a:p>
            <a:pPr algn="l"/>
            <a:r>
              <a:rPr lang="fr-FR" sz="2200" dirty="0" smtClean="0">
                <a:solidFill>
                  <a:schemeClr val="tx1"/>
                </a:solidFill>
              </a:rPr>
              <a:t>Ces délits peuvent être regroupés dans les quatre catégories de menaces principales suivantes :</a:t>
            </a:r>
          </a:p>
          <a:p>
            <a:pPr algn="l"/>
            <a:endParaRPr lang="fr-FR" sz="2200" dirty="0" smtClean="0">
              <a:solidFill>
                <a:schemeClr val="tx1"/>
              </a:solidFill>
            </a:endParaRPr>
          </a:p>
        </p:txBody>
      </p:sp>
      <p:pic>
        <p:nvPicPr>
          <p:cNvPr id="8194" name="Picture 2"/>
          <p:cNvPicPr>
            <a:picLocks noChangeAspect="1" noChangeArrowheads="1"/>
          </p:cNvPicPr>
          <p:nvPr/>
        </p:nvPicPr>
        <p:blipFill>
          <a:blip r:embed="rId2"/>
          <a:srcRect/>
          <a:stretch>
            <a:fillRect/>
          </a:stretch>
        </p:blipFill>
        <p:spPr bwMode="auto">
          <a:xfrm>
            <a:off x="714348" y="1395412"/>
            <a:ext cx="7500989" cy="5419497"/>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572560" cy="6215106"/>
          </a:xfrm>
        </p:spPr>
        <p:txBody>
          <a:bodyPr>
            <a:normAutofit/>
          </a:bodyPr>
          <a:lstStyle/>
          <a:p>
            <a:pPr algn="l"/>
            <a:r>
              <a:rPr lang="fr-FR" sz="2200" b="1" dirty="0" smtClean="0">
                <a:solidFill>
                  <a:schemeClr val="tx1"/>
                </a:solidFill>
              </a:rPr>
              <a:t>1.Menaces non organisées</a:t>
            </a:r>
            <a:endParaRPr lang="fr-FR" sz="2200" dirty="0" smtClean="0">
              <a:solidFill>
                <a:schemeClr val="tx1"/>
              </a:solidFill>
            </a:endParaRPr>
          </a:p>
          <a:p>
            <a:pPr algn="l"/>
            <a:r>
              <a:rPr lang="fr-FR" sz="2200" dirty="0" smtClean="0">
                <a:solidFill>
                  <a:schemeClr val="tx1"/>
                </a:solidFill>
              </a:rPr>
              <a:t>Ces menaces proviennent pour la plupart d’individus inexpérimentés qui utilisent des outils de piratage facilement accessibles comme des scripts d’interpréteur de commande et des casseurs de mot de passe. Même si elles ne sont utilisées que pour tester l’habilité de l’assaillant, ces menaces peuvent causer de sérieux dommages aux réseaux. Par exemple, le piratage du site Web d’une entreprise peut nuire à la réputation de cette entreprise. Même si le site Web est séparé des informations privées protégées derrière un pare-feu, le public n’en est pas informé. Vu de l’extérieur, le site est donc considéré comme un environnement peu sûr pour des activités. </a:t>
            </a:r>
          </a:p>
          <a:p>
            <a:endParaRPr lang="fr-FR"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572560" cy="6215106"/>
          </a:xfrm>
        </p:spPr>
        <p:txBody>
          <a:bodyPr>
            <a:normAutofit/>
          </a:bodyPr>
          <a:lstStyle/>
          <a:p>
            <a:pPr algn="l"/>
            <a:r>
              <a:rPr lang="fr-FR" sz="2200" b="1" i="1" dirty="0" smtClean="0">
                <a:solidFill>
                  <a:schemeClr val="tx1"/>
                </a:solidFill>
              </a:rPr>
              <a:t>2. Menaces organisées</a:t>
            </a:r>
          </a:p>
          <a:p>
            <a:pPr algn="l"/>
            <a:endParaRPr lang="fr-FR" sz="2200" dirty="0" smtClean="0">
              <a:solidFill>
                <a:schemeClr val="tx1"/>
              </a:solidFill>
            </a:endParaRPr>
          </a:p>
          <a:p>
            <a:pPr algn="l"/>
            <a:r>
              <a:rPr lang="fr-FR" sz="2200" dirty="0" smtClean="0">
                <a:solidFill>
                  <a:schemeClr val="tx1"/>
                </a:solidFill>
              </a:rPr>
              <a:t>Les menaces organisées viennent d’individus isolés ou en groupes, qui sont beaucoup plus motivés et techniquement compétents. Ces personnes connaissent les vulnérabilités des systèmes et utilisent des techniques de piratage évoluées pour pénétrer dans des entreprises qui ne se doutent de rien. Ils accèdent par intrusion à des ordinateurs d’entreprises ou d’institutions gouvernementales pour y commettre des actes de fraude, pour détruire ou altérer des données. </a:t>
            </a:r>
          </a:p>
          <a:p>
            <a:pPr algn="l"/>
            <a:r>
              <a:rPr lang="fr-FR" sz="2200" dirty="0" smtClean="0">
                <a:solidFill>
                  <a:schemeClr val="tx1"/>
                </a:solidFill>
              </a:rPr>
              <a:t>Ces groupes sont souvent impliqués dans des cas de fraude ou de vol signalés aux organismes chargés de l’application de la loi. Leur technique de piratage est si complexe que seuls des enquêteurs très spécialisés arrivent à comprendre ce qui se passe.</a:t>
            </a:r>
            <a:endParaRPr lang="fr-FR" sz="22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142852"/>
            <a:ext cx="8715436" cy="6357982"/>
          </a:xfrm>
        </p:spPr>
        <p:txBody>
          <a:bodyPr>
            <a:normAutofit/>
          </a:bodyPr>
          <a:lstStyle/>
          <a:p>
            <a:pPr algn="l"/>
            <a:r>
              <a:rPr lang="fr-FR" sz="2200" dirty="0">
                <a:solidFill>
                  <a:schemeClr val="tx1"/>
                </a:solidFill>
              </a:rPr>
              <a:t>Mais les systèmes informatiques ne sont pas vulnérables qu’aux attaques extérieures.</a:t>
            </a:r>
          </a:p>
          <a:p>
            <a:pPr algn="l"/>
            <a:r>
              <a:rPr lang="fr-FR" sz="2200" dirty="0">
                <a:solidFill>
                  <a:schemeClr val="tx1"/>
                </a:solidFill>
              </a:rPr>
              <a:t>L’incendie, l’explosion ou le dégât des eaux, l’insouciance, la maladresse</a:t>
            </a:r>
          </a:p>
          <a:p>
            <a:pPr algn="l"/>
            <a:r>
              <a:rPr lang="fr-FR" sz="2200" dirty="0">
                <a:solidFill>
                  <a:schemeClr val="tx1"/>
                </a:solidFill>
              </a:rPr>
              <a:t>ou la malveillance d’un collègue, peuvent perturber gravement le </a:t>
            </a:r>
            <a:r>
              <a:rPr lang="fr-FR" sz="2200" dirty="0" smtClean="0">
                <a:solidFill>
                  <a:schemeClr val="tx1"/>
                </a:solidFill>
              </a:rPr>
              <a:t>fonctionnement de </a:t>
            </a:r>
            <a:r>
              <a:rPr lang="fr-FR" sz="2200" dirty="0">
                <a:solidFill>
                  <a:schemeClr val="tx1"/>
                </a:solidFill>
              </a:rPr>
              <a:t>cet incomparable outil de travail et de communication. </a:t>
            </a:r>
            <a:endParaRPr lang="fr-FR" sz="2200" dirty="0" smtClean="0">
              <a:solidFill>
                <a:schemeClr val="tx1"/>
              </a:solidFill>
            </a:endParaRPr>
          </a:p>
          <a:p>
            <a:pPr algn="l"/>
            <a:endParaRPr lang="fr-FR" sz="2200" dirty="0">
              <a:solidFill>
                <a:schemeClr val="tx1"/>
              </a:solidFill>
            </a:endParaRPr>
          </a:p>
          <a:p>
            <a:pPr algn="l"/>
            <a:r>
              <a:rPr lang="fr-FR" sz="2200" dirty="0" smtClean="0">
                <a:solidFill>
                  <a:schemeClr val="tx1"/>
                </a:solidFill>
              </a:rPr>
              <a:t>Il </a:t>
            </a:r>
            <a:r>
              <a:rPr lang="fr-FR" sz="2200" dirty="0">
                <a:solidFill>
                  <a:schemeClr val="tx1"/>
                </a:solidFill>
              </a:rPr>
              <a:t>faut donc, outre </a:t>
            </a:r>
            <a:r>
              <a:rPr lang="fr-FR" sz="2200" dirty="0" smtClean="0">
                <a:solidFill>
                  <a:schemeClr val="tx1"/>
                </a:solidFill>
              </a:rPr>
              <a:t>les mesures </a:t>
            </a:r>
            <a:r>
              <a:rPr lang="fr-FR" sz="2200" dirty="0">
                <a:solidFill>
                  <a:schemeClr val="tx1"/>
                </a:solidFill>
              </a:rPr>
              <a:t>détaillées plus haut, sauvegarder en un lieu sûr et distant les </a:t>
            </a:r>
            <a:r>
              <a:rPr lang="fr-FR" sz="2200" dirty="0" smtClean="0">
                <a:solidFill>
                  <a:schemeClr val="tx1"/>
                </a:solidFill>
              </a:rPr>
              <a:t>informations et </a:t>
            </a:r>
            <a:r>
              <a:rPr lang="fr-FR" sz="2200" dirty="0">
                <a:solidFill>
                  <a:schemeClr val="tx1"/>
                </a:solidFill>
              </a:rPr>
              <a:t>les données que l’unité ne peut se permettre de perdre</a:t>
            </a:r>
            <a:r>
              <a:rPr lang="fr-FR" sz="2200" dirty="0" smtClean="0">
                <a:solidFill>
                  <a:schemeClr val="tx1"/>
                </a:solidFill>
              </a:rPr>
              <a:t>.</a:t>
            </a:r>
          </a:p>
          <a:p>
            <a:pPr algn="l"/>
            <a:endParaRPr lang="fr-FR" sz="2200" dirty="0">
              <a:solidFill>
                <a:schemeClr val="tx1"/>
              </a:solidFill>
            </a:endParaRPr>
          </a:p>
          <a:p>
            <a:pPr algn="l"/>
            <a:r>
              <a:rPr lang="fr-FR" sz="2200" dirty="0">
                <a:solidFill>
                  <a:schemeClr val="tx1"/>
                </a:solidFill>
              </a:rPr>
              <a:t>Il vous appartient en tant que directeur de définir et mettre en </a:t>
            </a:r>
            <a:r>
              <a:rPr lang="fr-FR" sz="2200" dirty="0" err="1">
                <a:solidFill>
                  <a:schemeClr val="tx1"/>
                </a:solidFill>
              </a:rPr>
              <a:t>oeuvre</a:t>
            </a:r>
            <a:r>
              <a:rPr lang="fr-FR" sz="2200" dirty="0">
                <a:solidFill>
                  <a:schemeClr val="tx1"/>
                </a:solidFill>
              </a:rPr>
              <a:t> la politique</a:t>
            </a:r>
          </a:p>
          <a:p>
            <a:pPr algn="l"/>
            <a:r>
              <a:rPr lang="fr-FR" sz="2200" dirty="0">
                <a:solidFill>
                  <a:schemeClr val="tx1"/>
                </a:solidFill>
              </a:rPr>
              <a:t>de sécurité de votre laboratoire, d’inciter chacun de vos collaborateurs à en</a:t>
            </a:r>
          </a:p>
          <a:p>
            <a:pPr algn="l"/>
            <a:r>
              <a:rPr lang="fr-FR" sz="2200" dirty="0">
                <a:solidFill>
                  <a:schemeClr val="tx1"/>
                </a:solidFill>
              </a:rPr>
              <a:t>prendre conscience et à s’y impliquer.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715436" cy="6357982"/>
          </a:xfrm>
        </p:spPr>
        <p:txBody>
          <a:bodyPr>
            <a:normAutofit/>
          </a:bodyPr>
          <a:lstStyle/>
          <a:p>
            <a:pPr algn="l"/>
            <a:r>
              <a:rPr lang="fr-FR" sz="2200" b="1" i="1" dirty="0" smtClean="0">
                <a:solidFill>
                  <a:schemeClr val="tx1"/>
                </a:solidFill>
              </a:rPr>
              <a:t>3.Menaces externes</a:t>
            </a:r>
          </a:p>
          <a:p>
            <a:pPr algn="l"/>
            <a:endParaRPr lang="fr-FR" sz="2200" dirty="0" smtClean="0">
              <a:solidFill>
                <a:schemeClr val="tx1"/>
              </a:solidFill>
            </a:endParaRPr>
          </a:p>
          <a:p>
            <a:pPr algn="l"/>
            <a:r>
              <a:rPr lang="fr-FR" sz="2200" dirty="0" smtClean="0">
                <a:solidFill>
                  <a:schemeClr val="tx1"/>
                </a:solidFill>
              </a:rPr>
              <a:t>Les menaces externes peuvent provenir d’individus ou d’organisations agissant depuis l’extérieur d’une entreprise et qui ne sont pas autorisés à accéder au réseau et aux ordinateurs de cette dernière. </a:t>
            </a:r>
          </a:p>
          <a:p>
            <a:pPr algn="l"/>
            <a:endParaRPr lang="fr-FR" sz="2200" dirty="0">
              <a:solidFill>
                <a:schemeClr val="tx1"/>
              </a:solidFill>
            </a:endParaRPr>
          </a:p>
          <a:p>
            <a:pPr algn="l"/>
            <a:r>
              <a:rPr lang="fr-FR" sz="2200" dirty="0" smtClean="0">
                <a:solidFill>
                  <a:schemeClr val="tx1"/>
                </a:solidFill>
              </a:rPr>
              <a:t>Ils arrivent à pénétrer dans un réseau à partir d’Internet ou de serveurs d’accès commuté. Les menaces externes peuvent présenter des degrés de gravité variables selon que l’assaillant est un amateur (non organisé) ou un expert (organisé).</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357166"/>
            <a:ext cx="8215370" cy="5929354"/>
          </a:xfrm>
        </p:spPr>
        <p:txBody>
          <a:bodyPr>
            <a:normAutofit/>
          </a:bodyPr>
          <a:lstStyle/>
          <a:p>
            <a:pPr algn="l"/>
            <a:r>
              <a:rPr lang="fr-FR" sz="2200" b="1" i="1" dirty="0" smtClean="0">
                <a:solidFill>
                  <a:schemeClr val="tx1"/>
                </a:solidFill>
              </a:rPr>
              <a:t>4. Menaces internes</a:t>
            </a:r>
          </a:p>
          <a:p>
            <a:pPr algn="l"/>
            <a:endParaRPr lang="fr-FR" sz="2200" dirty="0" smtClean="0">
              <a:solidFill>
                <a:schemeClr val="tx1"/>
              </a:solidFill>
            </a:endParaRPr>
          </a:p>
          <a:p>
            <a:pPr algn="l"/>
            <a:r>
              <a:rPr lang="fr-FR" sz="2200" dirty="0" smtClean="0">
                <a:solidFill>
                  <a:schemeClr val="tx1"/>
                </a:solidFill>
              </a:rPr>
              <a:t>Des menaces internes existent lorsque quelqu’un dispose d’un compte ou d’un moyen d’accès physique autorisé au réseau. Tout comme pour les menaces externes, la gravité d’une menace interne dépend de l’expertise de l’assaillant.</a:t>
            </a:r>
            <a:endParaRPr lang="fr-FR" sz="220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929718" cy="6429420"/>
          </a:xfrm>
        </p:spPr>
        <p:txBody>
          <a:bodyPr/>
          <a:lstStyle/>
          <a:p>
            <a:pPr algn="l"/>
            <a:r>
              <a:rPr lang="fr-FR" dirty="0" smtClean="0">
                <a:solidFill>
                  <a:schemeClr val="tx1"/>
                </a:solidFill>
              </a:rPr>
              <a:t>Piratage psychologique</a:t>
            </a:r>
            <a:endParaRPr lang="fr-FR" dirty="0">
              <a:solidFill>
                <a:schemeClr val="tx1"/>
              </a:solidFill>
            </a:endParaRPr>
          </a:p>
        </p:txBody>
      </p:sp>
      <p:pic>
        <p:nvPicPr>
          <p:cNvPr id="9218" name="Picture 2"/>
          <p:cNvPicPr>
            <a:picLocks noChangeAspect="1" noChangeArrowheads="1"/>
          </p:cNvPicPr>
          <p:nvPr/>
        </p:nvPicPr>
        <p:blipFill>
          <a:blip r:embed="rId2"/>
          <a:srcRect/>
          <a:stretch>
            <a:fillRect/>
          </a:stretch>
        </p:blipFill>
        <p:spPr bwMode="auto">
          <a:xfrm>
            <a:off x="928662" y="720844"/>
            <a:ext cx="7379949" cy="6060177"/>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572560" cy="6143668"/>
          </a:xfrm>
        </p:spPr>
        <p:txBody>
          <a:bodyPr>
            <a:normAutofit/>
          </a:bodyPr>
          <a:lstStyle/>
          <a:p>
            <a:pPr algn="l"/>
            <a:r>
              <a:rPr lang="fr-FR" sz="2200" dirty="0" smtClean="0">
                <a:solidFill>
                  <a:schemeClr val="tx1"/>
                </a:solidFill>
              </a:rPr>
              <a:t>La méthode de piratage la plus simple ne demande aucune compétence en informatique. Si un intrus parvient à tromper un membre de l’organisation pour obtenir des informations précieuses, comme l’emplacement des fichiers ou des mots de passe, le piratage est alors beaucoup plus facile. Ce type d’attaque, appelé piratage psychologique, exploite des faiblesses personnelles qui peuvent être découvertes par des pirates doués. Ces méthodes peuvent faire appel à l’ego d’un employé, ou se présenter sous la forme d’une personne ou d’un faux document qui incite quelqu’un à fournir des informations sensibles.</a:t>
            </a:r>
            <a:endParaRPr lang="fr-FR" sz="2200"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501122" cy="6286544"/>
          </a:xfrm>
        </p:spPr>
        <p:txBody>
          <a:bodyPr>
            <a:normAutofit/>
          </a:bodyPr>
          <a:lstStyle/>
          <a:p>
            <a:pPr algn="l"/>
            <a:endParaRPr lang="fr-FR" sz="2200" dirty="0" smtClean="0">
              <a:solidFill>
                <a:schemeClr val="tx1"/>
              </a:solidFill>
            </a:endParaRPr>
          </a:p>
          <a:p>
            <a:pPr algn="l"/>
            <a:r>
              <a:rPr lang="fr-FR" sz="2200" dirty="0" smtClean="0">
                <a:solidFill>
                  <a:schemeClr val="tx1"/>
                </a:solidFill>
              </a:rPr>
              <a:t>Le hameçonnage est un type de piratage psychologique qui utilise un courriel ou d’autres types de messages pour tenter d’obtenir par la ruse des informations confidentielles, telles que des numéros de carte de crédit ou des mots de passe. </a:t>
            </a:r>
          </a:p>
          <a:p>
            <a:pPr algn="l"/>
            <a:r>
              <a:rPr lang="fr-FR" sz="2200" dirty="0" smtClean="0">
                <a:solidFill>
                  <a:schemeClr val="tx1"/>
                </a:solidFill>
              </a:rPr>
              <a:t>Le </a:t>
            </a:r>
            <a:r>
              <a:rPr lang="fr-FR" sz="2200" dirty="0" err="1" smtClean="0">
                <a:solidFill>
                  <a:schemeClr val="tx1"/>
                </a:solidFill>
              </a:rPr>
              <a:t>hameçonneur</a:t>
            </a:r>
            <a:r>
              <a:rPr lang="fr-FR" sz="2200" dirty="0" smtClean="0">
                <a:solidFill>
                  <a:schemeClr val="tx1"/>
                </a:solidFill>
              </a:rPr>
              <a:t> se fait passer pour une institution de confiance qui aurait un besoin légitime de ces données sensibles. </a:t>
            </a:r>
            <a:endParaRPr lang="fr-FR" sz="22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285728"/>
            <a:ext cx="8072494" cy="5857916"/>
          </a:xfrm>
        </p:spPr>
        <p:txBody>
          <a:bodyPr>
            <a:normAutofit lnSpcReduction="10000"/>
          </a:bodyPr>
          <a:lstStyle/>
          <a:p>
            <a:pPr algn="l"/>
            <a:r>
              <a:rPr lang="fr-FR" sz="2200" dirty="0" smtClean="0">
                <a:solidFill>
                  <a:schemeClr val="tx1"/>
                </a:solidFill>
              </a:rPr>
              <a:t>La plupart du temps, le hameçonnage consiste à envoyer des messages non sollicités qui semblent provenir d’un site bancaire ou de vente aux enchères connu. La figure illustre un exemple d’un tel courriel. </a:t>
            </a:r>
          </a:p>
          <a:p>
            <a:pPr algn="l"/>
            <a:endParaRPr lang="fr-FR" sz="2200" dirty="0">
              <a:solidFill>
                <a:schemeClr val="tx1"/>
              </a:solidFill>
            </a:endParaRPr>
          </a:p>
          <a:p>
            <a:pPr algn="l"/>
            <a:r>
              <a:rPr lang="fr-FR" sz="2200" dirty="0" smtClean="0">
                <a:solidFill>
                  <a:schemeClr val="tx1"/>
                </a:solidFill>
              </a:rPr>
              <a:t>Le nom de la société utilisée comme leurre dans cet exemple a été changé. Les hyperliens figurant dans ces courriels semblent légitimes, mais ils amènent l’utilisateur sur un faux site créé par le pirate pour saisir des données personnelles. Ce site semble appartenir à la société dont le nom est usurpé dans le courriel. Si l’utilisateur trompé entre ses données personnelles, celles-ci sont enregistrées par le pirate.</a:t>
            </a:r>
          </a:p>
          <a:p>
            <a:pPr algn="l"/>
            <a:endParaRPr lang="fr-FR" sz="2200" dirty="0" smtClean="0">
              <a:solidFill>
                <a:schemeClr val="tx1"/>
              </a:solidFill>
            </a:endParaRPr>
          </a:p>
          <a:p>
            <a:pPr algn="l"/>
            <a:r>
              <a:rPr lang="fr-FR" sz="2200" dirty="0" smtClean="0">
                <a:solidFill>
                  <a:schemeClr val="tx1"/>
                </a:solidFill>
              </a:rPr>
              <a:t>Il est possible de lutter contre le hameçonnage en informant les utilisateurs et en leur prodiguant des conseils à suivre lorsqu’ils reçoivent des messages suspects. Les administrateurs peuvent également empêcher l’accès à certains sites Web et configurer des filtres de blocage du courriel suspect. </a:t>
            </a:r>
          </a:p>
          <a:p>
            <a:pPr algn="l"/>
            <a:endParaRPr lang="fr-FR" sz="220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Tableau de menaces</a:t>
            </a:r>
            <a:br>
              <a:rPr lang="fr-FR" dirty="0" smtClean="0"/>
            </a:br>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715436" cy="6215106"/>
          </a:xfrm>
        </p:spPr>
        <p:txBody>
          <a:bodyPr>
            <a:normAutofit/>
          </a:bodyPr>
          <a:lstStyle/>
          <a:p>
            <a:pPr algn="l"/>
            <a:endParaRPr lang="fr-FR" sz="2200" dirty="0" smtClean="0">
              <a:solidFill>
                <a:schemeClr val="tx1"/>
              </a:solidFill>
            </a:endParaRPr>
          </a:p>
          <a:p>
            <a:pPr algn="l"/>
            <a:r>
              <a:rPr lang="fr-FR" sz="2200" dirty="0" smtClean="0">
                <a:solidFill>
                  <a:schemeClr val="tx1"/>
                </a:solidFill>
              </a:rPr>
              <a:t>La </a:t>
            </a:r>
            <a:r>
              <a:rPr lang="fr-FR" sz="2200" dirty="0">
                <a:solidFill>
                  <a:schemeClr val="tx1"/>
                </a:solidFill>
              </a:rPr>
              <a:t>cybercriminalité , pratiquée par des pirates informatiques ou hackers, consiste à accéder aux ordinateurs d'autrui à des fins frauduleuses. À tout moment, vous pouvez être victime d'une attaque si votre ordinateur n’est pas protégé : que ce soit en recevant un e-mail trompeur réclamant votre « attention immédiate » quant à votre compte </a:t>
            </a:r>
            <a:r>
              <a:rPr lang="fr-FR" sz="2200" dirty="0" smtClean="0">
                <a:solidFill>
                  <a:schemeClr val="tx1"/>
                </a:solidFill>
              </a:rPr>
              <a:t>ou </a:t>
            </a:r>
            <a:r>
              <a:rPr lang="fr-FR" sz="2200" dirty="0">
                <a:solidFill>
                  <a:schemeClr val="tx1"/>
                </a:solidFill>
              </a:rPr>
              <a:t>en surfant tout simplement sur Internet. </a:t>
            </a:r>
            <a:endParaRPr lang="fr-FR" sz="2200" dirty="0" smtClean="0">
              <a:solidFill>
                <a:schemeClr val="tx1"/>
              </a:solidFill>
            </a:endParaRPr>
          </a:p>
          <a:p>
            <a:pPr algn="l"/>
            <a:endParaRPr lang="fr-FR" sz="2200" dirty="0">
              <a:solidFill>
                <a:schemeClr val="tx1"/>
              </a:solidFill>
            </a:endParaRPr>
          </a:p>
          <a:p>
            <a:pPr algn="l"/>
            <a:r>
              <a:rPr lang="fr-FR" sz="2200" dirty="0" smtClean="0">
                <a:solidFill>
                  <a:schemeClr val="tx1"/>
                </a:solidFill>
              </a:rPr>
              <a:t>Les </a:t>
            </a:r>
            <a:r>
              <a:rPr lang="fr-FR" sz="2200" dirty="0">
                <a:solidFill>
                  <a:schemeClr val="tx1"/>
                </a:solidFill>
              </a:rPr>
              <a:t>pirates informatiques peuvent rechercher des informations d'identification personnelles stockées sur votre ordinateur, telles que vos numéros de carte bancaire ou les informations de connexion de vos comptes personnels, qu'ils utilisent pour vous soustraire de l'argent ou pour accéder à vos services en ligne dans un but criminel. </a:t>
            </a:r>
            <a:endParaRPr lang="fr-FR" sz="2200" dirty="0" smtClean="0">
              <a:solidFill>
                <a:schemeClr val="tx1"/>
              </a:solidFill>
            </a:endParaRPr>
          </a:p>
          <a:p>
            <a:pPr algn="l"/>
            <a:endParaRPr lang="fr-FR" sz="2200" dirty="0">
              <a:solidFill>
                <a:schemeClr val="tx1"/>
              </a:solidFill>
            </a:endParaRPr>
          </a:p>
          <a:p>
            <a:endParaRPr lang="fr-FR" sz="2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572560" cy="6143668"/>
          </a:xfrm>
        </p:spPr>
        <p:txBody>
          <a:bodyPr>
            <a:normAutofit/>
          </a:bodyPr>
          <a:lstStyle/>
          <a:p>
            <a:pPr algn="l"/>
            <a:r>
              <a:rPr lang="fr-FR" sz="2200" dirty="0" smtClean="0">
                <a:solidFill>
                  <a:schemeClr val="tx1"/>
                </a:solidFill>
              </a:rPr>
              <a:t>Ils peuvent également s'approprier les ressources de votre ordinateur, notamment votre connexion Internet, pour augmenter leur bande passante afin d'infecter d'autres ordinateurs. Ils peuvent ainsi cacher leur véritable localisation géographique lorsqu'ils lancent des attaques. Plus le nombre d'ordinateurs utilisés par un pirate pour se cacher est élevé, plus il est difficile pour les forces de l'ordre de localiser cette personne. Or, il est impossible d'arrêter et de traduire en justice une personne introuvable.</a:t>
            </a:r>
          </a:p>
          <a:p>
            <a:pPr algn="l"/>
            <a:endParaRPr lang="fr-FR" sz="2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501122" cy="6215106"/>
          </a:xfrm>
        </p:spPr>
        <p:txBody>
          <a:bodyPr>
            <a:normAutofit/>
          </a:bodyPr>
          <a:lstStyle/>
          <a:p>
            <a:pPr algn="l"/>
            <a:r>
              <a:rPr lang="fr-FR" sz="2200" dirty="0">
                <a:solidFill>
                  <a:schemeClr val="tx1"/>
                </a:solidFill>
              </a:rPr>
              <a:t>La sécurité en ligne et la prévention de la cybercriminalité peuvent être assez simples. </a:t>
            </a:r>
            <a:endParaRPr lang="fr-FR" sz="2200" dirty="0" smtClean="0">
              <a:solidFill>
                <a:schemeClr val="tx1"/>
              </a:solidFill>
            </a:endParaRPr>
          </a:p>
          <a:p>
            <a:pPr algn="l"/>
            <a:r>
              <a:rPr lang="fr-FR" sz="2200" dirty="0" smtClean="0">
                <a:solidFill>
                  <a:schemeClr val="tx1"/>
                </a:solidFill>
              </a:rPr>
              <a:t>En </a:t>
            </a:r>
            <a:r>
              <a:rPr lang="fr-FR" sz="2200" dirty="0">
                <a:solidFill>
                  <a:schemeClr val="tx1"/>
                </a:solidFill>
              </a:rPr>
              <a:t>règle générale, les criminels en ligne tentent de gagner de l'argent le plus rapidement et le plus simplement possible. Plus vous leur compliquez la tâche, plus vous augmentez vos chances de les voir abandonner pour s'attaquer à une cible plus facile. Vous trouverez ci-après une liste des différents types de menace existants ainsi que certaines mesures à prendre pour limiter leur impact. Ces informations ont été compilées à l'aide de Symantec, un des leaders mondiaux dans le domaine des logiciels d'infrastructure qui permettent aux utilisateurs de protéger leurs infrastructures, leurs informations et leurs interactions.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0840" y="357166"/>
            <a:ext cx="8676002" cy="6143668"/>
          </a:xfrm>
        </p:spPr>
        <p:txBody>
          <a:bodyPr>
            <a:noAutofit/>
          </a:bodyPr>
          <a:lstStyle/>
          <a:p>
            <a:pPr algn="l"/>
            <a:r>
              <a:rPr lang="fr-FR" sz="2200" b="1" dirty="0">
                <a:solidFill>
                  <a:schemeClr val="tx1"/>
                </a:solidFill>
              </a:rPr>
              <a:t>1</a:t>
            </a:r>
            <a:r>
              <a:rPr lang="fr-FR" sz="2200" b="1" dirty="0" smtClean="0">
                <a:solidFill>
                  <a:schemeClr val="tx1"/>
                </a:solidFill>
              </a:rPr>
              <a:t>.</a:t>
            </a:r>
            <a:r>
              <a:rPr lang="fr-FR" sz="2200" b="1" dirty="0" smtClean="0">
                <a:solidFill>
                  <a:schemeClr val="tx1"/>
                </a:solidFill>
              </a:rPr>
              <a:t> </a:t>
            </a:r>
            <a:r>
              <a:rPr lang="fr-FR" sz="2200" b="1" dirty="0">
                <a:solidFill>
                  <a:schemeClr val="tx1"/>
                </a:solidFill>
              </a:rPr>
              <a:t>La sécurité des systèmes </a:t>
            </a:r>
            <a:r>
              <a:rPr lang="fr-FR" sz="2200" b="1" dirty="0" smtClean="0">
                <a:solidFill>
                  <a:schemeClr val="tx1"/>
                </a:solidFill>
              </a:rPr>
              <a:t>d’information</a:t>
            </a:r>
          </a:p>
          <a:p>
            <a:pPr algn="l"/>
            <a:r>
              <a:rPr lang="fr-FR" sz="2200" dirty="0">
                <a:solidFill>
                  <a:schemeClr val="tx1"/>
                </a:solidFill>
              </a:rPr>
              <a:t>qu’entendons-nous par « sécurité des systèmes d’information » </a:t>
            </a:r>
            <a:r>
              <a:rPr lang="fr-FR" sz="2200" dirty="0" smtClean="0">
                <a:solidFill>
                  <a:schemeClr val="tx1"/>
                </a:solidFill>
              </a:rPr>
              <a:t>?</a:t>
            </a:r>
          </a:p>
          <a:p>
            <a:pPr algn="l"/>
            <a:r>
              <a:rPr lang="fr-FR" sz="2200" b="1" dirty="0" smtClean="0">
                <a:solidFill>
                  <a:schemeClr val="tx1"/>
                </a:solidFill>
              </a:rPr>
              <a:t>a) Systèmes </a:t>
            </a:r>
            <a:r>
              <a:rPr lang="fr-FR" sz="2200" b="1" dirty="0">
                <a:solidFill>
                  <a:schemeClr val="tx1"/>
                </a:solidFill>
              </a:rPr>
              <a:t>d’information</a:t>
            </a:r>
          </a:p>
          <a:p>
            <a:pPr algn="l"/>
            <a:r>
              <a:rPr lang="fr-FR" sz="2200" dirty="0">
                <a:solidFill>
                  <a:schemeClr val="tx1"/>
                </a:solidFill>
              </a:rPr>
              <a:t>L’information se présente sous trois formes : les données, les connaissances et </a:t>
            </a:r>
            <a:r>
              <a:rPr lang="fr-FR" sz="2200" dirty="0" smtClean="0">
                <a:solidFill>
                  <a:schemeClr val="tx1"/>
                </a:solidFill>
              </a:rPr>
              <a:t>les messages</a:t>
            </a:r>
            <a:r>
              <a:rPr lang="fr-FR" sz="2200" dirty="0">
                <a:solidFill>
                  <a:schemeClr val="tx1"/>
                </a:solidFill>
              </a:rPr>
              <a:t>. On a l’habitude de désigner par « système d’information » </a:t>
            </a:r>
            <a:r>
              <a:rPr lang="fr-FR" sz="2200" dirty="0" smtClean="0">
                <a:solidFill>
                  <a:schemeClr val="tx1"/>
                </a:solidFill>
              </a:rPr>
              <a:t>l’ensemble des </a:t>
            </a:r>
            <a:r>
              <a:rPr lang="fr-FR" sz="2200" dirty="0">
                <a:solidFill>
                  <a:schemeClr val="tx1"/>
                </a:solidFill>
              </a:rPr>
              <a:t>moyens techniques et humains qui permet de stocker, de traiter ou de </a:t>
            </a:r>
            <a:r>
              <a:rPr lang="fr-FR" sz="2200" dirty="0" smtClean="0">
                <a:solidFill>
                  <a:schemeClr val="tx1"/>
                </a:solidFill>
              </a:rPr>
              <a:t>transmettre l’information</a:t>
            </a:r>
            <a:r>
              <a:rPr lang="fr-FR" sz="2200" dirty="0">
                <a:solidFill>
                  <a:schemeClr val="tx1"/>
                </a:solidFill>
              </a:rPr>
              <a:t>. </a:t>
            </a:r>
            <a:endParaRPr lang="fr-FR" sz="2200" dirty="0" smtClean="0">
              <a:solidFill>
                <a:schemeClr val="tx1"/>
              </a:solidFill>
            </a:endParaRPr>
          </a:p>
          <a:p>
            <a:pPr algn="l"/>
            <a:r>
              <a:rPr lang="fr-FR" sz="2200" dirty="0" smtClean="0">
                <a:solidFill>
                  <a:schemeClr val="tx1"/>
                </a:solidFill>
              </a:rPr>
              <a:t>De </a:t>
            </a:r>
            <a:r>
              <a:rPr lang="fr-FR" sz="2200" dirty="0">
                <a:solidFill>
                  <a:schemeClr val="tx1"/>
                </a:solidFill>
              </a:rPr>
              <a:t>fait, on confond souvent, même si ce n’est pas très exact,</a:t>
            </a:r>
          </a:p>
          <a:p>
            <a:pPr algn="l"/>
            <a:r>
              <a:rPr lang="fr-FR" sz="2200" dirty="0">
                <a:solidFill>
                  <a:schemeClr val="tx1"/>
                </a:solidFill>
              </a:rPr>
              <a:t>la notion de « systèmes et réseaux informatiques » et celle de « systèmes </a:t>
            </a:r>
            <a:r>
              <a:rPr lang="fr-FR" sz="2200" dirty="0" smtClean="0">
                <a:solidFill>
                  <a:schemeClr val="tx1"/>
                </a:solidFill>
              </a:rPr>
              <a:t>d’information(SI</a:t>
            </a:r>
            <a:r>
              <a:rPr lang="fr-FR" sz="2200" dirty="0">
                <a:solidFill>
                  <a:schemeClr val="tx1"/>
                </a:solidFill>
              </a:rPr>
              <a:t>) ». </a:t>
            </a:r>
          </a:p>
          <a:p>
            <a:pPr algn="l"/>
            <a:r>
              <a:rPr lang="fr-FR" sz="2200" u="sng" dirty="0" smtClean="0">
                <a:solidFill>
                  <a:schemeClr val="tx1"/>
                </a:solidFill>
              </a:rPr>
              <a:t>On </a:t>
            </a:r>
            <a:r>
              <a:rPr lang="fr-FR" sz="2200" u="sng" dirty="0">
                <a:solidFill>
                  <a:schemeClr val="tx1"/>
                </a:solidFill>
              </a:rPr>
              <a:t>dira </a:t>
            </a:r>
            <a:r>
              <a:rPr lang="fr-FR" sz="2200" dirty="0">
                <a:solidFill>
                  <a:schemeClr val="tx1"/>
                </a:solidFill>
              </a:rPr>
              <a:t>donc qu’un système d’information est </a:t>
            </a:r>
            <a:r>
              <a:rPr lang="fr-FR" sz="2200" i="1" dirty="0">
                <a:solidFill>
                  <a:schemeClr val="tx1"/>
                </a:solidFill>
              </a:rPr>
              <a:t>« tout moyen dont le</a:t>
            </a:r>
          </a:p>
          <a:p>
            <a:pPr algn="l"/>
            <a:r>
              <a:rPr lang="fr-FR" sz="2200" i="1" dirty="0">
                <a:solidFill>
                  <a:schemeClr val="tx1"/>
                </a:solidFill>
              </a:rPr>
              <a:t>fonctionnement fait appel d’une façon ou d’une autre à l’électricité et qui est destiné </a:t>
            </a:r>
            <a:r>
              <a:rPr lang="fr-FR" sz="2200" i="1" dirty="0" smtClean="0">
                <a:solidFill>
                  <a:schemeClr val="tx1"/>
                </a:solidFill>
              </a:rPr>
              <a:t>à élaborer</a:t>
            </a:r>
            <a:r>
              <a:rPr lang="fr-FR" sz="2200" i="1" dirty="0">
                <a:solidFill>
                  <a:schemeClr val="tx1"/>
                </a:solidFill>
              </a:rPr>
              <a:t>, traiter</a:t>
            </a:r>
            <a:r>
              <a:rPr lang="fr-FR" sz="2200" i="1" dirty="0" smtClean="0">
                <a:solidFill>
                  <a:schemeClr val="tx1"/>
                </a:solidFill>
              </a:rPr>
              <a:t>, </a:t>
            </a:r>
            <a:r>
              <a:rPr lang="fr-FR" sz="2200" i="1" dirty="0">
                <a:solidFill>
                  <a:schemeClr val="tx1"/>
                </a:solidFill>
              </a:rPr>
              <a:t>stocker, acheminer, présenter ou détruire l’information »</a:t>
            </a:r>
            <a:endParaRPr lang="fr-FR" sz="2200" dirty="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572560" cy="6143668"/>
          </a:xfrm>
        </p:spPr>
        <p:txBody>
          <a:bodyPr>
            <a:normAutofit/>
          </a:bodyPr>
          <a:lstStyle/>
          <a:p>
            <a:pPr algn="l"/>
            <a:r>
              <a:rPr lang="fr-FR" sz="2200" b="1" dirty="0">
                <a:solidFill>
                  <a:schemeClr val="tx1"/>
                </a:solidFill>
              </a:rPr>
              <a:t>Menace informatique n °1 : Failles de sécurité</a:t>
            </a:r>
            <a:endParaRPr lang="fr-FR" sz="2200" dirty="0">
              <a:solidFill>
                <a:schemeClr val="tx1"/>
              </a:solidFill>
            </a:endParaRPr>
          </a:p>
          <a:p>
            <a:pPr algn="l"/>
            <a:r>
              <a:rPr lang="fr-FR" sz="2200" b="1" dirty="0">
                <a:solidFill>
                  <a:schemeClr val="tx1"/>
                </a:solidFill>
              </a:rPr>
              <a:t>Fonctionnement</a:t>
            </a:r>
            <a:r>
              <a:rPr lang="fr-FR" sz="2200" dirty="0">
                <a:solidFill>
                  <a:schemeClr val="tx1"/>
                </a:solidFill>
              </a:rPr>
              <a:t> : Les failles de sécurité sont constituées par les défauts d'un logiciel, qui fragilisent la sécurité globale de votre ordinateur ou de votre réseau. Les failles de sécurité peuvent également être créées par des configurations de sécurité ou d'ordinateur inappropriées. Les menaces de ce type tirent parti de ces failles, qui peuvent alors endommager l'ordinateur ou ses données.</a:t>
            </a:r>
          </a:p>
          <a:p>
            <a:pPr algn="l"/>
            <a:r>
              <a:rPr lang="fr-FR" sz="2200" b="1" dirty="0">
                <a:solidFill>
                  <a:schemeClr val="tx1"/>
                </a:solidFill>
              </a:rPr>
              <a:t>Comment savoir ?</a:t>
            </a:r>
            <a:r>
              <a:rPr lang="fr-FR" sz="2200" dirty="0">
                <a:solidFill>
                  <a:schemeClr val="tx1"/>
                </a:solidFill>
              </a:rPr>
              <a:t> Les sociétés publient les failles de sécurité dès qu'elles sont découvertes et les corrigent rapidement avec des correctifs de sécurité et logiciels.</a:t>
            </a:r>
          </a:p>
          <a:p>
            <a:pPr algn="l"/>
            <a:endParaRPr lang="fr-FR" sz="22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285728"/>
            <a:ext cx="8429684" cy="6143668"/>
          </a:xfrm>
        </p:spPr>
        <p:txBody>
          <a:bodyPr>
            <a:normAutofit/>
          </a:bodyPr>
          <a:lstStyle/>
          <a:p>
            <a:pPr algn="l"/>
            <a:r>
              <a:rPr lang="fr-FR" sz="2200" b="1" dirty="0">
                <a:solidFill>
                  <a:schemeClr val="tx1"/>
                </a:solidFill>
              </a:rPr>
              <a:t>Que faire ?</a:t>
            </a:r>
            <a:endParaRPr lang="fr-FR" sz="2200" dirty="0">
              <a:solidFill>
                <a:schemeClr val="tx1"/>
              </a:solidFill>
            </a:endParaRPr>
          </a:p>
          <a:p>
            <a:pPr algn="l"/>
            <a:r>
              <a:rPr lang="fr-FR" sz="2200" dirty="0">
                <a:solidFill>
                  <a:schemeClr val="tx1"/>
                </a:solidFill>
              </a:rPr>
              <a:t>Tenir à jour les correctifs de sécurité et logiciels.</a:t>
            </a:r>
          </a:p>
          <a:p>
            <a:pPr algn="l"/>
            <a:r>
              <a:rPr lang="fr-FR" sz="2200" dirty="0">
                <a:solidFill>
                  <a:schemeClr val="tx1"/>
                </a:solidFill>
              </a:rPr>
              <a:t>Configurer les paramètres de sécurité pour votre système d'exploitation, votre navigateur Internet et votre logiciel de sécurité.</a:t>
            </a:r>
          </a:p>
          <a:p>
            <a:pPr algn="l"/>
            <a:r>
              <a:rPr lang="fr-FR" sz="2200" dirty="0">
                <a:solidFill>
                  <a:schemeClr val="tx1"/>
                </a:solidFill>
              </a:rPr>
              <a:t>Les sociétés doivent définir leurs propres politiques de sécurité en matière de comportement en ligne. Les particuliers doivent adopter des règles précises pour renforcer leur sécurité en ligne.</a:t>
            </a:r>
          </a:p>
          <a:p>
            <a:pPr algn="l"/>
            <a:r>
              <a:rPr lang="fr-FR" sz="2200" dirty="0">
                <a:solidFill>
                  <a:schemeClr val="tx1"/>
                </a:solidFill>
              </a:rPr>
              <a:t>Installer une solution de sécurité proactive telle que Norton Internet Security pour bloquer les menaces qui ciblent les failles de sécurité.</a:t>
            </a:r>
          </a:p>
          <a:p>
            <a:pPr algn="l"/>
            <a:endParaRPr lang="fr-FR" sz="220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429684" cy="6286544"/>
          </a:xfrm>
        </p:spPr>
        <p:txBody>
          <a:bodyPr>
            <a:normAutofit fontScale="70000" lnSpcReduction="20000"/>
          </a:bodyPr>
          <a:lstStyle/>
          <a:p>
            <a:pPr algn="l"/>
            <a:r>
              <a:rPr lang="fr-FR" b="1" dirty="0">
                <a:solidFill>
                  <a:schemeClr val="tx1"/>
                </a:solidFill>
              </a:rPr>
              <a:t>Menace informatique n °2 : Logiciels espions</a:t>
            </a:r>
            <a:endParaRPr lang="fr-FR" dirty="0">
              <a:solidFill>
                <a:schemeClr val="tx1"/>
              </a:solidFill>
            </a:endParaRPr>
          </a:p>
          <a:p>
            <a:pPr algn="l"/>
            <a:r>
              <a:rPr lang="fr-FR" b="1" dirty="0">
                <a:solidFill>
                  <a:schemeClr val="tx1"/>
                </a:solidFill>
              </a:rPr>
              <a:t>Fonctionnement : </a:t>
            </a:r>
            <a:r>
              <a:rPr lang="fr-FR" dirty="0">
                <a:solidFill>
                  <a:schemeClr val="tx1"/>
                </a:solidFill>
              </a:rPr>
              <a:t>Un logiciel espion peut être téléchargé à partir de sites Web, d'e-mails, de messages instantanés et de connexions directes de partage de fichiers. Par ailleurs, un utilisateur peut, sans le savoir, recevoir un logiciel espion en acceptant un contrat de licence utilisateur final d'un programme informatique.</a:t>
            </a:r>
          </a:p>
          <a:p>
            <a:pPr algn="l"/>
            <a:r>
              <a:rPr lang="fr-FR" b="1" dirty="0">
                <a:solidFill>
                  <a:schemeClr val="tx1"/>
                </a:solidFill>
              </a:rPr>
              <a:t>Que faire ?</a:t>
            </a:r>
            <a:endParaRPr lang="fr-FR" dirty="0">
              <a:solidFill>
                <a:schemeClr val="tx1"/>
              </a:solidFill>
            </a:endParaRPr>
          </a:p>
          <a:p>
            <a:pPr algn="l"/>
            <a:r>
              <a:rPr lang="fr-FR" dirty="0">
                <a:solidFill>
                  <a:schemeClr val="tx1"/>
                </a:solidFill>
              </a:rPr>
              <a:t>Utiliser un programme de sécurité Internet connu pour vous protéger de manière proactive contre les logiciels espions et les autres risques de sécurité.</a:t>
            </a:r>
          </a:p>
          <a:p>
            <a:pPr algn="l"/>
            <a:r>
              <a:rPr lang="fr-FR" dirty="0">
                <a:solidFill>
                  <a:schemeClr val="tx1"/>
                </a:solidFill>
              </a:rPr>
              <a:t>Configurer le pare-feu de ce programme de sécurité pour bloquer les demandes de communications sortantes qui n'ont pas été sollicitées.</a:t>
            </a:r>
          </a:p>
          <a:p>
            <a:pPr algn="l"/>
            <a:r>
              <a:rPr lang="fr-FR" dirty="0">
                <a:solidFill>
                  <a:schemeClr val="tx1"/>
                </a:solidFill>
              </a:rPr>
              <a:t>Ne pas accepter, ni ouvrir de messages d'erreur suspects dans votre navigateur.</a:t>
            </a:r>
          </a:p>
          <a:p>
            <a:pPr algn="l"/>
            <a:r>
              <a:rPr lang="fr-FR" dirty="0">
                <a:solidFill>
                  <a:schemeClr val="tx1"/>
                </a:solidFill>
              </a:rPr>
              <a:t>Refuser les offres de logiciels gratuits, les logiciels espions pouvant être intégrés à de telles offres.</a:t>
            </a:r>
          </a:p>
          <a:p>
            <a:pPr algn="l"/>
            <a:r>
              <a:rPr lang="fr-FR" dirty="0">
                <a:solidFill>
                  <a:schemeClr val="tx1"/>
                </a:solidFill>
              </a:rPr>
              <a:t>Toujours lire attentivement le contrat de licence utilisateur final lors de l'installation et annuler l'installation si d'autres « programmes » sont installés avec le programme souhaité.</a:t>
            </a:r>
          </a:p>
          <a:p>
            <a:pPr algn="l"/>
            <a:r>
              <a:rPr lang="fr-FR" dirty="0">
                <a:solidFill>
                  <a:schemeClr val="tx1"/>
                </a:solidFill>
              </a:rPr>
              <a:t>Tenir à jour les correctifs de sécurité et logiciels.</a:t>
            </a:r>
          </a:p>
          <a:p>
            <a:pPr algn="l"/>
            <a:endParaRPr lang="fr-FR" dirty="0">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501122" cy="6286544"/>
          </a:xfrm>
        </p:spPr>
        <p:txBody>
          <a:bodyPr>
            <a:normAutofit fontScale="70000" lnSpcReduction="20000"/>
          </a:bodyPr>
          <a:lstStyle/>
          <a:p>
            <a:pPr algn="l"/>
            <a:r>
              <a:rPr lang="fr-FR" b="1" dirty="0">
                <a:solidFill>
                  <a:schemeClr val="tx1"/>
                </a:solidFill>
              </a:rPr>
              <a:t>Menace informatique n °3 : Courrier indésirable</a:t>
            </a:r>
            <a:endParaRPr lang="fr-FR" dirty="0">
              <a:solidFill>
                <a:schemeClr val="tx1"/>
              </a:solidFill>
            </a:endParaRPr>
          </a:p>
          <a:p>
            <a:pPr algn="l"/>
            <a:r>
              <a:rPr lang="fr-FR" i="1" dirty="0">
                <a:solidFill>
                  <a:schemeClr val="tx1"/>
                </a:solidFill>
              </a:rPr>
              <a:t>Fonctionnement </a:t>
            </a:r>
            <a:r>
              <a:rPr lang="fr-FR" dirty="0">
                <a:solidFill>
                  <a:schemeClr val="tx1"/>
                </a:solidFill>
              </a:rPr>
              <a:t>: Le courrier indésirable est la version électronique des publicités papier que vous recevez dans votre boîte aux lettres. Cela consiste à envoyer des messages non sollicités, la plupart du temps de la publicité, à un grand nombre de destinataires. Le courrier indésirable pose un sérieux problème de sécurité, car il peut être utilisé pour envoyer un e-mail susceptible de contenir des chevaux de Troie, des virus, des vers, des logiciels espions et des attaques ciblées qui visent à obtenir des informations d'identification personnelles et confidentielles.</a:t>
            </a:r>
          </a:p>
          <a:p>
            <a:pPr algn="l"/>
            <a:r>
              <a:rPr lang="fr-FR" b="1" dirty="0">
                <a:solidFill>
                  <a:schemeClr val="tx1"/>
                </a:solidFill>
              </a:rPr>
              <a:t>Comment savoir ? </a:t>
            </a:r>
            <a:r>
              <a:rPr lang="fr-FR" dirty="0">
                <a:solidFill>
                  <a:schemeClr val="tx1"/>
                </a:solidFill>
              </a:rPr>
              <a:t>Repérez les messages qui ne contiennent pas votre adresse de messagerie dans les champs À ou CC : il s'agit la plupart du temps de courrier indésirable. Le courrier indésirable peut contenir des mots choquants ou des liens vers des sites Web au contenu inapproprié. Il peut également contenir du texte caché, qui n'est visible que si vous sélectionnez le contenu (une astuce courante chez les expéditeurs de courrier indésirable afin que les messages passent au travers des filtres de courrier indésirable sans être détectés).</a:t>
            </a:r>
          </a:p>
          <a:p>
            <a:pPr algn="l"/>
            <a:endParaRPr lang="fr-FR"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643998" cy="6215106"/>
          </a:xfrm>
        </p:spPr>
        <p:txBody>
          <a:bodyPr>
            <a:normAutofit/>
          </a:bodyPr>
          <a:lstStyle/>
          <a:p>
            <a:pPr algn="l"/>
            <a:r>
              <a:rPr lang="fr-FR" sz="2200" b="1" dirty="0">
                <a:solidFill>
                  <a:schemeClr val="tx1"/>
                </a:solidFill>
              </a:rPr>
              <a:t>Que faire ?</a:t>
            </a:r>
            <a:endParaRPr lang="fr-FR" sz="2200" dirty="0">
              <a:solidFill>
                <a:schemeClr val="tx1"/>
              </a:solidFill>
            </a:endParaRPr>
          </a:p>
          <a:p>
            <a:pPr algn="l"/>
            <a:r>
              <a:rPr lang="fr-FR" sz="2200" dirty="0">
                <a:solidFill>
                  <a:schemeClr val="tx1"/>
                </a:solidFill>
              </a:rPr>
              <a:t>Installer un logiciel de blocage/filtrage du courrier indésirable.</a:t>
            </a:r>
          </a:p>
          <a:p>
            <a:pPr algn="l"/>
            <a:r>
              <a:rPr lang="fr-FR" sz="2200" dirty="0">
                <a:solidFill>
                  <a:schemeClr val="tx1"/>
                </a:solidFill>
              </a:rPr>
              <a:t>Ne répondre à aucun courrier suspect et supprimer systématiquement ce type de courrier.</a:t>
            </a:r>
          </a:p>
          <a:p>
            <a:pPr algn="l"/>
            <a:r>
              <a:rPr lang="fr-FR" sz="2200" dirty="0">
                <a:solidFill>
                  <a:schemeClr val="tx1"/>
                </a:solidFill>
              </a:rPr>
              <a:t>Désactiver le volet de prévisualisation de vos e-mails et lire les messages en texte brut.</a:t>
            </a:r>
          </a:p>
          <a:p>
            <a:pPr algn="l"/>
            <a:r>
              <a:rPr lang="fr-FR" sz="2200" dirty="0">
                <a:solidFill>
                  <a:schemeClr val="tx1"/>
                </a:solidFill>
              </a:rPr>
              <a:t>Rejeter tous les messages instantanés provenant de personnes qui ne figurent pas dans votre liste de contacts.</a:t>
            </a:r>
          </a:p>
          <a:p>
            <a:pPr algn="l"/>
            <a:r>
              <a:rPr lang="fr-FR" sz="2200" dirty="0">
                <a:solidFill>
                  <a:schemeClr val="tx1"/>
                </a:solidFill>
              </a:rPr>
              <a:t>Ne pas cliquer sur les liens URL figurant dans un message instantané, sauf s'ils proviennent d'une source connue et qu'ils sont attendus.</a:t>
            </a:r>
          </a:p>
          <a:p>
            <a:pPr algn="l"/>
            <a:r>
              <a:rPr lang="fr-FR" sz="2200" dirty="0">
                <a:solidFill>
                  <a:schemeClr val="tx1"/>
                </a:solidFill>
              </a:rPr>
              <a:t>Tenir à jour les correctifs de sécurité et logiciels.</a:t>
            </a:r>
          </a:p>
          <a:p>
            <a:pPr algn="l"/>
            <a:r>
              <a:rPr lang="fr-FR" sz="2200" dirty="0" smtClean="0">
                <a:solidFill>
                  <a:schemeClr val="tx1"/>
                </a:solidFill>
              </a:rPr>
              <a:t/>
            </a:r>
            <a:br>
              <a:rPr lang="fr-FR" sz="2200" dirty="0" smtClean="0">
                <a:solidFill>
                  <a:schemeClr val="tx1"/>
                </a:solidFill>
              </a:rPr>
            </a:br>
            <a:endParaRPr lang="fr-FR" sz="2200"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501122" cy="6357982"/>
          </a:xfrm>
        </p:spPr>
        <p:txBody>
          <a:bodyPr>
            <a:normAutofit/>
          </a:bodyPr>
          <a:lstStyle/>
          <a:p>
            <a:pPr algn="l"/>
            <a:r>
              <a:rPr lang="fr-FR" sz="2200" b="1" dirty="0" err="1">
                <a:solidFill>
                  <a:schemeClr val="tx1"/>
                </a:solidFill>
              </a:rPr>
              <a:t>enace</a:t>
            </a:r>
            <a:r>
              <a:rPr lang="fr-FR" sz="2200" b="1" dirty="0">
                <a:solidFill>
                  <a:schemeClr val="tx1"/>
                </a:solidFill>
              </a:rPr>
              <a:t> informatique n °4 : Programmes malveillants</a:t>
            </a:r>
            <a:endParaRPr lang="fr-FR" sz="2200" dirty="0">
              <a:solidFill>
                <a:schemeClr val="tx1"/>
              </a:solidFill>
            </a:endParaRPr>
          </a:p>
          <a:p>
            <a:pPr algn="l"/>
            <a:r>
              <a:rPr lang="fr-FR" sz="2200" b="1" dirty="0">
                <a:solidFill>
                  <a:schemeClr val="tx1"/>
                </a:solidFill>
              </a:rPr>
              <a:t>Fonctionnement : </a:t>
            </a:r>
            <a:r>
              <a:rPr lang="fr-FR" sz="2200" dirty="0">
                <a:solidFill>
                  <a:schemeClr val="tx1"/>
                </a:solidFill>
              </a:rPr>
              <a:t>Les programmes malveillants font partie des programmes hostiles, comprenant les virus, les vers et les chevaux de Troie. Les programmes malveillants dits destructeurs utilisent les outils de communication les plus courants pour se propager, notamment sous la forme de vers envoyés dans des messages électroniques ou instantanés, de chevaux de Troie propagés via des sites Web et de fichiers infectés par des virus téléchargés à partir de connexions P2P. Les programmes malveillants tentent également d'exploiter les failles existantes des systèmes en s'introduisant de façon aisée et transparente.</a:t>
            </a:r>
          </a:p>
          <a:p>
            <a:pPr algn="l"/>
            <a:r>
              <a:rPr lang="fr-FR" sz="2200" b="1" dirty="0">
                <a:solidFill>
                  <a:schemeClr val="tx1"/>
                </a:solidFill>
              </a:rPr>
              <a:t>Comment savoir ? </a:t>
            </a:r>
            <a:r>
              <a:rPr lang="fr-FR" sz="2200" dirty="0">
                <a:solidFill>
                  <a:schemeClr val="tx1"/>
                </a:solidFill>
              </a:rPr>
              <a:t>Les programmes malveillants se font le plus souvent très discrets, en se cachant de manière active ou en passant inaperçu sur un système connu de l'utilisateur. Il se peut que vous remarquiez un léger ralentissement de votre système.</a:t>
            </a:r>
          </a:p>
          <a:p>
            <a:pPr algn="l"/>
            <a:endParaRPr lang="fr-FR" sz="220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501122" cy="6286544"/>
          </a:xfrm>
        </p:spPr>
        <p:txBody>
          <a:bodyPr>
            <a:noAutofit/>
          </a:bodyPr>
          <a:lstStyle/>
          <a:p>
            <a:pPr algn="l"/>
            <a:r>
              <a:rPr lang="fr-FR" sz="2200" b="1" dirty="0">
                <a:solidFill>
                  <a:schemeClr val="tx1"/>
                </a:solidFill>
              </a:rPr>
              <a:t>Que faire ?</a:t>
            </a:r>
            <a:endParaRPr lang="fr-FR" sz="2200" dirty="0">
              <a:solidFill>
                <a:schemeClr val="tx1"/>
              </a:solidFill>
            </a:endParaRPr>
          </a:p>
          <a:p>
            <a:pPr algn="l">
              <a:buFont typeface="Arial" pitchFamily="34" charset="0"/>
              <a:buChar char="•"/>
            </a:pPr>
            <a:r>
              <a:rPr lang="fr-FR" sz="2200" dirty="0">
                <a:solidFill>
                  <a:schemeClr val="tx1"/>
                </a:solidFill>
              </a:rPr>
              <a:t>Ouvrir uniquement les pièces aux messages électroniques ou instantanés provenant de sources fiables, et que vous attendiez.</a:t>
            </a:r>
          </a:p>
          <a:p>
            <a:pPr algn="l">
              <a:buFont typeface="Arial" pitchFamily="34" charset="0"/>
              <a:buChar char="•"/>
            </a:pPr>
            <a:r>
              <a:rPr lang="fr-FR" sz="2200" dirty="0">
                <a:solidFill>
                  <a:schemeClr val="tx1"/>
                </a:solidFill>
              </a:rPr>
              <a:t>Faire analyser les pièces jointes aux messages électroniques par un programme de sécurité Internet connu avant de les ouvrir.</a:t>
            </a:r>
          </a:p>
          <a:p>
            <a:pPr algn="l">
              <a:buFont typeface="Arial" pitchFamily="34" charset="0"/>
              <a:buChar char="•"/>
            </a:pPr>
            <a:r>
              <a:rPr lang="fr-FR" sz="2200" dirty="0">
                <a:solidFill>
                  <a:schemeClr val="tx1"/>
                </a:solidFill>
              </a:rPr>
              <a:t>Supprimer tous les messages non sollicités sans les ouvrir.</a:t>
            </a:r>
          </a:p>
          <a:p>
            <a:pPr algn="l">
              <a:buFont typeface="Arial" pitchFamily="34" charset="0"/>
              <a:buChar char="•"/>
            </a:pPr>
            <a:r>
              <a:rPr lang="fr-FR" sz="2200" dirty="0">
                <a:solidFill>
                  <a:schemeClr val="tx1"/>
                </a:solidFill>
              </a:rPr>
              <a:t>Ne pas cliquer sur des liens Web envoyés par des personnes que vous ne connaissez pas.</a:t>
            </a:r>
          </a:p>
          <a:p>
            <a:pPr algn="l">
              <a:buFont typeface="Arial" pitchFamily="34" charset="0"/>
              <a:buChar char="•"/>
            </a:pPr>
            <a:r>
              <a:rPr lang="fr-FR" sz="2200" dirty="0">
                <a:solidFill>
                  <a:schemeClr val="tx1"/>
                </a:solidFill>
              </a:rPr>
              <a:t>Si une personne figurant dans votre liste des contacts vous envoie des messages, fichiers ou liens vers des sites Web étranges, fermer votre session de messagerie instantanée.</a:t>
            </a:r>
          </a:p>
          <a:p>
            <a:pPr algn="l">
              <a:buFont typeface="Arial" pitchFamily="34" charset="0"/>
              <a:buChar char="•"/>
            </a:pPr>
            <a:r>
              <a:rPr lang="fr-FR" sz="2200" dirty="0">
                <a:solidFill>
                  <a:schemeClr val="tx1"/>
                </a:solidFill>
              </a:rPr>
              <a:t>Analyser tous les fichiers avec un programme de sécurité Internet connu avant de les transférer sur votre système.</a:t>
            </a:r>
          </a:p>
          <a:p>
            <a:pPr algn="l">
              <a:buFont typeface="Arial" pitchFamily="34" charset="0"/>
              <a:buChar char="•"/>
            </a:pPr>
            <a:r>
              <a:rPr lang="fr-FR" sz="2200" dirty="0">
                <a:solidFill>
                  <a:schemeClr val="tx1"/>
                </a:solidFill>
              </a:rPr>
              <a:t>Transférer uniquement les fichiers provenant de sources connues.</a:t>
            </a:r>
          </a:p>
          <a:p>
            <a:pPr algn="l">
              <a:buFont typeface="Arial" pitchFamily="34" charset="0"/>
              <a:buChar char="•"/>
            </a:pPr>
            <a:r>
              <a:rPr lang="fr-FR" sz="2200" dirty="0">
                <a:solidFill>
                  <a:schemeClr val="tx1"/>
                </a:solidFill>
              </a:rPr>
              <a:t>Utiliser un programme de sécurité Internet connu pour bloquer toutes les communications sortantes non sollicitées.</a:t>
            </a:r>
          </a:p>
          <a:p>
            <a:pPr algn="l">
              <a:buFont typeface="Arial" pitchFamily="34" charset="0"/>
              <a:buChar char="•"/>
            </a:pPr>
            <a:r>
              <a:rPr lang="fr-FR" sz="2200" dirty="0">
                <a:solidFill>
                  <a:schemeClr val="tx1"/>
                </a:solidFill>
              </a:rPr>
              <a:t>Tenir à jour les correctifs de sécurité.</a:t>
            </a:r>
          </a:p>
          <a:p>
            <a:pPr algn="l"/>
            <a:endParaRPr lang="fr-FR" sz="2200"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85728"/>
            <a:ext cx="8501122" cy="6215106"/>
          </a:xfrm>
        </p:spPr>
        <p:txBody>
          <a:bodyPr>
            <a:normAutofit/>
          </a:bodyPr>
          <a:lstStyle/>
          <a:p>
            <a:pPr algn="l"/>
            <a:r>
              <a:rPr lang="fr-FR" sz="2200" b="1" dirty="0">
                <a:solidFill>
                  <a:schemeClr val="tx1"/>
                </a:solidFill>
              </a:rPr>
              <a:t>Menace informatique n °5 : Hameçonnage (ou </a:t>
            </a:r>
            <a:r>
              <a:rPr lang="fr-FR" sz="2200" b="1" dirty="0" err="1">
                <a:solidFill>
                  <a:schemeClr val="tx1"/>
                </a:solidFill>
              </a:rPr>
              <a:t>Phishing</a:t>
            </a:r>
            <a:r>
              <a:rPr lang="fr-FR" sz="2200" b="1" dirty="0">
                <a:solidFill>
                  <a:schemeClr val="tx1"/>
                </a:solidFill>
              </a:rPr>
              <a:t>)</a:t>
            </a:r>
            <a:endParaRPr lang="fr-FR" sz="2200" dirty="0">
              <a:solidFill>
                <a:schemeClr val="tx1"/>
              </a:solidFill>
            </a:endParaRPr>
          </a:p>
          <a:p>
            <a:pPr algn="l"/>
            <a:r>
              <a:rPr lang="fr-FR" sz="2200" b="1" dirty="0">
                <a:solidFill>
                  <a:schemeClr val="tx1"/>
                </a:solidFill>
              </a:rPr>
              <a:t>Fonctionnement : </a:t>
            </a:r>
            <a:r>
              <a:rPr lang="fr-FR" sz="2200" dirty="0">
                <a:solidFill>
                  <a:schemeClr val="tx1"/>
                </a:solidFill>
              </a:rPr>
              <a:t>Le hameçonnage est essentiellement une escroquerie en ligne, et les </a:t>
            </a:r>
            <a:r>
              <a:rPr lang="fr-FR" sz="2200" dirty="0" err="1">
                <a:solidFill>
                  <a:schemeClr val="tx1"/>
                </a:solidFill>
              </a:rPr>
              <a:t>hameçonneurs</a:t>
            </a:r>
            <a:r>
              <a:rPr lang="fr-FR" sz="2200" dirty="0">
                <a:solidFill>
                  <a:schemeClr val="tx1"/>
                </a:solidFill>
              </a:rPr>
              <a:t> ne sont rien d'autre que des escrocs usurpateurs d'identité, particulièrement doués en informatique. Ils utilisent le courrier indésirable, les sites Web malveillants et les messages électroniques et instantanés pour inciter les utilisateurs à divulguer leurs informations confidentielles telles que les coordonnées de carte bancaire ou de crédit, ou encore les informations permettant d'accéder à leurs comptes personnels.</a:t>
            </a:r>
          </a:p>
          <a:p>
            <a:pPr algn="l"/>
            <a:endParaRPr lang="fr-FR" sz="22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428604"/>
            <a:ext cx="8486812" cy="5924576"/>
          </a:xfrm>
        </p:spPr>
        <p:txBody>
          <a:bodyPr>
            <a:noAutofit/>
          </a:bodyPr>
          <a:lstStyle/>
          <a:p>
            <a:pPr algn="l"/>
            <a:r>
              <a:rPr lang="fr-FR" sz="2200" b="1" dirty="0">
                <a:solidFill>
                  <a:schemeClr val="tx1"/>
                </a:solidFill>
              </a:rPr>
              <a:t>Comment savoir ? </a:t>
            </a:r>
            <a:r>
              <a:rPr lang="fr-FR" sz="2200" dirty="0">
                <a:solidFill>
                  <a:schemeClr val="tx1"/>
                </a:solidFill>
              </a:rPr>
              <a:t>Il existe quatre méthodes permettant d'identifier les tentatives d'hameçonnage :</a:t>
            </a:r>
            <a:br>
              <a:rPr lang="fr-FR" sz="2200" dirty="0">
                <a:solidFill>
                  <a:schemeClr val="tx1"/>
                </a:solidFill>
              </a:rPr>
            </a:br>
            <a:r>
              <a:rPr lang="fr-FR" sz="2200" dirty="0">
                <a:solidFill>
                  <a:schemeClr val="tx1"/>
                </a:solidFill>
              </a:rPr>
              <a:t>1. Les </a:t>
            </a:r>
            <a:r>
              <a:rPr lang="fr-FR" sz="2200" dirty="0" err="1">
                <a:solidFill>
                  <a:schemeClr val="tx1"/>
                </a:solidFill>
              </a:rPr>
              <a:t>hameçonneurs</a:t>
            </a:r>
            <a:r>
              <a:rPr lang="fr-FR" sz="2200" dirty="0">
                <a:solidFill>
                  <a:schemeClr val="tx1"/>
                </a:solidFill>
              </a:rPr>
              <a:t>, se faisant passer pour des sociétés légitimes, peuvent envoyer un e-mail pour demander des informations personnelles et amener les destinataires à répondre via des sites Web malveillants. Ils peuvent également convaincre les destinataires qu'il est urgent d'agir et les conduire à télécharger des programmes malveillants sur leurs ordinateurs.</a:t>
            </a:r>
            <a:br>
              <a:rPr lang="fr-FR" sz="2200" dirty="0">
                <a:solidFill>
                  <a:schemeClr val="tx1"/>
                </a:solidFill>
              </a:rPr>
            </a:br>
            <a:r>
              <a:rPr lang="fr-FR" sz="2200" dirty="0">
                <a:solidFill>
                  <a:schemeClr val="tx1"/>
                </a:solidFill>
              </a:rPr>
              <a:t/>
            </a:r>
            <a:br>
              <a:rPr lang="fr-FR" sz="2200" dirty="0">
                <a:solidFill>
                  <a:schemeClr val="tx1"/>
                </a:solidFill>
              </a:rPr>
            </a:br>
            <a:r>
              <a:rPr lang="fr-FR" sz="2200" dirty="0">
                <a:solidFill>
                  <a:schemeClr val="tx1"/>
                </a:solidFill>
              </a:rPr>
              <a:t>2. Les </a:t>
            </a:r>
            <a:r>
              <a:rPr lang="fr-FR" sz="2200" dirty="0" err="1">
                <a:solidFill>
                  <a:schemeClr val="tx1"/>
                </a:solidFill>
              </a:rPr>
              <a:t>hameçonneurs</a:t>
            </a:r>
            <a:r>
              <a:rPr lang="fr-FR" sz="2200" dirty="0">
                <a:solidFill>
                  <a:schemeClr val="tx1"/>
                </a:solidFill>
              </a:rPr>
              <a:t> jouent sur l'émotion, en envoyant des demandes urgentes ou en évoquant des menaces, pour inciter les destinataires à répondre.</a:t>
            </a:r>
            <a:br>
              <a:rPr lang="fr-FR" sz="2200" dirty="0">
                <a:solidFill>
                  <a:schemeClr val="tx1"/>
                </a:solidFill>
              </a:rPr>
            </a:br>
            <a:r>
              <a:rPr lang="fr-FR" sz="2200" dirty="0">
                <a:solidFill>
                  <a:schemeClr val="tx1"/>
                </a:solidFill>
              </a:rPr>
              <a:t/>
            </a:r>
            <a:br>
              <a:rPr lang="fr-FR" sz="2200" dirty="0">
                <a:solidFill>
                  <a:schemeClr val="tx1"/>
                </a:solidFill>
              </a:rPr>
            </a:br>
            <a:r>
              <a:rPr lang="fr-FR" sz="2200" dirty="0">
                <a:solidFill>
                  <a:schemeClr val="tx1"/>
                </a:solidFill>
              </a:rPr>
              <a:t>3. Les sites de hameçonnage peuvent avoir un aspect quasi identique aux sites originaux, car les criminels ont tendance à utiliser les images sous copyright des sites légitimes.</a:t>
            </a:r>
            <a:br>
              <a:rPr lang="fr-FR" sz="2200" dirty="0">
                <a:solidFill>
                  <a:schemeClr val="tx1"/>
                </a:solidFill>
              </a:rPr>
            </a:br>
            <a:endParaRPr lang="fr-FR" sz="2200"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357166"/>
            <a:ext cx="8215370" cy="6215106"/>
          </a:xfrm>
        </p:spPr>
        <p:txBody>
          <a:bodyPr>
            <a:normAutofit/>
          </a:bodyPr>
          <a:lstStyle/>
          <a:p>
            <a:pPr algn="l"/>
            <a:r>
              <a:rPr lang="fr-FR" sz="2200" dirty="0" smtClean="0">
                <a:solidFill>
                  <a:schemeClr val="tx1"/>
                </a:solidFill>
              </a:rPr>
              <a:t/>
            </a:r>
            <a:br>
              <a:rPr lang="fr-FR" sz="2200" dirty="0" smtClean="0">
                <a:solidFill>
                  <a:schemeClr val="tx1"/>
                </a:solidFill>
              </a:rPr>
            </a:br>
            <a:r>
              <a:rPr lang="fr-FR" sz="2200" dirty="0" smtClean="0">
                <a:solidFill>
                  <a:schemeClr val="tx1"/>
                </a:solidFill>
              </a:rPr>
              <a:t>4. Toute demande d'informations confidentielles effectuée par messagerie électronique ou instantanée n'est pas recevable.</a:t>
            </a:r>
          </a:p>
          <a:p>
            <a:pPr algn="l"/>
            <a:r>
              <a:rPr lang="fr-FR" sz="2200" dirty="0" smtClean="0">
                <a:solidFill>
                  <a:schemeClr val="tx1"/>
                </a:solidFill>
              </a:rPr>
              <a:t>Votre ordinateur est plus lent que d'habitude.</a:t>
            </a:r>
          </a:p>
          <a:p>
            <a:pPr algn="l"/>
            <a:r>
              <a:rPr lang="fr-FR" sz="2200" dirty="0" smtClean="0">
                <a:solidFill>
                  <a:schemeClr val="tx1"/>
                </a:solidFill>
              </a:rPr>
              <a:t>Votre ordinateur cesse de répondre ou se verrouille fréquemment.</a:t>
            </a:r>
          </a:p>
          <a:p>
            <a:pPr algn="l"/>
            <a:r>
              <a:rPr lang="fr-FR" sz="2200" dirty="0" smtClean="0">
                <a:solidFill>
                  <a:schemeClr val="tx1"/>
                </a:solidFill>
              </a:rPr>
              <a:t>Votre ordinateur se bloque et redémarre souvent.</a:t>
            </a:r>
          </a:p>
          <a:p>
            <a:pPr algn="l"/>
            <a:r>
              <a:rPr lang="fr-FR" sz="2200" dirty="0" smtClean="0">
                <a:solidFill>
                  <a:schemeClr val="tx1"/>
                </a:solidFill>
              </a:rPr>
              <a:t>Votre ordinateur redémarre tout seul, puis ne fonctionne pas correctement.</a:t>
            </a:r>
          </a:p>
          <a:p>
            <a:pPr algn="l"/>
            <a:r>
              <a:rPr lang="fr-FR" sz="2200" dirty="0" smtClean="0">
                <a:solidFill>
                  <a:schemeClr val="tx1"/>
                </a:solidFill>
              </a:rPr>
              <a:t>Vous obtenez des messages d'erreur inhabituels.</a:t>
            </a:r>
          </a:p>
          <a:p>
            <a:pPr algn="l"/>
            <a:r>
              <a:rPr lang="fr-FR" sz="2200" dirty="0" smtClean="0">
                <a:solidFill>
                  <a:schemeClr val="tx1"/>
                </a:solidFill>
              </a:rPr>
              <a:t>Les boîtes de dialogue et les menus sont déformés</a:t>
            </a:r>
          </a:p>
          <a:p>
            <a:endParaRPr lang="fr-FR" sz="22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85728"/>
            <a:ext cx="8286808" cy="6072230"/>
          </a:xfrm>
        </p:spPr>
        <p:txBody>
          <a:bodyPr>
            <a:normAutofit lnSpcReduction="10000"/>
          </a:bodyPr>
          <a:lstStyle/>
          <a:p>
            <a:pPr algn="l"/>
            <a:r>
              <a:rPr lang="fr-FR" sz="2200" b="1" dirty="0">
                <a:solidFill>
                  <a:schemeClr val="tx1"/>
                </a:solidFill>
              </a:rPr>
              <a:t>b</a:t>
            </a:r>
            <a:r>
              <a:rPr lang="fr-FR" sz="2200" b="1" dirty="0" smtClean="0">
                <a:solidFill>
                  <a:schemeClr val="tx1"/>
                </a:solidFill>
              </a:rPr>
              <a:t>. </a:t>
            </a:r>
            <a:r>
              <a:rPr lang="fr-FR" sz="2200" b="1" dirty="0" smtClean="0">
                <a:solidFill>
                  <a:schemeClr val="tx1"/>
                </a:solidFill>
              </a:rPr>
              <a:t>Sécurité </a:t>
            </a:r>
            <a:endParaRPr lang="fr-FR" sz="2200" b="1" dirty="0">
              <a:solidFill>
                <a:schemeClr val="tx1"/>
              </a:solidFill>
            </a:endParaRPr>
          </a:p>
          <a:p>
            <a:pPr algn="l"/>
            <a:r>
              <a:rPr lang="fr-FR" sz="2200" dirty="0">
                <a:solidFill>
                  <a:schemeClr val="tx1"/>
                </a:solidFill>
              </a:rPr>
              <a:t>Le concept de sécurité des systèmes d’information recouvre un ensemble </a:t>
            </a:r>
            <a:r>
              <a:rPr lang="fr-FR" sz="2200" dirty="0" smtClean="0">
                <a:solidFill>
                  <a:schemeClr val="tx1"/>
                </a:solidFill>
              </a:rPr>
              <a:t>de méthodes</a:t>
            </a:r>
            <a:r>
              <a:rPr lang="fr-FR" sz="2200" dirty="0">
                <a:solidFill>
                  <a:schemeClr val="tx1"/>
                </a:solidFill>
              </a:rPr>
              <a:t>, techniques et outils chargés de protéger les ressources d’un </a:t>
            </a:r>
            <a:r>
              <a:rPr lang="fr-FR" sz="2200" dirty="0" smtClean="0">
                <a:solidFill>
                  <a:schemeClr val="tx1"/>
                </a:solidFill>
              </a:rPr>
              <a:t>système d’information </a:t>
            </a:r>
            <a:r>
              <a:rPr lang="fr-FR" sz="2200" dirty="0">
                <a:solidFill>
                  <a:schemeClr val="tx1"/>
                </a:solidFill>
              </a:rPr>
              <a:t>afin d’assurer :</a:t>
            </a:r>
          </a:p>
          <a:p>
            <a:pPr algn="l"/>
            <a:endParaRPr lang="fr-FR" sz="2200" dirty="0" smtClean="0">
              <a:solidFill>
                <a:schemeClr val="tx1"/>
              </a:solidFill>
            </a:endParaRPr>
          </a:p>
          <a:p>
            <a:pPr algn="l"/>
            <a:r>
              <a:rPr lang="fr-FR" sz="2200" dirty="0" smtClean="0">
                <a:solidFill>
                  <a:schemeClr val="tx1"/>
                </a:solidFill>
              </a:rPr>
              <a:t>– </a:t>
            </a:r>
            <a:r>
              <a:rPr lang="fr-FR" sz="2200" i="1" u="sng" dirty="0">
                <a:solidFill>
                  <a:schemeClr val="tx1"/>
                </a:solidFill>
              </a:rPr>
              <a:t>la disponibilité des services </a:t>
            </a:r>
            <a:r>
              <a:rPr lang="fr-FR" sz="2200" dirty="0">
                <a:solidFill>
                  <a:schemeClr val="tx1"/>
                </a:solidFill>
              </a:rPr>
              <a:t>: les services (ordinateurs, réseaux, périphériques,</a:t>
            </a:r>
          </a:p>
          <a:p>
            <a:pPr algn="l"/>
            <a:r>
              <a:rPr lang="fr-FR" sz="2200" dirty="0">
                <a:solidFill>
                  <a:schemeClr val="tx1"/>
                </a:solidFill>
              </a:rPr>
              <a:t>applications…) et les informations (données, fichiers…) doivent</a:t>
            </a:r>
          </a:p>
          <a:p>
            <a:pPr algn="l"/>
            <a:r>
              <a:rPr lang="fr-FR" sz="2200" dirty="0">
                <a:solidFill>
                  <a:schemeClr val="tx1"/>
                </a:solidFill>
              </a:rPr>
              <a:t>être accessibles aux personnes autorisées quand elles en ont besoin ;</a:t>
            </a:r>
          </a:p>
          <a:p>
            <a:pPr algn="l"/>
            <a:endParaRPr lang="fr-FR" sz="2200" dirty="0" smtClean="0">
              <a:solidFill>
                <a:schemeClr val="tx1"/>
              </a:solidFill>
            </a:endParaRPr>
          </a:p>
          <a:p>
            <a:pPr algn="l"/>
            <a:r>
              <a:rPr lang="fr-FR" sz="2200" dirty="0" smtClean="0">
                <a:solidFill>
                  <a:schemeClr val="tx1"/>
                </a:solidFill>
              </a:rPr>
              <a:t>– </a:t>
            </a:r>
            <a:r>
              <a:rPr lang="fr-FR" sz="2200" i="1" u="sng" dirty="0">
                <a:solidFill>
                  <a:schemeClr val="tx1"/>
                </a:solidFill>
              </a:rPr>
              <a:t>la confidentialité des informations </a:t>
            </a:r>
            <a:r>
              <a:rPr lang="fr-FR" sz="2200" dirty="0">
                <a:solidFill>
                  <a:schemeClr val="tx1"/>
                </a:solidFill>
              </a:rPr>
              <a:t>: les informations n’appartiennent </a:t>
            </a:r>
            <a:r>
              <a:rPr lang="fr-FR" sz="2200" dirty="0" smtClean="0">
                <a:solidFill>
                  <a:schemeClr val="tx1"/>
                </a:solidFill>
              </a:rPr>
              <a:t>pas à </a:t>
            </a:r>
            <a:r>
              <a:rPr lang="fr-FR" sz="2200" dirty="0">
                <a:solidFill>
                  <a:schemeClr val="tx1"/>
                </a:solidFill>
              </a:rPr>
              <a:t>tout le monde ; seuls peuvent y accéder ceux qui en ont le droit ;</a:t>
            </a:r>
          </a:p>
          <a:p>
            <a:pPr algn="l"/>
            <a:endParaRPr lang="fr-FR" sz="2200" dirty="0" smtClean="0">
              <a:solidFill>
                <a:schemeClr val="tx1"/>
              </a:solidFill>
            </a:endParaRPr>
          </a:p>
          <a:p>
            <a:pPr algn="l"/>
            <a:r>
              <a:rPr lang="fr-FR" sz="2200" dirty="0" smtClean="0">
                <a:solidFill>
                  <a:schemeClr val="tx1"/>
                </a:solidFill>
              </a:rPr>
              <a:t>– </a:t>
            </a:r>
            <a:r>
              <a:rPr lang="fr-FR" sz="2200" i="1" u="sng" dirty="0">
                <a:solidFill>
                  <a:schemeClr val="tx1"/>
                </a:solidFill>
              </a:rPr>
              <a:t>l’intégrité des systèmes </a:t>
            </a:r>
            <a:r>
              <a:rPr lang="fr-FR" sz="2200" dirty="0">
                <a:solidFill>
                  <a:schemeClr val="tx1"/>
                </a:solidFill>
              </a:rPr>
              <a:t>: les services et les informations (fichiers, messages</a:t>
            </a:r>
            <a:r>
              <a:rPr lang="fr-FR" sz="2200" dirty="0" smtClean="0">
                <a:solidFill>
                  <a:schemeClr val="tx1"/>
                </a:solidFill>
              </a:rPr>
              <a:t>…) ne </a:t>
            </a:r>
            <a:r>
              <a:rPr lang="fr-FR" sz="2200" dirty="0">
                <a:solidFill>
                  <a:schemeClr val="tx1"/>
                </a:solidFill>
              </a:rPr>
              <a:t>peuvent être modifiés que par les personnes autorisées</a:t>
            </a:r>
          </a:p>
          <a:p>
            <a:pPr algn="l"/>
            <a:r>
              <a:rPr lang="fr-FR" sz="2200" dirty="0">
                <a:solidFill>
                  <a:schemeClr val="tx1"/>
                </a:solidFill>
              </a:rPr>
              <a:t>(administrateurs, propriétaires…).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357166"/>
            <a:ext cx="8786874" cy="6357982"/>
          </a:xfrm>
        </p:spPr>
        <p:txBody>
          <a:bodyPr>
            <a:normAutofit fontScale="70000" lnSpcReduction="20000"/>
          </a:bodyPr>
          <a:lstStyle/>
          <a:p>
            <a:pPr algn="l"/>
            <a:r>
              <a:rPr lang="fr-FR" b="1" dirty="0">
                <a:solidFill>
                  <a:schemeClr val="tx1"/>
                </a:solidFill>
              </a:rPr>
              <a:t>Que faire ?</a:t>
            </a:r>
            <a:r>
              <a:rPr lang="fr-FR" dirty="0">
                <a:solidFill>
                  <a:schemeClr val="tx1"/>
                </a:solidFill>
              </a:rPr>
              <a:t>Si vous pensez avoir reçu un courrier d'hameçonnage, avoir été incité à cliquer sur un lien ou à télécharger un programme et que vous craigniez d'avoir installé un programme malveillant sur votre ordinateur, voici quelques éléments à vérifier :</a:t>
            </a:r>
          </a:p>
          <a:p>
            <a:pPr algn="l"/>
            <a:r>
              <a:rPr lang="fr-FR" dirty="0">
                <a:solidFill>
                  <a:schemeClr val="tx1"/>
                </a:solidFill>
              </a:rPr>
              <a:t>Votre programme antivirus fonctionne-t-il ?</a:t>
            </a:r>
          </a:p>
          <a:p>
            <a:pPr algn="l"/>
            <a:r>
              <a:rPr lang="fr-FR" dirty="0">
                <a:solidFill>
                  <a:schemeClr val="tx1"/>
                </a:solidFill>
              </a:rPr>
              <a:t>Les définitions de virus sont-elles à jour (datées de moins d'une semaine) ?</a:t>
            </a:r>
          </a:p>
          <a:p>
            <a:pPr algn="l"/>
            <a:r>
              <a:rPr lang="fr-FR" dirty="0">
                <a:solidFill>
                  <a:schemeClr val="tx1"/>
                </a:solidFill>
              </a:rPr>
              <a:t>Avez-vous récemment effectué une analyse antivirus complète de la mémoire/du disque ?</a:t>
            </a:r>
          </a:p>
          <a:p>
            <a:pPr algn="l"/>
            <a:r>
              <a:rPr lang="fr-FR" dirty="0">
                <a:solidFill>
                  <a:schemeClr val="tx1"/>
                </a:solidFill>
              </a:rPr>
              <a:t>Utilisez-vous un logiciel anti-espion, comme </a:t>
            </a:r>
            <a:r>
              <a:rPr lang="fr-FR" dirty="0" err="1">
                <a:solidFill>
                  <a:schemeClr val="tx1"/>
                </a:solidFill>
              </a:rPr>
              <a:t>Adaware</a:t>
            </a:r>
            <a:r>
              <a:rPr lang="fr-FR" dirty="0">
                <a:solidFill>
                  <a:schemeClr val="tx1"/>
                </a:solidFill>
              </a:rPr>
              <a:t> et/ou </a:t>
            </a:r>
            <a:r>
              <a:rPr lang="fr-FR" dirty="0" err="1">
                <a:solidFill>
                  <a:schemeClr val="tx1"/>
                </a:solidFill>
              </a:rPr>
              <a:t>SpybotSD</a:t>
            </a:r>
            <a:r>
              <a:rPr lang="fr-FR" dirty="0">
                <a:solidFill>
                  <a:schemeClr val="tx1"/>
                </a:solidFill>
              </a:rPr>
              <a:t> ?</a:t>
            </a:r>
          </a:p>
          <a:p>
            <a:pPr algn="l"/>
            <a:r>
              <a:rPr lang="fr-FR" dirty="0">
                <a:solidFill>
                  <a:schemeClr val="tx1"/>
                </a:solidFill>
              </a:rPr>
              <a:t>Après avoir exécuté vos programmes antivirus et avoir obtenu des résultats positifs ou avoir supprimé des programmes, assurez-vous que vos comptes en ligne sont sécurisés (modifiez les mots de passe de vos comptes).</a:t>
            </a:r>
          </a:p>
          <a:p>
            <a:pPr algn="l"/>
            <a:r>
              <a:rPr lang="fr-FR" dirty="0">
                <a:solidFill>
                  <a:schemeClr val="tx1"/>
                </a:solidFill>
              </a:rPr>
              <a:t>Vérifiez que le filtre anti-hameçonnage est activé dans Windows Internet Explorer </a:t>
            </a:r>
            <a:r>
              <a:rPr lang="fr-FR" dirty="0" smtClean="0">
                <a:solidFill>
                  <a:schemeClr val="tx1"/>
                </a:solidFill>
              </a:rPr>
              <a:t>.</a:t>
            </a:r>
            <a:endParaRPr lang="fr-FR" dirty="0">
              <a:solidFill>
                <a:schemeClr val="tx1"/>
              </a:solidFill>
            </a:endParaRPr>
          </a:p>
          <a:p>
            <a:pPr algn="l"/>
            <a:r>
              <a:rPr lang="fr-FR" dirty="0">
                <a:solidFill>
                  <a:schemeClr val="tx1"/>
                </a:solidFill>
              </a:rPr>
              <a:t>Contactez le fournisseur de votre logiciel antivirus/anti-espion pour connaître les autres mesures à mettre en œuvre.</a:t>
            </a:r>
          </a:p>
          <a:p>
            <a:pPr algn="l"/>
            <a:endParaRPr lang="fr-F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5720" y="214290"/>
            <a:ext cx="8429684" cy="6143668"/>
          </a:xfrm>
        </p:spPr>
        <p:txBody>
          <a:bodyPr>
            <a:normAutofit/>
          </a:bodyPr>
          <a:lstStyle/>
          <a:p>
            <a:pPr algn="l"/>
            <a:r>
              <a:rPr lang="fr-FR" sz="2200" dirty="0">
                <a:solidFill>
                  <a:schemeClr val="tx1"/>
                </a:solidFill>
              </a:rPr>
              <a:t>La « politique de sécurité » du laboratoire est l’expression de ces objectifs. </a:t>
            </a:r>
            <a:r>
              <a:rPr lang="fr-FR" sz="2200" dirty="0" smtClean="0">
                <a:solidFill>
                  <a:schemeClr val="tx1"/>
                </a:solidFill>
              </a:rPr>
              <a:t>Elle indique </a:t>
            </a:r>
            <a:r>
              <a:rPr lang="fr-FR" sz="2200" dirty="0">
                <a:solidFill>
                  <a:schemeClr val="tx1"/>
                </a:solidFill>
              </a:rPr>
              <a:t>l’ensemble des mesures à prendre, des structures à définir et </a:t>
            </a:r>
            <a:r>
              <a:rPr lang="fr-FR" sz="2200" dirty="0" smtClean="0">
                <a:solidFill>
                  <a:schemeClr val="tx1"/>
                </a:solidFill>
              </a:rPr>
              <a:t>l’organisation à </a:t>
            </a:r>
            <a:r>
              <a:rPr lang="fr-FR" sz="2200" dirty="0">
                <a:solidFill>
                  <a:schemeClr val="tx1"/>
                </a:solidFill>
              </a:rPr>
              <a:t>mettre en place afin :</a:t>
            </a:r>
          </a:p>
          <a:p>
            <a:pPr algn="l"/>
            <a:endParaRPr lang="fr-FR" sz="2200" dirty="0" smtClean="0">
              <a:solidFill>
                <a:schemeClr val="tx1"/>
              </a:solidFill>
            </a:endParaRPr>
          </a:p>
          <a:p>
            <a:pPr algn="l"/>
            <a:r>
              <a:rPr lang="fr-FR" sz="2200" dirty="0" smtClean="0">
                <a:solidFill>
                  <a:schemeClr val="tx1"/>
                </a:solidFill>
              </a:rPr>
              <a:t>– </a:t>
            </a:r>
            <a:r>
              <a:rPr lang="fr-FR" sz="2200" dirty="0">
                <a:solidFill>
                  <a:schemeClr val="tx1"/>
                </a:solidFill>
              </a:rPr>
              <a:t>d’empêcher (ou tout au moins freiner) la détérioration, l’utilisation </a:t>
            </a:r>
            <a:r>
              <a:rPr lang="fr-FR" sz="2200" dirty="0" smtClean="0">
                <a:solidFill>
                  <a:schemeClr val="tx1"/>
                </a:solidFill>
              </a:rPr>
              <a:t>anormale ou </a:t>
            </a:r>
            <a:r>
              <a:rPr lang="fr-FR" sz="2200" dirty="0">
                <a:solidFill>
                  <a:schemeClr val="tx1"/>
                </a:solidFill>
              </a:rPr>
              <a:t>la pénétration des systèmes et réseaux ;</a:t>
            </a:r>
          </a:p>
          <a:p>
            <a:pPr algn="l"/>
            <a:endParaRPr lang="fr-FR" sz="2200" dirty="0" smtClean="0">
              <a:solidFill>
                <a:schemeClr val="tx1"/>
              </a:solidFill>
            </a:endParaRPr>
          </a:p>
          <a:p>
            <a:pPr algn="l"/>
            <a:r>
              <a:rPr lang="fr-FR" sz="2200" dirty="0" smtClean="0">
                <a:solidFill>
                  <a:schemeClr val="tx1"/>
                </a:solidFill>
              </a:rPr>
              <a:t>– </a:t>
            </a:r>
            <a:r>
              <a:rPr lang="fr-FR" sz="2200" dirty="0">
                <a:solidFill>
                  <a:schemeClr val="tx1"/>
                </a:solidFill>
              </a:rPr>
              <a:t>de détecter toute atteinte, malveillante ou non, à l’intégrité, la </a:t>
            </a:r>
            <a:r>
              <a:rPr lang="fr-FR" sz="2200" dirty="0" smtClean="0">
                <a:solidFill>
                  <a:schemeClr val="tx1"/>
                </a:solidFill>
              </a:rPr>
              <a:t>disponibilité et </a:t>
            </a:r>
            <a:r>
              <a:rPr lang="fr-FR" sz="2200" dirty="0">
                <a:solidFill>
                  <a:schemeClr val="tx1"/>
                </a:solidFill>
              </a:rPr>
              <a:t>la confidentialité des informations ;</a:t>
            </a:r>
          </a:p>
          <a:p>
            <a:pPr algn="l"/>
            <a:endParaRPr lang="fr-FR" sz="2200" dirty="0" smtClean="0">
              <a:solidFill>
                <a:schemeClr val="tx1"/>
              </a:solidFill>
            </a:endParaRPr>
          </a:p>
          <a:p>
            <a:pPr algn="l"/>
            <a:r>
              <a:rPr lang="fr-FR" sz="2200" dirty="0" smtClean="0">
                <a:solidFill>
                  <a:schemeClr val="tx1"/>
                </a:solidFill>
              </a:rPr>
              <a:t>– </a:t>
            </a:r>
            <a:r>
              <a:rPr lang="fr-FR" sz="2200" dirty="0">
                <a:solidFill>
                  <a:schemeClr val="tx1"/>
                </a:solidFill>
              </a:rPr>
              <a:t>d’intervenir afin d’en limiter les conséquences et, le cas échéant, </a:t>
            </a:r>
            <a:r>
              <a:rPr lang="fr-FR" sz="2200" dirty="0" smtClean="0">
                <a:solidFill>
                  <a:schemeClr val="tx1"/>
                </a:solidFill>
              </a:rPr>
              <a:t>poursuivre l’auteur </a:t>
            </a:r>
            <a:r>
              <a:rPr lang="fr-FR" sz="2200" dirty="0">
                <a:solidFill>
                  <a:schemeClr val="tx1"/>
                </a:solidFill>
              </a:rPr>
              <a:t>du délit.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57158" y="285728"/>
            <a:ext cx="8429684" cy="6357982"/>
          </a:xfrm>
        </p:spPr>
        <p:txBody>
          <a:bodyPr>
            <a:normAutofit/>
          </a:bodyPr>
          <a:lstStyle/>
          <a:p>
            <a:pPr algn="l"/>
            <a:r>
              <a:rPr lang="fr-FR" sz="2200" b="1" dirty="0" smtClean="0">
                <a:solidFill>
                  <a:schemeClr val="tx1"/>
                </a:solidFill>
              </a:rPr>
              <a:t>2. Besoin de sécurité et une obligation </a:t>
            </a:r>
          </a:p>
          <a:p>
            <a:pPr algn="l"/>
            <a:r>
              <a:rPr lang="fr-FR" sz="2200" dirty="0">
                <a:solidFill>
                  <a:schemeClr val="tx1"/>
                </a:solidFill>
              </a:rPr>
              <a:t>L’informatique et les réseaux sont présents partout. Parallèlement, le nombre de problèmes de sécurité, </a:t>
            </a:r>
            <a:r>
              <a:rPr lang="fr-FR" sz="2200" dirty="0" smtClean="0">
                <a:solidFill>
                  <a:schemeClr val="tx1"/>
                </a:solidFill>
              </a:rPr>
              <a:t>en particulier </a:t>
            </a:r>
            <a:r>
              <a:rPr lang="fr-FR" sz="2200" dirty="0">
                <a:solidFill>
                  <a:schemeClr val="tx1"/>
                </a:solidFill>
              </a:rPr>
              <a:t>les intrusions par l’Internet, a augmenté de manière très importante ces dernières années, et </a:t>
            </a:r>
            <a:r>
              <a:rPr lang="fr-FR" sz="2200" dirty="0" smtClean="0">
                <a:solidFill>
                  <a:schemeClr val="tx1"/>
                </a:solidFill>
              </a:rPr>
              <a:t>cette courbe </a:t>
            </a:r>
            <a:r>
              <a:rPr lang="fr-FR" sz="2200" dirty="0">
                <a:solidFill>
                  <a:schemeClr val="tx1"/>
                </a:solidFill>
              </a:rPr>
              <a:t>ascendante ne devrait malheureusement pas s’infléchir. Il ne faut pas non plus oublier les </a:t>
            </a:r>
            <a:r>
              <a:rPr lang="fr-FR" sz="2200" dirty="0" smtClean="0">
                <a:solidFill>
                  <a:schemeClr val="tx1"/>
                </a:solidFill>
              </a:rPr>
              <a:t>risques classiques</a:t>
            </a:r>
            <a:r>
              <a:rPr lang="fr-FR" sz="2200" dirty="0">
                <a:solidFill>
                  <a:schemeClr val="tx1"/>
                </a:solidFill>
              </a:rPr>
              <a:t>, vols, dysfonctionnements dus à des négligences ou à des actes malveillants internes, ... </a:t>
            </a:r>
            <a:r>
              <a:rPr lang="fr-FR" sz="2200" dirty="0" smtClean="0">
                <a:solidFill>
                  <a:schemeClr val="tx1"/>
                </a:solidFill>
              </a:rPr>
              <a:t>Toujours présents</a:t>
            </a:r>
            <a:r>
              <a:rPr lang="fr-FR" sz="2200" dirty="0">
                <a:solidFill>
                  <a:schemeClr val="tx1"/>
                </a:solidFill>
              </a:rPr>
              <a:t>. Il est donc nécessaire de se protéger. Mais que protéger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4282" y="214290"/>
            <a:ext cx="8572560" cy="6286544"/>
          </a:xfrm>
        </p:spPr>
        <p:txBody>
          <a:bodyPr>
            <a:normAutofit/>
          </a:bodyPr>
          <a:lstStyle/>
          <a:p>
            <a:pPr algn="l"/>
            <a:r>
              <a:rPr lang="fr-FR" sz="2200" dirty="0">
                <a:solidFill>
                  <a:schemeClr val="tx1"/>
                </a:solidFill>
              </a:rPr>
              <a:t>Au CNRS, on peut considérer que l’on a deux besoins principaux en terme de </a:t>
            </a:r>
            <a:r>
              <a:rPr lang="fr-FR" sz="2200" dirty="0" smtClean="0">
                <a:solidFill>
                  <a:schemeClr val="tx1"/>
                </a:solidFill>
              </a:rPr>
              <a:t>sécurité.</a:t>
            </a:r>
          </a:p>
          <a:p>
            <a:pPr algn="l"/>
            <a:endParaRPr lang="fr-FR" sz="2200" dirty="0">
              <a:solidFill>
                <a:schemeClr val="tx1"/>
              </a:solidFill>
            </a:endParaRPr>
          </a:p>
          <a:p>
            <a:pPr algn="l"/>
            <a:r>
              <a:rPr lang="fr-FR" sz="2200" b="1" dirty="0" smtClean="0">
                <a:solidFill>
                  <a:schemeClr val="tx1"/>
                </a:solidFill>
              </a:rPr>
              <a:t>Centre National de la Recherche Scientifique (CNRS)</a:t>
            </a:r>
          </a:p>
          <a:p>
            <a:pPr algn="l"/>
            <a:r>
              <a:rPr lang="fr-FR" sz="2200" dirty="0" smtClean="0">
                <a:solidFill>
                  <a:schemeClr val="tx1"/>
                </a:solidFill>
              </a:rPr>
              <a:t>Le Centre national de la recherche scientifique (CNRS) est un organisme public de recherche fondamentale (Etablissement public à caractère scientifique et technologique, placé sous la tutelle du Ministre chargé de la Recherche). </a:t>
            </a:r>
            <a:br>
              <a:rPr lang="fr-FR" sz="2200" dirty="0" smtClean="0">
                <a:solidFill>
                  <a:schemeClr val="tx1"/>
                </a:solidFill>
              </a:rPr>
            </a:br>
            <a:r>
              <a:rPr lang="fr-FR" sz="2200" dirty="0" smtClean="0">
                <a:solidFill>
                  <a:schemeClr val="tx1"/>
                </a:solidFill>
              </a:rPr>
              <a:t>Il exerce son activité dans tous les champs de la connaissance, en s'appuyant sur 1260 unités de recherche et de service. </a:t>
            </a:r>
          </a:p>
          <a:p>
            <a:pPr algn="l"/>
            <a:endParaRPr lang="fr-FR" sz="2200" dirty="0">
              <a:solidFill>
                <a:schemeClr val="tx1"/>
              </a:solidFill>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4292</Words>
  <Application>Microsoft Office PowerPoint</Application>
  <PresentationFormat>Affichage à l'écran (4:3)</PresentationFormat>
  <Paragraphs>295</Paragraphs>
  <Slides>60</Slides>
  <Notes>2</Notes>
  <HiddenSlides>0</HiddenSlides>
  <MMClips>0</MMClips>
  <ScaleCrop>false</ScaleCrop>
  <HeadingPairs>
    <vt:vector size="4" baseType="variant">
      <vt:variant>
        <vt:lpstr>Thème</vt:lpstr>
      </vt:variant>
      <vt:variant>
        <vt:i4>1</vt:i4>
      </vt:variant>
      <vt:variant>
        <vt:lpstr>Titres des diapositives</vt:lpstr>
      </vt:variant>
      <vt:variant>
        <vt:i4>60</vt:i4>
      </vt:variant>
    </vt:vector>
  </HeadingPairs>
  <TitlesOfParts>
    <vt:vector size="61"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Menaces sécurité courante </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Tableau de menaces </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microbox</dc:creator>
  <cp:lastModifiedBy>microbox</cp:lastModifiedBy>
  <cp:revision>30</cp:revision>
  <dcterms:created xsi:type="dcterms:W3CDTF">2014-02-02T17:17:02Z</dcterms:created>
  <dcterms:modified xsi:type="dcterms:W3CDTF">2014-02-02T22:03:58Z</dcterms:modified>
</cp:coreProperties>
</file>