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6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F615C5B-8A47-4E48-87C0-D7F98D63DE29}" type="datetimeFigureOut">
              <a:rPr lang="fr-FR" smtClean="0"/>
              <a:pPr/>
              <a:t>16/03/2014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A29E675-EFEC-4C94-B033-92D6993EF42B}"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F615C5B-8A47-4E48-87C0-D7F98D63DE29}" type="datetimeFigureOut">
              <a:rPr lang="fr-FR" smtClean="0"/>
              <a:pPr/>
              <a:t>16/03/2014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A29E675-EFEC-4C94-B033-92D6993EF42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F615C5B-8A47-4E48-87C0-D7F98D63DE29}" type="datetimeFigureOut">
              <a:rPr lang="fr-FR" smtClean="0"/>
              <a:pPr/>
              <a:t>16/03/2014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A29E675-EFEC-4C94-B033-92D6993EF42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F615C5B-8A47-4E48-87C0-D7F98D63DE29}" type="datetimeFigureOut">
              <a:rPr lang="fr-FR" smtClean="0"/>
              <a:pPr/>
              <a:t>16/03/2014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A29E675-EFEC-4C94-B033-92D6993EF42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F615C5B-8A47-4E48-87C0-D7F98D63DE29}" type="datetimeFigureOut">
              <a:rPr lang="fr-FR" smtClean="0"/>
              <a:pPr/>
              <a:t>16/03/2014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A29E675-EFEC-4C94-B033-92D6993EF42B}"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F615C5B-8A47-4E48-87C0-D7F98D63DE29}" type="datetimeFigureOut">
              <a:rPr lang="fr-FR" smtClean="0"/>
              <a:pPr/>
              <a:t>16/03/2014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A29E675-EFEC-4C94-B033-92D6993EF42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F615C5B-8A47-4E48-87C0-D7F98D63DE29}" type="datetimeFigureOut">
              <a:rPr lang="fr-FR" smtClean="0"/>
              <a:pPr/>
              <a:t>16/03/2014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A29E675-EFEC-4C94-B033-92D6993EF42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F615C5B-8A47-4E48-87C0-D7F98D63DE29}" type="datetimeFigureOut">
              <a:rPr lang="fr-FR" smtClean="0"/>
              <a:pPr/>
              <a:t>16/03/2014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A29E675-EFEC-4C94-B033-92D6993EF42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F615C5B-8A47-4E48-87C0-D7F98D63DE29}" type="datetimeFigureOut">
              <a:rPr lang="fr-FR" smtClean="0"/>
              <a:pPr/>
              <a:t>16/03/2014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A29E675-EFEC-4C94-B033-92D6993EF42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F615C5B-8A47-4E48-87C0-D7F98D63DE29}" type="datetimeFigureOut">
              <a:rPr lang="fr-FR" smtClean="0"/>
              <a:pPr/>
              <a:t>16/03/2014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A29E675-EFEC-4C94-B033-92D6993EF42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F615C5B-8A47-4E48-87C0-D7F98D63DE29}" type="datetimeFigureOut">
              <a:rPr lang="fr-FR" smtClean="0"/>
              <a:pPr/>
              <a:t>16/03/2014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A29E675-EFEC-4C94-B033-92D6993EF42B}"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615C5B-8A47-4E48-87C0-D7F98D63DE29}" type="datetimeFigureOut">
              <a:rPr lang="fr-FR" smtClean="0"/>
              <a:pPr/>
              <a:t>16/03/2014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29E675-EFEC-4C94-B033-92D6993EF42B}"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428604"/>
            <a:ext cx="8643998" cy="6072230"/>
          </a:xfrm>
        </p:spPr>
        <p:txBody>
          <a:bodyPr/>
          <a:lstStyle/>
          <a:p>
            <a:pPr algn="l"/>
            <a:r>
              <a:rPr lang="fr-FR" sz="2400" b="1" dirty="0">
                <a:solidFill>
                  <a:schemeClr val="tx1"/>
                </a:solidFill>
              </a:rPr>
              <a:t>La Maintenance préventive informatique Mac et </a:t>
            </a:r>
            <a:r>
              <a:rPr lang="fr-FR" sz="2400" b="1" dirty="0" smtClean="0">
                <a:solidFill>
                  <a:schemeClr val="tx1"/>
                </a:solidFill>
              </a:rPr>
              <a:t>PC</a:t>
            </a:r>
          </a:p>
          <a:p>
            <a:pPr algn="l"/>
            <a:r>
              <a:rPr lang="fr-FR" sz="2200" b="1" dirty="0">
                <a:solidFill>
                  <a:schemeClr val="tx1"/>
                </a:solidFill>
              </a:rPr>
              <a:t>Objectif de la maintenance préventive informatique</a:t>
            </a:r>
            <a:endParaRPr lang="fr-FR" sz="2200" dirty="0">
              <a:solidFill>
                <a:schemeClr val="tx1"/>
              </a:solidFill>
            </a:endParaRPr>
          </a:p>
          <a:p>
            <a:pPr algn="l"/>
            <a:r>
              <a:rPr lang="fr-FR" sz="2200" dirty="0">
                <a:solidFill>
                  <a:schemeClr val="tx1"/>
                </a:solidFill>
              </a:rPr>
              <a:t>La maintenance informatique consiste à intervenir sur un équipement avant que celui-ci ne soit défaillant, afin d’empêcher une éventuelle panne. On interviendra de manière préventive soit pour des raisons :</a:t>
            </a:r>
          </a:p>
          <a:p>
            <a:pPr lvl="2" algn="l">
              <a:buFont typeface="Arial" pitchFamily="34" charset="0"/>
              <a:buChar char="•"/>
            </a:pPr>
            <a:r>
              <a:rPr lang="fr-FR" sz="2000" dirty="0">
                <a:solidFill>
                  <a:schemeClr val="tx1"/>
                </a:solidFill>
              </a:rPr>
              <a:t>de sûreté de  fonctionnement (les conséquences d'une défaillance sont inacceptables</a:t>
            </a:r>
          </a:p>
          <a:p>
            <a:pPr lvl="2" algn="l">
              <a:buFont typeface="Arial" pitchFamily="34" charset="0"/>
              <a:buChar char="•"/>
            </a:pPr>
            <a:r>
              <a:rPr lang="fr-FR" sz="2000" dirty="0">
                <a:solidFill>
                  <a:schemeClr val="tx1"/>
                </a:solidFill>
              </a:rPr>
              <a:t>économiques (cela revient moins cher)</a:t>
            </a:r>
          </a:p>
          <a:p>
            <a:pPr lvl="2" algn="l">
              <a:buFont typeface="Arial" pitchFamily="34" charset="0"/>
              <a:buChar char="•"/>
            </a:pPr>
            <a:r>
              <a:rPr lang="fr-FR" sz="2000" dirty="0">
                <a:solidFill>
                  <a:schemeClr val="tx1"/>
                </a:solidFill>
              </a:rPr>
              <a:t>parfois pratiques (l'équipement n'est disponible pour la maintenance qu'à des moments précis).</a:t>
            </a:r>
          </a:p>
          <a:p>
            <a:pPr algn="l"/>
            <a:endParaRPr lang="fr-FR" sz="2400" dirty="0">
              <a:solidFill>
                <a:schemeClr val="tx1"/>
              </a:solidFill>
            </a:endParaRPr>
          </a:p>
          <a:p>
            <a:pPr algn="l"/>
            <a:endParaRPr lang="fr-FR"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572560" cy="6286544"/>
          </a:xfrm>
        </p:spPr>
        <p:txBody>
          <a:bodyPr>
            <a:noAutofit/>
          </a:bodyPr>
          <a:lstStyle/>
          <a:p>
            <a:pPr algn="l"/>
            <a:r>
              <a:rPr lang="fr-FR" sz="2200" b="1" dirty="0" smtClean="0">
                <a:solidFill>
                  <a:schemeClr val="tx1"/>
                </a:solidFill>
              </a:rPr>
              <a:t>Quels sont les différents types de mises à jour ?</a:t>
            </a:r>
          </a:p>
          <a:p>
            <a:pPr algn="l"/>
            <a:r>
              <a:rPr lang="fr-FR" sz="2200" dirty="0" smtClean="0">
                <a:solidFill>
                  <a:schemeClr val="tx1"/>
                </a:solidFill>
              </a:rPr>
              <a:t>Les mises à jour sont classées selon les catégories suivantes : Importantes, Recommandées, Facultatives et Proposées. Voici ce que cela signifie : </a:t>
            </a:r>
          </a:p>
          <a:p>
            <a:pPr algn="l"/>
            <a:r>
              <a:rPr lang="fr-FR" sz="2200" b="1" u="sng" dirty="0" smtClean="0">
                <a:solidFill>
                  <a:schemeClr val="tx1"/>
                </a:solidFill>
              </a:rPr>
              <a:t>Les mises à jour importantes </a:t>
            </a:r>
            <a:r>
              <a:rPr lang="fr-FR" sz="2200" dirty="0" smtClean="0">
                <a:solidFill>
                  <a:schemeClr val="tx1"/>
                </a:solidFill>
              </a:rPr>
              <a:t>procurent des avantages significatifs, tels qu’une sécurité, une confidentialité et une fiabilité améliorées. Elles devraient être installées aussitôt qu’elles sont disponibles ; elles peuvent être installées automatiquement avec Windows Update.</a:t>
            </a:r>
          </a:p>
          <a:p>
            <a:pPr algn="l"/>
            <a:r>
              <a:rPr lang="fr-FR" sz="2200" b="1" u="sng" dirty="0" smtClean="0">
                <a:solidFill>
                  <a:schemeClr val="tx1"/>
                </a:solidFill>
              </a:rPr>
              <a:t>Les mises à jour recommandées </a:t>
            </a:r>
            <a:r>
              <a:rPr lang="fr-FR" sz="2200" dirty="0" smtClean="0">
                <a:solidFill>
                  <a:schemeClr val="tx1"/>
                </a:solidFill>
              </a:rPr>
              <a:t>concernent des problèmes non critiques ou vous permettent une meilleure utilisation de l’ordinateur. Si ces mises à jour ne concernent pas des problèmes fondamentaux avec votre ordinateur ou avec le logiciel Windows, elles peuvent néanmoins offrir des améliorations significatives. Elles peuvent être installées automatiquement.</a:t>
            </a:r>
          </a:p>
          <a:p>
            <a:pPr algn="l"/>
            <a:r>
              <a:rPr lang="fr-FR" sz="2200" b="1" u="sng" dirty="0" smtClean="0">
                <a:solidFill>
                  <a:schemeClr val="tx1"/>
                </a:solidFill>
              </a:rPr>
              <a:t>Les mises à jour facultatives </a:t>
            </a:r>
            <a:r>
              <a:rPr lang="fr-FR" sz="2200" dirty="0" smtClean="0">
                <a:solidFill>
                  <a:schemeClr val="tx1"/>
                </a:solidFill>
              </a:rPr>
              <a:t>peuvent comprendre des mises à jour, des pilotes ou de nouveaux logiciels de Microsoft permettant d’améliorer votre utilisation de l’ordinateur. Elles doivent être installées manuellement.</a:t>
            </a:r>
          </a:p>
          <a:p>
            <a:pPr algn="l"/>
            <a:endParaRPr lang="fr-FR" sz="2200"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285728"/>
            <a:ext cx="9001156" cy="6357982"/>
          </a:xfrm>
        </p:spPr>
        <p:txBody>
          <a:bodyPr>
            <a:normAutofit/>
          </a:bodyPr>
          <a:lstStyle/>
          <a:p>
            <a:pPr algn="l"/>
            <a:r>
              <a:rPr lang="fr-FR" sz="2200" dirty="0" smtClean="0">
                <a:solidFill>
                  <a:schemeClr val="tx1"/>
                </a:solidFill>
              </a:rPr>
              <a:t>En fonction du type de mise à jour, Windows Update peut fournir les éléments suivants : </a:t>
            </a:r>
          </a:p>
          <a:p>
            <a:pPr algn="l"/>
            <a:r>
              <a:rPr lang="fr-FR" sz="2200" b="1" u="sng" dirty="0" smtClean="0">
                <a:solidFill>
                  <a:schemeClr val="tx1"/>
                </a:solidFill>
              </a:rPr>
              <a:t>Mises à jour de sécurité</a:t>
            </a:r>
            <a:r>
              <a:rPr lang="fr-FR" sz="2200" dirty="0" smtClean="0">
                <a:solidFill>
                  <a:schemeClr val="tx1"/>
                </a:solidFill>
              </a:rPr>
              <a:t> : un correctif largement diffusé pour une vulnérabilité liée à la sécurité pour un produit spécifique. Les vulnérabilités de sécurité sont classées selon leur gravité, qui est indiquée dans le bulletin de sécurité de Microsoft comme étant critique, importante, modérée ou faible. </a:t>
            </a:r>
          </a:p>
          <a:p>
            <a:pPr algn="l"/>
            <a:r>
              <a:rPr lang="fr-FR" sz="2200" b="1" u="sng" dirty="0" smtClean="0">
                <a:solidFill>
                  <a:schemeClr val="tx1"/>
                </a:solidFill>
              </a:rPr>
              <a:t>Mises à jour critiques</a:t>
            </a:r>
            <a:r>
              <a:rPr lang="fr-FR" sz="2200" dirty="0" smtClean="0">
                <a:solidFill>
                  <a:schemeClr val="tx1"/>
                </a:solidFill>
              </a:rPr>
              <a:t> : un correctif largement diffusé pour un problème spécifique, corrigeant un bogue critique mais non lié à la sécurité.</a:t>
            </a:r>
          </a:p>
          <a:p>
            <a:pPr algn="l"/>
            <a:r>
              <a:rPr lang="fr-FR" sz="2200" b="1" u="sng" dirty="0" smtClean="0">
                <a:solidFill>
                  <a:schemeClr val="tx1"/>
                </a:solidFill>
              </a:rPr>
              <a:t>Service Packs</a:t>
            </a:r>
            <a:r>
              <a:rPr lang="fr-FR" sz="2200" dirty="0" smtClean="0">
                <a:solidFill>
                  <a:schemeClr val="tx1"/>
                </a:solidFill>
              </a:rPr>
              <a:t> : un ensemble testé et cumulatif de correctifs rapides, de mises à jour de sécurité, de mises à jour critiques et de mises à jour, avec des correctifs supplémentaires pour des problèmes trouvés en interne depuis la dernière édition du produit. Les Service Packs peuvent également contenir un nombre limité de modifications de conception ou de fonctionnalités demandées par des clients.</a:t>
            </a:r>
          </a:p>
          <a:p>
            <a:pPr algn="l"/>
            <a:endParaRPr lang="fr-FR" sz="2200"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42844" y="214290"/>
            <a:ext cx="8715436" cy="6286544"/>
          </a:xfrm>
        </p:spPr>
        <p:txBody>
          <a:bodyPr>
            <a:normAutofit/>
          </a:bodyPr>
          <a:lstStyle/>
          <a:p>
            <a:pPr algn="l"/>
            <a:r>
              <a:rPr lang="fr-FR" sz="2200" b="1" dirty="0" smtClean="0">
                <a:solidFill>
                  <a:schemeClr val="tx1"/>
                </a:solidFill>
              </a:rPr>
              <a:t>Faut-il télécharger et installer les mises à jour ?</a:t>
            </a:r>
          </a:p>
          <a:p>
            <a:pPr algn="l"/>
            <a:r>
              <a:rPr lang="fr-FR" sz="2200" dirty="0" smtClean="0">
                <a:solidFill>
                  <a:schemeClr val="tx1"/>
                </a:solidFill>
              </a:rPr>
              <a:t>Oui. Les mises à jour ne sont pas prises en compte avant d’être installées ; pour les installer, vous devez d’abord les télécharger</a:t>
            </a:r>
            <a:r>
              <a:rPr lang="fr-FR" sz="2200" dirty="0">
                <a:solidFill>
                  <a:schemeClr val="tx1"/>
                </a:solidFill>
              </a:rPr>
              <a:t> </a:t>
            </a:r>
            <a:r>
              <a:rPr lang="fr-FR" sz="2200" dirty="0" smtClean="0">
                <a:solidFill>
                  <a:schemeClr val="tx1"/>
                </a:solidFill>
              </a:rPr>
              <a:t>sur votre ordinateur. Au choix, Windows peut télécharger et installer automatiquement les mises à jour pour vous, télécharger automatiquement les mises à jour et vous avertir pour que vous puissiez les installer, ou vous avertir pour que vous puissiez à la fois les télécharger et les installer. Pour plus d’informations, voir Modifier la façon dont Windows installe et signale les mises à jour</a:t>
            </a:r>
            <a:r>
              <a:rPr lang="fr-FR" sz="2200" dirty="0">
                <a:solidFill>
                  <a:schemeClr val="tx1"/>
                </a:solidFill>
              </a:rPr>
              <a:t>.</a:t>
            </a:r>
            <a:r>
              <a:rPr lang="fr-FR" sz="2200" dirty="0" smtClean="0">
                <a:solidFill>
                  <a:schemeClr val="tx1"/>
                </a:solidFill>
              </a:rPr>
              <a:t> </a:t>
            </a:r>
          </a:p>
          <a:p>
            <a:pPr algn="l"/>
            <a:endParaRPr lang="fr-FR" sz="2200"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643998" cy="6357982"/>
          </a:xfrm>
        </p:spPr>
        <p:txBody>
          <a:bodyPr>
            <a:normAutofit/>
          </a:bodyPr>
          <a:lstStyle/>
          <a:p>
            <a:pPr algn="l"/>
            <a:r>
              <a:rPr lang="fr-FR" sz="2200" b="1" dirty="0" smtClean="0">
                <a:solidFill>
                  <a:schemeClr val="tx1"/>
                </a:solidFill>
              </a:rPr>
              <a:t>Pour installer des pilotes et d’autres mises à jour facultatives</a:t>
            </a:r>
          </a:p>
          <a:p>
            <a:pPr algn="l"/>
            <a:r>
              <a:rPr lang="fr-FR" sz="2200" dirty="0" smtClean="0">
                <a:solidFill>
                  <a:schemeClr val="tx1"/>
                </a:solidFill>
              </a:rPr>
              <a:t>Cliquez pour ouvrir Windows Update.</a:t>
            </a:r>
          </a:p>
          <a:p>
            <a:pPr algn="l"/>
            <a:r>
              <a:rPr lang="fr-FR" sz="2200" dirty="0" smtClean="0">
                <a:solidFill>
                  <a:schemeClr val="tx1"/>
                </a:solidFill>
              </a:rPr>
              <a:t>Dans le volet gauche, cliquez sur Rechercher des mises à jour, puis attendez pendant que Windows recherche les dernières mises à jour pour votre ordinateur.</a:t>
            </a:r>
          </a:p>
          <a:p>
            <a:pPr algn="l"/>
            <a:r>
              <a:rPr lang="fr-FR" sz="2200" dirty="0" smtClean="0">
                <a:solidFill>
                  <a:schemeClr val="tx1"/>
                </a:solidFill>
              </a:rPr>
              <a:t>Si vous voyez un message vous indiquant que des mises à jour sont disponibles ou que des mises à jour facultatives sont disponibles, cliquez sur ce message pour afficher et sélectionner les mises à jour à installer.</a:t>
            </a:r>
          </a:p>
          <a:p>
            <a:pPr algn="l"/>
            <a:r>
              <a:rPr lang="fr-FR" sz="2200" dirty="0" smtClean="0">
                <a:solidFill>
                  <a:schemeClr val="tx1"/>
                </a:solidFill>
              </a:rPr>
              <a:t>Sélectionnez les mises à jour facultatives voulues, cliquez sur OK puis cliquez sur Installer les mises à jour.  Si vous êtes invité à fournir un mot de passe administrateur ou une confirmation, fournissez le mot de passe ou la confirmation. </a:t>
            </a:r>
          </a:p>
          <a:p>
            <a:pPr algn="l"/>
            <a:r>
              <a:rPr lang="fr-FR" sz="2200" dirty="0" smtClean="0">
                <a:solidFill>
                  <a:schemeClr val="tx1"/>
                </a:solidFill>
              </a:rPr>
              <a:t>Pour plus d’informations, voir Modifier la façon dont Windows installe et signale les mises à jour et Installer des mises à jour Windows </a:t>
            </a:r>
          </a:p>
          <a:p>
            <a:pPr algn="l"/>
            <a:endParaRPr lang="fr-FR" sz="2200"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643998" cy="6215106"/>
          </a:xfrm>
        </p:spPr>
        <p:txBody>
          <a:bodyPr>
            <a:normAutofit/>
          </a:bodyPr>
          <a:lstStyle/>
          <a:p>
            <a:pPr algn="l"/>
            <a:r>
              <a:rPr lang="fr-FR" sz="2200" b="1" dirty="0" smtClean="0">
                <a:solidFill>
                  <a:schemeClr val="tx1"/>
                </a:solidFill>
              </a:rPr>
              <a:t>Que se passe-t-il si j’oublie d’installer une mise à jour ?</a:t>
            </a:r>
          </a:p>
          <a:p>
            <a:pPr algn="l"/>
            <a:r>
              <a:rPr lang="fr-FR" sz="2200" dirty="0" smtClean="0">
                <a:solidFill>
                  <a:schemeClr val="tx1"/>
                </a:solidFill>
              </a:rPr>
              <a:t>Votre ordinateur peut être exposé ou vous pouvez rencontrer des problèmes inutiles avec Windows ou vos programmes. Des logiciels malveillants sont produits en permanence ; ils utilisent des vulnérabilités dans Windows ou dans d’autres programmes pour endommager ou obtenir l’accès à vos données ou à votre ordinateur. Les mises à jour de Windows et celles des autres programmes corrigent ces vulnérabilités peu après leur découverte. Si vous postposez ou que vous n’appliquez pas les mises à jour, votre ordinateur peut devenir vulnérable à ces menaces.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429684" cy="6143668"/>
          </a:xfrm>
        </p:spPr>
        <p:txBody>
          <a:bodyPr>
            <a:normAutofit/>
          </a:bodyPr>
          <a:lstStyle/>
          <a:p>
            <a:pPr algn="l"/>
            <a:r>
              <a:rPr lang="fr-FR" sz="2200" dirty="0" smtClean="0">
                <a:solidFill>
                  <a:schemeClr val="tx1"/>
                </a:solidFill>
              </a:rPr>
              <a:t>Windows Update permet d’effectuer la mise à jour de votre système d’exploitation Windows afin d’assurer la meilleure protection à votre ordinateur. Voici la marche à suivre pour effectuer cette mise à jour avec Windows 7. </a:t>
            </a:r>
          </a:p>
          <a:p>
            <a:pPr algn="l"/>
            <a:r>
              <a:rPr lang="fr-FR" sz="2200" dirty="0" smtClean="0">
                <a:solidFill>
                  <a:schemeClr val="tx1"/>
                </a:solidFill>
              </a:rPr>
              <a:t>1 Cliquez sur Démarrer puis sur Windows Update</a:t>
            </a:r>
          </a:p>
          <a:p>
            <a:endParaRPr lang="fr-FR" sz="2200" dirty="0"/>
          </a:p>
        </p:txBody>
      </p:sp>
      <p:pic>
        <p:nvPicPr>
          <p:cNvPr id="5121" name="Picture 1"/>
          <p:cNvPicPr>
            <a:picLocks noChangeAspect="1" noChangeArrowheads="1"/>
          </p:cNvPicPr>
          <p:nvPr/>
        </p:nvPicPr>
        <p:blipFill>
          <a:blip r:embed="rId2"/>
          <a:srcRect/>
          <a:stretch>
            <a:fillRect/>
          </a:stretch>
        </p:blipFill>
        <p:spPr bwMode="auto">
          <a:xfrm>
            <a:off x="1214414" y="2071678"/>
            <a:ext cx="4791075" cy="4610100"/>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lstStyle/>
          <a:p>
            <a:endParaRPr lang="fr-FR" dirty="0"/>
          </a:p>
        </p:txBody>
      </p:sp>
      <p:pic>
        <p:nvPicPr>
          <p:cNvPr id="28674" name="Picture 2"/>
          <p:cNvPicPr>
            <a:picLocks noChangeAspect="1" noChangeArrowheads="1"/>
          </p:cNvPicPr>
          <p:nvPr/>
        </p:nvPicPr>
        <p:blipFill>
          <a:blip r:embed="rId2"/>
          <a:srcRect/>
          <a:stretch>
            <a:fillRect/>
          </a:stretch>
        </p:blipFill>
        <p:spPr bwMode="auto">
          <a:xfrm>
            <a:off x="500034" y="1643050"/>
            <a:ext cx="8143146" cy="4143392"/>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dirty="0"/>
          </a:p>
        </p:txBody>
      </p:sp>
      <p:pic>
        <p:nvPicPr>
          <p:cNvPr id="29698" name="Picture 2"/>
          <p:cNvPicPr>
            <a:picLocks noChangeAspect="1" noChangeArrowheads="1"/>
          </p:cNvPicPr>
          <p:nvPr/>
        </p:nvPicPr>
        <p:blipFill>
          <a:blip r:embed="rId2"/>
          <a:srcRect/>
          <a:stretch>
            <a:fillRect/>
          </a:stretch>
        </p:blipFill>
        <p:spPr bwMode="auto">
          <a:xfrm>
            <a:off x="601834" y="642918"/>
            <a:ext cx="7940333" cy="5572164"/>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358246" cy="6143668"/>
          </a:xfrm>
        </p:spPr>
        <p:txBody>
          <a:bodyPr>
            <a:normAutofit fontScale="92500" lnSpcReduction="10000"/>
          </a:bodyPr>
          <a:lstStyle/>
          <a:p>
            <a:pPr algn="l"/>
            <a:r>
              <a:rPr lang="fr-FR" sz="2000" dirty="0" smtClean="0">
                <a:solidFill>
                  <a:schemeClr val="tx1"/>
                </a:solidFill>
              </a:rPr>
              <a:t>2.Gestion de compte </a:t>
            </a:r>
          </a:p>
          <a:p>
            <a:pPr algn="l"/>
            <a:r>
              <a:rPr lang="fr-FR" sz="2000" b="1" dirty="0" smtClean="0">
                <a:solidFill>
                  <a:schemeClr val="tx1"/>
                </a:solidFill>
              </a:rPr>
              <a:t>LES COMPTES D'UTILISATEURS</a:t>
            </a:r>
          </a:p>
          <a:p>
            <a:pPr algn="l"/>
            <a:r>
              <a:rPr lang="fr-FR" sz="2000" dirty="0" smtClean="0">
                <a:solidFill>
                  <a:schemeClr val="tx1"/>
                </a:solidFill>
              </a:rPr>
              <a:t>Et si plusieurs Windows étaient installés sur votre ordinateur ? Avec les comptes d'utilisateurs, c'est un peu le cas afin que chaque personne l'utilisant dispose de son propre environnement. À un utilisateur correspond un compte et donc un Bureau, un dossier d'utilisateur et de nombreux paramètres personnalisés. Plusieurs personnes peuvent ainsi se partager facilement le même ordinateur sans gêner les autres. </a:t>
            </a:r>
            <a:br>
              <a:rPr lang="fr-FR" sz="2000" dirty="0" smtClean="0">
                <a:solidFill>
                  <a:schemeClr val="tx1"/>
                </a:solidFill>
              </a:rPr>
            </a:br>
            <a:endParaRPr lang="fr-FR" sz="2000" dirty="0" smtClean="0">
              <a:solidFill>
                <a:schemeClr val="tx1"/>
              </a:solidFill>
            </a:endParaRPr>
          </a:p>
          <a:p>
            <a:pPr algn="l"/>
            <a:r>
              <a:rPr lang="fr-FR" sz="2000" dirty="0" smtClean="0">
                <a:solidFill>
                  <a:schemeClr val="tx1"/>
                </a:solidFill>
              </a:rPr>
              <a:t>Windows 7 propose deux principaux types de comptes d'utilisateurs : </a:t>
            </a:r>
            <a:r>
              <a:rPr lang="fr-FR" sz="2000" i="1" dirty="0" smtClean="0">
                <a:solidFill>
                  <a:schemeClr val="tx1"/>
                </a:solidFill>
              </a:rPr>
              <a:t>administrateur</a:t>
            </a:r>
            <a:r>
              <a:rPr lang="fr-FR" sz="2000" dirty="0" smtClean="0">
                <a:solidFill>
                  <a:schemeClr val="tx1"/>
                </a:solidFill>
              </a:rPr>
              <a:t> et </a:t>
            </a:r>
            <a:r>
              <a:rPr lang="fr-FR" sz="2000" i="1" dirty="0" smtClean="0">
                <a:solidFill>
                  <a:schemeClr val="tx1"/>
                </a:solidFill>
              </a:rPr>
              <a:t>utilisateur standard</a:t>
            </a:r>
            <a:r>
              <a:rPr lang="fr-FR" sz="2000" dirty="0" smtClean="0">
                <a:solidFill>
                  <a:schemeClr val="tx1"/>
                </a:solidFill>
              </a:rPr>
              <a:t>. Avec le premier, vous disposez de tous les droits sur l'ordinateur et vous pouvez donc accéder à vos propres fichiers ainsi qu'à ceux des autres utilisateurs. </a:t>
            </a:r>
          </a:p>
          <a:p>
            <a:pPr algn="l"/>
            <a:endParaRPr lang="fr-FR" sz="2000" dirty="0">
              <a:solidFill>
                <a:schemeClr val="tx1"/>
              </a:solidFill>
            </a:endParaRPr>
          </a:p>
          <a:p>
            <a:pPr algn="l"/>
            <a:r>
              <a:rPr lang="fr-FR" sz="2000" dirty="0" smtClean="0">
                <a:solidFill>
                  <a:schemeClr val="tx1"/>
                </a:solidFill>
              </a:rPr>
              <a:t>Avec le second, ces droits sont plus limités puisqu'il est impossible de modifier voire même de consulter les fichiers des autres utilisateurs et que vous ne pouvez pas forcément installer tous les logiciels que vous désirez. Ce dernier point est lié à la sécurité et c'est ce qui fait également qu'un compte d'utilisateur standard est censé mieux protéger des virus et autres programmes malicieux. </a:t>
            </a:r>
            <a:br>
              <a:rPr lang="fr-FR" sz="2000" dirty="0" smtClean="0">
                <a:solidFill>
                  <a:schemeClr val="tx1"/>
                </a:solidFill>
              </a:rPr>
            </a:br>
            <a:endParaRPr lang="fr-FR" sz="2000" dirty="0">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428604"/>
            <a:ext cx="8643998" cy="6072230"/>
          </a:xfrm>
        </p:spPr>
        <p:txBody>
          <a:bodyPr>
            <a:noAutofit/>
          </a:bodyPr>
          <a:lstStyle/>
          <a:p>
            <a:pPr algn="l"/>
            <a:r>
              <a:rPr lang="fr-FR" sz="2200" dirty="0" smtClean="0">
                <a:solidFill>
                  <a:schemeClr val="tx1"/>
                </a:solidFill>
              </a:rPr>
              <a:t>Sur un ordinateur familial, la configuration idéale pourrait donc ressembler à un compte administrateur protégé par mot de passe pour les parents auquel s'ajouterait un compte d'utilisateur standard pour chaque enfant. A priori, ce premier compte d'administrateur a été créé lors de l'installation ou du premier démarrage de Windows. C'est celui que vous utilisez tous les jours, même s'il n'est peut-être pas protégé par mot de passe</a:t>
            </a:r>
          </a:p>
          <a:p>
            <a:pPr algn="l"/>
            <a:endParaRPr lang="fr-FR" sz="2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357166"/>
            <a:ext cx="8501122" cy="6143668"/>
          </a:xfrm>
        </p:spPr>
        <p:txBody>
          <a:bodyPr>
            <a:normAutofit/>
          </a:bodyPr>
          <a:lstStyle/>
          <a:p>
            <a:pPr algn="l"/>
            <a:r>
              <a:rPr lang="fr-FR" sz="2000" b="1" dirty="0">
                <a:solidFill>
                  <a:schemeClr val="tx1"/>
                </a:solidFill>
              </a:rPr>
              <a:t>Type de maintenance préventive informatique Mac et PC</a:t>
            </a:r>
            <a:endParaRPr lang="fr-FR" sz="2000" dirty="0">
              <a:solidFill>
                <a:schemeClr val="tx1"/>
              </a:solidFill>
            </a:endParaRPr>
          </a:p>
          <a:p>
            <a:pPr algn="l">
              <a:buFont typeface="Wingdings" pitchFamily="2" charset="2"/>
              <a:buChar char="Ø"/>
            </a:pPr>
            <a:r>
              <a:rPr lang="fr-FR" sz="2000" dirty="0" smtClean="0">
                <a:solidFill>
                  <a:schemeClr val="tx1"/>
                </a:solidFill>
              </a:rPr>
              <a:t>La </a:t>
            </a:r>
            <a:r>
              <a:rPr lang="fr-FR" sz="2000" dirty="0">
                <a:solidFill>
                  <a:schemeClr val="tx1"/>
                </a:solidFill>
              </a:rPr>
              <a:t>Sécurité Hebdomadaire d’un réseau</a:t>
            </a:r>
          </a:p>
          <a:p>
            <a:pPr algn="l"/>
            <a:r>
              <a:rPr lang="fr-FR" sz="2000" dirty="0">
                <a:solidFill>
                  <a:schemeClr val="tx1"/>
                </a:solidFill>
              </a:rPr>
              <a:t>La maintenance préventive se subdivise à son tour en :</a:t>
            </a:r>
          </a:p>
          <a:p>
            <a:pPr lvl="0" algn="l">
              <a:buFont typeface="Wingdings" pitchFamily="2" charset="2"/>
              <a:buChar char="§"/>
            </a:pPr>
            <a:r>
              <a:rPr lang="fr-FR" sz="2000" dirty="0" smtClean="0">
                <a:solidFill>
                  <a:schemeClr val="tx1"/>
                </a:solidFill>
              </a:rPr>
              <a:t>  </a:t>
            </a:r>
            <a:r>
              <a:rPr lang="fr-FR" sz="2000" i="1" u="sng" dirty="0" smtClean="0">
                <a:solidFill>
                  <a:schemeClr val="tx1"/>
                </a:solidFill>
              </a:rPr>
              <a:t>Maintenance </a:t>
            </a:r>
            <a:r>
              <a:rPr lang="fr-FR" sz="2000" i="1" u="sng" dirty="0">
                <a:solidFill>
                  <a:schemeClr val="tx1"/>
                </a:solidFill>
              </a:rPr>
              <a:t>systématique </a:t>
            </a:r>
            <a:r>
              <a:rPr lang="fr-FR" sz="2000" dirty="0">
                <a:solidFill>
                  <a:schemeClr val="tx1"/>
                </a:solidFill>
              </a:rPr>
              <a:t>: désigne des opérations effectuées systématiquement en fonction:</a:t>
            </a:r>
          </a:p>
          <a:p>
            <a:pPr lvl="1" algn="l"/>
            <a:r>
              <a:rPr lang="fr-FR" sz="2000" dirty="0">
                <a:solidFill>
                  <a:schemeClr val="tx1"/>
                </a:solidFill>
              </a:rPr>
              <a:t>- d'un calendrier (à périodicité temporelle fixe),</a:t>
            </a:r>
          </a:p>
          <a:p>
            <a:pPr lvl="1" algn="l">
              <a:buFontTx/>
              <a:buChar char="-"/>
            </a:pPr>
            <a:r>
              <a:rPr lang="fr-FR" sz="2000" dirty="0" smtClean="0">
                <a:solidFill>
                  <a:schemeClr val="tx1"/>
                </a:solidFill>
              </a:rPr>
              <a:t>selon </a:t>
            </a:r>
            <a:r>
              <a:rPr lang="fr-FR" sz="2000" dirty="0">
                <a:solidFill>
                  <a:schemeClr val="tx1"/>
                </a:solidFill>
              </a:rPr>
              <a:t>une périodicité d'usage (heures de fonctionnement, nombre d'unités produites, nombre de mouvements effectués, etc</a:t>
            </a:r>
            <a:r>
              <a:rPr lang="fr-FR" sz="2000" dirty="0" smtClean="0">
                <a:solidFill>
                  <a:schemeClr val="tx1"/>
                </a:solidFill>
              </a:rPr>
              <a:t>.)</a:t>
            </a:r>
          </a:p>
          <a:p>
            <a:pPr algn="l">
              <a:buFont typeface="Wingdings" pitchFamily="2" charset="2"/>
              <a:buChar char="§"/>
            </a:pPr>
            <a:r>
              <a:rPr lang="fr-FR" sz="2000" i="1" u="sng" dirty="0" smtClean="0">
                <a:solidFill>
                  <a:schemeClr val="tx1"/>
                </a:solidFill>
              </a:rPr>
              <a:t>Maintenance </a:t>
            </a:r>
            <a:r>
              <a:rPr lang="fr-FR" sz="2000" i="1" u="sng" dirty="0">
                <a:solidFill>
                  <a:schemeClr val="tx1"/>
                </a:solidFill>
              </a:rPr>
              <a:t>conditionnelle </a:t>
            </a:r>
            <a:r>
              <a:rPr lang="fr-FR" sz="2000" dirty="0">
                <a:solidFill>
                  <a:schemeClr val="tx1"/>
                </a:solidFill>
              </a:rPr>
              <a:t>: réalisée à la suite de relevés, de mesures, de contrôles révélateurs de l'état de dégradation de </a:t>
            </a:r>
            <a:r>
              <a:rPr lang="fr-FR" sz="2000" dirty="0" smtClean="0">
                <a:solidFill>
                  <a:schemeClr val="tx1"/>
                </a:solidFill>
              </a:rPr>
              <a:t>l'équipement.</a:t>
            </a:r>
          </a:p>
          <a:p>
            <a:pPr algn="l">
              <a:buFont typeface="Wingdings" pitchFamily="2" charset="2"/>
              <a:buChar char="§"/>
            </a:pPr>
            <a:r>
              <a:rPr lang="fr-FR" sz="2000" i="1" u="sng" dirty="0" smtClean="0">
                <a:solidFill>
                  <a:schemeClr val="tx1"/>
                </a:solidFill>
              </a:rPr>
              <a:t>Maintenance </a:t>
            </a:r>
            <a:r>
              <a:rPr lang="fr-FR" sz="2000" i="1" u="sng" dirty="0">
                <a:solidFill>
                  <a:schemeClr val="tx1"/>
                </a:solidFill>
              </a:rPr>
              <a:t>prévisionnelle </a:t>
            </a:r>
            <a:r>
              <a:rPr lang="fr-FR" sz="2000" dirty="0">
                <a:solidFill>
                  <a:schemeClr val="tx1"/>
                </a:solidFill>
              </a:rPr>
              <a:t>: réalisée à la suite d'une analyse de l'évolution </a:t>
            </a:r>
            <a:r>
              <a:rPr lang="fr-FR" sz="2000" dirty="0" smtClean="0">
                <a:solidFill>
                  <a:schemeClr val="tx1"/>
                </a:solidFill>
              </a:rPr>
              <a:t>de l'état </a:t>
            </a:r>
            <a:r>
              <a:rPr lang="fr-FR" sz="2000" dirty="0">
                <a:solidFill>
                  <a:schemeClr val="tx1"/>
                </a:solidFill>
              </a:rPr>
              <a:t>de dégradation de l'équipement.</a:t>
            </a:r>
          </a:p>
          <a:p>
            <a:pPr lvl="1" algn="l">
              <a:buFontTx/>
              <a:buChar char="-"/>
            </a:pPr>
            <a:endParaRPr lang="fr-FR" sz="2000" dirty="0">
              <a:solidFill>
                <a:schemeClr val="tx1"/>
              </a:solidFill>
            </a:endParaRPr>
          </a:p>
          <a:p>
            <a:pPr algn="l"/>
            <a:r>
              <a:rPr lang="fr-FR" sz="2000" dirty="0">
                <a:solidFill>
                  <a:schemeClr val="tx1"/>
                </a:solidFill>
              </a:rPr>
              <a:t>Par ailleurs, il existe des logiciels de gestion de maintenance assistée par ordinateur (GMAO), spécialement conçus pour assister les services de maintenance dans leurs activités.</a:t>
            </a:r>
          </a:p>
          <a:p>
            <a:pPr algn="l"/>
            <a:endParaRPr lang="fr-FR" sz="200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429684" cy="6143668"/>
          </a:xfrm>
        </p:spPr>
        <p:txBody>
          <a:bodyPr>
            <a:normAutofit/>
          </a:bodyPr>
          <a:lstStyle/>
          <a:p>
            <a:pPr algn="l"/>
            <a:r>
              <a:rPr lang="fr-FR" sz="2200" b="1" dirty="0" smtClean="0">
                <a:solidFill>
                  <a:schemeClr val="tx1"/>
                </a:solidFill>
              </a:rPr>
              <a:t>Créez un compte d'utilisateur</a:t>
            </a:r>
          </a:p>
          <a:p>
            <a:pPr algn="l"/>
            <a:r>
              <a:rPr lang="fr-FR" sz="2200" dirty="0" smtClean="0">
                <a:solidFill>
                  <a:schemeClr val="tx1"/>
                </a:solidFill>
              </a:rPr>
              <a:t>Pour créer un nouveau compte d'utilisateur, cliquez sur le bouton Démarrer puis sur « Panneau de configuration ». À la section « Comptes et protection utilisateurs », cliquez sur « Ajouter ou supprimer des comptes d'utilisateurs ». Dans la fenêtre qui s'affiche, choisissez « Créer un nouveau compte ». Nommez ce compte et sélectionnez son type « Utilisateur standard » ou « Administrateur » avant de cliquer sur le bouton « Créer un compte ». </a:t>
            </a:r>
            <a:endParaRPr lang="fr-FR" sz="2200" b="1" dirty="0" smtClean="0">
              <a:solidFill>
                <a:schemeClr val="tx1"/>
              </a:solidFill>
            </a:endParaRPr>
          </a:p>
          <a:p>
            <a:endParaRPr lang="fr-FR" sz="2200" dirty="0">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357166"/>
            <a:ext cx="8643998" cy="6215106"/>
          </a:xfrm>
        </p:spPr>
        <p:txBody>
          <a:bodyPr>
            <a:normAutofit/>
          </a:bodyPr>
          <a:lstStyle/>
          <a:p>
            <a:pPr algn="l"/>
            <a:r>
              <a:rPr lang="fr-FR" sz="2000" b="1" dirty="0" smtClean="0">
                <a:solidFill>
                  <a:schemeClr val="tx1"/>
                </a:solidFill>
              </a:rPr>
              <a:t>Modifiez un compte d'utilisateur</a:t>
            </a:r>
          </a:p>
          <a:p>
            <a:pPr algn="l"/>
            <a:r>
              <a:rPr lang="fr-FR" sz="2000" dirty="0" smtClean="0">
                <a:solidFill>
                  <a:schemeClr val="tx1"/>
                </a:solidFill>
              </a:rPr>
              <a:t>Les différents comptes que vous avez créés apparaissent dans la fenêtre « Gérer les comptes ». Ils sont tous représentés par une petite vignette colorée. </a:t>
            </a:r>
          </a:p>
          <a:p>
            <a:pPr algn="l"/>
            <a:r>
              <a:rPr lang="fr-FR" sz="2000" dirty="0" err="1" smtClean="0">
                <a:solidFill>
                  <a:schemeClr val="tx1"/>
                </a:solidFill>
              </a:rPr>
              <a:t>liquez</a:t>
            </a:r>
            <a:r>
              <a:rPr lang="fr-FR" sz="2000" dirty="0" smtClean="0">
                <a:solidFill>
                  <a:schemeClr val="tx1"/>
                </a:solidFill>
              </a:rPr>
              <a:t> sur une vignette pour modifier les caractéristiques du compte qui lui est associé. Parmi les choix proposés, vous pouvez renommer le compte, changer son image et même son type. Cliquez sur les liens proposés pour le faire si vous le souhaitez. Mais deux éléments requièrent particulièrement votre attention : le mot de passe et le contrôle parental. </a:t>
            </a:r>
            <a:br>
              <a:rPr lang="fr-FR" sz="2000" dirty="0" smtClean="0">
                <a:solidFill>
                  <a:schemeClr val="tx1"/>
                </a:solidFill>
              </a:rPr>
            </a:br>
            <a:endParaRPr lang="fr-FR" sz="2000" dirty="0" smtClean="0">
              <a:solidFill>
                <a:schemeClr val="tx1"/>
              </a:solidFill>
            </a:endParaRPr>
          </a:p>
          <a:p>
            <a:pPr algn="l"/>
            <a:r>
              <a:rPr lang="fr-FR" sz="2000" b="1" dirty="0" smtClean="0">
                <a:solidFill>
                  <a:schemeClr val="tx1"/>
                </a:solidFill>
              </a:rPr>
              <a:t>Mot de passe</a:t>
            </a:r>
          </a:p>
          <a:p>
            <a:pPr algn="l"/>
            <a:r>
              <a:rPr lang="fr-FR" sz="2000" dirty="0" smtClean="0">
                <a:solidFill>
                  <a:schemeClr val="tx1"/>
                </a:solidFill>
              </a:rPr>
              <a:t>Pour la sécurité des données, mieux vaut que chaque compte d'administrateur au moins soit protégé par un mot de passe. Pour ce faire, cliquez sur le lien « Créer un mot de passe » puis, dans le champ « Nouveau mot de passe » où se place le curseur de la souris, saisissez votre mot de passe. Confirmez-le dans la zone « Confirmer le mot de passe » et validez en cliquant sur le bouton « Créer un mot de passe ». </a:t>
            </a:r>
            <a:endParaRPr lang="fr-FR" sz="2000" b="1" dirty="0" smtClean="0">
              <a:solidFill>
                <a:schemeClr val="tx1"/>
              </a:solidFill>
            </a:endParaRPr>
          </a:p>
          <a:p>
            <a:pPr algn="l"/>
            <a:endParaRPr lang="fr-FR" sz="2000" dirty="0">
              <a:solidFill>
                <a:schemeClr val="tx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14290"/>
            <a:ext cx="8501122" cy="6357982"/>
          </a:xfrm>
        </p:spPr>
        <p:txBody>
          <a:bodyPr>
            <a:normAutofit/>
          </a:bodyPr>
          <a:lstStyle/>
          <a:p>
            <a:pPr algn="l"/>
            <a:r>
              <a:rPr lang="fr-FR" sz="2000" b="1" dirty="0" smtClean="0">
                <a:solidFill>
                  <a:schemeClr val="tx1"/>
                </a:solidFill>
              </a:rPr>
              <a:t>Contrôle parental</a:t>
            </a:r>
          </a:p>
          <a:p>
            <a:pPr algn="l"/>
            <a:r>
              <a:rPr lang="fr-FR" sz="2000" dirty="0" smtClean="0">
                <a:solidFill>
                  <a:schemeClr val="tx1"/>
                </a:solidFill>
              </a:rPr>
              <a:t>Particulièrement utile dans le cas d'un compte utilisé par un enfant ou un adolescent, le contrôle parental permet de définir certaines règles d'usages de l'ordinateur. Vous pouvez ainsi limiter les heures auxquelles vos enfants sont autorisés à l'utiliser, les empêcher de jouer ou d'utiliser certains types de programmes et enfin définir des limites d'utilisation d'Internet. </a:t>
            </a:r>
            <a:br>
              <a:rPr lang="fr-FR" sz="2000" dirty="0" smtClean="0">
                <a:solidFill>
                  <a:schemeClr val="tx1"/>
                </a:solidFill>
              </a:rPr>
            </a:br>
            <a:r>
              <a:rPr lang="fr-FR" sz="2000" dirty="0" smtClean="0">
                <a:solidFill>
                  <a:schemeClr val="tx1"/>
                </a:solidFill>
              </a:rPr>
              <a:t/>
            </a:r>
            <a:br>
              <a:rPr lang="fr-FR" sz="2000" dirty="0" smtClean="0">
                <a:solidFill>
                  <a:schemeClr val="tx1"/>
                </a:solidFill>
              </a:rPr>
            </a:br>
            <a:r>
              <a:rPr lang="fr-FR" sz="2000" dirty="0" smtClean="0">
                <a:solidFill>
                  <a:schemeClr val="tx1"/>
                </a:solidFill>
              </a:rPr>
              <a:t>Pour que le contrôle parental soit efficace et ses réglages accessibles, il faut que tous les comptes d'administrateur soient protégés par un mot de passe.</a:t>
            </a:r>
          </a:p>
          <a:p>
            <a:pPr algn="l"/>
            <a:r>
              <a:rPr lang="fr-FR" sz="2000" dirty="0" smtClean="0">
                <a:solidFill>
                  <a:schemeClr val="tx1"/>
                </a:solidFill>
              </a:rPr>
              <a:t/>
            </a:r>
            <a:br>
              <a:rPr lang="fr-FR" sz="2000" dirty="0" smtClean="0">
                <a:solidFill>
                  <a:schemeClr val="tx1"/>
                </a:solidFill>
              </a:rPr>
            </a:br>
            <a:r>
              <a:rPr lang="fr-FR" sz="2000" dirty="0" smtClean="0">
                <a:solidFill>
                  <a:schemeClr val="tx1"/>
                </a:solidFill>
              </a:rPr>
              <a:t/>
            </a:r>
            <a:br>
              <a:rPr lang="fr-FR" sz="2000" dirty="0" smtClean="0">
                <a:solidFill>
                  <a:schemeClr val="tx1"/>
                </a:solidFill>
              </a:rPr>
            </a:br>
            <a:r>
              <a:rPr lang="fr-FR" sz="2000" dirty="0" smtClean="0">
                <a:solidFill>
                  <a:schemeClr val="tx1"/>
                </a:solidFill>
              </a:rPr>
              <a:t>Pour régler le contrôle parental d'un compte, cliquez sur le lien « Configurer le contrôle parental » puis sur la vignette du compte à régler. Dans la fenêtre qui s'affiche, sélectionnez d'abord « Activé, les paramètres actuels sont appliqués » puis, dans la section « Paramètres Windows », cliquez sur chacun des liens proposés pour effectuer les réglages appropriés. Cliquez sur « OK » pour valider tous ces paramètres et fermez la fenêtre en cliquant sur la croix rouge en haut à droite. </a:t>
            </a:r>
            <a:endParaRPr lang="fr-FR" sz="2000" dirty="0">
              <a:solidFill>
                <a:schemeClr val="tx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501122" cy="6215106"/>
          </a:xfrm>
        </p:spPr>
        <p:txBody>
          <a:bodyPr>
            <a:normAutofit/>
          </a:bodyPr>
          <a:lstStyle/>
          <a:p>
            <a:pPr algn="l"/>
            <a:r>
              <a:rPr lang="fr-FR" sz="2200" b="1" dirty="0" smtClean="0">
                <a:solidFill>
                  <a:schemeClr val="tx1"/>
                </a:solidFill>
              </a:rPr>
              <a:t>Lancez un compte</a:t>
            </a:r>
          </a:p>
          <a:p>
            <a:pPr algn="l"/>
            <a:r>
              <a:rPr lang="fr-FR" sz="2200" dirty="0" smtClean="0">
                <a:solidFill>
                  <a:schemeClr val="tx1"/>
                </a:solidFill>
              </a:rPr>
              <a:t>Si plusieurs comptes d'utilisateurs ont été définis, Windows au démarrage de l'ordinateur vous propose de choisir sur lequel d'entre eux il s'ouvrira. Cet écran d'accueil présente les différentes vignettes représentant les comptes disponibles. Cliquez sur celle du compte que vous voulez utiliser, saisissez s'il le faut le mot de passe qui lui est associé et cliquez sur la petite flèche située à côté de ce champ. Windows se lance sur le Bureau du compte sélectionné.</a:t>
            </a:r>
          </a:p>
          <a:p>
            <a:pPr algn="l"/>
            <a:endParaRPr lang="fr-FR" sz="2200" b="1" dirty="0" smtClean="0">
              <a:solidFill>
                <a:schemeClr val="tx1"/>
              </a:solidFill>
            </a:endParaRPr>
          </a:p>
          <a:p>
            <a:pPr algn="l"/>
            <a:r>
              <a:rPr lang="fr-FR" sz="2200" b="1" dirty="0" smtClean="0">
                <a:solidFill>
                  <a:schemeClr val="tx1"/>
                </a:solidFill>
              </a:rPr>
              <a:t>Passez d'un compte à l'autre</a:t>
            </a:r>
          </a:p>
          <a:p>
            <a:pPr algn="l"/>
            <a:r>
              <a:rPr lang="fr-FR" sz="2200" dirty="0" smtClean="0">
                <a:solidFill>
                  <a:schemeClr val="tx1"/>
                </a:solidFill>
              </a:rPr>
              <a:t>Pour changer de compte d'utilisateur lorsque l'ordinateur est utilisé, cliquez sur le bouton Démarrer pour afficher le menu Démarrer puis sur la petite flèche en bas à droite, à côté du bouton « Arrêter ». Dans le menu qui s'affiche, choisissez « Changer d'utilisateur ». </a:t>
            </a:r>
            <a:endParaRPr lang="fr-FR" sz="2200" b="1" dirty="0" smtClean="0">
              <a:solidFill>
                <a:schemeClr val="tx1"/>
              </a:solidFill>
            </a:endParaRPr>
          </a:p>
          <a:p>
            <a:pPr algn="l"/>
            <a:endParaRPr lang="fr-FR" sz="2200" b="1" dirty="0" smtClean="0">
              <a:solidFill>
                <a:schemeClr val="tx1"/>
              </a:solidFill>
            </a:endParaRPr>
          </a:p>
          <a:p>
            <a:endParaRPr lang="fr-FR" sz="2200" dirty="0">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501122" cy="6143668"/>
          </a:xfrm>
        </p:spPr>
        <p:txBody>
          <a:bodyPr>
            <a:normAutofit lnSpcReduction="10000"/>
          </a:bodyPr>
          <a:lstStyle/>
          <a:p>
            <a:pPr algn="l"/>
            <a:r>
              <a:rPr lang="fr-FR" sz="2000" dirty="0" smtClean="0">
                <a:solidFill>
                  <a:schemeClr val="tx1"/>
                </a:solidFill>
              </a:rPr>
              <a:t>À ce moment, une nouvelle fenêtre apparaît, mais la session d'utilisateur en cours n'est pas stoppée. Vos programmes et vos fichiers restent ouverts, même si vous ouvrez un nouveau compte. Pour cela, cliquez sur la vignette de l'utilisateur de votre choix. </a:t>
            </a:r>
          </a:p>
          <a:p>
            <a:pPr algn="l"/>
            <a:endParaRPr lang="fr-FR" sz="2000" dirty="0">
              <a:solidFill>
                <a:schemeClr val="tx1"/>
              </a:solidFill>
            </a:endParaRPr>
          </a:p>
          <a:p>
            <a:pPr algn="l"/>
            <a:r>
              <a:rPr lang="fr-FR" sz="2000" b="1" dirty="0" smtClean="0">
                <a:solidFill>
                  <a:schemeClr val="tx1"/>
                </a:solidFill>
              </a:rPr>
              <a:t>À SAVOIR</a:t>
            </a:r>
          </a:p>
          <a:p>
            <a:pPr algn="l"/>
            <a:r>
              <a:rPr lang="fr-FR" sz="2000" dirty="0" smtClean="0">
                <a:solidFill>
                  <a:schemeClr val="tx1"/>
                </a:solidFill>
              </a:rPr>
              <a:t>Bien que pratique, ce passage d'un compte à l'autre influe sur les performances de l'ordinateur car le premier compte n'est pas fermé par l'ouverture du second et continue à consommer de la mémoire vive. Pour éviter ce problème et fermer un compte avant d'en ouvrir un autre vous pouvez, à la place de « Changer d'utilisateur », choisir « Fermer la session ». </a:t>
            </a:r>
            <a:br>
              <a:rPr lang="fr-FR" sz="2000" dirty="0" smtClean="0">
                <a:solidFill>
                  <a:schemeClr val="tx1"/>
                </a:solidFill>
              </a:rPr>
            </a:br>
            <a:endParaRPr lang="fr-FR" sz="2000" dirty="0" smtClean="0">
              <a:solidFill>
                <a:schemeClr val="tx1"/>
              </a:solidFill>
            </a:endParaRPr>
          </a:p>
          <a:p>
            <a:pPr algn="l"/>
            <a:r>
              <a:rPr lang="fr-FR" sz="2000" b="1" dirty="0" smtClean="0">
                <a:solidFill>
                  <a:schemeClr val="tx1"/>
                </a:solidFill>
              </a:rPr>
              <a:t>Supprimez un compte d'utilisateur</a:t>
            </a:r>
          </a:p>
          <a:p>
            <a:pPr algn="l"/>
            <a:r>
              <a:rPr lang="fr-FR" sz="2000" dirty="0" smtClean="0">
                <a:solidFill>
                  <a:schemeClr val="tx1"/>
                </a:solidFill>
              </a:rPr>
              <a:t>Pour supprimer un compte d'utilisateur, cliquez sur le bouton Démarrer puis sur Panneau de configuration. À la section « Comptes et protection utilisateurs », cliquez sur « Ajouter ou supprimer des comptes d'utilisateurs ». Dans la fenêtre qui s'affiche, cliquez sur la vignette du compte à supprimer et cliquez sur le lien « Supprimer le compte ». Choisissez de « Supprimer les fichiers » ou de « Conserver les fichiers » liés à ce compte et cliquez enfin sur le bouton « Supprimer le compte ». </a:t>
            </a:r>
            <a:endParaRPr lang="fr-FR" sz="2000" b="1" dirty="0" smtClean="0">
              <a:solidFill>
                <a:schemeClr val="tx1"/>
              </a:solidFill>
            </a:endParaRPr>
          </a:p>
          <a:p>
            <a:pPr algn="l"/>
            <a:endParaRPr lang="fr-FR" sz="2000" dirty="0">
              <a:solidFill>
                <a:schemeClr val="tx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643998" cy="6357982"/>
          </a:xfrm>
        </p:spPr>
        <p:txBody>
          <a:bodyPr>
            <a:normAutofit/>
          </a:bodyPr>
          <a:lstStyle/>
          <a:p>
            <a:pPr algn="l"/>
            <a:r>
              <a:rPr lang="fr-FR" sz="2000" b="1" dirty="0" smtClean="0">
                <a:solidFill>
                  <a:schemeClr val="tx1"/>
                </a:solidFill>
              </a:rPr>
              <a:t>Modifiez le réglage du Contrôle de compte d'utilisateur</a:t>
            </a:r>
          </a:p>
          <a:p>
            <a:pPr algn="l"/>
            <a:r>
              <a:rPr lang="fr-FR" sz="2000" dirty="0" smtClean="0">
                <a:solidFill>
                  <a:schemeClr val="tx1"/>
                </a:solidFill>
              </a:rPr>
              <a:t>Le Contrôle de compte d'utilisateur est un logiciel de sécurité intégré à Windows 7 dont le rôle est d'empêcher des programmes de modifier votre système sans votre accord. Ainsi, il peut vous prévenir en cas d'action sur des fichiers ou des paramètres importants de Windows, vous demandant quelle conduite adopter. Vous pouvez alors choisir de valider ou d'invalider ces actions. </a:t>
            </a:r>
            <a:br>
              <a:rPr lang="fr-FR" sz="2000" dirty="0" smtClean="0">
                <a:solidFill>
                  <a:schemeClr val="tx1"/>
                </a:solidFill>
              </a:rPr>
            </a:br>
            <a:r>
              <a:rPr lang="fr-FR" sz="2000" dirty="0" smtClean="0">
                <a:solidFill>
                  <a:schemeClr val="tx1"/>
                </a:solidFill>
              </a:rPr>
              <a:t>Il existe plusieurs niveaux de réglages pour le Contrôle de compte d'utilisateur, plus ou moins sécurisants mais également plus ou moins gênants dans l'utilisation quotidienne de l'ordinateur. À vous de trouver le meilleur compromis, en sachant que le niveau proposé par défaut, « M'avertir uniquement quand des programmes tentent d'apporter des modifications à mon ordinateur », est suffisant pour un usage normal. </a:t>
            </a:r>
            <a:br>
              <a:rPr lang="fr-FR" sz="2000" dirty="0" smtClean="0">
                <a:solidFill>
                  <a:schemeClr val="tx1"/>
                </a:solidFill>
              </a:rPr>
            </a:br>
            <a:endParaRPr lang="fr-FR" sz="2000" dirty="0">
              <a:solidFill>
                <a:schemeClr val="tx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072494" cy="6143668"/>
          </a:xfrm>
        </p:spPr>
        <p:txBody>
          <a:bodyPr>
            <a:normAutofit/>
          </a:bodyPr>
          <a:lstStyle/>
          <a:p>
            <a:pPr algn="l"/>
            <a:r>
              <a:rPr lang="fr-FR" sz="2200" dirty="0" smtClean="0">
                <a:solidFill>
                  <a:schemeClr val="tx1"/>
                </a:solidFill>
              </a:rPr>
              <a:t>Pour modifier ce réglage, vous devez commencer par ouvrir un compte d'administrateur. Ensuite, cliquez sur le bouton Démarrer puis sur Panneau de configuration pour ouvrir ce dernier. De là, cliquez sur « Comptes et protection utilisateurs » puis sur « Comptes d'utilisateurs » et sur « Modifier les paramètres de contrôle de compte d'utilisateur ». Dans la fenêtre qui s'affiche, choisissez le niveau qui vous convient en faisant jouer le curseur en hauteur entre « Toujours m'avertir » et « Ne jamais m'avertir ». Cliquez sur « OK » puis sur « Oui » pour valider. </a:t>
            </a:r>
            <a:endParaRPr lang="fr-FR" sz="2200" b="1" dirty="0" smtClean="0">
              <a:solidFill>
                <a:schemeClr val="tx1"/>
              </a:solidFill>
            </a:endParaRPr>
          </a:p>
          <a:p>
            <a:pPr algn="l"/>
            <a:endParaRPr lang="fr-FR" sz="2200" dirty="0">
              <a:solidFill>
                <a:schemeClr val="tx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14290"/>
            <a:ext cx="8643998" cy="6286544"/>
          </a:xfrm>
        </p:spPr>
        <p:txBody>
          <a:bodyPr>
            <a:normAutofit/>
          </a:bodyPr>
          <a:lstStyle/>
          <a:p>
            <a:pPr algn="l"/>
            <a:r>
              <a:rPr lang="fr-FR" sz="2200" b="1" u="sng" dirty="0" smtClean="0">
                <a:solidFill>
                  <a:schemeClr val="tx1"/>
                </a:solidFill>
              </a:rPr>
              <a:t>Procédure de sauvegarde </a:t>
            </a:r>
            <a:endParaRPr lang="fr-FR" sz="2200" b="1" u="sng" dirty="0">
              <a:solidFill>
                <a:schemeClr val="tx1"/>
              </a:solidFill>
            </a:endParaRPr>
          </a:p>
          <a:p>
            <a:pPr algn="l"/>
            <a:r>
              <a:rPr lang="fr-FR" sz="2200" dirty="0">
                <a:solidFill>
                  <a:schemeClr val="tx1"/>
                </a:solidFill>
              </a:rPr>
              <a:t> Quelque soit la qualité des moyens de défense mis en </a:t>
            </a:r>
            <a:r>
              <a:rPr lang="fr-FR" sz="2200" dirty="0" err="1">
                <a:solidFill>
                  <a:schemeClr val="tx1"/>
                </a:solidFill>
              </a:rPr>
              <a:t>oeuvre</a:t>
            </a:r>
            <a:r>
              <a:rPr lang="fr-FR" sz="2200" dirty="0">
                <a:solidFill>
                  <a:schemeClr val="tx1"/>
                </a:solidFill>
              </a:rPr>
              <a:t> (physique ou logiques) les données peuvent être altérées </a:t>
            </a:r>
            <a:r>
              <a:rPr lang="fr-FR" sz="2200" dirty="0" smtClean="0">
                <a:solidFill>
                  <a:schemeClr val="tx1"/>
                </a:solidFill>
              </a:rPr>
              <a:t>consciemment </a:t>
            </a:r>
            <a:r>
              <a:rPr lang="fr-FR" sz="2200" dirty="0">
                <a:solidFill>
                  <a:schemeClr val="tx1"/>
                </a:solidFill>
              </a:rPr>
              <a:t>ou accidentellement. </a:t>
            </a:r>
          </a:p>
          <a:p>
            <a:pPr algn="l"/>
            <a:r>
              <a:rPr lang="fr-FR" sz="2200" dirty="0">
                <a:solidFill>
                  <a:schemeClr val="tx1"/>
                </a:solidFill>
              </a:rPr>
              <a:t>Les données et les applications informatiques doivent être disponibles « à tout moment » lorsqu’on en a besoin, et doivent être conservées (sauvegardées) afin de pouvoir être récupérées (restauration) le moment voulu. </a:t>
            </a:r>
          </a:p>
          <a:p>
            <a:pPr algn="l"/>
            <a:r>
              <a:rPr lang="fr-FR" sz="2200" dirty="0">
                <a:solidFill>
                  <a:schemeClr val="tx1"/>
                </a:solidFill>
              </a:rPr>
              <a:t>Il convient par conséquent de : </a:t>
            </a:r>
          </a:p>
          <a:p>
            <a:pPr algn="l"/>
            <a:r>
              <a:rPr lang="fr-FR" sz="2200" dirty="0">
                <a:solidFill>
                  <a:schemeClr val="tx1"/>
                </a:solidFill>
              </a:rPr>
              <a:t>- Définir une politique de sauvegarde ; </a:t>
            </a:r>
          </a:p>
          <a:p>
            <a:pPr algn="l"/>
            <a:r>
              <a:rPr lang="fr-FR" sz="2200" dirty="0">
                <a:solidFill>
                  <a:schemeClr val="tx1"/>
                </a:solidFill>
              </a:rPr>
              <a:t>- Définir des procédures de sauvegarde ; </a:t>
            </a:r>
          </a:p>
          <a:p>
            <a:pPr algn="l"/>
            <a:r>
              <a:rPr lang="fr-FR" sz="2200" dirty="0">
                <a:solidFill>
                  <a:schemeClr val="tx1"/>
                </a:solidFill>
              </a:rPr>
              <a:t>- Définir des procédures de restauration ; </a:t>
            </a:r>
          </a:p>
          <a:p>
            <a:pPr algn="l"/>
            <a:r>
              <a:rPr lang="fr-FR" sz="2200" dirty="0">
                <a:solidFill>
                  <a:schemeClr val="tx1"/>
                </a:solidFill>
              </a:rPr>
              <a:t>- Maintenir ces politiques et procédures.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643998" cy="6215106"/>
          </a:xfrm>
        </p:spPr>
        <p:txBody>
          <a:bodyPr>
            <a:normAutofit/>
          </a:bodyPr>
          <a:lstStyle/>
          <a:p>
            <a:pPr algn="l"/>
            <a:r>
              <a:rPr lang="fr-FR" sz="2200" b="1" u="sng" dirty="0" smtClean="0">
                <a:solidFill>
                  <a:schemeClr val="tx1"/>
                </a:solidFill>
              </a:rPr>
              <a:t>Politique </a:t>
            </a:r>
            <a:r>
              <a:rPr lang="fr-FR" sz="2200" b="1" u="sng" dirty="0">
                <a:solidFill>
                  <a:schemeClr val="tx1"/>
                </a:solidFill>
              </a:rPr>
              <a:t>de sauvegarde </a:t>
            </a:r>
          </a:p>
          <a:p>
            <a:pPr algn="l"/>
            <a:r>
              <a:rPr lang="fr-FR" sz="2200" dirty="0">
                <a:solidFill>
                  <a:schemeClr val="tx1"/>
                </a:solidFill>
              </a:rPr>
              <a:t>Il n’y a pas de politique de sauvegarde universelle. Elle doit être définie en fonction du volume de données, de la quantité d’information que l’on accepte de perdre, et éventuellement de la durée « légale » de conservation de l’information. </a:t>
            </a:r>
            <a:endParaRPr lang="fr-FR" sz="2200" dirty="0" smtClean="0">
              <a:solidFill>
                <a:schemeClr val="tx1"/>
              </a:solidFill>
            </a:endParaRPr>
          </a:p>
          <a:p>
            <a:pPr algn="l"/>
            <a:endParaRPr lang="fr-FR" sz="2200" dirty="0">
              <a:solidFill>
                <a:schemeClr val="tx1"/>
              </a:solidFill>
            </a:endParaRPr>
          </a:p>
          <a:p>
            <a:pPr algn="l"/>
            <a:r>
              <a:rPr lang="fr-FR" sz="2200" dirty="0">
                <a:solidFill>
                  <a:schemeClr val="tx1"/>
                </a:solidFill>
              </a:rPr>
              <a:t> Définir les périmètres à sauvegarder (services, matériels, sites, utilisateurs, …) </a:t>
            </a:r>
            <a:endParaRPr lang="fr-FR" sz="2200" dirty="0" smtClean="0">
              <a:solidFill>
                <a:schemeClr val="tx1"/>
              </a:solidFill>
            </a:endParaRPr>
          </a:p>
          <a:p>
            <a:pPr algn="l"/>
            <a:endParaRPr lang="fr-FR" sz="2200" dirty="0">
              <a:solidFill>
                <a:schemeClr val="tx1"/>
              </a:solidFill>
            </a:endParaRPr>
          </a:p>
          <a:p>
            <a:pPr algn="l"/>
            <a:r>
              <a:rPr lang="fr-FR" sz="2200" dirty="0">
                <a:solidFill>
                  <a:schemeClr val="tx1"/>
                </a:solidFill>
              </a:rPr>
              <a:t> Définir le type de données sauvegardées (fichiers utilisateurs, fichiers serveurs, documents contractuels, emails, bases de données, …) Le contenu de la sauvegarde peut évoluer dans le temps avec l’ajout de nouvelles applications ou de données. Cette contrainte doit être prise en compte et il faut veiller à la complétude des sauvegardes régulièrement. </a:t>
            </a:r>
            <a:endParaRPr lang="fr-FR" sz="2200" dirty="0" smtClean="0">
              <a:solidFill>
                <a:schemeClr val="tx1"/>
              </a:solidFill>
            </a:endParaRPr>
          </a:p>
          <a:p>
            <a:pPr algn="l"/>
            <a:endParaRPr lang="fr-FR" sz="2200" dirty="0">
              <a:solidFill>
                <a:schemeClr val="tx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14290"/>
            <a:ext cx="8572560" cy="6429420"/>
          </a:xfrm>
        </p:spPr>
        <p:txBody>
          <a:bodyPr>
            <a:normAutofit/>
          </a:bodyPr>
          <a:lstStyle/>
          <a:p>
            <a:pPr algn="l"/>
            <a:endParaRPr lang="fr-FR" sz="2200" dirty="0">
              <a:solidFill>
                <a:schemeClr val="tx1"/>
              </a:solidFill>
            </a:endParaRPr>
          </a:p>
          <a:p>
            <a:pPr algn="l"/>
            <a:r>
              <a:rPr lang="fr-FR" sz="2200" dirty="0">
                <a:solidFill>
                  <a:schemeClr val="tx1"/>
                </a:solidFill>
              </a:rPr>
              <a:t>  Fréquence/ périodicité de la sauvegarde, périodicité de la rotation des sauvegardes </a:t>
            </a:r>
          </a:p>
          <a:p>
            <a:pPr algn="l"/>
            <a:r>
              <a:rPr lang="fr-FR" sz="2200" dirty="0">
                <a:solidFill>
                  <a:schemeClr val="tx1"/>
                </a:solidFill>
              </a:rPr>
              <a:t>- Principe de sauvegarde générique : </a:t>
            </a:r>
          </a:p>
          <a:p>
            <a:pPr algn="l"/>
            <a:r>
              <a:rPr lang="fr-FR" sz="2200" dirty="0">
                <a:solidFill>
                  <a:schemeClr val="tx1"/>
                </a:solidFill>
              </a:rPr>
              <a:t>• Le support de sauvegarde journalière du lundi au jeudi est doublé et utilisé par alternance toutes les deux semaines. </a:t>
            </a:r>
          </a:p>
          <a:p>
            <a:pPr algn="l"/>
            <a:r>
              <a:rPr lang="fr-FR" sz="2200" dirty="0">
                <a:solidFill>
                  <a:schemeClr val="tx1"/>
                </a:solidFill>
              </a:rPr>
              <a:t>• La sauvegarde mensuelle est conservée un an jusqu’au mois identique de l’année </a:t>
            </a:r>
            <a:r>
              <a:rPr lang="fr-FR" sz="2200" dirty="0" smtClean="0">
                <a:solidFill>
                  <a:schemeClr val="tx1"/>
                </a:solidFill>
              </a:rPr>
              <a:t>suivante</a:t>
            </a:r>
            <a:r>
              <a:rPr lang="fr-FR" sz="2200" dirty="0">
                <a:solidFill>
                  <a:schemeClr val="tx1"/>
                </a:solidFill>
              </a:rPr>
              <a:t>. </a:t>
            </a:r>
            <a:endParaRPr lang="fr-FR" sz="2200" dirty="0" smtClean="0">
              <a:solidFill>
                <a:schemeClr val="tx1"/>
              </a:solidFill>
            </a:endParaRPr>
          </a:p>
          <a:p>
            <a:pPr algn="l"/>
            <a:r>
              <a:rPr lang="fr-FR" sz="2200" dirty="0">
                <a:solidFill>
                  <a:schemeClr val="tx1"/>
                </a:solidFill>
              </a:rPr>
              <a:t>- Principe de sauvegardes spécifiques : Des sauvegardes spécifiques peuvent être réalisées en parallèle pour des données sensibles comme les données financières de l’entreprise et conservées suivant les obligations légales (s’assurer que les applications ayant généré ces données soient également accessibles et que toutes les données soient bien identifiées, comme par exemple des petits outils de pilotage financier développés sous Excel en local, ou des fichiers sur les portables).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14290"/>
            <a:ext cx="8643998" cy="6429420"/>
          </a:xfrm>
        </p:spPr>
        <p:txBody>
          <a:bodyPr>
            <a:normAutofit/>
          </a:bodyPr>
          <a:lstStyle/>
          <a:p>
            <a:pPr algn="l"/>
            <a:r>
              <a:rPr lang="fr-FR" sz="2200" dirty="0" smtClean="0">
                <a:solidFill>
                  <a:schemeClr val="tx1"/>
                </a:solidFill>
              </a:rPr>
              <a:t>Les méthodes de la maintenance </a:t>
            </a:r>
            <a:r>
              <a:rPr lang="fr-FR" sz="2200" dirty="0" err="1" smtClean="0">
                <a:solidFill>
                  <a:schemeClr val="tx1"/>
                </a:solidFill>
              </a:rPr>
              <a:t>ipréventives</a:t>
            </a:r>
            <a:r>
              <a:rPr lang="fr-FR" sz="2200" dirty="0" smtClean="0">
                <a:solidFill>
                  <a:schemeClr val="tx1"/>
                </a:solidFill>
              </a:rPr>
              <a:t> </a:t>
            </a:r>
          </a:p>
          <a:p>
            <a:pPr algn="l"/>
            <a:endParaRPr lang="fr-FR" sz="2200" dirty="0" smtClean="0">
              <a:solidFill>
                <a:schemeClr val="tx1"/>
              </a:solidFill>
            </a:endParaRPr>
          </a:p>
          <a:p>
            <a:pPr algn="l"/>
            <a:r>
              <a:rPr lang="fr-FR" sz="2200" dirty="0" smtClean="0">
                <a:solidFill>
                  <a:schemeClr val="tx1"/>
                </a:solidFill>
              </a:rPr>
              <a:t>1- mise a jour de système d’exploitation </a:t>
            </a:r>
          </a:p>
          <a:p>
            <a:pPr algn="l"/>
            <a:r>
              <a:rPr lang="fr-FR" sz="2200" dirty="0" smtClean="0">
                <a:solidFill>
                  <a:schemeClr val="tx1"/>
                </a:solidFill>
              </a:rPr>
              <a:t>2- Gestion des comptes </a:t>
            </a:r>
          </a:p>
          <a:p>
            <a:pPr algn="l"/>
            <a:r>
              <a:rPr lang="fr-FR" sz="2200" dirty="0" smtClean="0">
                <a:solidFill>
                  <a:schemeClr val="tx1"/>
                </a:solidFill>
              </a:rPr>
              <a:t>3- procédure de sauvegarde</a:t>
            </a:r>
            <a:endParaRPr lang="fr-FR" sz="2200" dirty="0">
              <a:solidFill>
                <a:schemeClr val="tx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14290"/>
            <a:ext cx="8643998" cy="6286544"/>
          </a:xfrm>
        </p:spPr>
        <p:txBody>
          <a:bodyPr>
            <a:normAutofit/>
          </a:bodyPr>
          <a:lstStyle/>
          <a:p>
            <a:pPr algn="l"/>
            <a:r>
              <a:rPr lang="fr-FR" sz="2200" dirty="0">
                <a:solidFill>
                  <a:schemeClr val="tx1"/>
                </a:solidFill>
              </a:rPr>
              <a:t> Définir le(s) lieu(x) et moyens de stockage des sauvegardes (lieux différents, armoires ignifugées, …). </a:t>
            </a:r>
            <a:endParaRPr lang="fr-FR" sz="2200" dirty="0" smtClean="0">
              <a:solidFill>
                <a:schemeClr val="tx1"/>
              </a:solidFill>
            </a:endParaRPr>
          </a:p>
          <a:p>
            <a:pPr algn="l">
              <a:buFont typeface="Arial" pitchFamily="34" charset="0"/>
              <a:buChar char="•"/>
            </a:pPr>
            <a:r>
              <a:rPr lang="fr-FR" sz="2200" dirty="0" smtClean="0">
                <a:solidFill>
                  <a:schemeClr val="tx1"/>
                </a:solidFill>
              </a:rPr>
              <a:t>Ne </a:t>
            </a:r>
            <a:r>
              <a:rPr lang="fr-FR" sz="2200" dirty="0">
                <a:solidFill>
                  <a:schemeClr val="tx1"/>
                </a:solidFill>
              </a:rPr>
              <a:t>pas laisser les supports près de la machine. En cas de vol ou de sinistre, ces supports risquent en effet d’être également volés ou détériorés. </a:t>
            </a:r>
            <a:endParaRPr lang="fr-FR" sz="2200" dirty="0" smtClean="0">
              <a:solidFill>
                <a:schemeClr val="tx1"/>
              </a:solidFill>
            </a:endParaRPr>
          </a:p>
          <a:p>
            <a:pPr algn="l">
              <a:buFont typeface="Arial" pitchFamily="34" charset="0"/>
              <a:buChar char="•"/>
            </a:pPr>
            <a:r>
              <a:rPr lang="fr-FR" sz="2200" dirty="0" smtClean="0">
                <a:solidFill>
                  <a:schemeClr val="tx1"/>
                </a:solidFill>
              </a:rPr>
              <a:t>Il </a:t>
            </a:r>
            <a:r>
              <a:rPr lang="fr-FR" sz="2200" dirty="0">
                <a:solidFill>
                  <a:schemeClr val="tx1"/>
                </a:solidFill>
              </a:rPr>
              <a:t>est nécessaire de conserver les supports mensuels et annuels en dehors du site de l’entreprise. </a:t>
            </a:r>
            <a:endParaRPr lang="fr-FR" sz="2200" dirty="0" smtClean="0">
              <a:solidFill>
                <a:schemeClr val="tx1"/>
              </a:solidFill>
            </a:endParaRPr>
          </a:p>
          <a:p>
            <a:pPr algn="l">
              <a:buFont typeface="Arial" pitchFamily="34" charset="0"/>
              <a:buChar char="•"/>
            </a:pPr>
            <a:r>
              <a:rPr lang="fr-FR" sz="2200" dirty="0" smtClean="0">
                <a:solidFill>
                  <a:schemeClr val="tx1"/>
                </a:solidFill>
              </a:rPr>
              <a:t>Conserver </a:t>
            </a:r>
            <a:r>
              <a:rPr lang="fr-FR" sz="2200" dirty="0">
                <a:solidFill>
                  <a:schemeClr val="tx1"/>
                </a:solidFill>
              </a:rPr>
              <a:t>les supports hebdomadaires dans une localisation la plus éloignée possible de leur source et dans une armoire fermée (ignifugée de préférence).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14290"/>
            <a:ext cx="8572560" cy="6429420"/>
          </a:xfrm>
        </p:spPr>
        <p:txBody>
          <a:bodyPr>
            <a:noAutofit/>
          </a:bodyPr>
          <a:lstStyle/>
          <a:p>
            <a:pPr algn="l"/>
            <a:r>
              <a:rPr lang="fr-FR" sz="2000" b="1" u="sng" dirty="0">
                <a:solidFill>
                  <a:schemeClr val="tx1"/>
                </a:solidFill>
              </a:rPr>
              <a:t>Procédures de sauvegarde</a:t>
            </a:r>
          </a:p>
          <a:p>
            <a:pPr algn="l"/>
            <a:r>
              <a:rPr lang="fr-FR" sz="2000" b="1" dirty="0">
                <a:solidFill>
                  <a:schemeClr val="tx1"/>
                </a:solidFill>
              </a:rPr>
              <a:t>Les différentes méthodes de sauvegarde</a:t>
            </a:r>
          </a:p>
          <a:p>
            <a:pPr algn="l"/>
            <a:r>
              <a:rPr lang="fr-FR" sz="2000" dirty="0">
                <a:solidFill>
                  <a:schemeClr val="tx1"/>
                </a:solidFill>
              </a:rPr>
              <a:t> </a:t>
            </a:r>
            <a:r>
              <a:rPr lang="fr-FR" sz="2000" i="1" u="sng" dirty="0">
                <a:solidFill>
                  <a:schemeClr val="tx1"/>
                </a:solidFill>
              </a:rPr>
              <a:t>Sauvegarde complète : </a:t>
            </a:r>
            <a:r>
              <a:rPr lang="fr-FR" sz="2000" dirty="0">
                <a:solidFill>
                  <a:schemeClr val="tx1"/>
                </a:solidFill>
              </a:rPr>
              <a:t>C’est une méthode de type « annule » et « remplace ». On écrase le contenu de sauvegarde par la nouvelle information. Méthode très sûre mais longue si le volume est important (par ex : la sauvegarde de gros volumes peut être supérieure à la durée de la nuit et empêcher le travail des utilisateurs le lendemain matin</a:t>
            </a:r>
            <a:r>
              <a:rPr lang="fr-FR" sz="2000" dirty="0" smtClean="0">
                <a:solidFill>
                  <a:schemeClr val="tx1"/>
                </a:solidFill>
              </a:rPr>
              <a:t>).</a:t>
            </a:r>
          </a:p>
          <a:p>
            <a:pPr algn="l"/>
            <a:endParaRPr lang="fr-FR" sz="2000" dirty="0">
              <a:solidFill>
                <a:schemeClr val="tx1"/>
              </a:solidFill>
            </a:endParaRPr>
          </a:p>
          <a:p>
            <a:pPr algn="l"/>
            <a:r>
              <a:rPr lang="fr-FR" sz="2000" i="1" u="sng" dirty="0">
                <a:solidFill>
                  <a:schemeClr val="tx1"/>
                </a:solidFill>
              </a:rPr>
              <a:t> Sauvegarde différentielle </a:t>
            </a:r>
            <a:r>
              <a:rPr lang="fr-FR" sz="2000" dirty="0">
                <a:solidFill>
                  <a:schemeClr val="tx1"/>
                </a:solidFill>
              </a:rPr>
              <a:t>: C’est une méthode qui sauvegarde toutes les informations qui ont été modifiées depuis la dernière sauvegarde complète</a:t>
            </a:r>
            <a:r>
              <a:rPr lang="fr-FR" sz="2000" dirty="0" smtClean="0">
                <a:solidFill>
                  <a:schemeClr val="tx1"/>
                </a:solidFill>
              </a:rPr>
              <a:t>.</a:t>
            </a:r>
          </a:p>
          <a:p>
            <a:pPr algn="l"/>
            <a:endParaRPr lang="fr-FR" sz="2000" dirty="0">
              <a:solidFill>
                <a:schemeClr val="tx1"/>
              </a:solidFill>
            </a:endParaRPr>
          </a:p>
          <a:p>
            <a:pPr algn="l"/>
            <a:r>
              <a:rPr lang="fr-FR" sz="2000" i="1" u="sng" dirty="0">
                <a:solidFill>
                  <a:schemeClr val="tx1"/>
                </a:solidFill>
              </a:rPr>
              <a:t> Sauvegarde mixte : </a:t>
            </a:r>
          </a:p>
          <a:p>
            <a:pPr algn="l"/>
            <a:r>
              <a:rPr lang="fr-FR" sz="2000" dirty="0">
                <a:solidFill>
                  <a:schemeClr val="tx1"/>
                </a:solidFill>
              </a:rPr>
              <a:t>Une sauvegarde journalière différentielle </a:t>
            </a:r>
          </a:p>
          <a:p>
            <a:pPr algn="l"/>
            <a:r>
              <a:rPr lang="fr-FR" sz="2000" dirty="0">
                <a:solidFill>
                  <a:schemeClr val="tx1"/>
                </a:solidFill>
              </a:rPr>
              <a:t>+ une sauvegarde complète le vendredi </a:t>
            </a:r>
          </a:p>
          <a:p>
            <a:pPr algn="l"/>
            <a:r>
              <a:rPr lang="fr-FR" sz="2000" dirty="0">
                <a:solidFill>
                  <a:schemeClr val="tx1"/>
                </a:solidFill>
              </a:rPr>
              <a:t>+ une sauvegarde mensuelle gardée un an </a:t>
            </a:r>
          </a:p>
          <a:p>
            <a:pPr algn="l"/>
            <a:r>
              <a:rPr lang="fr-FR" sz="2000" dirty="0">
                <a:solidFill>
                  <a:schemeClr val="tx1"/>
                </a:solidFill>
              </a:rPr>
              <a:t>+ à chaque intervention technique (mise à jour, …) sur un poste de travail ou un serveur, une sauvegarde complète (image de la machine) du poste ou du serveur réalisé par le prestataire</a:t>
            </a:r>
            <a:r>
              <a:rPr lang="fr-FR" sz="2000" dirty="0" smtClean="0">
                <a:solidFill>
                  <a:schemeClr val="tx1"/>
                </a:solidFill>
              </a:rPr>
              <a:t>.</a:t>
            </a:r>
            <a:endParaRPr lang="fr-FR" sz="2000" dirty="0">
              <a:solidFill>
                <a:schemeClr val="tx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14290"/>
            <a:ext cx="8715436" cy="6357982"/>
          </a:xfrm>
        </p:spPr>
        <p:txBody>
          <a:bodyPr>
            <a:normAutofit/>
          </a:bodyPr>
          <a:lstStyle/>
          <a:p>
            <a:pPr algn="l"/>
            <a:r>
              <a:rPr lang="fr-FR" sz="2200" i="1" u="sng" dirty="0" smtClean="0">
                <a:solidFill>
                  <a:schemeClr val="tx1"/>
                </a:solidFill>
              </a:rPr>
              <a:t> Sauvegarde incrémentale </a:t>
            </a:r>
            <a:r>
              <a:rPr lang="fr-FR" sz="2200" dirty="0" smtClean="0">
                <a:solidFill>
                  <a:schemeClr val="tx1"/>
                </a:solidFill>
              </a:rPr>
              <a:t>: C’est une méthode qui ne sauvegarde que les informations qui ont été modifiées depuis la dernière sauvegarde enregistrée sur le support.</a:t>
            </a:r>
          </a:p>
          <a:p>
            <a:pPr algn="l"/>
            <a:endParaRPr lang="fr-FR" sz="2200" dirty="0" smtClean="0">
              <a:solidFill>
                <a:schemeClr val="tx1"/>
              </a:solidFill>
            </a:endParaRPr>
          </a:p>
          <a:p>
            <a:pPr algn="l"/>
            <a:r>
              <a:rPr lang="fr-FR" sz="2200" dirty="0">
                <a:solidFill>
                  <a:schemeClr val="tx1"/>
                </a:solidFill>
              </a:rPr>
              <a:t> </a:t>
            </a:r>
            <a:r>
              <a:rPr lang="fr-FR" sz="2200" i="1" u="sng" dirty="0">
                <a:solidFill>
                  <a:schemeClr val="tx1"/>
                </a:solidFill>
              </a:rPr>
              <a:t>Synchronisation d’équipements </a:t>
            </a:r>
            <a:r>
              <a:rPr lang="fr-FR" sz="2200" dirty="0">
                <a:solidFill>
                  <a:schemeClr val="tx1"/>
                </a:solidFill>
              </a:rPr>
              <a:t>: C’est une première méthode à mettre en place entre des équipements nomades et des postes fixes d’un utilisateur donné. Elle peut inclure autant les données d’agenda, de carnets d’adresses que de simples fichiers (fonction porte document) et s’active souvent manuellement</a:t>
            </a:r>
            <a:r>
              <a:rPr lang="fr-FR" sz="2200" dirty="0" smtClean="0">
                <a:solidFill>
                  <a:schemeClr val="tx1"/>
                </a:solidFill>
              </a:rPr>
              <a:t>.</a:t>
            </a:r>
          </a:p>
          <a:p>
            <a:pPr algn="l"/>
            <a:endParaRPr lang="fr-FR" sz="2200" dirty="0">
              <a:solidFill>
                <a:schemeClr val="tx1"/>
              </a:solidFill>
            </a:endParaRPr>
          </a:p>
          <a:p>
            <a:pPr algn="l"/>
            <a:r>
              <a:rPr lang="fr-FR" sz="2200" dirty="0">
                <a:solidFill>
                  <a:schemeClr val="tx1"/>
                </a:solidFill>
              </a:rPr>
              <a:t> </a:t>
            </a:r>
            <a:r>
              <a:rPr lang="fr-FR" sz="2200" i="1" u="sng" dirty="0">
                <a:solidFill>
                  <a:schemeClr val="tx1"/>
                </a:solidFill>
              </a:rPr>
              <a:t>Pour des postes de travail en réseau, il existe des outils simples et efficaces de duplication automatique </a:t>
            </a:r>
            <a:r>
              <a:rPr lang="fr-FR" sz="2200" dirty="0">
                <a:solidFill>
                  <a:schemeClr val="tx1"/>
                </a:solidFill>
              </a:rPr>
              <a:t>(fonction « miroir ») vers un autre disque (serveur sur réseau par exemple) mais cette duplication ne garantit que les pertes dues à des pannes matérielles et ne protège pas contre les risques de virus.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142852"/>
            <a:ext cx="8715436" cy="6500858"/>
          </a:xfrm>
        </p:spPr>
        <p:txBody>
          <a:bodyPr>
            <a:normAutofit/>
          </a:bodyPr>
          <a:lstStyle/>
          <a:p>
            <a:pPr algn="l"/>
            <a:r>
              <a:rPr lang="fr-FR" sz="2200" b="1" i="1" u="sng" dirty="0">
                <a:solidFill>
                  <a:schemeClr val="tx1"/>
                </a:solidFill>
              </a:rPr>
              <a:t>Test des sauvegardes</a:t>
            </a:r>
          </a:p>
          <a:p>
            <a:pPr algn="l"/>
            <a:r>
              <a:rPr lang="fr-FR" sz="2200" dirty="0">
                <a:solidFill>
                  <a:schemeClr val="tx1"/>
                </a:solidFill>
              </a:rPr>
              <a:t>La procédure doit prévoir, avant de passer en mode de fonctionnement continu, de tester la bonne récupération des données afin de s’assurer du bon fonctionnement des sauvegardes.</a:t>
            </a:r>
          </a:p>
          <a:p>
            <a:pPr algn="l"/>
            <a:endParaRPr lang="fr-FR" sz="2200" dirty="0" smtClean="0">
              <a:solidFill>
                <a:schemeClr val="tx1"/>
              </a:solidFill>
            </a:endParaRPr>
          </a:p>
          <a:p>
            <a:pPr algn="l"/>
            <a:r>
              <a:rPr lang="fr-FR" sz="2200" b="1" i="1" u="sng" dirty="0" smtClean="0">
                <a:solidFill>
                  <a:schemeClr val="tx1"/>
                </a:solidFill>
              </a:rPr>
              <a:t>Vérification </a:t>
            </a:r>
            <a:r>
              <a:rPr lang="fr-FR" sz="2200" b="1" i="1" u="sng" dirty="0">
                <a:solidFill>
                  <a:schemeClr val="tx1"/>
                </a:solidFill>
              </a:rPr>
              <a:t>des sauvegardes</a:t>
            </a:r>
          </a:p>
          <a:p>
            <a:pPr algn="l"/>
            <a:r>
              <a:rPr lang="fr-FR" sz="2200" dirty="0">
                <a:solidFill>
                  <a:schemeClr val="tx1"/>
                </a:solidFill>
              </a:rPr>
              <a:t>La procédure doit inclure le contrôle régulier d’un journal des sauvegardes afin de vérifier qu’aucune anomalie n’ait perturbé le bon fonctionnement des sauvegardes (support saturé par exemple).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643998" cy="6143668"/>
          </a:xfrm>
        </p:spPr>
        <p:txBody>
          <a:bodyPr>
            <a:normAutofit/>
          </a:bodyPr>
          <a:lstStyle/>
          <a:p>
            <a:pPr algn="l"/>
            <a:r>
              <a:rPr lang="fr-FR" sz="2000" b="1" dirty="0">
                <a:solidFill>
                  <a:schemeClr val="tx1"/>
                </a:solidFill>
              </a:rPr>
              <a:t>Sauvegarde en ligne </a:t>
            </a:r>
            <a:r>
              <a:rPr lang="fr-FR" sz="2000" b="1" dirty="0" smtClean="0">
                <a:solidFill>
                  <a:schemeClr val="tx1"/>
                </a:solidFill>
              </a:rPr>
              <a:t>externalisée:</a:t>
            </a:r>
          </a:p>
          <a:p>
            <a:pPr algn="l"/>
            <a:r>
              <a:rPr lang="fr-FR" sz="2000" dirty="0">
                <a:solidFill>
                  <a:schemeClr val="tx1"/>
                </a:solidFill>
              </a:rPr>
              <a:t>La généralisation des connexions haut débit permet aujourd’hui aux entreprises de sauvegarder leurs données informatiques en ligne dans un site distant via Internet. Enclines aux éventuels pannes de hardware, erreurs humaines, incendies, vols ou autres regrettables catastrophes pour les données, la mise en œuvre d’une solution de sauvegarde en ligne semble être aujourd’hui une solution pertinente et privilégiée.</a:t>
            </a:r>
          </a:p>
          <a:p>
            <a:pPr algn="l"/>
            <a:endParaRPr lang="fr-FR" sz="2000" dirty="0" smtClean="0">
              <a:solidFill>
                <a:schemeClr val="tx1"/>
              </a:solidFill>
            </a:endParaRPr>
          </a:p>
          <a:p>
            <a:pPr algn="l"/>
            <a:r>
              <a:rPr lang="fr-FR" sz="2000" dirty="0" smtClean="0">
                <a:solidFill>
                  <a:schemeClr val="tx1"/>
                </a:solidFill>
              </a:rPr>
              <a:t>Bien </a:t>
            </a:r>
            <a:r>
              <a:rPr lang="fr-FR" sz="2000" dirty="0">
                <a:solidFill>
                  <a:schemeClr val="tx1"/>
                </a:solidFill>
              </a:rPr>
              <a:t>que de nombreuses sociétés se soient déjà penchées sur la délicate question de la perte de données et à ses effets catastrophiques, et ont à cet effet mis en place des mesures préventives :  cartouches </a:t>
            </a:r>
            <a:r>
              <a:rPr lang="fr-FR" sz="2000" dirty="0" err="1">
                <a:solidFill>
                  <a:schemeClr val="tx1"/>
                </a:solidFill>
              </a:rPr>
              <a:t>numériques,disques</a:t>
            </a:r>
            <a:r>
              <a:rPr lang="fr-FR" sz="2000" dirty="0">
                <a:solidFill>
                  <a:schemeClr val="tx1"/>
                </a:solidFill>
              </a:rPr>
              <a:t> RAID etc. </a:t>
            </a:r>
            <a:endParaRPr lang="fr-FR" sz="2000" dirty="0" smtClean="0">
              <a:solidFill>
                <a:schemeClr val="tx1"/>
              </a:solidFill>
            </a:endParaRPr>
          </a:p>
          <a:p>
            <a:pPr algn="l"/>
            <a:r>
              <a:rPr lang="fr-FR" sz="2000" dirty="0" smtClean="0">
                <a:solidFill>
                  <a:schemeClr val="tx1"/>
                </a:solidFill>
              </a:rPr>
              <a:t>Cependant </a:t>
            </a:r>
            <a:r>
              <a:rPr lang="fr-FR" sz="2000" dirty="0">
                <a:solidFill>
                  <a:schemeClr val="tx1"/>
                </a:solidFill>
              </a:rPr>
              <a:t>tous ces éléments possèdent chacun de gros défauts :</a:t>
            </a:r>
            <a:br>
              <a:rPr lang="fr-FR" sz="2000" dirty="0">
                <a:solidFill>
                  <a:schemeClr val="tx1"/>
                </a:solidFill>
              </a:rPr>
            </a:br>
            <a:r>
              <a:rPr lang="fr-FR" sz="2000" dirty="0">
                <a:solidFill>
                  <a:schemeClr val="tx1"/>
                </a:solidFill>
              </a:rPr>
              <a:t>- ces supports bien que robustes n’en sont pas moins sujets aux erreurs humaines (tout comme le fait d’apporter ces supports à la maison),</a:t>
            </a:r>
            <a:br>
              <a:rPr lang="fr-FR" sz="2000" dirty="0">
                <a:solidFill>
                  <a:schemeClr val="tx1"/>
                </a:solidFill>
              </a:rPr>
            </a:br>
            <a:r>
              <a:rPr lang="fr-FR" sz="2000" dirty="0">
                <a:solidFill>
                  <a:schemeClr val="tx1"/>
                </a:solidFill>
              </a:rPr>
              <a:t>- les données sont à proximité de l’entreprise (donc il y a toujours un risque en cas de vol, d’incendie, etc.)…</a:t>
            </a:r>
          </a:p>
          <a:p>
            <a:pPr algn="l"/>
            <a:endParaRPr lang="fr-FR" sz="2000" b="1" dirty="0">
              <a:solidFill>
                <a:schemeClr val="tx1"/>
              </a:solidFill>
            </a:endParaRPr>
          </a:p>
          <a:p>
            <a:pPr algn="l"/>
            <a:endParaRPr lang="fr-FR" sz="2000" dirty="0">
              <a:solidFill>
                <a:schemeClr val="tx1"/>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572560" cy="6215106"/>
          </a:xfrm>
        </p:spPr>
        <p:txBody>
          <a:bodyPr>
            <a:normAutofit/>
          </a:bodyPr>
          <a:lstStyle/>
          <a:p>
            <a:pPr algn="l"/>
            <a:r>
              <a:rPr lang="fr-FR" sz="2200" dirty="0">
                <a:solidFill>
                  <a:schemeClr val="tx1"/>
                </a:solidFill>
              </a:rPr>
              <a:t>La sauvegarde en ligne externalisée est la meilleure solution, ce qui permet :</a:t>
            </a:r>
          </a:p>
          <a:p>
            <a:pPr algn="l"/>
            <a:r>
              <a:rPr lang="fr-FR" sz="2200" dirty="0">
                <a:solidFill>
                  <a:schemeClr val="tx1"/>
                </a:solidFill>
              </a:rPr>
              <a:t>   </a:t>
            </a:r>
            <a:r>
              <a:rPr lang="fr-FR" sz="2200" i="1" u="sng" dirty="0">
                <a:solidFill>
                  <a:schemeClr val="tx1"/>
                </a:solidFill>
              </a:rPr>
              <a:t>une sauvegarde automatique </a:t>
            </a:r>
            <a:r>
              <a:rPr lang="fr-FR" sz="2200" dirty="0">
                <a:solidFill>
                  <a:schemeClr val="tx1"/>
                </a:solidFill>
              </a:rPr>
              <a:t>: les erreurs humaines ne sont plus possible, la sauvegarde en ligne externalisée se déroule à l’heure et à la fréquence souhaitées </a:t>
            </a:r>
            <a:r>
              <a:rPr lang="fr-FR" sz="2200" dirty="0" smtClean="0">
                <a:solidFill>
                  <a:schemeClr val="tx1"/>
                </a:solidFill>
              </a:rPr>
              <a:t>;</a:t>
            </a:r>
          </a:p>
          <a:p>
            <a:pPr algn="l"/>
            <a:r>
              <a:rPr lang="fr-FR" sz="2200" dirty="0">
                <a:solidFill>
                  <a:schemeClr val="tx1"/>
                </a:solidFill>
              </a:rPr>
              <a:t/>
            </a:r>
            <a:br>
              <a:rPr lang="fr-FR" sz="2200" dirty="0">
                <a:solidFill>
                  <a:schemeClr val="tx1"/>
                </a:solidFill>
              </a:rPr>
            </a:br>
            <a:r>
              <a:rPr lang="fr-FR" sz="2200" dirty="0">
                <a:solidFill>
                  <a:schemeClr val="tx1"/>
                </a:solidFill>
              </a:rPr>
              <a:t>    </a:t>
            </a:r>
            <a:r>
              <a:rPr lang="fr-FR" sz="2200" i="1" u="sng" dirty="0">
                <a:solidFill>
                  <a:schemeClr val="tx1"/>
                </a:solidFill>
              </a:rPr>
              <a:t>une sauvegarde distante </a:t>
            </a:r>
            <a:r>
              <a:rPr lang="fr-FR" sz="2200" dirty="0">
                <a:solidFill>
                  <a:schemeClr val="tx1"/>
                </a:solidFill>
              </a:rPr>
              <a:t>: envoyées vers un centre de données sécurisé équipé pour répondre aux risques d’incendie, de vol, etc. ;</a:t>
            </a:r>
            <a:br>
              <a:rPr lang="fr-FR" sz="2200" dirty="0">
                <a:solidFill>
                  <a:schemeClr val="tx1"/>
                </a:solidFill>
              </a:rPr>
            </a:br>
            <a:r>
              <a:rPr lang="fr-FR" sz="2200" dirty="0">
                <a:solidFill>
                  <a:schemeClr val="tx1"/>
                </a:solidFill>
              </a:rPr>
              <a:t>    </a:t>
            </a:r>
            <a:endParaRPr lang="fr-FR" sz="2200" dirty="0" smtClean="0">
              <a:solidFill>
                <a:schemeClr val="tx1"/>
              </a:solidFill>
            </a:endParaRPr>
          </a:p>
          <a:p>
            <a:pPr algn="l"/>
            <a:r>
              <a:rPr lang="fr-FR" sz="2200" i="1" dirty="0" smtClean="0">
                <a:solidFill>
                  <a:schemeClr val="tx1"/>
                </a:solidFill>
              </a:rPr>
              <a:t> </a:t>
            </a:r>
            <a:r>
              <a:rPr lang="fr-FR" sz="2200" i="1" dirty="0" smtClean="0">
                <a:solidFill>
                  <a:schemeClr val="tx1"/>
                </a:solidFill>
              </a:rPr>
              <a:t>  </a:t>
            </a:r>
            <a:r>
              <a:rPr lang="fr-FR" sz="2200" i="1" u="sng" dirty="0" smtClean="0">
                <a:solidFill>
                  <a:schemeClr val="tx1"/>
                </a:solidFill>
              </a:rPr>
              <a:t>une </a:t>
            </a:r>
            <a:r>
              <a:rPr lang="fr-FR" sz="2200" i="1" u="sng" dirty="0">
                <a:solidFill>
                  <a:schemeClr val="tx1"/>
                </a:solidFill>
              </a:rPr>
              <a:t>sauvegarde sécurisée </a:t>
            </a:r>
            <a:r>
              <a:rPr lang="fr-FR" sz="2200" dirty="0">
                <a:solidFill>
                  <a:schemeClr val="tx1"/>
                </a:solidFill>
              </a:rPr>
              <a:t>: les données sauvegardées en ligne sont cryptées pendant le transfert, à l’envoi comme à la réception, et restent confidentielles.</a:t>
            </a:r>
          </a:p>
          <a:p>
            <a:pPr algn="l"/>
            <a:endParaRPr lang="fr-FR" sz="2200" dirty="0">
              <a:solidFill>
                <a:schemeClr val="tx1"/>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14290"/>
            <a:ext cx="8501122" cy="6286544"/>
          </a:xfrm>
        </p:spPr>
        <p:txBody>
          <a:bodyPr>
            <a:normAutofit/>
          </a:bodyPr>
          <a:lstStyle/>
          <a:p>
            <a:pPr algn="l"/>
            <a:r>
              <a:rPr lang="fr-FR" sz="2200" b="1" dirty="0">
                <a:solidFill>
                  <a:schemeClr val="tx1"/>
                </a:solidFill>
              </a:rPr>
              <a:t>Comment récupérer vos données avec la sauvegarde en ligne externalisée ?</a:t>
            </a:r>
            <a:r>
              <a:rPr lang="fr-FR" sz="2200" dirty="0">
                <a:solidFill>
                  <a:schemeClr val="tx1"/>
                </a:solidFill>
              </a:rPr>
              <a:t/>
            </a:r>
            <a:br>
              <a:rPr lang="fr-FR" sz="2200" dirty="0">
                <a:solidFill>
                  <a:schemeClr val="tx1"/>
                </a:solidFill>
              </a:rPr>
            </a:br>
            <a:endParaRPr lang="fr-FR" sz="2200" dirty="0" smtClean="0">
              <a:solidFill>
                <a:schemeClr val="tx1"/>
              </a:solidFill>
            </a:endParaRPr>
          </a:p>
          <a:p>
            <a:pPr algn="l"/>
            <a:r>
              <a:rPr lang="fr-FR" sz="2200" dirty="0" smtClean="0">
                <a:solidFill>
                  <a:schemeClr val="tx1"/>
                </a:solidFill>
              </a:rPr>
              <a:t>Cela </a:t>
            </a:r>
            <a:r>
              <a:rPr lang="fr-FR" sz="2200" dirty="0">
                <a:solidFill>
                  <a:schemeClr val="tx1"/>
                </a:solidFill>
              </a:rPr>
              <a:t>fonctionne simplement grâce à une interface en ligne externalisée accessible depuis n’importe quel navigateur, chaque utilisateur (ou administrateur si la politique de sauvegarde est centralisée)  peut accéder à tout moment aux données sauvegardées et de les restaurer. Cette opération s'opère par le biais d'une interface sécurisée (</a:t>
            </a:r>
            <a:r>
              <a:rPr lang="fr-FR" sz="2200" dirty="0" err="1">
                <a:solidFill>
                  <a:schemeClr val="tx1"/>
                </a:solidFill>
              </a:rPr>
              <a:t>https</a:t>
            </a:r>
            <a:r>
              <a:rPr lang="fr-FR" sz="2200" dirty="0">
                <a:solidFill>
                  <a:schemeClr val="tx1"/>
                </a:solidFill>
              </a:rPr>
              <a:t>), dans laquelle l'utilisateur s’authentifie grâce à ses login et mot de passe.</a:t>
            </a:r>
            <a:br>
              <a:rPr lang="fr-FR" sz="2200" dirty="0">
                <a:solidFill>
                  <a:schemeClr val="tx1"/>
                </a:solidFill>
              </a:rPr>
            </a:br>
            <a:r>
              <a:rPr lang="fr-FR" sz="2200" dirty="0">
                <a:solidFill>
                  <a:schemeClr val="tx1"/>
                </a:solidFill>
              </a:rPr>
              <a:t> </a:t>
            </a:r>
          </a:p>
          <a:p>
            <a:pPr algn="l"/>
            <a:endParaRPr lang="fr-FR" sz="2200" dirty="0">
              <a:solidFill>
                <a:schemeClr val="tx1"/>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572560" cy="6286544"/>
          </a:xfrm>
        </p:spPr>
        <p:txBody>
          <a:bodyPr>
            <a:normAutofit/>
          </a:bodyPr>
          <a:lstStyle/>
          <a:p>
            <a:pPr algn="l"/>
            <a:r>
              <a:rPr lang="fr-FR" sz="2200" b="1" dirty="0">
                <a:solidFill>
                  <a:schemeClr val="tx1"/>
                </a:solidFill>
              </a:rPr>
              <a:t>Quels sont les différentes étapes de la sauvegarde</a:t>
            </a:r>
            <a:r>
              <a:rPr lang="fr-FR" sz="2200" dirty="0">
                <a:solidFill>
                  <a:schemeClr val="tx1"/>
                </a:solidFill>
              </a:rPr>
              <a:t> </a:t>
            </a:r>
            <a:r>
              <a:rPr lang="fr-FR" sz="2200" b="1" dirty="0">
                <a:solidFill>
                  <a:schemeClr val="tx1"/>
                </a:solidFill>
              </a:rPr>
              <a:t>en ligne externalisée?</a:t>
            </a:r>
            <a:r>
              <a:rPr lang="fr-FR" sz="2200" dirty="0">
                <a:solidFill>
                  <a:schemeClr val="tx1"/>
                </a:solidFill>
              </a:rPr>
              <a:t/>
            </a:r>
            <a:br>
              <a:rPr lang="fr-FR" sz="2200" dirty="0">
                <a:solidFill>
                  <a:schemeClr val="tx1"/>
                </a:solidFill>
              </a:rPr>
            </a:br>
            <a:endParaRPr lang="fr-FR" sz="2200" dirty="0" smtClean="0">
              <a:solidFill>
                <a:schemeClr val="tx1"/>
              </a:solidFill>
            </a:endParaRPr>
          </a:p>
          <a:p>
            <a:pPr algn="l"/>
            <a:r>
              <a:rPr lang="fr-FR" sz="2200" dirty="0" smtClean="0">
                <a:solidFill>
                  <a:schemeClr val="tx1"/>
                </a:solidFill>
              </a:rPr>
              <a:t>Encore </a:t>
            </a:r>
            <a:r>
              <a:rPr lang="fr-FR" sz="2200" dirty="0">
                <a:solidFill>
                  <a:schemeClr val="tx1"/>
                </a:solidFill>
              </a:rPr>
              <a:t>une fois c’est très simple il y a trois étapes :</a:t>
            </a:r>
          </a:p>
          <a:p>
            <a:pPr algn="l"/>
            <a:r>
              <a:rPr lang="fr-FR" sz="2200" dirty="0">
                <a:solidFill>
                  <a:schemeClr val="tx1"/>
                </a:solidFill>
              </a:rPr>
              <a:t>    </a:t>
            </a:r>
            <a:r>
              <a:rPr lang="fr-FR" sz="2200" u="sng" dirty="0">
                <a:solidFill>
                  <a:schemeClr val="tx1"/>
                </a:solidFill>
              </a:rPr>
              <a:t>I</a:t>
            </a:r>
            <a:r>
              <a:rPr lang="fr-FR" sz="2200" i="1" u="sng" dirty="0">
                <a:solidFill>
                  <a:schemeClr val="tx1"/>
                </a:solidFill>
              </a:rPr>
              <a:t>nstallation </a:t>
            </a:r>
            <a:r>
              <a:rPr lang="fr-FR" sz="2200" dirty="0">
                <a:solidFill>
                  <a:schemeClr val="tx1"/>
                </a:solidFill>
              </a:rPr>
              <a:t>: en quelques secondes, l’agent de sauvegarde en ligne externalisée est installé sur le PC, l’ordinateur portable ou le serveur ;</a:t>
            </a:r>
            <a:br>
              <a:rPr lang="fr-FR" sz="2200" dirty="0">
                <a:solidFill>
                  <a:schemeClr val="tx1"/>
                </a:solidFill>
              </a:rPr>
            </a:br>
            <a:r>
              <a:rPr lang="fr-FR" sz="2200" dirty="0">
                <a:solidFill>
                  <a:schemeClr val="tx1"/>
                </a:solidFill>
              </a:rPr>
              <a:t>   </a:t>
            </a:r>
            <a:endParaRPr lang="fr-FR" sz="2200" dirty="0" smtClean="0">
              <a:solidFill>
                <a:schemeClr val="tx1"/>
              </a:solidFill>
            </a:endParaRPr>
          </a:p>
          <a:p>
            <a:pPr algn="l"/>
            <a:r>
              <a:rPr lang="fr-FR" sz="2200" dirty="0" smtClean="0">
                <a:solidFill>
                  <a:schemeClr val="tx1"/>
                </a:solidFill>
              </a:rPr>
              <a:t> </a:t>
            </a:r>
            <a:r>
              <a:rPr lang="fr-FR" sz="2200" i="1" u="sng" dirty="0">
                <a:solidFill>
                  <a:schemeClr val="tx1"/>
                </a:solidFill>
              </a:rPr>
              <a:t>Configuration </a:t>
            </a:r>
            <a:r>
              <a:rPr lang="fr-FR" sz="2200" dirty="0">
                <a:solidFill>
                  <a:schemeClr val="tx1"/>
                </a:solidFill>
              </a:rPr>
              <a:t>: vous choisissez les fichiers à sauvegarder en ligne et la fréquence de sauvegarde en ligne externalisée, via une interface en cocher / décocher ;</a:t>
            </a:r>
            <a:br>
              <a:rPr lang="fr-FR" sz="2200" dirty="0">
                <a:solidFill>
                  <a:schemeClr val="tx1"/>
                </a:solidFill>
              </a:rPr>
            </a:br>
            <a:r>
              <a:rPr lang="fr-FR" sz="2200" dirty="0">
                <a:solidFill>
                  <a:schemeClr val="tx1"/>
                </a:solidFill>
              </a:rPr>
              <a:t>   </a:t>
            </a:r>
            <a:endParaRPr lang="fr-FR" sz="2200" dirty="0" smtClean="0">
              <a:solidFill>
                <a:schemeClr val="tx1"/>
              </a:solidFill>
            </a:endParaRPr>
          </a:p>
          <a:p>
            <a:pPr algn="l"/>
            <a:r>
              <a:rPr lang="fr-FR" sz="2200" dirty="0" smtClean="0">
                <a:solidFill>
                  <a:schemeClr val="tx1"/>
                </a:solidFill>
              </a:rPr>
              <a:t> </a:t>
            </a:r>
            <a:r>
              <a:rPr lang="fr-FR" sz="2200" i="1" u="sng" dirty="0">
                <a:solidFill>
                  <a:schemeClr val="tx1"/>
                </a:solidFill>
              </a:rPr>
              <a:t>Sauvegarde</a:t>
            </a:r>
            <a:r>
              <a:rPr lang="fr-FR" sz="2200" u="sng" dirty="0">
                <a:solidFill>
                  <a:schemeClr val="tx1"/>
                </a:solidFill>
              </a:rPr>
              <a:t> </a:t>
            </a:r>
            <a:r>
              <a:rPr lang="fr-FR" sz="2200" dirty="0">
                <a:solidFill>
                  <a:schemeClr val="tx1"/>
                </a:solidFill>
              </a:rPr>
              <a:t>: elle s’exécute en tâche de fond, en mode différentiel bloc (uniquement les parties modifiées pour limiter le temps de sauvegarde en ligne externalisée); un rapport vous est ensuite envoyé par e-mail.</a:t>
            </a:r>
          </a:p>
          <a:p>
            <a:pPr algn="l"/>
            <a:endParaRPr lang="fr-FR" sz="2200" dirty="0">
              <a:solidFill>
                <a:schemeClr val="tx1"/>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14290"/>
            <a:ext cx="8643998" cy="6357982"/>
          </a:xfrm>
        </p:spPr>
        <p:txBody>
          <a:bodyPr>
            <a:normAutofit/>
          </a:bodyPr>
          <a:lstStyle/>
          <a:p>
            <a:pPr algn="l"/>
            <a:r>
              <a:rPr lang="fr-FR" sz="2000" b="1" dirty="0">
                <a:solidFill>
                  <a:schemeClr val="tx1"/>
                </a:solidFill>
              </a:rPr>
              <a:t>A quoi devrait ressembler une bonne politique de sauvegarde</a:t>
            </a:r>
            <a:r>
              <a:rPr lang="fr-FR" sz="2000" dirty="0">
                <a:solidFill>
                  <a:schemeClr val="tx1"/>
                </a:solidFill>
              </a:rPr>
              <a:t> </a:t>
            </a:r>
            <a:r>
              <a:rPr lang="fr-FR" sz="2000" b="1" dirty="0">
                <a:solidFill>
                  <a:schemeClr val="tx1"/>
                </a:solidFill>
              </a:rPr>
              <a:t>en ligne externalisée?</a:t>
            </a:r>
            <a:r>
              <a:rPr lang="fr-FR" sz="2000" dirty="0">
                <a:solidFill>
                  <a:schemeClr val="tx1"/>
                </a:solidFill>
              </a:rPr>
              <a:t/>
            </a:r>
            <a:br>
              <a:rPr lang="fr-FR" sz="2000" dirty="0">
                <a:solidFill>
                  <a:schemeClr val="tx1"/>
                </a:solidFill>
              </a:rPr>
            </a:br>
            <a:r>
              <a:rPr lang="fr-FR" sz="2000" dirty="0">
                <a:solidFill>
                  <a:schemeClr val="tx1"/>
                </a:solidFill>
              </a:rPr>
              <a:t>Idéalement, on considère qu’une politique de sauvegarde en ligne externalisée informatique fiable et sécurisée se base sur les fondements suivants :</a:t>
            </a:r>
          </a:p>
          <a:p>
            <a:pPr algn="l"/>
            <a:r>
              <a:rPr lang="fr-FR" sz="2000" dirty="0">
                <a:solidFill>
                  <a:schemeClr val="tx1"/>
                </a:solidFill>
              </a:rPr>
              <a:t>    </a:t>
            </a:r>
            <a:r>
              <a:rPr lang="fr-FR" sz="2000" i="1" u="sng" dirty="0">
                <a:solidFill>
                  <a:schemeClr val="tx1"/>
                </a:solidFill>
              </a:rPr>
              <a:t>Sauvegarde automatique en ligne externalisée</a:t>
            </a:r>
            <a:r>
              <a:rPr lang="fr-FR" sz="2000" dirty="0">
                <a:solidFill>
                  <a:schemeClr val="tx1"/>
                </a:solidFill>
              </a:rPr>
              <a:t>: dès que les tâches de sauvegarde sont programmées, leur démarrage et leur déroulement doit se faire de manière automatique, sans aucune intervention d'une tierce personne. Il faut choisir les données à sauvegarder ainsi que la fréquence de la sauvegarde ;</a:t>
            </a:r>
            <a:br>
              <a:rPr lang="fr-FR" sz="2000" dirty="0">
                <a:solidFill>
                  <a:schemeClr val="tx1"/>
                </a:solidFill>
              </a:rPr>
            </a:br>
            <a:r>
              <a:rPr lang="fr-FR" sz="2000" dirty="0">
                <a:solidFill>
                  <a:schemeClr val="tx1"/>
                </a:solidFill>
              </a:rPr>
              <a:t>        -  permet d'anticiper des oublis, des sauvegardes n’ayant pas lieu pendant les congés des personnes en charge, etc. ;</a:t>
            </a:r>
            <a:br>
              <a:rPr lang="fr-FR" sz="2000" dirty="0">
                <a:solidFill>
                  <a:schemeClr val="tx1"/>
                </a:solidFill>
              </a:rPr>
            </a:br>
            <a:r>
              <a:rPr lang="fr-FR" sz="2000" dirty="0">
                <a:solidFill>
                  <a:schemeClr val="tx1"/>
                </a:solidFill>
              </a:rPr>
              <a:t>    </a:t>
            </a:r>
            <a:endParaRPr lang="fr-FR" sz="2000" dirty="0" smtClean="0">
              <a:solidFill>
                <a:schemeClr val="tx1"/>
              </a:solidFill>
            </a:endParaRPr>
          </a:p>
          <a:p>
            <a:pPr algn="l"/>
            <a:r>
              <a:rPr lang="fr-FR" sz="2000" i="1" u="sng" dirty="0" smtClean="0">
                <a:solidFill>
                  <a:schemeClr val="tx1"/>
                </a:solidFill>
              </a:rPr>
              <a:t>Transparence </a:t>
            </a:r>
            <a:r>
              <a:rPr lang="fr-FR" sz="2000" i="1" u="sng" dirty="0">
                <a:solidFill>
                  <a:schemeClr val="tx1"/>
                </a:solidFill>
              </a:rPr>
              <a:t>de la sauvegarde en ligne externalisée </a:t>
            </a:r>
            <a:r>
              <a:rPr lang="fr-FR" sz="2000" dirty="0">
                <a:solidFill>
                  <a:schemeClr val="tx1"/>
                </a:solidFill>
              </a:rPr>
              <a:t>: la sauvegarde des données doit être transparente pour l’utilisateur, et s’effectuer en tâche de fond, c’est à dire qu’il doit pouvoir continuer à travailler sur ses documents comme d'habitude. C’est ce qu’on appelle la sauvegarde à chaud, qui prend en compte les fichiers ouverts</a:t>
            </a:r>
            <a:r>
              <a:rPr lang="fr-FR" sz="2000" dirty="0" smtClean="0">
                <a:solidFill>
                  <a:schemeClr val="tx1"/>
                </a:solidFill>
              </a:rPr>
              <a:t>;</a:t>
            </a:r>
          </a:p>
          <a:p>
            <a:pPr algn="l"/>
            <a:r>
              <a:rPr lang="fr-FR" sz="2000" dirty="0">
                <a:solidFill>
                  <a:schemeClr val="tx1"/>
                </a:solidFill>
              </a:rPr>
              <a:t>-  ne pas nuire au travail des utilisateurs qui seraient alors incités à différer la sauvegarde </a:t>
            </a:r>
            <a:br>
              <a:rPr lang="fr-FR" sz="2000" dirty="0">
                <a:solidFill>
                  <a:schemeClr val="tx1"/>
                </a:solidFill>
              </a:rPr>
            </a:br>
            <a:endParaRPr lang="fr-FR" sz="2000" dirty="0">
              <a:solidFill>
                <a:schemeClr val="tx1"/>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572560" cy="6215106"/>
          </a:xfrm>
        </p:spPr>
        <p:txBody>
          <a:bodyPr>
            <a:normAutofit/>
          </a:bodyPr>
          <a:lstStyle/>
          <a:p>
            <a:pPr algn="l"/>
            <a:r>
              <a:rPr lang="fr-FR" sz="2000" dirty="0">
                <a:solidFill>
                  <a:schemeClr val="tx1"/>
                </a:solidFill>
              </a:rPr>
              <a:t>    </a:t>
            </a:r>
            <a:r>
              <a:rPr lang="fr-FR" sz="2000" u="sng" dirty="0">
                <a:solidFill>
                  <a:schemeClr val="tx1"/>
                </a:solidFill>
              </a:rPr>
              <a:t>Sauvegarde centralisée en ligne externalisée  : </a:t>
            </a:r>
            <a:r>
              <a:rPr lang="fr-FR" sz="2000" dirty="0">
                <a:solidFill>
                  <a:schemeClr val="tx1"/>
                </a:solidFill>
              </a:rPr>
              <a:t>idéalement, et particulièrement pour les entreprises d’une taille importante qui s'occupe d'un parc informatique plus conséquent, les sauvegardes sont gérées centralement par l’administrateur. Conformément à la politique de sauvegarde, c’est lui qui décide des paramètres communs et qui s’occupe de l’ensemble des postes et des serveurs. </a:t>
            </a:r>
            <a:r>
              <a:rPr lang="fr-FR" sz="2000" dirty="0" smtClean="0">
                <a:solidFill>
                  <a:schemeClr val="tx1"/>
                </a:solidFill>
              </a:rPr>
              <a:t>;</a:t>
            </a:r>
          </a:p>
          <a:p>
            <a:pPr algn="l"/>
            <a:r>
              <a:rPr lang="fr-FR" sz="2000" dirty="0">
                <a:solidFill>
                  <a:schemeClr val="tx1"/>
                </a:solidFill>
              </a:rPr>
              <a:t/>
            </a:r>
            <a:br>
              <a:rPr lang="fr-FR" sz="2000" dirty="0">
                <a:solidFill>
                  <a:schemeClr val="tx1"/>
                </a:solidFill>
              </a:rPr>
            </a:br>
            <a:r>
              <a:rPr lang="fr-FR" sz="2000" dirty="0">
                <a:solidFill>
                  <a:schemeClr val="tx1"/>
                </a:solidFill>
              </a:rPr>
              <a:t>         - s'assure d'une politique de sauvegarde rationnel à travers toute l’entreprise, attestant la protection des données selon leur importance ;</a:t>
            </a:r>
            <a:br>
              <a:rPr lang="fr-FR" sz="2000" dirty="0">
                <a:solidFill>
                  <a:schemeClr val="tx1"/>
                </a:solidFill>
              </a:rPr>
            </a:br>
            <a:r>
              <a:rPr lang="fr-FR" sz="2000" dirty="0">
                <a:solidFill>
                  <a:schemeClr val="tx1"/>
                </a:solidFill>
              </a:rPr>
              <a:t>    </a:t>
            </a:r>
            <a:endParaRPr lang="fr-FR" sz="2000" dirty="0" smtClean="0">
              <a:solidFill>
                <a:schemeClr val="tx1"/>
              </a:solidFill>
            </a:endParaRPr>
          </a:p>
          <a:p>
            <a:pPr algn="l"/>
            <a:r>
              <a:rPr lang="fr-FR" sz="2000" u="sng" dirty="0" smtClean="0">
                <a:solidFill>
                  <a:schemeClr val="tx1"/>
                </a:solidFill>
              </a:rPr>
              <a:t>Sauvegarde </a:t>
            </a:r>
            <a:r>
              <a:rPr lang="fr-FR" sz="2000" u="sng" dirty="0">
                <a:solidFill>
                  <a:schemeClr val="tx1"/>
                </a:solidFill>
              </a:rPr>
              <a:t>distante en ligne externalisée </a:t>
            </a:r>
            <a:r>
              <a:rPr lang="fr-FR" sz="2000" dirty="0">
                <a:solidFill>
                  <a:schemeClr val="tx1"/>
                </a:solidFill>
              </a:rPr>
              <a:t>: enfin la sauvegarde en ligne externalisée de vos données doit se faire vers un lieu géographiquement distinct de vos locaux, car un sinistre pourrait altérer vos sauvegardes également, même si le support est à priori fiable.</a:t>
            </a:r>
            <a:br>
              <a:rPr lang="fr-FR" sz="2000" dirty="0">
                <a:solidFill>
                  <a:schemeClr val="tx1"/>
                </a:solidFill>
              </a:rPr>
            </a:br>
            <a:r>
              <a:rPr lang="fr-FR" sz="2000" dirty="0">
                <a:solidFill>
                  <a:schemeClr val="tx1"/>
                </a:solidFill>
              </a:rPr>
              <a:t>        - avoir une sauvegarde en ligne externalisée à l’abri de tout incident touchant le(s) site(s) de l’entreprise.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42844" y="214290"/>
            <a:ext cx="8715436" cy="6429420"/>
          </a:xfrm>
        </p:spPr>
        <p:txBody>
          <a:bodyPr>
            <a:normAutofit/>
          </a:bodyPr>
          <a:lstStyle/>
          <a:p>
            <a:pPr algn="l"/>
            <a:r>
              <a:rPr lang="fr-FR" sz="2200" dirty="0" smtClean="0">
                <a:solidFill>
                  <a:schemeClr val="tx1"/>
                </a:solidFill>
              </a:rPr>
              <a:t>4.1 mise a jour de system exploitation :</a:t>
            </a:r>
          </a:p>
          <a:p>
            <a:pPr algn="l"/>
            <a:r>
              <a:rPr lang="fr-FR" sz="2200" b="1" dirty="0" smtClean="0">
                <a:solidFill>
                  <a:schemeClr val="tx1"/>
                </a:solidFill>
              </a:rPr>
              <a:t>Que sont les mises à jour ?</a:t>
            </a:r>
          </a:p>
          <a:p>
            <a:pPr algn="l"/>
            <a:r>
              <a:rPr lang="fr-FR" sz="2200" dirty="0" smtClean="0">
                <a:solidFill>
                  <a:schemeClr val="tx1"/>
                </a:solidFill>
              </a:rPr>
              <a:t>Les mises à jour sont des ajouts logiciels qui permettent d’éviter des problèmes ou de les corriger, d’améliorer le fonctionnement de votre ordinateur ou d’optimiser l’utilisation de votre équipement informatique.</a:t>
            </a:r>
          </a:p>
          <a:p>
            <a:pPr algn="l"/>
            <a:endParaRPr lang="fr-FR" sz="2200" dirty="0" smtClean="0">
              <a:solidFill>
                <a:schemeClr val="tx1"/>
              </a:solidFill>
            </a:endParaRPr>
          </a:p>
          <a:p>
            <a:pPr algn="l"/>
            <a:endParaRPr lang="fr-FR" sz="2200" dirty="0">
              <a:solidFill>
                <a:schemeClr val="tx1"/>
              </a:solidFill>
            </a:endParaRPr>
          </a:p>
          <a:p>
            <a:pPr algn="l"/>
            <a:endParaRPr lang="fr-FR" sz="2200" dirty="0" smtClean="0">
              <a:solidFill>
                <a:schemeClr val="tx1"/>
              </a:solidFill>
            </a:endParaRPr>
          </a:p>
          <a:p>
            <a:pPr algn="l"/>
            <a:endParaRPr lang="fr-FR" sz="2200" dirty="0" smtClean="0">
              <a:solidFill>
                <a:schemeClr val="tx1"/>
              </a:solidFill>
            </a:endParaRPr>
          </a:p>
          <a:p>
            <a:pPr algn="l"/>
            <a:endParaRPr lang="fr-FR" sz="2200" dirty="0">
              <a:solidFill>
                <a:schemeClr val="tx1"/>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429684" cy="6215106"/>
          </a:xfrm>
        </p:spPr>
        <p:txBody>
          <a:bodyPr>
            <a:normAutofit/>
          </a:bodyPr>
          <a:lstStyle/>
          <a:p>
            <a:pPr algn="l"/>
            <a:r>
              <a:rPr lang="fr-FR" sz="2200" b="1" dirty="0" smtClean="0">
                <a:solidFill>
                  <a:schemeClr val="tx1"/>
                </a:solidFill>
              </a:rPr>
              <a:t>Dépannage informatique.</a:t>
            </a:r>
          </a:p>
          <a:p>
            <a:pPr algn="l"/>
            <a:r>
              <a:rPr lang="fr-FR" sz="2200" dirty="0" smtClean="0">
                <a:solidFill>
                  <a:schemeClr val="tx1"/>
                </a:solidFill>
              </a:rPr>
              <a:t>C'est la solution d'urgence, celle que tout le monde cherche, lorsqu'il est ... déjà trop tard !</a:t>
            </a:r>
            <a:br>
              <a:rPr lang="fr-FR" sz="2200" dirty="0" smtClean="0">
                <a:solidFill>
                  <a:schemeClr val="tx1"/>
                </a:solidFill>
              </a:rPr>
            </a:br>
            <a:r>
              <a:rPr lang="fr-FR" sz="2200" dirty="0" smtClean="0">
                <a:solidFill>
                  <a:schemeClr val="tx1"/>
                </a:solidFill>
              </a:rPr>
              <a:t>Que ce soit un problème technique, un problème d'infection, et bien d'autres, tout peux arriver et si des précautions n'ont pas été prises ben là vous êtes en plein dans la recherche urgente et dans la jungle :)</a:t>
            </a:r>
            <a:br>
              <a:rPr lang="fr-FR" sz="2200" dirty="0" smtClean="0">
                <a:solidFill>
                  <a:schemeClr val="tx1"/>
                </a:solidFill>
              </a:rPr>
            </a:br>
            <a:r>
              <a:rPr lang="fr-FR" sz="2200" dirty="0" smtClean="0">
                <a:solidFill>
                  <a:schemeClr val="tx1"/>
                </a:solidFill>
              </a:rPr>
              <a:t>Il y a bien sûr le 'petit dépanneur du coin' celui chez qui vous pouvez aller, il y a aussi tous les sites qui proposent ce genre de services sur le Net, et ça n'est pas gênant du tout car avec les possibilités actuelles, un dépannage ou une désinfection à distance, si c'est fait sérieusement, sont tout à fait possibles ...</a:t>
            </a:r>
            <a:br>
              <a:rPr lang="fr-FR" sz="2200" dirty="0" smtClean="0">
                <a:solidFill>
                  <a:schemeClr val="tx1"/>
                </a:solidFill>
              </a:rPr>
            </a:br>
            <a:endParaRPr lang="fr-FR" sz="2200" dirty="0">
              <a:solidFill>
                <a:schemeClr val="tx1"/>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643998" cy="6357982"/>
          </a:xfrm>
        </p:spPr>
        <p:txBody>
          <a:bodyPr>
            <a:normAutofit/>
          </a:bodyPr>
          <a:lstStyle/>
          <a:p>
            <a:pPr algn="l"/>
            <a:r>
              <a:rPr lang="fr-FR" sz="2200" dirty="0" smtClean="0">
                <a:solidFill>
                  <a:schemeClr val="tx1"/>
                </a:solidFill>
              </a:rPr>
              <a:t>Toute panne et toute opération de dépannage (déclenchement,</a:t>
            </a:r>
          </a:p>
          <a:p>
            <a:pPr algn="l"/>
            <a:r>
              <a:rPr lang="fr-FR" sz="2200" dirty="0" smtClean="0">
                <a:solidFill>
                  <a:schemeClr val="tx1"/>
                </a:solidFill>
              </a:rPr>
              <a:t>intervention, remise en route) sont consignées sur un registre propre à</a:t>
            </a:r>
          </a:p>
          <a:p>
            <a:pPr algn="l"/>
            <a:r>
              <a:rPr lang="fr-FR" sz="2200" dirty="0" smtClean="0">
                <a:solidFill>
                  <a:schemeClr val="tx1"/>
                </a:solidFill>
              </a:rPr>
              <a:t>l'installation et mis à la disposition du correspondant local de sécurité.</a:t>
            </a:r>
          </a:p>
          <a:p>
            <a:pPr algn="l"/>
            <a:r>
              <a:rPr lang="fr-FR" sz="2200" dirty="0" smtClean="0">
                <a:solidFill>
                  <a:schemeClr val="tx1"/>
                </a:solidFill>
              </a:rPr>
              <a:t>En cas d'intervention pour dépannage d'un quelconque composant du </a:t>
            </a:r>
            <a:r>
              <a:rPr lang="fr-FR" sz="2200" dirty="0" err="1" smtClean="0">
                <a:solidFill>
                  <a:schemeClr val="tx1"/>
                </a:solidFill>
              </a:rPr>
              <a:t>postede</a:t>
            </a:r>
            <a:r>
              <a:rPr lang="fr-FR" sz="2200" dirty="0" smtClean="0">
                <a:solidFill>
                  <a:schemeClr val="tx1"/>
                </a:solidFill>
              </a:rPr>
              <a:t> </a:t>
            </a:r>
            <a:r>
              <a:rPr lang="fr-FR" sz="2200" dirty="0" smtClean="0">
                <a:solidFill>
                  <a:schemeClr val="tx1"/>
                </a:solidFill>
              </a:rPr>
              <a:t>travail, l'utilisateur est responsable des mesures de sécurité à prendre :</a:t>
            </a:r>
          </a:p>
          <a:p>
            <a:pPr algn="l"/>
            <a:r>
              <a:rPr lang="fr-FR" sz="2200" dirty="0" smtClean="0">
                <a:solidFill>
                  <a:schemeClr val="tx1"/>
                </a:solidFill>
              </a:rPr>
              <a:t>effacement des mémoires, mise en sécurité des fichiers, effacement des</a:t>
            </a:r>
          </a:p>
          <a:p>
            <a:pPr algn="l"/>
            <a:r>
              <a:rPr lang="fr-FR" sz="2200" dirty="0" smtClean="0">
                <a:solidFill>
                  <a:schemeClr val="tx1"/>
                </a:solidFill>
              </a:rPr>
              <a:t>informations sensibles, </a:t>
            </a:r>
          </a:p>
          <a:p>
            <a:pPr algn="l"/>
            <a:r>
              <a:rPr lang="fr-FR" sz="2200" dirty="0" smtClean="0">
                <a:solidFill>
                  <a:schemeClr val="tx1"/>
                </a:solidFill>
              </a:rPr>
              <a:t>etc... Au cas où des informations sensibles ne peuvent</a:t>
            </a:r>
          </a:p>
          <a:p>
            <a:pPr algn="l"/>
            <a:r>
              <a:rPr lang="fr-FR" sz="2200" dirty="0" smtClean="0">
                <a:solidFill>
                  <a:schemeClr val="tx1"/>
                </a:solidFill>
              </a:rPr>
              <a:t>pas être effacées des supports fixes, l'utilisateur doit </a:t>
            </a:r>
            <a:r>
              <a:rPr lang="fr-FR" sz="2200" dirty="0" smtClean="0">
                <a:solidFill>
                  <a:schemeClr val="tx1"/>
                </a:solidFill>
              </a:rPr>
              <a:t>surveiller continuellement l'intervention </a:t>
            </a:r>
            <a:r>
              <a:rPr lang="fr-FR" sz="2200" dirty="0" smtClean="0">
                <a:solidFill>
                  <a:schemeClr val="tx1"/>
                </a:solidFill>
              </a:rPr>
              <a:t>ou à défaut détruire le support (pas de retour en usine).</a:t>
            </a:r>
          </a:p>
          <a:p>
            <a:pPr algn="l"/>
            <a:endParaRPr lang="fr-FR" sz="2200" dirty="0">
              <a:solidFill>
                <a:schemeClr val="tx1"/>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285728"/>
            <a:ext cx="8929718" cy="6286544"/>
          </a:xfrm>
        </p:spPr>
        <p:txBody>
          <a:bodyPr>
            <a:normAutofit/>
          </a:bodyPr>
          <a:lstStyle/>
          <a:p>
            <a:pPr algn="l"/>
            <a:r>
              <a:rPr lang="fr-FR" sz="2200" dirty="0" smtClean="0">
                <a:solidFill>
                  <a:schemeClr val="tx1"/>
                </a:solidFill>
              </a:rPr>
              <a:t>Le processus de dépannage est utilisé pour aider les problèmes de sécurité à résoudre. Ces problèmes vont du simple, comme la prévention de quelqu'un de regarder par dessus votre épaule, plus complexe, comme la suppression manuelle des fichiers infectés à partir de plusieurs ordinateurs en réseau. Suivez les étapes de dépannage comme un guide pour vous aider à diagnostiquer et réparer les problèmes.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Techniciens en informatique doivent être capables d'analyser une menace pour la sécurité et déterminer la méthode appropriée pour protéger les biens et réparer les dommages. La première étape dans le processus de dépannage consiste à identifier le problème. La figure montre une liste de questions ouvertes et fermées à poser au client.</a:t>
            </a:r>
            <a:endParaRPr lang="fr-FR" sz="2200" dirty="0">
              <a:solidFill>
                <a:schemeClr val="tx1"/>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715436" cy="6357982"/>
          </a:xfrm>
        </p:spPr>
        <p:txBody>
          <a:bodyPr>
            <a:normAutofit/>
          </a:bodyPr>
          <a:lstStyle/>
          <a:p>
            <a:pPr algn="l"/>
            <a:r>
              <a:rPr lang="fr-FR" sz="2200" b="1" u="sng" dirty="0" smtClean="0">
                <a:solidFill>
                  <a:schemeClr val="tx1"/>
                </a:solidFill>
              </a:rPr>
              <a:t>Processus </a:t>
            </a:r>
            <a:r>
              <a:rPr lang="fr-FR" sz="2200" b="1" u="sng" dirty="0" smtClean="0">
                <a:solidFill>
                  <a:schemeClr val="tx1"/>
                </a:solidFill>
              </a:rPr>
              <a:t>de résolution des problèmes </a:t>
            </a:r>
            <a:r>
              <a:rPr lang="fr-FR" sz="2200" dirty="0" smtClean="0">
                <a:solidFill>
                  <a:schemeClr val="tx1"/>
                </a:solidFill>
              </a:rPr>
              <a:t/>
            </a:r>
            <a:br>
              <a:rPr lang="fr-FR" sz="2200" dirty="0" smtClean="0">
                <a:solidFill>
                  <a:schemeClr val="tx1"/>
                </a:solidFill>
              </a:rPr>
            </a:br>
            <a:endParaRPr lang="fr-FR" sz="2200" dirty="0" smtClean="0">
              <a:solidFill>
                <a:schemeClr val="tx1"/>
              </a:solidFill>
            </a:endParaRPr>
          </a:p>
          <a:p>
            <a:pPr algn="l"/>
            <a:endParaRPr lang="fr-FR" sz="2200" dirty="0" smtClean="0">
              <a:solidFill>
                <a:schemeClr val="tx1"/>
              </a:solidFill>
            </a:endParaRPr>
          </a:p>
          <a:p>
            <a:pPr algn="l"/>
            <a:r>
              <a:rPr lang="fr-FR" sz="2200" u="sng" dirty="0" smtClean="0">
                <a:solidFill>
                  <a:schemeClr val="tx1"/>
                </a:solidFill>
              </a:rPr>
              <a:t>Étape </a:t>
            </a:r>
            <a:r>
              <a:rPr lang="fr-FR" sz="2200" u="sng" dirty="0" smtClean="0">
                <a:solidFill>
                  <a:schemeClr val="tx1"/>
                </a:solidFill>
              </a:rPr>
              <a:t>1 </a:t>
            </a:r>
            <a:r>
              <a:rPr lang="fr-FR" sz="2200" dirty="0" smtClean="0">
                <a:solidFill>
                  <a:schemeClr val="tx1"/>
                </a:solidFill>
              </a:rPr>
              <a:t>Identifier le problème </a:t>
            </a:r>
            <a:br>
              <a:rPr lang="fr-FR" sz="2200" dirty="0" smtClean="0">
                <a:solidFill>
                  <a:schemeClr val="tx1"/>
                </a:solidFill>
              </a:rPr>
            </a:br>
            <a:r>
              <a:rPr lang="fr-FR" sz="2200" u="sng" dirty="0" smtClean="0">
                <a:solidFill>
                  <a:schemeClr val="tx1"/>
                </a:solidFill>
              </a:rPr>
              <a:t>Étape 2 </a:t>
            </a:r>
            <a:r>
              <a:rPr lang="fr-FR" sz="2200" dirty="0" smtClean="0">
                <a:solidFill>
                  <a:schemeClr val="tx1"/>
                </a:solidFill>
              </a:rPr>
              <a:t>Établir une théorie des causes probables </a:t>
            </a:r>
            <a:br>
              <a:rPr lang="fr-FR" sz="2200" dirty="0" smtClean="0">
                <a:solidFill>
                  <a:schemeClr val="tx1"/>
                </a:solidFill>
              </a:rPr>
            </a:br>
            <a:r>
              <a:rPr lang="fr-FR" sz="2200" u="sng" dirty="0" smtClean="0">
                <a:solidFill>
                  <a:schemeClr val="tx1"/>
                </a:solidFill>
              </a:rPr>
              <a:t>Étape 3: </a:t>
            </a:r>
            <a:r>
              <a:rPr lang="fr-FR" sz="2200" dirty="0" smtClean="0">
                <a:solidFill>
                  <a:schemeClr val="tx1"/>
                </a:solidFill>
              </a:rPr>
              <a:t>Test de la théorie pour déterminer la cause </a:t>
            </a:r>
            <a:br>
              <a:rPr lang="fr-FR" sz="2200" dirty="0" smtClean="0">
                <a:solidFill>
                  <a:schemeClr val="tx1"/>
                </a:solidFill>
              </a:rPr>
            </a:br>
            <a:r>
              <a:rPr lang="fr-FR" sz="2200" dirty="0" smtClean="0">
                <a:solidFill>
                  <a:schemeClr val="tx1"/>
                </a:solidFill>
              </a:rPr>
              <a:t>Étape 4 Mettre en place un plan d'action pour résoudre le problème? et mettre en œuvre la solution </a:t>
            </a:r>
            <a:br>
              <a:rPr lang="fr-FR" sz="2200" dirty="0" smtClean="0">
                <a:solidFill>
                  <a:schemeClr val="tx1"/>
                </a:solidFill>
              </a:rPr>
            </a:br>
            <a:r>
              <a:rPr lang="fr-FR" sz="2200" u="sng" dirty="0" smtClean="0">
                <a:solidFill>
                  <a:schemeClr val="tx1"/>
                </a:solidFill>
              </a:rPr>
              <a:t>Étape 5 </a:t>
            </a:r>
            <a:r>
              <a:rPr lang="fr-FR" sz="2200" dirty="0" smtClean="0">
                <a:solidFill>
                  <a:schemeClr val="tx1"/>
                </a:solidFill>
              </a:rPr>
              <a:t>Vérifiez la fonctionnalité complète du système et mettre en œuvre? mesures préventives </a:t>
            </a:r>
            <a:r>
              <a:rPr lang="fr-FR" sz="2200" dirty="0" smtClean="0">
                <a:solidFill>
                  <a:schemeClr val="tx1"/>
                </a:solidFill>
              </a:rPr>
              <a:t>Les </a:t>
            </a:r>
            <a:r>
              <a:rPr lang="fr-FR" sz="2200" dirty="0" smtClean="0">
                <a:solidFill>
                  <a:schemeClr val="tx1"/>
                </a:solidFill>
              </a:rPr>
              <a:t>résultats de </a:t>
            </a:r>
            <a:endParaRPr lang="fr-FR" sz="2200" dirty="0" smtClean="0">
              <a:solidFill>
                <a:schemeClr val="tx1"/>
              </a:solidFill>
            </a:endParaRPr>
          </a:p>
          <a:p>
            <a:pPr algn="l"/>
            <a:r>
              <a:rPr lang="fr-FR" sz="2200" u="sng" dirty="0" smtClean="0">
                <a:solidFill>
                  <a:schemeClr val="tx1"/>
                </a:solidFill>
              </a:rPr>
              <a:t>l'étape </a:t>
            </a:r>
            <a:r>
              <a:rPr lang="fr-FR" sz="2200" u="sng" dirty="0" smtClean="0">
                <a:solidFill>
                  <a:schemeClr val="tx1"/>
                </a:solidFill>
              </a:rPr>
              <a:t>6 </a:t>
            </a:r>
            <a:r>
              <a:rPr lang="fr-FR" sz="2200" dirty="0" smtClean="0">
                <a:solidFill>
                  <a:schemeClr val="tx1"/>
                </a:solidFill>
              </a:rPr>
              <a:t>de documents, actions et résultats</a:t>
            </a:r>
            <a:endParaRPr lang="fr-FR" sz="2200" dirty="0">
              <a:solidFill>
                <a:schemeClr val="tx1"/>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572560" cy="6357982"/>
          </a:xfrm>
        </p:spPr>
        <p:txBody>
          <a:bodyPr>
            <a:normAutofit/>
          </a:bodyPr>
          <a:lstStyle/>
          <a:p>
            <a:pPr algn="l"/>
            <a:r>
              <a:rPr lang="fr-FR" sz="2200" b="1" u="sng" dirty="0" smtClean="0">
                <a:solidFill>
                  <a:schemeClr val="tx1"/>
                </a:solidFill>
              </a:rPr>
              <a:t>Étape 1 - Identifier le problème: </a:t>
            </a:r>
            <a:r>
              <a:rPr lang="fr-FR" sz="2200" dirty="0" smtClean="0">
                <a:solidFill>
                  <a:schemeClr val="tx1"/>
                </a:solidFill>
              </a:rPr>
              <a:t/>
            </a:r>
            <a:br>
              <a:rPr lang="fr-FR" sz="2200" dirty="0" smtClean="0">
                <a:solidFill>
                  <a:schemeClr val="tx1"/>
                </a:solidFill>
              </a:rPr>
            </a:br>
            <a:r>
              <a:rPr lang="fr-FR" sz="2200" i="1" u="sng" dirty="0" smtClean="0">
                <a:solidFill>
                  <a:schemeClr val="tx1"/>
                </a:solidFill>
              </a:rPr>
              <a:t>Informations sur le système </a:t>
            </a:r>
            <a:r>
              <a:rPr lang="fr-FR" sz="2200" dirty="0" smtClean="0">
                <a:solidFill>
                  <a:schemeClr val="tx1"/>
                </a:solidFill>
              </a:rPr>
              <a:t/>
            </a:r>
            <a:br>
              <a:rPr lang="fr-FR" sz="2200" dirty="0" smtClean="0">
                <a:solidFill>
                  <a:schemeClr val="tx1"/>
                </a:solidFill>
              </a:rPr>
            </a:br>
            <a:r>
              <a:rPr lang="fr-FR" sz="2200" dirty="0" smtClean="0">
                <a:solidFill>
                  <a:schemeClr val="tx1"/>
                </a:solidFill>
              </a:rPr>
              <a:t>Fabricant, le modèle, OS, environnement réseau, le type de connexion </a:t>
            </a:r>
            <a:br>
              <a:rPr lang="fr-FR" sz="2200" dirty="0" smtClean="0">
                <a:solidFill>
                  <a:schemeClr val="tx1"/>
                </a:solidFill>
              </a:rPr>
            </a:br>
            <a:r>
              <a:rPr lang="fr-FR" sz="2200" i="1" u="sng" dirty="0" smtClean="0">
                <a:solidFill>
                  <a:schemeClr val="tx1"/>
                </a:solidFill>
              </a:rPr>
              <a:t>Questions ouvertes </a:t>
            </a:r>
            <a:r>
              <a:rPr lang="fr-FR" sz="2200" dirty="0" smtClean="0">
                <a:solidFill>
                  <a:schemeClr val="tx1"/>
                </a:solidFill>
              </a:rPr>
              <a:t/>
            </a:r>
            <a:br>
              <a:rPr lang="fr-FR" sz="2200" dirty="0" smtClean="0">
                <a:solidFill>
                  <a:schemeClr val="tx1"/>
                </a:solidFill>
              </a:rPr>
            </a:br>
            <a:r>
              <a:rPr lang="fr-FR" sz="2200" dirty="0" smtClean="0">
                <a:solidFill>
                  <a:schemeClr val="tx1"/>
                </a:solidFill>
              </a:rPr>
              <a:t>Quand le problème a commencé? </a:t>
            </a:r>
            <a:br>
              <a:rPr lang="fr-FR" sz="2200" dirty="0" smtClean="0">
                <a:solidFill>
                  <a:schemeClr val="tx1"/>
                </a:solidFill>
              </a:rPr>
            </a:br>
            <a:r>
              <a:rPr lang="fr-FR" sz="2200" dirty="0" smtClean="0">
                <a:solidFill>
                  <a:schemeClr val="tx1"/>
                </a:solidFill>
              </a:rPr>
              <a:t>Quels problèmes rencontrez-vous? </a:t>
            </a:r>
            <a:br>
              <a:rPr lang="fr-FR" sz="2200" dirty="0" smtClean="0">
                <a:solidFill>
                  <a:schemeClr val="tx1"/>
                </a:solidFill>
              </a:rPr>
            </a:br>
            <a:r>
              <a:rPr lang="fr-FR" sz="2200" dirty="0" smtClean="0">
                <a:solidFill>
                  <a:schemeClr val="tx1"/>
                </a:solidFill>
              </a:rPr>
              <a:t>Quels sites Web avez-vous récemment visité? </a:t>
            </a:r>
            <a:br>
              <a:rPr lang="fr-FR" sz="2200" dirty="0" smtClean="0">
                <a:solidFill>
                  <a:schemeClr val="tx1"/>
                </a:solidFill>
              </a:rPr>
            </a:br>
            <a:r>
              <a:rPr lang="fr-FR" sz="2200" dirty="0" smtClean="0">
                <a:solidFill>
                  <a:schemeClr val="tx1"/>
                </a:solidFill>
              </a:rPr>
              <a:t>Quel logiciel de sécurité est installé sur votre ordinateur? </a:t>
            </a:r>
            <a:br>
              <a:rPr lang="fr-FR" sz="2200" dirty="0" smtClean="0">
                <a:solidFill>
                  <a:schemeClr val="tx1"/>
                </a:solidFill>
              </a:rPr>
            </a:br>
            <a:r>
              <a:rPr lang="fr-FR" sz="2200" dirty="0" smtClean="0">
                <a:solidFill>
                  <a:schemeClr val="tx1"/>
                </a:solidFill>
              </a:rPr>
              <a:t>Qui d'autre a utilisé votre ordinateur récemment? </a:t>
            </a:r>
            <a:br>
              <a:rPr lang="fr-FR" sz="2200" dirty="0" smtClean="0">
                <a:solidFill>
                  <a:schemeClr val="tx1"/>
                </a:solidFill>
              </a:rPr>
            </a:br>
            <a:r>
              <a:rPr lang="fr-FR" sz="2200" dirty="0" smtClean="0">
                <a:solidFill>
                  <a:schemeClr val="tx1"/>
                </a:solidFill>
              </a:rPr>
              <a:t>  </a:t>
            </a:r>
          </a:p>
          <a:p>
            <a:pPr algn="l"/>
            <a:r>
              <a:rPr lang="fr-FR" sz="2200" i="1" u="sng" dirty="0" smtClean="0">
                <a:solidFill>
                  <a:schemeClr val="tx1"/>
                </a:solidFill>
              </a:rPr>
              <a:t>Les </a:t>
            </a:r>
            <a:r>
              <a:rPr lang="fr-FR" sz="2200" i="1" u="sng" dirty="0" smtClean="0">
                <a:solidFill>
                  <a:schemeClr val="tx1"/>
                </a:solidFill>
              </a:rPr>
              <a:t>questions fermées </a:t>
            </a:r>
            <a:r>
              <a:rPr lang="fr-FR" sz="2200" dirty="0" smtClean="0">
                <a:solidFill>
                  <a:schemeClr val="tx1"/>
                </a:solidFill>
              </a:rPr>
              <a:t>(on peut répondre par «oui» ou «non») </a:t>
            </a:r>
            <a:br>
              <a:rPr lang="fr-FR" sz="2200" dirty="0" smtClean="0">
                <a:solidFill>
                  <a:schemeClr val="tx1"/>
                </a:solidFill>
              </a:rPr>
            </a:br>
            <a:r>
              <a:rPr lang="fr-FR" sz="2200" dirty="0" smtClean="0">
                <a:solidFill>
                  <a:schemeClr val="tx1"/>
                </a:solidFill>
              </a:rPr>
              <a:t>Est votre logiciel de sécurité à jour? </a:t>
            </a:r>
            <a:br>
              <a:rPr lang="fr-FR" sz="2200" dirty="0" smtClean="0">
                <a:solidFill>
                  <a:schemeClr val="tx1"/>
                </a:solidFill>
              </a:rPr>
            </a:br>
            <a:r>
              <a:rPr lang="fr-FR" sz="2200" dirty="0" smtClean="0">
                <a:solidFill>
                  <a:schemeClr val="tx1"/>
                </a:solidFill>
              </a:rPr>
              <a:t>Avez-vous analysé votre ordinateur des virus récemment? </a:t>
            </a:r>
            <a:br>
              <a:rPr lang="fr-FR" sz="2200" dirty="0" smtClean="0">
                <a:solidFill>
                  <a:schemeClr val="tx1"/>
                </a:solidFill>
              </a:rPr>
            </a:br>
            <a:r>
              <a:rPr lang="fr-FR" sz="2200" dirty="0" smtClean="0">
                <a:solidFill>
                  <a:schemeClr val="tx1"/>
                </a:solidFill>
              </a:rPr>
              <a:t>Avez-vous ouvrir les pièces jointes d'un e-mail suspect? </a:t>
            </a:r>
            <a:br>
              <a:rPr lang="fr-FR" sz="2200" dirty="0" smtClean="0">
                <a:solidFill>
                  <a:schemeClr val="tx1"/>
                </a:solidFill>
              </a:rPr>
            </a:br>
            <a:r>
              <a:rPr lang="fr-FR" sz="2200" dirty="0" smtClean="0">
                <a:solidFill>
                  <a:schemeClr val="tx1"/>
                </a:solidFill>
              </a:rPr>
              <a:t>Avez-vous changé votre mot de passe récemment? </a:t>
            </a:r>
            <a:br>
              <a:rPr lang="fr-FR" sz="2200" dirty="0" smtClean="0">
                <a:solidFill>
                  <a:schemeClr val="tx1"/>
                </a:solidFill>
              </a:rPr>
            </a:br>
            <a:r>
              <a:rPr lang="fr-FR" sz="2200" dirty="0" smtClean="0">
                <a:solidFill>
                  <a:schemeClr val="tx1"/>
                </a:solidFill>
              </a:rPr>
              <a:t>Avez-vous partagé votre mot de passe?</a:t>
            </a:r>
            <a:endParaRPr lang="fr-FR" sz="2200" dirty="0">
              <a:solidFill>
                <a:schemeClr val="tx1"/>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501122" cy="6215106"/>
          </a:xfrm>
        </p:spPr>
        <p:txBody>
          <a:bodyPr>
            <a:normAutofit/>
          </a:bodyPr>
          <a:lstStyle/>
          <a:p>
            <a:pPr algn="l"/>
            <a:r>
              <a:rPr lang="fr-FR" sz="2200" b="1" u="sng" dirty="0" smtClean="0">
                <a:solidFill>
                  <a:schemeClr val="tx1"/>
                </a:solidFill>
              </a:rPr>
              <a:t>Étape 2 - Établir une théorie de la Cause probable</a:t>
            </a:r>
            <a:r>
              <a:rPr lang="fr-FR" sz="2200" dirty="0" smtClean="0">
                <a:solidFill>
                  <a:schemeClr val="tx1"/>
                </a:solidFill>
              </a:rPr>
              <a:t>: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  Créer une liste des causes les plus courantes des problèmes de sécurité: </a:t>
            </a:r>
            <a:br>
              <a:rPr lang="fr-FR" sz="2200" dirty="0" smtClean="0">
                <a:solidFill>
                  <a:schemeClr val="tx1"/>
                </a:solidFill>
              </a:rPr>
            </a:br>
            <a:r>
              <a:rPr lang="fr-FR" sz="2200" dirty="0" smtClean="0">
                <a:solidFill>
                  <a:schemeClr val="tx1"/>
                </a:solidFill>
              </a:rPr>
              <a:t>virus </a:t>
            </a:r>
            <a:br>
              <a:rPr lang="fr-FR" sz="2200" dirty="0" smtClean="0">
                <a:solidFill>
                  <a:schemeClr val="tx1"/>
                </a:solidFill>
              </a:rPr>
            </a:br>
            <a:r>
              <a:rPr lang="fr-FR" sz="2200" dirty="0" smtClean="0">
                <a:solidFill>
                  <a:schemeClr val="tx1"/>
                </a:solidFill>
              </a:rPr>
              <a:t>cheval de Troie </a:t>
            </a:r>
            <a:br>
              <a:rPr lang="fr-FR" sz="2200" dirty="0" smtClean="0">
                <a:solidFill>
                  <a:schemeClr val="tx1"/>
                </a:solidFill>
              </a:rPr>
            </a:br>
            <a:r>
              <a:rPr lang="fr-FR" sz="2200" dirty="0" smtClean="0">
                <a:solidFill>
                  <a:schemeClr val="tx1"/>
                </a:solidFill>
              </a:rPr>
              <a:t>ver </a:t>
            </a:r>
            <a:br>
              <a:rPr lang="fr-FR" sz="2200" dirty="0" smtClean="0">
                <a:solidFill>
                  <a:schemeClr val="tx1"/>
                </a:solidFill>
              </a:rPr>
            </a:br>
            <a:r>
              <a:rPr lang="fr-FR" sz="2200" dirty="0" smtClean="0">
                <a:solidFill>
                  <a:schemeClr val="tx1"/>
                </a:solidFill>
              </a:rPr>
              <a:t>Spyware </a:t>
            </a:r>
            <a:br>
              <a:rPr lang="fr-FR" sz="2200" dirty="0" smtClean="0">
                <a:solidFill>
                  <a:schemeClr val="tx1"/>
                </a:solidFill>
              </a:rPr>
            </a:br>
            <a:r>
              <a:rPr lang="fr-FR" sz="2200" dirty="0" err="1" smtClean="0">
                <a:solidFill>
                  <a:schemeClr val="tx1"/>
                </a:solidFill>
              </a:rPr>
              <a:t>Adware</a:t>
            </a:r>
            <a:r>
              <a:rPr lang="fr-FR" sz="2200" dirty="0" smtClean="0">
                <a:solidFill>
                  <a:schemeClr val="tx1"/>
                </a:solidFill>
              </a:rPr>
              <a:t> </a:t>
            </a:r>
            <a:br>
              <a:rPr lang="fr-FR" sz="2200" dirty="0" smtClean="0">
                <a:solidFill>
                  <a:schemeClr val="tx1"/>
                </a:solidFill>
              </a:rPr>
            </a:br>
            <a:r>
              <a:rPr lang="fr-FR" sz="2200" dirty="0" err="1" smtClean="0">
                <a:solidFill>
                  <a:schemeClr val="tx1"/>
                </a:solidFill>
              </a:rPr>
              <a:t>Graywares</a:t>
            </a:r>
            <a:r>
              <a:rPr lang="fr-FR" sz="2200" dirty="0" smtClean="0">
                <a:solidFill>
                  <a:schemeClr val="tx1"/>
                </a:solidFill>
              </a:rPr>
              <a:t> ou Malware </a:t>
            </a:r>
            <a:br>
              <a:rPr lang="fr-FR" sz="2200" dirty="0" smtClean="0">
                <a:solidFill>
                  <a:schemeClr val="tx1"/>
                </a:solidFill>
              </a:rPr>
            </a:br>
            <a:r>
              <a:rPr lang="fr-FR" sz="2200" dirty="0" smtClean="0">
                <a:solidFill>
                  <a:schemeClr val="tx1"/>
                </a:solidFill>
              </a:rPr>
              <a:t>Régime de </a:t>
            </a:r>
            <a:r>
              <a:rPr lang="fr-FR" sz="2200" dirty="0" err="1" smtClean="0">
                <a:solidFill>
                  <a:schemeClr val="tx1"/>
                </a:solidFill>
              </a:rPr>
              <a:t>Phishing</a:t>
            </a:r>
            <a:r>
              <a:rPr lang="fr-FR" sz="2200" dirty="0" smtClean="0">
                <a:solidFill>
                  <a:schemeClr val="tx1"/>
                </a:solidFill>
              </a:rPr>
              <a:t> </a:t>
            </a:r>
            <a:br>
              <a:rPr lang="fr-FR" sz="2200" dirty="0" smtClean="0">
                <a:solidFill>
                  <a:schemeClr val="tx1"/>
                </a:solidFill>
              </a:rPr>
            </a:br>
            <a:r>
              <a:rPr lang="fr-FR" sz="2200" dirty="0" smtClean="0">
                <a:solidFill>
                  <a:schemeClr val="tx1"/>
                </a:solidFill>
              </a:rPr>
              <a:t>Mot de passe compromis </a:t>
            </a:r>
            <a:br>
              <a:rPr lang="fr-FR" sz="2200" dirty="0" smtClean="0">
                <a:solidFill>
                  <a:schemeClr val="tx1"/>
                </a:solidFill>
              </a:rPr>
            </a:br>
            <a:r>
              <a:rPr lang="fr-FR" sz="2200" dirty="0" smtClean="0">
                <a:solidFill>
                  <a:schemeClr val="tx1"/>
                </a:solidFill>
              </a:rPr>
              <a:t>Des salles d'équipement non protégés </a:t>
            </a:r>
            <a:br>
              <a:rPr lang="fr-FR" sz="2200" dirty="0" smtClean="0">
                <a:solidFill>
                  <a:schemeClr val="tx1"/>
                </a:solidFill>
              </a:rPr>
            </a:br>
            <a:r>
              <a:rPr lang="fr-FR" sz="2200" dirty="0" smtClean="0">
                <a:solidFill>
                  <a:schemeClr val="tx1"/>
                </a:solidFill>
              </a:rPr>
              <a:t>Environnement de travail non garantie</a:t>
            </a:r>
            <a:endParaRPr lang="fr-FR" sz="2200" dirty="0">
              <a:solidFill>
                <a:schemeClr val="tx1"/>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572560" cy="6215106"/>
          </a:xfrm>
        </p:spPr>
        <p:txBody>
          <a:bodyPr>
            <a:normAutofit/>
          </a:bodyPr>
          <a:lstStyle/>
          <a:p>
            <a:pPr algn="l"/>
            <a:r>
              <a:rPr lang="fr-FR" sz="2000" b="1" u="sng" dirty="0" smtClean="0">
                <a:solidFill>
                  <a:schemeClr val="tx1"/>
                </a:solidFill>
              </a:rPr>
              <a:t>Étape 3 - Testez la théorie pour déterminer la cause </a:t>
            </a:r>
            <a:r>
              <a:rPr lang="fr-FR" sz="2000" dirty="0" smtClean="0">
                <a:solidFill>
                  <a:schemeClr val="tx1"/>
                </a:solidFill>
              </a:rPr>
              <a:t/>
            </a:r>
            <a:br>
              <a:rPr lang="fr-FR" sz="2000" dirty="0" smtClean="0">
                <a:solidFill>
                  <a:schemeClr val="tx1"/>
                </a:solidFill>
              </a:rPr>
            </a:br>
            <a:r>
              <a:rPr lang="fr-FR" sz="2000" dirty="0" smtClean="0">
                <a:solidFill>
                  <a:schemeClr val="tx1"/>
                </a:solidFill>
              </a:rPr>
              <a:t>Théories de test de cause probable un à la fois, en commençant par le plus simple et rapide. </a:t>
            </a:r>
            <a:endParaRPr lang="fr-FR" sz="2000" dirty="0" smtClean="0">
              <a:solidFill>
                <a:schemeClr val="tx1"/>
              </a:solidFill>
            </a:endParaRPr>
          </a:p>
          <a:p>
            <a:pPr algn="l"/>
            <a:r>
              <a:rPr lang="fr-FR" sz="2000" dirty="0" smtClean="0">
                <a:solidFill>
                  <a:schemeClr val="tx1"/>
                </a:solidFill>
              </a:rPr>
              <a:t/>
            </a:r>
            <a:br>
              <a:rPr lang="fr-FR" sz="2000" dirty="0" smtClean="0">
                <a:solidFill>
                  <a:schemeClr val="tx1"/>
                </a:solidFill>
              </a:rPr>
            </a:br>
            <a:r>
              <a:rPr lang="fr-FR" sz="2000" dirty="0" smtClean="0">
                <a:solidFill>
                  <a:schemeClr val="tx1"/>
                </a:solidFill>
              </a:rPr>
              <a:t>Déconnecter du réseau </a:t>
            </a:r>
            <a:br>
              <a:rPr lang="fr-FR" sz="2000" dirty="0" smtClean="0">
                <a:solidFill>
                  <a:schemeClr val="tx1"/>
                </a:solidFill>
              </a:rPr>
            </a:br>
            <a:r>
              <a:rPr lang="fr-FR" sz="2000" dirty="0" smtClean="0">
                <a:solidFill>
                  <a:schemeClr val="tx1"/>
                </a:solidFill>
              </a:rPr>
              <a:t>Mettre à jour anti-virus et de logiciels espions signatures </a:t>
            </a:r>
            <a:br>
              <a:rPr lang="fr-FR" sz="2000" dirty="0" smtClean="0">
                <a:solidFill>
                  <a:schemeClr val="tx1"/>
                </a:solidFill>
              </a:rPr>
            </a:br>
            <a:r>
              <a:rPr lang="fr-FR" sz="2000" dirty="0" smtClean="0">
                <a:solidFill>
                  <a:schemeClr val="tx1"/>
                </a:solidFill>
              </a:rPr>
              <a:t>Analyser l'ordinateur avec le logiciel de protection </a:t>
            </a:r>
            <a:br>
              <a:rPr lang="fr-FR" sz="2000" dirty="0" smtClean="0">
                <a:solidFill>
                  <a:schemeClr val="tx1"/>
                </a:solidFill>
              </a:rPr>
            </a:br>
            <a:r>
              <a:rPr lang="fr-FR" sz="2000" dirty="0" smtClean="0">
                <a:solidFill>
                  <a:schemeClr val="tx1"/>
                </a:solidFill>
              </a:rPr>
              <a:t>Vérifiez ordinateur pour les derniers correctifs et mises à jour du système d'exploitation </a:t>
            </a:r>
            <a:br>
              <a:rPr lang="fr-FR" sz="2000" dirty="0" smtClean="0">
                <a:solidFill>
                  <a:schemeClr val="tx1"/>
                </a:solidFill>
              </a:rPr>
            </a:br>
            <a:r>
              <a:rPr lang="fr-FR" sz="2000" dirty="0" smtClean="0">
                <a:solidFill>
                  <a:schemeClr val="tx1"/>
                </a:solidFill>
              </a:rPr>
              <a:t>Redémarrez l'ordinateur ou périphérique réseau </a:t>
            </a:r>
            <a:br>
              <a:rPr lang="fr-FR" sz="2000" dirty="0" smtClean="0">
                <a:solidFill>
                  <a:schemeClr val="tx1"/>
                </a:solidFill>
              </a:rPr>
            </a:br>
            <a:r>
              <a:rPr lang="fr-FR" sz="2000" dirty="0" smtClean="0">
                <a:solidFill>
                  <a:schemeClr val="tx1"/>
                </a:solidFill>
              </a:rPr>
              <a:t>Connectez-vous en tant qu'utilisateur différent de changer votre mot de passe </a:t>
            </a:r>
            <a:br>
              <a:rPr lang="fr-FR" sz="2000" dirty="0" smtClean="0">
                <a:solidFill>
                  <a:schemeClr val="tx1"/>
                </a:solidFill>
              </a:rPr>
            </a:br>
            <a:r>
              <a:rPr lang="fr-FR" sz="2000" dirty="0" smtClean="0">
                <a:solidFill>
                  <a:schemeClr val="tx1"/>
                </a:solidFill>
              </a:rPr>
              <a:t>Locaux techniques sécurisés </a:t>
            </a:r>
            <a:br>
              <a:rPr lang="fr-FR" sz="2000" dirty="0" smtClean="0">
                <a:solidFill>
                  <a:schemeClr val="tx1"/>
                </a:solidFill>
              </a:rPr>
            </a:br>
            <a:r>
              <a:rPr lang="fr-FR" sz="2000" dirty="0" smtClean="0">
                <a:solidFill>
                  <a:schemeClr val="tx1"/>
                </a:solidFill>
              </a:rPr>
              <a:t>Environnement de travail sécurisé </a:t>
            </a:r>
            <a:br>
              <a:rPr lang="fr-FR" sz="2000" dirty="0" smtClean="0">
                <a:solidFill>
                  <a:schemeClr val="tx1"/>
                </a:solidFill>
              </a:rPr>
            </a:br>
            <a:r>
              <a:rPr lang="fr-FR" sz="2000" dirty="0" smtClean="0">
                <a:solidFill>
                  <a:schemeClr val="tx1"/>
                </a:solidFill>
              </a:rPr>
              <a:t>Appliquer la politique de sécurité </a:t>
            </a:r>
            <a:br>
              <a:rPr lang="fr-FR" sz="2000" dirty="0" smtClean="0">
                <a:solidFill>
                  <a:schemeClr val="tx1"/>
                </a:solidFill>
              </a:rPr>
            </a:br>
            <a:r>
              <a:rPr lang="fr-FR" sz="2000" dirty="0" smtClean="0">
                <a:solidFill>
                  <a:schemeClr val="tx1"/>
                </a:solidFill>
              </a:rPr>
              <a:t/>
            </a:r>
            <a:br>
              <a:rPr lang="fr-FR" sz="2000" dirty="0" smtClean="0">
                <a:solidFill>
                  <a:schemeClr val="tx1"/>
                </a:solidFill>
              </a:rPr>
            </a:br>
            <a:r>
              <a:rPr lang="fr-FR" sz="2000" dirty="0" smtClean="0">
                <a:solidFill>
                  <a:schemeClr val="tx1"/>
                </a:solidFill>
              </a:rPr>
              <a:t>Si la cause exacte du problème n'a pas été déterminée après toutes les théories ont été testés, établir une nouvelle théorie de la cause probable et le tester.</a:t>
            </a:r>
            <a:endParaRPr lang="fr-FR" sz="2000" dirty="0">
              <a:solidFill>
                <a:schemeClr val="tx1"/>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572560" cy="6143668"/>
          </a:xfrm>
        </p:spPr>
        <p:txBody>
          <a:bodyPr>
            <a:normAutofit/>
          </a:bodyPr>
          <a:lstStyle/>
          <a:p>
            <a:pPr algn="l"/>
            <a:r>
              <a:rPr lang="fr-FR" sz="2200" b="1" u="sng" dirty="0" smtClean="0">
                <a:solidFill>
                  <a:schemeClr val="tx1"/>
                </a:solidFill>
              </a:rPr>
              <a:t>Étape 4 - Établir un plan d'action pour résoudre le problème et mettre en œuvre la solution </a:t>
            </a:r>
            <a:r>
              <a:rPr lang="fr-FR" sz="2200" dirty="0" smtClean="0">
                <a:solidFill>
                  <a:schemeClr val="tx1"/>
                </a:solidFill>
              </a:rPr>
              <a:t/>
            </a:r>
            <a:br>
              <a:rPr lang="fr-FR" sz="2200" dirty="0" smtClean="0">
                <a:solidFill>
                  <a:schemeClr val="tx1"/>
                </a:solidFill>
              </a:rPr>
            </a:br>
            <a:endParaRPr lang="fr-FR" sz="2200" dirty="0" smtClean="0">
              <a:solidFill>
                <a:schemeClr val="tx1"/>
              </a:solidFill>
            </a:endParaRPr>
          </a:p>
          <a:p>
            <a:pPr algn="l"/>
            <a:endParaRPr lang="fr-FR" sz="2200" dirty="0" smtClean="0">
              <a:solidFill>
                <a:schemeClr val="tx1"/>
              </a:solidFill>
            </a:endParaRPr>
          </a:p>
          <a:p>
            <a:pPr algn="l"/>
            <a:r>
              <a:rPr lang="fr-FR" sz="2200" dirty="0" smtClean="0">
                <a:solidFill>
                  <a:schemeClr val="tx1"/>
                </a:solidFill>
              </a:rPr>
              <a:t>Après </a:t>
            </a:r>
            <a:r>
              <a:rPr lang="fr-FR" sz="2200" dirty="0" smtClean="0">
                <a:solidFill>
                  <a:schemeClr val="tx1"/>
                </a:solidFill>
              </a:rPr>
              <a:t>avoir déterminé la cause exacte du problème, établir un plan d'action pour résoudre le problème et mettre en œuvre une solution. </a:t>
            </a:r>
            <a:br>
              <a:rPr lang="fr-FR" sz="2200" dirty="0" smtClean="0">
                <a:solidFill>
                  <a:schemeClr val="tx1"/>
                </a:solidFill>
              </a:rPr>
            </a:br>
            <a:r>
              <a:rPr lang="fr-FR" sz="2200" dirty="0" smtClean="0">
                <a:solidFill>
                  <a:schemeClr val="tx1"/>
                </a:solidFill>
              </a:rPr>
              <a:t>  Parfois, des procédures rapides peuvent déterminer la cause exacte du problème ou même corriger le problème. </a:t>
            </a:r>
            <a:br>
              <a:rPr lang="fr-FR" sz="2200" dirty="0" smtClean="0">
                <a:solidFill>
                  <a:schemeClr val="tx1"/>
                </a:solidFill>
              </a:rPr>
            </a:br>
            <a:r>
              <a:rPr lang="fr-FR" sz="2200" dirty="0" smtClean="0">
                <a:solidFill>
                  <a:schemeClr val="tx1"/>
                </a:solidFill>
              </a:rPr>
              <a:t>Si une procédure rapide ne résout pas le problème, vous devrez peut-être à la recherche davantage le problème d'établir la cause exacte.</a:t>
            </a:r>
          </a:p>
          <a:p>
            <a:pPr algn="l"/>
            <a:endParaRPr lang="fr-FR" sz="2200" dirty="0">
              <a:solidFill>
                <a:schemeClr val="tx1"/>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357166"/>
            <a:ext cx="8572560" cy="6143668"/>
          </a:xfrm>
        </p:spPr>
        <p:txBody>
          <a:bodyPr>
            <a:normAutofit/>
          </a:bodyPr>
          <a:lstStyle/>
          <a:p>
            <a:pPr algn="l"/>
            <a:r>
              <a:rPr lang="fr-FR" sz="2000" b="1" u="sng" dirty="0" smtClean="0">
                <a:solidFill>
                  <a:schemeClr val="tx1"/>
                </a:solidFill>
              </a:rPr>
              <a:t>Étape 5 - S'assurer de la fonctionnalité complète du système et mettre en œuvre la mesure préventive </a:t>
            </a:r>
            <a:r>
              <a:rPr lang="fr-FR" sz="2000" dirty="0" smtClean="0">
                <a:solidFill>
                  <a:schemeClr val="tx1"/>
                </a:solidFill>
              </a:rPr>
              <a:t/>
            </a:r>
            <a:br>
              <a:rPr lang="fr-FR" sz="2000" dirty="0" smtClean="0">
                <a:solidFill>
                  <a:schemeClr val="tx1"/>
                </a:solidFill>
              </a:rPr>
            </a:br>
            <a:endParaRPr lang="fr-FR" sz="2000" dirty="0" smtClean="0">
              <a:solidFill>
                <a:schemeClr val="tx1"/>
              </a:solidFill>
            </a:endParaRPr>
          </a:p>
          <a:p>
            <a:pPr algn="l"/>
            <a:r>
              <a:rPr lang="fr-FR" sz="2000" dirty="0" smtClean="0">
                <a:solidFill>
                  <a:schemeClr val="tx1"/>
                </a:solidFill>
              </a:rPr>
              <a:t>Vérifier </a:t>
            </a:r>
            <a:r>
              <a:rPr lang="fr-FR" sz="2000" dirty="0" smtClean="0">
                <a:solidFill>
                  <a:schemeClr val="tx1"/>
                </a:solidFill>
              </a:rPr>
              <a:t>la fonctionnalité complète du système et mettre en œuvre des mesures de prévention en cas de besoin. </a:t>
            </a:r>
            <a:br>
              <a:rPr lang="fr-FR" sz="2000" dirty="0" smtClean="0">
                <a:solidFill>
                  <a:schemeClr val="tx1"/>
                </a:solidFill>
              </a:rPr>
            </a:br>
            <a:r>
              <a:rPr lang="fr-FR" sz="2000" dirty="0" err="1" smtClean="0">
                <a:solidFill>
                  <a:schemeClr val="tx1"/>
                </a:solidFill>
              </a:rPr>
              <a:t>Re</a:t>
            </a:r>
            <a:r>
              <a:rPr lang="fr-FR" sz="2000" dirty="0" smtClean="0">
                <a:solidFill>
                  <a:schemeClr val="tx1"/>
                </a:solidFill>
              </a:rPr>
              <a:t>-scan ordinateur pour s'assurer qu'aucun virus restent. </a:t>
            </a:r>
            <a:br>
              <a:rPr lang="fr-FR" sz="2000" dirty="0" smtClean="0">
                <a:solidFill>
                  <a:schemeClr val="tx1"/>
                </a:solidFill>
              </a:rPr>
            </a:br>
            <a:r>
              <a:rPr lang="fr-FR" sz="2000" dirty="0" err="1" smtClean="0">
                <a:solidFill>
                  <a:schemeClr val="tx1"/>
                </a:solidFill>
              </a:rPr>
              <a:t>Re</a:t>
            </a:r>
            <a:r>
              <a:rPr lang="fr-FR" sz="2000" dirty="0" smtClean="0">
                <a:solidFill>
                  <a:schemeClr val="tx1"/>
                </a:solidFill>
              </a:rPr>
              <a:t>-scan ordinateur pour s'assurer qu'aucun logiciel espion reste. </a:t>
            </a:r>
            <a:br>
              <a:rPr lang="fr-FR" sz="2000" dirty="0" smtClean="0">
                <a:solidFill>
                  <a:schemeClr val="tx1"/>
                </a:solidFill>
              </a:rPr>
            </a:br>
            <a:r>
              <a:rPr lang="fr-FR" sz="2000" dirty="0" smtClean="0">
                <a:solidFill>
                  <a:schemeClr val="tx1"/>
                </a:solidFill>
              </a:rPr>
              <a:t>Consultez les journaux de logiciels de sécurité afin de s'assurer qu'aucun des problèmes demeurent. </a:t>
            </a:r>
            <a:br>
              <a:rPr lang="fr-FR" sz="2000" dirty="0" smtClean="0">
                <a:solidFill>
                  <a:schemeClr val="tx1"/>
                </a:solidFill>
              </a:rPr>
            </a:br>
            <a:r>
              <a:rPr lang="fr-FR" sz="2000" dirty="0" smtClean="0">
                <a:solidFill>
                  <a:schemeClr val="tx1"/>
                </a:solidFill>
              </a:rPr>
              <a:t>Réseau de test et de connectivité Internet. </a:t>
            </a:r>
            <a:br>
              <a:rPr lang="fr-FR" sz="2000" dirty="0" smtClean="0">
                <a:solidFill>
                  <a:schemeClr val="tx1"/>
                </a:solidFill>
              </a:rPr>
            </a:br>
            <a:r>
              <a:rPr lang="fr-FR" sz="2000" dirty="0" smtClean="0">
                <a:solidFill>
                  <a:schemeClr val="tx1"/>
                </a:solidFill>
              </a:rPr>
              <a:t>Assurez-vous toutes les applications fonctionnent. </a:t>
            </a:r>
            <a:br>
              <a:rPr lang="fr-FR" sz="2000" dirty="0" smtClean="0">
                <a:solidFill>
                  <a:schemeClr val="tx1"/>
                </a:solidFill>
              </a:rPr>
            </a:br>
            <a:r>
              <a:rPr lang="fr-FR" sz="2000" dirty="0" smtClean="0">
                <a:solidFill>
                  <a:schemeClr val="tx1"/>
                </a:solidFill>
              </a:rPr>
              <a:t>Vérifiez l'accès aux ressources autorisées, telles que des bases de données et imprimante partagée .. </a:t>
            </a:r>
            <a:br>
              <a:rPr lang="fr-FR" sz="2000" dirty="0" smtClean="0">
                <a:solidFill>
                  <a:schemeClr val="tx1"/>
                </a:solidFill>
              </a:rPr>
            </a:br>
            <a:r>
              <a:rPr lang="fr-FR" sz="2000" dirty="0" smtClean="0">
                <a:solidFill>
                  <a:schemeClr val="tx1"/>
                </a:solidFill>
              </a:rPr>
              <a:t>Assurez-vous que les entrées sont sécurisées. </a:t>
            </a:r>
            <a:br>
              <a:rPr lang="fr-FR" sz="2000" dirty="0" smtClean="0">
                <a:solidFill>
                  <a:schemeClr val="tx1"/>
                </a:solidFill>
              </a:rPr>
            </a:br>
            <a:r>
              <a:rPr lang="fr-FR" sz="2000" dirty="0" smtClean="0">
                <a:solidFill>
                  <a:schemeClr val="tx1"/>
                </a:solidFill>
              </a:rPr>
              <a:t>Assurer la politique de sécurité est appliquée. </a:t>
            </a:r>
            <a:br>
              <a:rPr lang="fr-FR" sz="2000" dirty="0" smtClean="0">
                <a:solidFill>
                  <a:schemeClr val="tx1"/>
                </a:solidFill>
              </a:rPr>
            </a:br>
            <a:r>
              <a:rPr lang="fr-FR" sz="2000" dirty="0" smtClean="0">
                <a:solidFill>
                  <a:schemeClr val="tx1"/>
                </a:solidFill>
              </a:rPr>
              <a:t>Avez-client de vérifier la solution et la fonctionnalité du système.</a:t>
            </a:r>
            <a:endParaRPr lang="fr-FR" sz="2000" dirty="0">
              <a:solidFill>
                <a:schemeClr val="tx1"/>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14290"/>
            <a:ext cx="8572560" cy="6286544"/>
          </a:xfrm>
        </p:spPr>
        <p:txBody>
          <a:bodyPr>
            <a:normAutofit/>
          </a:bodyPr>
          <a:lstStyle/>
          <a:p>
            <a:pPr algn="l"/>
            <a:r>
              <a:rPr lang="fr-FR" sz="2200" b="1" u="sng" dirty="0" smtClean="0">
                <a:solidFill>
                  <a:schemeClr val="tx1"/>
                </a:solidFill>
              </a:rPr>
              <a:t>Etape 6 </a:t>
            </a:r>
            <a:r>
              <a:rPr lang="fr-FR" sz="2200" b="1" u="sng" dirty="0" smtClean="0">
                <a:solidFill>
                  <a:schemeClr val="tx1"/>
                </a:solidFill>
              </a:rPr>
              <a:t> Résultats </a:t>
            </a:r>
            <a:r>
              <a:rPr lang="fr-FR" sz="2200" b="1" u="sng" dirty="0" smtClean="0">
                <a:solidFill>
                  <a:schemeClr val="tx1"/>
                </a:solidFill>
              </a:rPr>
              <a:t>de documents, actions et résultats - </a:t>
            </a:r>
            <a:r>
              <a:rPr lang="fr-FR" sz="2200" dirty="0" smtClean="0">
                <a:solidFill>
                  <a:schemeClr val="tx1"/>
                </a:solidFill>
              </a:rPr>
              <a:t/>
            </a:r>
            <a:br>
              <a:rPr lang="fr-FR" sz="2200" dirty="0" smtClean="0">
                <a:solidFill>
                  <a:schemeClr val="tx1"/>
                </a:solidFill>
              </a:rPr>
            </a:br>
            <a:endParaRPr lang="fr-FR" sz="2200" dirty="0" smtClean="0">
              <a:solidFill>
                <a:schemeClr val="tx1"/>
              </a:solidFill>
            </a:endParaRPr>
          </a:p>
          <a:p>
            <a:pPr algn="l"/>
            <a:endParaRPr lang="fr-FR" sz="2200" dirty="0" smtClean="0">
              <a:solidFill>
                <a:schemeClr val="tx1"/>
              </a:solidFill>
            </a:endParaRPr>
          </a:p>
          <a:p>
            <a:pPr algn="l">
              <a:buFontTx/>
              <a:buChar char="-"/>
            </a:pPr>
            <a:r>
              <a:rPr lang="fr-FR" sz="2200" dirty="0" smtClean="0">
                <a:solidFill>
                  <a:schemeClr val="tx1"/>
                </a:solidFill>
              </a:rPr>
              <a:t>Discuter </a:t>
            </a:r>
            <a:r>
              <a:rPr lang="fr-FR" sz="2200" dirty="0" smtClean="0">
                <a:solidFill>
                  <a:schemeClr val="tx1"/>
                </a:solidFill>
              </a:rPr>
              <a:t>de la solution avec le client </a:t>
            </a:r>
            <a:br>
              <a:rPr lang="fr-FR" sz="2200" dirty="0" smtClean="0">
                <a:solidFill>
                  <a:schemeClr val="tx1"/>
                </a:solidFill>
              </a:rPr>
            </a:br>
            <a:r>
              <a:rPr lang="fr-FR" sz="2200" dirty="0" smtClean="0">
                <a:solidFill>
                  <a:schemeClr val="tx1"/>
                </a:solidFill>
              </a:rPr>
              <a:t>- Avoir </a:t>
            </a:r>
            <a:r>
              <a:rPr lang="fr-FR" sz="2200" dirty="0" smtClean="0">
                <a:solidFill>
                  <a:schemeClr val="tx1"/>
                </a:solidFill>
              </a:rPr>
              <a:t>la confirmation de client que le problème a été résolu </a:t>
            </a:r>
            <a:br>
              <a:rPr lang="fr-FR" sz="2200" dirty="0" smtClean="0">
                <a:solidFill>
                  <a:schemeClr val="tx1"/>
                </a:solidFill>
              </a:rPr>
            </a:br>
            <a:r>
              <a:rPr lang="fr-FR" sz="2200" dirty="0" smtClean="0">
                <a:solidFill>
                  <a:schemeClr val="tx1"/>
                </a:solidFill>
              </a:rPr>
              <a:t>- Documenter </a:t>
            </a:r>
            <a:r>
              <a:rPr lang="fr-FR" sz="2200" dirty="0" smtClean="0">
                <a:solidFill>
                  <a:schemeClr val="tx1"/>
                </a:solidFill>
              </a:rPr>
              <a:t>le processus: </a:t>
            </a:r>
            <a:endParaRPr lang="fr-FR" sz="2200" dirty="0" smtClean="0">
              <a:solidFill>
                <a:schemeClr val="tx1"/>
              </a:solidFill>
            </a:endParaRPr>
          </a:p>
          <a:p>
            <a:pPr lvl="2" algn="l"/>
            <a:r>
              <a:rPr lang="fr-FR" sz="1400" dirty="0" smtClean="0">
                <a:solidFill>
                  <a:schemeClr val="tx1"/>
                </a:solidFill>
              </a:rPr>
              <a:t/>
            </a:r>
            <a:br>
              <a:rPr lang="fr-FR" sz="1400" dirty="0" smtClean="0">
                <a:solidFill>
                  <a:schemeClr val="tx1"/>
                </a:solidFill>
              </a:rPr>
            </a:br>
            <a:r>
              <a:rPr lang="fr-FR" sz="2000" dirty="0" smtClean="0">
                <a:solidFill>
                  <a:schemeClr val="tx1"/>
                </a:solidFill>
              </a:rPr>
              <a:t>Description du problème </a:t>
            </a:r>
            <a:br>
              <a:rPr lang="fr-FR" sz="2000" dirty="0" smtClean="0">
                <a:solidFill>
                  <a:schemeClr val="tx1"/>
                </a:solidFill>
              </a:rPr>
            </a:br>
            <a:r>
              <a:rPr lang="fr-FR" sz="2000" dirty="0" smtClean="0">
                <a:solidFill>
                  <a:schemeClr val="tx1"/>
                </a:solidFill>
              </a:rPr>
              <a:t>solution </a:t>
            </a:r>
            <a:br>
              <a:rPr lang="fr-FR" sz="2000" dirty="0" smtClean="0">
                <a:solidFill>
                  <a:schemeClr val="tx1"/>
                </a:solidFill>
              </a:rPr>
            </a:br>
            <a:r>
              <a:rPr lang="fr-FR" sz="2000" dirty="0" smtClean="0">
                <a:solidFill>
                  <a:schemeClr val="tx1"/>
                </a:solidFill>
              </a:rPr>
              <a:t>Les composants utilisés </a:t>
            </a:r>
            <a:br>
              <a:rPr lang="fr-FR" sz="2000" dirty="0" smtClean="0">
                <a:solidFill>
                  <a:schemeClr val="tx1"/>
                </a:solidFill>
              </a:rPr>
            </a:br>
            <a:r>
              <a:rPr lang="fr-FR" sz="2000" dirty="0" smtClean="0">
                <a:solidFill>
                  <a:schemeClr val="tx1"/>
                </a:solidFill>
              </a:rPr>
              <a:t>Quantité de temps passé à résoudre le problème</a:t>
            </a:r>
            <a:endParaRPr lang="fr-FR" sz="2000"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501122" cy="6143668"/>
          </a:xfrm>
        </p:spPr>
        <p:txBody>
          <a:bodyPr>
            <a:normAutofit/>
          </a:bodyPr>
          <a:lstStyle/>
          <a:p>
            <a:pPr algn="l"/>
            <a:r>
              <a:rPr lang="fr-FR" sz="2200" b="1" dirty="0" smtClean="0">
                <a:solidFill>
                  <a:schemeClr val="tx1"/>
                </a:solidFill>
              </a:rPr>
              <a:t>Que sont les notifications de logiciel ?</a:t>
            </a:r>
          </a:p>
          <a:p>
            <a:pPr algn="l"/>
            <a:r>
              <a:rPr lang="fr-FR" sz="2200" dirty="0" smtClean="0">
                <a:solidFill>
                  <a:schemeClr val="tx1"/>
                </a:solidFill>
              </a:rPr>
              <a:t>Les notifications de logiciel vous permettent de prendre connaissance de nouveaux programmes susceptibles d’améliorer votre utilisation de l’ordinateur et d’Internet. </a:t>
            </a:r>
          </a:p>
          <a:p>
            <a:pPr algn="l"/>
            <a:r>
              <a:rPr lang="fr-FR" sz="2200" dirty="0" smtClean="0">
                <a:solidFill>
                  <a:schemeClr val="tx1"/>
                </a:solidFill>
              </a:rPr>
              <a:t>- Vous pouvez choisir de recevoir des messages de notification détaillés lorsqu’un nouveau programme est disponible pour être téléchargé et installé. </a:t>
            </a:r>
          </a:p>
          <a:p>
            <a:pPr algn="l"/>
            <a:r>
              <a:rPr lang="fr-FR" sz="2200" dirty="0" smtClean="0">
                <a:solidFill>
                  <a:schemeClr val="tx1"/>
                </a:solidFill>
              </a:rPr>
              <a:t>- Lorsque vous recevez une notification, vous pouvez examiner ce qui est proposé et obtenir davantage de détails. Vous pouvez installer les mises à jour si vous appréciez ce que vous voyez. </a:t>
            </a:r>
          </a:p>
          <a:p>
            <a:pPr algn="l"/>
            <a:r>
              <a:rPr lang="fr-FR" sz="2200" dirty="0" smtClean="0">
                <a:solidFill>
                  <a:schemeClr val="tx1"/>
                </a:solidFill>
              </a:rPr>
              <a:t>- La notification apparaîtra pendant une période de temps limitée et vous pouvez la fermer si elle ne vous intéresse pas. Pour activer ou désactiver les notifications de logiciel, procédez comme suit </a:t>
            </a:r>
          </a:p>
          <a:p>
            <a:endParaRPr lang="fr-FR" sz="2200"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42844" y="214290"/>
            <a:ext cx="8643998" cy="6643710"/>
          </a:xfrm>
        </p:spPr>
        <p:txBody>
          <a:bodyPr>
            <a:normAutofit/>
          </a:bodyPr>
          <a:lstStyle/>
          <a:p>
            <a:pPr algn="l"/>
            <a:r>
              <a:rPr lang="fr-FR" sz="2200" dirty="0" smtClean="0">
                <a:solidFill>
                  <a:schemeClr val="tx1"/>
                </a:solidFill>
              </a:rPr>
              <a:t>- Cliquez pour ouvrir Windows Update.</a:t>
            </a:r>
          </a:p>
          <a:p>
            <a:pPr algn="l"/>
            <a:r>
              <a:rPr lang="fr-FR" sz="2200" dirty="0" smtClean="0">
                <a:solidFill>
                  <a:schemeClr val="tx1"/>
                </a:solidFill>
              </a:rPr>
              <a:t>- Dans le volet gauche, cliquez sur Modifier les paramètres.</a:t>
            </a:r>
          </a:p>
          <a:p>
            <a:pPr algn="l"/>
            <a:r>
              <a:rPr lang="fr-FR" sz="2200" dirty="0" smtClean="0">
                <a:solidFill>
                  <a:schemeClr val="tx1"/>
                </a:solidFill>
              </a:rPr>
              <a:t>- Effectuez l’une des opérations suivantes :</a:t>
            </a:r>
          </a:p>
          <a:p>
            <a:pPr lvl="1" algn="l"/>
            <a:r>
              <a:rPr lang="fr-FR" sz="2200" dirty="0" smtClean="0">
                <a:solidFill>
                  <a:schemeClr val="tx1"/>
                </a:solidFill>
              </a:rPr>
              <a:t>Pour activer les notifications de nouveau logiciel Microsoft, activez la case à cocher Afficher des notifications détaillées lorsque de nouveaux logiciels Microsoft sont disponibles.</a:t>
            </a:r>
          </a:p>
          <a:p>
            <a:pPr lvl="1" algn="l"/>
            <a:r>
              <a:rPr lang="fr-FR" sz="2200" dirty="0" smtClean="0">
                <a:solidFill>
                  <a:schemeClr val="tx1"/>
                </a:solidFill>
              </a:rPr>
              <a:t>Pour désactiver les notifications de nouveau logiciel Microsoft, désactivez la case à cocher Autoriser les utilisateurs standard à installer les programmes et mises à jour avec Windows Update.</a:t>
            </a:r>
          </a:p>
          <a:p>
            <a:pPr algn="l"/>
            <a:r>
              <a:rPr lang="fr-FR" sz="2200" dirty="0" smtClean="0">
                <a:solidFill>
                  <a:schemeClr val="tx1"/>
                </a:solidFill>
              </a:rPr>
              <a:t>- Cliquez sur OK.</a:t>
            </a:r>
          </a:p>
          <a:p>
            <a:pPr algn="l"/>
            <a:endParaRPr lang="fr-FR" sz="2200"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572560" cy="6286544"/>
          </a:xfrm>
        </p:spPr>
        <p:txBody>
          <a:bodyPr>
            <a:normAutofit/>
          </a:bodyPr>
          <a:lstStyle/>
          <a:p>
            <a:pPr algn="l"/>
            <a:r>
              <a:rPr lang="fr-FR" sz="2200" b="1" dirty="0" smtClean="0">
                <a:solidFill>
                  <a:schemeClr val="tx1"/>
                </a:solidFill>
              </a:rPr>
              <a:t>Où puis-je me procurer les mises à jour ? </a:t>
            </a:r>
          </a:p>
          <a:p>
            <a:pPr algn="l"/>
            <a:r>
              <a:rPr lang="fr-FR" sz="2200" dirty="0" smtClean="0">
                <a:solidFill>
                  <a:schemeClr val="tx1"/>
                </a:solidFill>
              </a:rPr>
              <a:t>Pour les mises à jour de Windows, y compris celles des programmes livrés avec Windows, accédez à Windows Update dans le Panneau de configuration :</a:t>
            </a:r>
          </a:p>
          <a:p>
            <a:pPr algn="l"/>
            <a:r>
              <a:rPr lang="fr-FR" sz="2200" dirty="0" smtClean="0">
                <a:solidFill>
                  <a:schemeClr val="tx1"/>
                </a:solidFill>
              </a:rPr>
              <a:t>Cliquez pour ouvrir Windows Update.</a:t>
            </a:r>
          </a:p>
          <a:p>
            <a:pPr algn="l"/>
            <a:r>
              <a:rPr lang="fr-FR" sz="2200" dirty="0" smtClean="0">
                <a:solidFill>
                  <a:schemeClr val="tx1"/>
                </a:solidFill>
              </a:rPr>
              <a:t>Dans le volet gauche, cliquez sur Rechercher des mises à jour.</a:t>
            </a:r>
          </a:p>
          <a:p>
            <a:pPr algn="l"/>
            <a:r>
              <a:rPr lang="fr-FR" sz="2200" dirty="0" smtClean="0">
                <a:solidFill>
                  <a:schemeClr val="tx1"/>
                </a:solidFill>
              </a:rPr>
              <a:t>Nous vous recommandons d’activer les mises à jour automatiques afin que Windows puisse installer les nouvelles mises à jour dès leur mise à disposition. Pour plus d’informations, voir Activer ou désactiver les mises à jour automatiques</a:t>
            </a:r>
            <a:r>
              <a:rPr lang="fr-FR" sz="2200" dirty="0">
                <a:solidFill>
                  <a:schemeClr val="tx1"/>
                </a:solidFill>
              </a:rPr>
              <a:t>.</a:t>
            </a:r>
            <a:endParaRPr lang="fr-FR" sz="2200" dirty="0" smtClean="0">
              <a:solidFill>
                <a:schemeClr val="tx1"/>
              </a:solidFill>
            </a:endParaRPr>
          </a:p>
          <a:p>
            <a:pPr algn="l"/>
            <a:r>
              <a:rPr lang="fr-FR" sz="2200" dirty="0" smtClean="0">
                <a:solidFill>
                  <a:schemeClr val="tx1"/>
                </a:solidFill>
              </a:rPr>
              <a:t>Pour rechercher des mises à jour relatives à Microsoft Office System et d’autres logiciels, accédez au site Web Microsoft Update(éventuellement en anglais). Une fois que vous activez Microsoft Update, ce lien ouvre Windows Update où vous pouvez rechercher des nouvelles mises à jour de Microsoft. Concernant les mises à jour des autres programmes et périphériques que vous utilisez, consultez le site Web de l’éditeur ou du fabricant.</a:t>
            </a:r>
          </a:p>
          <a:p>
            <a:pPr algn="l"/>
            <a:endParaRPr lang="fr-FR" sz="2200"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357166"/>
            <a:ext cx="8572560" cy="6143668"/>
          </a:xfrm>
        </p:spPr>
        <p:txBody>
          <a:bodyPr>
            <a:normAutofit/>
          </a:bodyPr>
          <a:lstStyle/>
          <a:p>
            <a:pPr algn="l"/>
            <a:r>
              <a:rPr lang="fr-FR" sz="2200" b="1" dirty="0" smtClean="0">
                <a:solidFill>
                  <a:schemeClr val="tx1"/>
                </a:solidFill>
              </a:rPr>
              <a:t>Comment permettre à tous les utilisateurs de mon ordinateur d’installer des mises à jour ?</a:t>
            </a:r>
          </a:p>
          <a:p>
            <a:pPr algn="l"/>
            <a:r>
              <a:rPr lang="fr-FR" sz="2200" dirty="0" smtClean="0">
                <a:solidFill>
                  <a:schemeClr val="tx1"/>
                </a:solidFill>
              </a:rPr>
              <a:t>Par défaut, Windows permet seulement aux utilisateurs ayant des comptes d’utilisateur d’administrateur d’installer des mises à jour. Vous pouvez aussi permettre aux utilisateurs ayant des comptes d’utilisateur standard d’installer des mises à jour. Cela peut être pratique si vous utilisez un ordinateur familial où la plupart des utilisateurs ont des comptes standard permettant une meilleure sécurité ou un contrôle parental. Vous pouvez choisir de permettre à des utilisateurs standard, non-administrateurs, d’installer manuellement des mises à jour avec cette option. </a:t>
            </a:r>
          </a:p>
          <a:p>
            <a:pPr algn="l"/>
            <a:endParaRPr lang="fr-FR" sz="2200"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428604"/>
            <a:ext cx="8501122" cy="6072230"/>
          </a:xfrm>
        </p:spPr>
        <p:txBody>
          <a:bodyPr>
            <a:normAutofit/>
          </a:bodyPr>
          <a:lstStyle/>
          <a:p>
            <a:pPr algn="l"/>
            <a:r>
              <a:rPr lang="fr-FR" sz="2200" dirty="0" smtClean="0">
                <a:solidFill>
                  <a:schemeClr val="tx1"/>
                </a:solidFill>
              </a:rPr>
              <a:t>Pour permettre à tous les utilisateurs d’installer des mises à jour, procédez comme suit :</a:t>
            </a:r>
          </a:p>
          <a:p>
            <a:pPr algn="l"/>
            <a:r>
              <a:rPr lang="fr-FR" sz="2200" dirty="0" smtClean="0">
                <a:solidFill>
                  <a:schemeClr val="tx1"/>
                </a:solidFill>
              </a:rPr>
              <a:t>Cliquez pour ouvrir Windows Update.</a:t>
            </a:r>
          </a:p>
          <a:p>
            <a:pPr algn="l"/>
            <a:r>
              <a:rPr lang="fr-FR" sz="2200" dirty="0" smtClean="0">
                <a:solidFill>
                  <a:schemeClr val="tx1"/>
                </a:solidFill>
              </a:rPr>
              <a:t>Dans le volet gauche, cliquez sur Modifier les paramètres.</a:t>
            </a:r>
          </a:p>
          <a:p>
            <a:pPr algn="l"/>
            <a:r>
              <a:rPr lang="fr-FR" sz="2200" dirty="0" smtClean="0">
                <a:solidFill>
                  <a:schemeClr val="tx1"/>
                </a:solidFill>
              </a:rPr>
              <a:t>Effectuez l’une des opérations suivantes :</a:t>
            </a:r>
          </a:p>
          <a:p>
            <a:pPr lvl="1" algn="l"/>
            <a:r>
              <a:rPr lang="fr-FR" sz="2200" dirty="0" smtClean="0">
                <a:solidFill>
                  <a:schemeClr val="tx1"/>
                </a:solidFill>
              </a:rPr>
              <a:t>Pour permettre aux utilisateurs standard d’installer des mises à jour, activez la case à cocher Autoriser tous les utilisateurs à installer les mises à jour sur cet ordinateur.</a:t>
            </a:r>
          </a:p>
          <a:p>
            <a:pPr lvl="1" algn="l"/>
            <a:r>
              <a:rPr lang="fr-FR" sz="2200" dirty="0" smtClean="0">
                <a:solidFill>
                  <a:schemeClr val="tx1"/>
                </a:solidFill>
              </a:rPr>
              <a:t>Pour empêcher les utilisateurs standard d’installer des mises à jour, désactivez la case à cocher Autoriser tous les utilisateurs à installer les mises à jour sur cet ordinateur.</a:t>
            </a:r>
          </a:p>
          <a:p>
            <a:pPr algn="l"/>
            <a:r>
              <a:rPr lang="fr-FR" sz="2200" dirty="0" smtClean="0">
                <a:solidFill>
                  <a:schemeClr val="tx1"/>
                </a:solidFill>
              </a:rPr>
              <a:t>Si vous utilisez la mise à jour automatique pour les mises à jour importantes ou recommandées, ces mises à jour sont installées, que l’utilisateur actuel soit ou non un administrateur.</a:t>
            </a:r>
          </a:p>
          <a:p>
            <a:pPr algn="l"/>
            <a:endParaRPr lang="fr-FR" sz="2200" dirty="0">
              <a:solidFill>
                <a:schemeClr val="tx1"/>
              </a:solidFill>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671</TotalTime>
  <Words>2513</Words>
  <Application>Microsoft Office PowerPoint</Application>
  <PresentationFormat>Affichage à l'écran (4:3)</PresentationFormat>
  <Paragraphs>202</Paragraphs>
  <Slides>49</Slides>
  <Notes>0</Notes>
  <HiddenSlides>0</HiddenSlides>
  <MMClips>0</MMClips>
  <ScaleCrop>false</ScaleCrop>
  <HeadingPairs>
    <vt:vector size="4" baseType="variant">
      <vt:variant>
        <vt:lpstr>Thème</vt:lpstr>
      </vt:variant>
      <vt:variant>
        <vt:i4>1</vt:i4>
      </vt:variant>
      <vt:variant>
        <vt:lpstr>Titres des diapositives</vt:lpstr>
      </vt:variant>
      <vt:variant>
        <vt:i4>49</vt:i4>
      </vt:variant>
    </vt:vector>
  </HeadingPairs>
  <TitlesOfParts>
    <vt:vector size="50"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lpstr>Diapositive 44</vt:lpstr>
      <vt:lpstr>Diapositive 45</vt:lpstr>
      <vt:lpstr>Diapositive 46</vt:lpstr>
      <vt:lpstr>Diapositive 47</vt:lpstr>
      <vt:lpstr>Diapositive 48</vt:lpstr>
      <vt:lpstr>Diapositive 49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microbox</dc:creator>
  <cp:lastModifiedBy>microbox</cp:lastModifiedBy>
  <cp:revision>39</cp:revision>
  <dcterms:created xsi:type="dcterms:W3CDTF">2014-03-15T14:16:46Z</dcterms:created>
  <dcterms:modified xsi:type="dcterms:W3CDTF">2014-03-16T22:02:22Z</dcterms:modified>
</cp:coreProperties>
</file>