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2396113" cy="43194288"/>
  <p:notesSz cx="6858000" cy="9144000"/>
  <p:defaultTextStyle>
    <a:defPPr>
      <a:defRPr lang="fr-FR"/>
    </a:defPPr>
    <a:lvl1pPr marL="0" algn="l" defTabSz="4319443" rtl="0" eaLnBrk="1" latinLnBrk="0" hangingPunct="1">
      <a:defRPr sz="8500" kern="1200">
        <a:solidFill>
          <a:schemeClr val="tx1"/>
        </a:solidFill>
        <a:latin typeface="+mn-lt"/>
        <a:ea typeface="+mn-ea"/>
        <a:cs typeface="+mn-cs"/>
      </a:defRPr>
    </a:lvl1pPr>
    <a:lvl2pPr marL="2159721" algn="l" defTabSz="4319443" rtl="0" eaLnBrk="1" latinLnBrk="0" hangingPunct="1">
      <a:defRPr sz="8500" kern="1200">
        <a:solidFill>
          <a:schemeClr val="tx1"/>
        </a:solidFill>
        <a:latin typeface="+mn-lt"/>
        <a:ea typeface="+mn-ea"/>
        <a:cs typeface="+mn-cs"/>
      </a:defRPr>
    </a:lvl2pPr>
    <a:lvl3pPr marL="4319443" algn="l" defTabSz="4319443" rtl="0" eaLnBrk="1" latinLnBrk="0" hangingPunct="1">
      <a:defRPr sz="8500" kern="1200">
        <a:solidFill>
          <a:schemeClr val="tx1"/>
        </a:solidFill>
        <a:latin typeface="+mn-lt"/>
        <a:ea typeface="+mn-ea"/>
        <a:cs typeface="+mn-cs"/>
      </a:defRPr>
    </a:lvl3pPr>
    <a:lvl4pPr marL="6479164" algn="l" defTabSz="4319443" rtl="0" eaLnBrk="1" latinLnBrk="0" hangingPunct="1">
      <a:defRPr sz="8500" kern="1200">
        <a:solidFill>
          <a:schemeClr val="tx1"/>
        </a:solidFill>
        <a:latin typeface="+mn-lt"/>
        <a:ea typeface="+mn-ea"/>
        <a:cs typeface="+mn-cs"/>
      </a:defRPr>
    </a:lvl4pPr>
    <a:lvl5pPr marL="8638885" algn="l" defTabSz="4319443" rtl="0" eaLnBrk="1" latinLnBrk="0" hangingPunct="1">
      <a:defRPr sz="8500" kern="1200">
        <a:solidFill>
          <a:schemeClr val="tx1"/>
        </a:solidFill>
        <a:latin typeface="+mn-lt"/>
        <a:ea typeface="+mn-ea"/>
        <a:cs typeface="+mn-cs"/>
      </a:defRPr>
    </a:lvl5pPr>
    <a:lvl6pPr marL="10798607" algn="l" defTabSz="4319443" rtl="0" eaLnBrk="1" latinLnBrk="0" hangingPunct="1">
      <a:defRPr sz="8500" kern="1200">
        <a:solidFill>
          <a:schemeClr val="tx1"/>
        </a:solidFill>
        <a:latin typeface="+mn-lt"/>
        <a:ea typeface="+mn-ea"/>
        <a:cs typeface="+mn-cs"/>
      </a:defRPr>
    </a:lvl6pPr>
    <a:lvl7pPr marL="12958328" algn="l" defTabSz="4319443" rtl="0" eaLnBrk="1" latinLnBrk="0" hangingPunct="1">
      <a:defRPr sz="8500" kern="1200">
        <a:solidFill>
          <a:schemeClr val="tx1"/>
        </a:solidFill>
        <a:latin typeface="+mn-lt"/>
        <a:ea typeface="+mn-ea"/>
        <a:cs typeface="+mn-cs"/>
      </a:defRPr>
    </a:lvl7pPr>
    <a:lvl8pPr marL="15118050" algn="l" defTabSz="4319443" rtl="0" eaLnBrk="1" latinLnBrk="0" hangingPunct="1">
      <a:defRPr sz="8500" kern="1200">
        <a:solidFill>
          <a:schemeClr val="tx1"/>
        </a:solidFill>
        <a:latin typeface="+mn-lt"/>
        <a:ea typeface="+mn-ea"/>
        <a:cs typeface="+mn-cs"/>
      </a:defRPr>
    </a:lvl8pPr>
    <a:lvl9pPr marL="17277771" algn="l" defTabSz="4319443" rtl="0" eaLnBrk="1" latinLnBrk="0" hangingPunct="1">
      <a:defRPr sz="8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30" d="100"/>
          <a:sy n="30" d="100"/>
        </p:scale>
        <p:origin x="-318" y="5178"/>
      </p:cViewPr>
      <p:guideLst>
        <p:guide orient="horz" pos="13605"/>
        <p:guide pos="10204"/>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429709" y="13418234"/>
            <a:ext cx="27536696" cy="9258774"/>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4859417" y="24476763"/>
            <a:ext cx="22677279" cy="11038540"/>
          </a:xfrm>
        </p:spPr>
        <p:txBody>
          <a:bodyPr/>
          <a:lstStyle>
            <a:lvl1pPr marL="0" indent="0" algn="ctr">
              <a:buNone/>
              <a:defRPr>
                <a:solidFill>
                  <a:schemeClr val="tx1">
                    <a:tint val="75000"/>
                  </a:schemeClr>
                </a:solidFill>
              </a:defRPr>
            </a:lvl1pPr>
            <a:lvl2pPr marL="2159721" indent="0" algn="ctr">
              <a:buNone/>
              <a:defRPr>
                <a:solidFill>
                  <a:schemeClr val="tx1">
                    <a:tint val="75000"/>
                  </a:schemeClr>
                </a:solidFill>
              </a:defRPr>
            </a:lvl2pPr>
            <a:lvl3pPr marL="4319443" indent="0" algn="ctr">
              <a:buNone/>
              <a:defRPr>
                <a:solidFill>
                  <a:schemeClr val="tx1">
                    <a:tint val="75000"/>
                  </a:schemeClr>
                </a:solidFill>
              </a:defRPr>
            </a:lvl3pPr>
            <a:lvl4pPr marL="6479164" indent="0" algn="ctr">
              <a:buNone/>
              <a:defRPr>
                <a:solidFill>
                  <a:schemeClr val="tx1">
                    <a:tint val="75000"/>
                  </a:schemeClr>
                </a:solidFill>
              </a:defRPr>
            </a:lvl4pPr>
            <a:lvl5pPr marL="8638885" indent="0" algn="ctr">
              <a:buNone/>
              <a:defRPr>
                <a:solidFill>
                  <a:schemeClr val="tx1">
                    <a:tint val="75000"/>
                  </a:schemeClr>
                </a:solidFill>
              </a:defRPr>
            </a:lvl5pPr>
            <a:lvl6pPr marL="10798607" indent="0" algn="ctr">
              <a:buNone/>
              <a:defRPr>
                <a:solidFill>
                  <a:schemeClr val="tx1">
                    <a:tint val="75000"/>
                  </a:schemeClr>
                </a:solidFill>
              </a:defRPr>
            </a:lvl6pPr>
            <a:lvl7pPr marL="12958328" indent="0" algn="ctr">
              <a:buNone/>
              <a:defRPr>
                <a:solidFill>
                  <a:schemeClr val="tx1">
                    <a:tint val="75000"/>
                  </a:schemeClr>
                </a:solidFill>
              </a:defRPr>
            </a:lvl7pPr>
            <a:lvl8pPr marL="15118050" indent="0" algn="ctr">
              <a:buNone/>
              <a:defRPr>
                <a:solidFill>
                  <a:schemeClr val="tx1">
                    <a:tint val="75000"/>
                  </a:schemeClr>
                </a:solidFill>
              </a:defRPr>
            </a:lvl8pPr>
            <a:lvl9pPr marL="17277771"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A44CF2B-1C12-4C67-A34C-39450241FC48}" type="datetimeFigureOut">
              <a:rPr lang="fr-FR" smtClean="0"/>
              <a:pPr/>
              <a:t>16/01/2013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2AD70C-1B46-486D-83F7-1A0EA7A3323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A44CF2B-1C12-4C67-A34C-39450241FC48}" type="datetimeFigureOut">
              <a:rPr lang="fr-FR" smtClean="0"/>
              <a:pPr/>
              <a:t>16/01/2013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2AD70C-1B46-486D-83F7-1A0EA7A3323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7615384" y="2309699"/>
            <a:ext cx="5466846" cy="49133503"/>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1214857" y="2309699"/>
            <a:ext cx="15860599" cy="4913350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A44CF2B-1C12-4C67-A34C-39450241FC48}" type="datetimeFigureOut">
              <a:rPr lang="fr-FR" smtClean="0"/>
              <a:pPr/>
              <a:t>16/01/2013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2AD70C-1B46-486D-83F7-1A0EA7A3323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A44CF2B-1C12-4C67-A34C-39450241FC48}" type="datetimeFigureOut">
              <a:rPr lang="fr-FR" smtClean="0"/>
              <a:pPr/>
              <a:t>16/01/2013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2AD70C-1B46-486D-83F7-1A0EA7A3323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559071" y="27756331"/>
            <a:ext cx="27536696" cy="8578866"/>
          </a:xfrm>
        </p:spPr>
        <p:txBody>
          <a:bodyPr anchor="t"/>
          <a:lstStyle>
            <a:lvl1pPr algn="l">
              <a:defRPr sz="189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2559071" y="18307588"/>
            <a:ext cx="27536696" cy="9448746"/>
          </a:xfrm>
        </p:spPr>
        <p:txBody>
          <a:bodyPr anchor="b"/>
          <a:lstStyle>
            <a:lvl1pPr marL="0" indent="0">
              <a:buNone/>
              <a:defRPr sz="9400">
                <a:solidFill>
                  <a:schemeClr val="tx1">
                    <a:tint val="75000"/>
                  </a:schemeClr>
                </a:solidFill>
              </a:defRPr>
            </a:lvl1pPr>
            <a:lvl2pPr marL="2159721" indent="0">
              <a:buNone/>
              <a:defRPr sz="8500">
                <a:solidFill>
                  <a:schemeClr val="tx1">
                    <a:tint val="75000"/>
                  </a:schemeClr>
                </a:solidFill>
              </a:defRPr>
            </a:lvl2pPr>
            <a:lvl3pPr marL="4319443" indent="0">
              <a:buNone/>
              <a:defRPr sz="7600">
                <a:solidFill>
                  <a:schemeClr val="tx1">
                    <a:tint val="75000"/>
                  </a:schemeClr>
                </a:solidFill>
              </a:defRPr>
            </a:lvl3pPr>
            <a:lvl4pPr marL="6479164" indent="0">
              <a:buNone/>
              <a:defRPr sz="6600">
                <a:solidFill>
                  <a:schemeClr val="tx1">
                    <a:tint val="75000"/>
                  </a:schemeClr>
                </a:solidFill>
              </a:defRPr>
            </a:lvl4pPr>
            <a:lvl5pPr marL="8638885" indent="0">
              <a:buNone/>
              <a:defRPr sz="6600">
                <a:solidFill>
                  <a:schemeClr val="tx1">
                    <a:tint val="75000"/>
                  </a:schemeClr>
                </a:solidFill>
              </a:defRPr>
            </a:lvl5pPr>
            <a:lvl6pPr marL="10798607" indent="0">
              <a:buNone/>
              <a:defRPr sz="6600">
                <a:solidFill>
                  <a:schemeClr val="tx1">
                    <a:tint val="75000"/>
                  </a:schemeClr>
                </a:solidFill>
              </a:defRPr>
            </a:lvl6pPr>
            <a:lvl7pPr marL="12958328" indent="0">
              <a:buNone/>
              <a:defRPr sz="6600">
                <a:solidFill>
                  <a:schemeClr val="tx1">
                    <a:tint val="75000"/>
                  </a:schemeClr>
                </a:solidFill>
              </a:defRPr>
            </a:lvl7pPr>
            <a:lvl8pPr marL="15118050" indent="0">
              <a:buNone/>
              <a:defRPr sz="6600">
                <a:solidFill>
                  <a:schemeClr val="tx1">
                    <a:tint val="75000"/>
                  </a:schemeClr>
                </a:solidFill>
              </a:defRPr>
            </a:lvl8pPr>
            <a:lvl9pPr marL="17277771" indent="0">
              <a:buNone/>
              <a:defRPr sz="66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A44CF2B-1C12-4C67-A34C-39450241FC48}" type="datetimeFigureOut">
              <a:rPr lang="fr-FR" smtClean="0"/>
              <a:pPr/>
              <a:t>16/01/2013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2AD70C-1B46-486D-83F7-1A0EA7A3323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1214856" y="13438225"/>
            <a:ext cx="10663721" cy="38004979"/>
          </a:xfrm>
        </p:spPr>
        <p:txBody>
          <a:bodyPr/>
          <a:lstStyle>
            <a:lvl1pPr>
              <a:defRPr sz="13200"/>
            </a:lvl1pPr>
            <a:lvl2pPr>
              <a:defRPr sz="11300"/>
            </a:lvl2pPr>
            <a:lvl3pPr>
              <a:defRPr sz="9400"/>
            </a:lvl3pPr>
            <a:lvl4pPr>
              <a:defRPr sz="8500"/>
            </a:lvl4pPr>
            <a:lvl5pPr>
              <a:defRPr sz="8500"/>
            </a:lvl5pPr>
            <a:lvl6pPr>
              <a:defRPr sz="8500"/>
            </a:lvl6pPr>
            <a:lvl7pPr>
              <a:defRPr sz="8500"/>
            </a:lvl7pPr>
            <a:lvl8pPr>
              <a:defRPr sz="8500"/>
            </a:lvl8pPr>
            <a:lvl9pPr>
              <a:defRPr sz="8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12418512" y="13438225"/>
            <a:ext cx="10663721" cy="38004979"/>
          </a:xfrm>
        </p:spPr>
        <p:txBody>
          <a:bodyPr/>
          <a:lstStyle>
            <a:lvl1pPr>
              <a:defRPr sz="13200"/>
            </a:lvl1pPr>
            <a:lvl2pPr>
              <a:defRPr sz="11300"/>
            </a:lvl2pPr>
            <a:lvl3pPr>
              <a:defRPr sz="9400"/>
            </a:lvl3pPr>
            <a:lvl4pPr>
              <a:defRPr sz="8500"/>
            </a:lvl4pPr>
            <a:lvl5pPr>
              <a:defRPr sz="8500"/>
            </a:lvl5pPr>
            <a:lvl6pPr>
              <a:defRPr sz="8500"/>
            </a:lvl6pPr>
            <a:lvl7pPr>
              <a:defRPr sz="8500"/>
            </a:lvl7pPr>
            <a:lvl8pPr>
              <a:defRPr sz="8500"/>
            </a:lvl8pPr>
            <a:lvl9pPr>
              <a:defRPr sz="8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A44CF2B-1C12-4C67-A34C-39450241FC48}" type="datetimeFigureOut">
              <a:rPr lang="fr-FR" smtClean="0"/>
              <a:pPr/>
              <a:t>16/01/2013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F2AD70C-1B46-486D-83F7-1A0EA7A3323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619806" y="1729774"/>
            <a:ext cx="29156502" cy="7199048"/>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1619808" y="9668723"/>
            <a:ext cx="14313909" cy="4029464"/>
          </a:xfrm>
        </p:spPr>
        <p:txBody>
          <a:bodyPr anchor="b"/>
          <a:lstStyle>
            <a:lvl1pPr marL="0" indent="0">
              <a:buNone/>
              <a:defRPr sz="11300" b="1"/>
            </a:lvl1pPr>
            <a:lvl2pPr marL="2159721" indent="0">
              <a:buNone/>
              <a:defRPr sz="9400" b="1"/>
            </a:lvl2pPr>
            <a:lvl3pPr marL="4319443" indent="0">
              <a:buNone/>
              <a:defRPr sz="8500" b="1"/>
            </a:lvl3pPr>
            <a:lvl4pPr marL="6479164" indent="0">
              <a:buNone/>
              <a:defRPr sz="7600" b="1"/>
            </a:lvl4pPr>
            <a:lvl5pPr marL="8638885" indent="0">
              <a:buNone/>
              <a:defRPr sz="7600" b="1"/>
            </a:lvl5pPr>
            <a:lvl6pPr marL="10798607" indent="0">
              <a:buNone/>
              <a:defRPr sz="7600" b="1"/>
            </a:lvl6pPr>
            <a:lvl7pPr marL="12958328" indent="0">
              <a:buNone/>
              <a:defRPr sz="7600" b="1"/>
            </a:lvl7pPr>
            <a:lvl8pPr marL="15118050" indent="0">
              <a:buNone/>
              <a:defRPr sz="7600" b="1"/>
            </a:lvl8pPr>
            <a:lvl9pPr marL="17277771" indent="0">
              <a:buNone/>
              <a:defRPr sz="7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1619808" y="13698187"/>
            <a:ext cx="14313909" cy="24886712"/>
          </a:xfrm>
        </p:spPr>
        <p:txBody>
          <a:bodyPr/>
          <a:lstStyle>
            <a:lvl1pPr>
              <a:defRPr sz="11300"/>
            </a:lvl1pPr>
            <a:lvl2pPr>
              <a:defRPr sz="9400"/>
            </a:lvl2pPr>
            <a:lvl3pPr>
              <a:defRPr sz="8500"/>
            </a:lvl3pPr>
            <a:lvl4pPr>
              <a:defRPr sz="7600"/>
            </a:lvl4pPr>
            <a:lvl5pPr>
              <a:defRPr sz="7600"/>
            </a:lvl5pPr>
            <a:lvl6pPr>
              <a:defRPr sz="7600"/>
            </a:lvl6pPr>
            <a:lvl7pPr>
              <a:defRPr sz="7600"/>
            </a:lvl7pPr>
            <a:lvl8pPr>
              <a:defRPr sz="7600"/>
            </a:lvl8pPr>
            <a:lvl9pPr>
              <a:defRPr sz="7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16456779" y="9668723"/>
            <a:ext cx="14319531" cy="4029464"/>
          </a:xfrm>
        </p:spPr>
        <p:txBody>
          <a:bodyPr anchor="b"/>
          <a:lstStyle>
            <a:lvl1pPr marL="0" indent="0">
              <a:buNone/>
              <a:defRPr sz="11300" b="1"/>
            </a:lvl1pPr>
            <a:lvl2pPr marL="2159721" indent="0">
              <a:buNone/>
              <a:defRPr sz="9400" b="1"/>
            </a:lvl2pPr>
            <a:lvl3pPr marL="4319443" indent="0">
              <a:buNone/>
              <a:defRPr sz="8500" b="1"/>
            </a:lvl3pPr>
            <a:lvl4pPr marL="6479164" indent="0">
              <a:buNone/>
              <a:defRPr sz="7600" b="1"/>
            </a:lvl4pPr>
            <a:lvl5pPr marL="8638885" indent="0">
              <a:buNone/>
              <a:defRPr sz="7600" b="1"/>
            </a:lvl5pPr>
            <a:lvl6pPr marL="10798607" indent="0">
              <a:buNone/>
              <a:defRPr sz="7600" b="1"/>
            </a:lvl6pPr>
            <a:lvl7pPr marL="12958328" indent="0">
              <a:buNone/>
              <a:defRPr sz="7600" b="1"/>
            </a:lvl7pPr>
            <a:lvl8pPr marL="15118050" indent="0">
              <a:buNone/>
              <a:defRPr sz="7600" b="1"/>
            </a:lvl8pPr>
            <a:lvl9pPr marL="17277771" indent="0">
              <a:buNone/>
              <a:defRPr sz="7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16456779" y="13698187"/>
            <a:ext cx="14319531" cy="24886712"/>
          </a:xfrm>
        </p:spPr>
        <p:txBody>
          <a:bodyPr/>
          <a:lstStyle>
            <a:lvl1pPr>
              <a:defRPr sz="11300"/>
            </a:lvl1pPr>
            <a:lvl2pPr>
              <a:defRPr sz="9400"/>
            </a:lvl2pPr>
            <a:lvl3pPr>
              <a:defRPr sz="8500"/>
            </a:lvl3pPr>
            <a:lvl4pPr>
              <a:defRPr sz="7600"/>
            </a:lvl4pPr>
            <a:lvl5pPr>
              <a:defRPr sz="7600"/>
            </a:lvl5pPr>
            <a:lvl6pPr>
              <a:defRPr sz="7600"/>
            </a:lvl6pPr>
            <a:lvl7pPr>
              <a:defRPr sz="7600"/>
            </a:lvl7pPr>
            <a:lvl8pPr>
              <a:defRPr sz="7600"/>
            </a:lvl8pPr>
            <a:lvl9pPr>
              <a:defRPr sz="7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A44CF2B-1C12-4C67-A34C-39450241FC48}" type="datetimeFigureOut">
              <a:rPr lang="fr-FR" smtClean="0"/>
              <a:pPr/>
              <a:t>16/01/2013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F2AD70C-1B46-486D-83F7-1A0EA7A3323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7A44CF2B-1C12-4C67-A34C-39450241FC48}" type="datetimeFigureOut">
              <a:rPr lang="fr-FR" smtClean="0"/>
              <a:pPr/>
              <a:t>16/01/2013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F2AD70C-1B46-486D-83F7-1A0EA7A3323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A44CF2B-1C12-4C67-A34C-39450241FC48}" type="datetimeFigureOut">
              <a:rPr lang="fr-FR" smtClean="0"/>
              <a:pPr/>
              <a:t>16/01/2013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F2AD70C-1B46-486D-83F7-1A0EA7A3323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619808" y="1719774"/>
            <a:ext cx="10658099" cy="7319032"/>
          </a:xfrm>
        </p:spPr>
        <p:txBody>
          <a:bodyPr anchor="b"/>
          <a:lstStyle>
            <a:lvl1pPr algn="l">
              <a:defRPr sz="9400" b="1"/>
            </a:lvl1pPr>
          </a:lstStyle>
          <a:p>
            <a:r>
              <a:rPr lang="fr-FR" smtClean="0"/>
              <a:t>Cliquez pour modifier le style du titre</a:t>
            </a:r>
            <a:endParaRPr lang="fr-FR"/>
          </a:p>
        </p:txBody>
      </p:sp>
      <p:sp>
        <p:nvSpPr>
          <p:cNvPr id="3" name="Espace réservé du contenu 2"/>
          <p:cNvSpPr>
            <a:spLocks noGrp="1"/>
          </p:cNvSpPr>
          <p:nvPr>
            <p:ph idx="1"/>
          </p:nvPr>
        </p:nvSpPr>
        <p:spPr>
          <a:xfrm>
            <a:off x="12665981" y="1719776"/>
            <a:ext cx="18110329" cy="36865130"/>
          </a:xfrm>
        </p:spPr>
        <p:txBody>
          <a:bodyPr/>
          <a:lstStyle>
            <a:lvl1pPr>
              <a:defRPr sz="15100"/>
            </a:lvl1pPr>
            <a:lvl2pPr>
              <a:defRPr sz="13200"/>
            </a:lvl2pPr>
            <a:lvl3pPr>
              <a:defRPr sz="11300"/>
            </a:lvl3pPr>
            <a:lvl4pPr>
              <a:defRPr sz="9400"/>
            </a:lvl4pPr>
            <a:lvl5pPr>
              <a:defRPr sz="9400"/>
            </a:lvl5pPr>
            <a:lvl6pPr>
              <a:defRPr sz="9400"/>
            </a:lvl6pPr>
            <a:lvl7pPr>
              <a:defRPr sz="9400"/>
            </a:lvl7pPr>
            <a:lvl8pPr>
              <a:defRPr sz="9400"/>
            </a:lvl8pPr>
            <a:lvl9pPr>
              <a:defRPr sz="94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1619808" y="9038808"/>
            <a:ext cx="10658099" cy="29546098"/>
          </a:xfrm>
        </p:spPr>
        <p:txBody>
          <a:bodyPr/>
          <a:lstStyle>
            <a:lvl1pPr marL="0" indent="0">
              <a:buNone/>
              <a:defRPr sz="6600"/>
            </a:lvl1pPr>
            <a:lvl2pPr marL="2159721" indent="0">
              <a:buNone/>
              <a:defRPr sz="5700"/>
            </a:lvl2pPr>
            <a:lvl3pPr marL="4319443" indent="0">
              <a:buNone/>
              <a:defRPr sz="4700"/>
            </a:lvl3pPr>
            <a:lvl4pPr marL="6479164" indent="0">
              <a:buNone/>
              <a:defRPr sz="4300"/>
            </a:lvl4pPr>
            <a:lvl5pPr marL="8638885" indent="0">
              <a:buNone/>
              <a:defRPr sz="4300"/>
            </a:lvl5pPr>
            <a:lvl6pPr marL="10798607" indent="0">
              <a:buNone/>
              <a:defRPr sz="4300"/>
            </a:lvl6pPr>
            <a:lvl7pPr marL="12958328" indent="0">
              <a:buNone/>
              <a:defRPr sz="4300"/>
            </a:lvl7pPr>
            <a:lvl8pPr marL="15118050" indent="0">
              <a:buNone/>
              <a:defRPr sz="4300"/>
            </a:lvl8pPr>
            <a:lvl9pPr marL="17277771" indent="0">
              <a:buNone/>
              <a:defRPr sz="43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A44CF2B-1C12-4C67-A34C-39450241FC48}" type="datetimeFigureOut">
              <a:rPr lang="fr-FR" smtClean="0"/>
              <a:pPr/>
              <a:t>16/01/2013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F2AD70C-1B46-486D-83F7-1A0EA7A3323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49865" y="30236004"/>
            <a:ext cx="19437668" cy="3569533"/>
          </a:xfrm>
        </p:spPr>
        <p:txBody>
          <a:bodyPr anchor="b"/>
          <a:lstStyle>
            <a:lvl1pPr algn="l">
              <a:defRPr sz="94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6349865" y="3859488"/>
            <a:ext cx="19437668" cy="25916573"/>
          </a:xfrm>
        </p:spPr>
        <p:txBody>
          <a:bodyPr/>
          <a:lstStyle>
            <a:lvl1pPr marL="0" indent="0">
              <a:buNone/>
              <a:defRPr sz="15100"/>
            </a:lvl1pPr>
            <a:lvl2pPr marL="2159721" indent="0">
              <a:buNone/>
              <a:defRPr sz="13200"/>
            </a:lvl2pPr>
            <a:lvl3pPr marL="4319443" indent="0">
              <a:buNone/>
              <a:defRPr sz="11300"/>
            </a:lvl3pPr>
            <a:lvl4pPr marL="6479164" indent="0">
              <a:buNone/>
              <a:defRPr sz="9400"/>
            </a:lvl4pPr>
            <a:lvl5pPr marL="8638885" indent="0">
              <a:buNone/>
              <a:defRPr sz="9400"/>
            </a:lvl5pPr>
            <a:lvl6pPr marL="10798607" indent="0">
              <a:buNone/>
              <a:defRPr sz="9400"/>
            </a:lvl6pPr>
            <a:lvl7pPr marL="12958328" indent="0">
              <a:buNone/>
              <a:defRPr sz="9400"/>
            </a:lvl7pPr>
            <a:lvl8pPr marL="15118050" indent="0">
              <a:buNone/>
              <a:defRPr sz="9400"/>
            </a:lvl8pPr>
            <a:lvl9pPr marL="17277771" indent="0">
              <a:buNone/>
              <a:defRPr sz="9400"/>
            </a:lvl9pPr>
          </a:lstStyle>
          <a:p>
            <a:endParaRPr lang="fr-FR"/>
          </a:p>
        </p:txBody>
      </p:sp>
      <p:sp>
        <p:nvSpPr>
          <p:cNvPr id="4" name="Espace réservé du texte 3"/>
          <p:cNvSpPr>
            <a:spLocks noGrp="1"/>
          </p:cNvSpPr>
          <p:nvPr>
            <p:ph type="body" sz="half" idx="2"/>
          </p:nvPr>
        </p:nvSpPr>
        <p:spPr>
          <a:xfrm>
            <a:off x="6349865" y="33805537"/>
            <a:ext cx="19437668" cy="5069325"/>
          </a:xfrm>
        </p:spPr>
        <p:txBody>
          <a:bodyPr/>
          <a:lstStyle>
            <a:lvl1pPr marL="0" indent="0">
              <a:buNone/>
              <a:defRPr sz="6600"/>
            </a:lvl1pPr>
            <a:lvl2pPr marL="2159721" indent="0">
              <a:buNone/>
              <a:defRPr sz="5700"/>
            </a:lvl2pPr>
            <a:lvl3pPr marL="4319443" indent="0">
              <a:buNone/>
              <a:defRPr sz="4700"/>
            </a:lvl3pPr>
            <a:lvl4pPr marL="6479164" indent="0">
              <a:buNone/>
              <a:defRPr sz="4300"/>
            </a:lvl4pPr>
            <a:lvl5pPr marL="8638885" indent="0">
              <a:buNone/>
              <a:defRPr sz="4300"/>
            </a:lvl5pPr>
            <a:lvl6pPr marL="10798607" indent="0">
              <a:buNone/>
              <a:defRPr sz="4300"/>
            </a:lvl6pPr>
            <a:lvl7pPr marL="12958328" indent="0">
              <a:buNone/>
              <a:defRPr sz="4300"/>
            </a:lvl7pPr>
            <a:lvl8pPr marL="15118050" indent="0">
              <a:buNone/>
              <a:defRPr sz="4300"/>
            </a:lvl8pPr>
            <a:lvl9pPr marL="17277771" indent="0">
              <a:buNone/>
              <a:defRPr sz="43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A44CF2B-1C12-4C67-A34C-39450241FC48}" type="datetimeFigureOut">
              <a:rPr lang="fr-FR" smtClean="0"/>
              <a:pPr/>
              <a:t>16/01/2013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F2AD70C-1B46-486D-83F7-1A0EA7A3323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619806" y="1729774"/>
            <a:ext cx="29156502" cy="7199048"/>
          </a:xfrm>
          <a:prstGeom prst="rect">
            <a:avLst/>
          </a:prstGeom>
        </p:spPr>
        <p:txBody>
          <a:bodyPr vert="horz" lIns="431944" tIns="215972" rIns="431944" bIns="215972"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1619806" y="10078674"/>
            <a:ext cx="29156502" cy="28506232"/>
          </a:xfrm>
          <a:prstGeom prst="rect">
            <a:avLst/>
          </a:prstGeom>
        </p:spPr>
        <p:txBody>
          <a:bodyPr vert="horz" lIns="431944" tIns="215972" rIns="431944" bIns="215972"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1619806" y="40034711"/>
            <a:ext cx="7559093" cy="2299694"/>
          </a:xfrm>
          <a:prstGeom prst="rect">
            <a:avLst/>
          </a:prstGeom>
        </p:spPr>
        <p:txBody>
          <a:bodyPr vert="horz" lIns="431944" tIns="215972" rIns="431944" bIns="215972" rtlCol="0" anchor="ctr"/>
          <a:lstStyle>
            <a:lvl1pPr algn="l">
              <a:defRPr sz="5700">
                <a:solidFill>
                  <a:schemeClr val="tx1">
                    <a:tint val="75000"/>
                  </a:schemeClr>
                </a:solidFill>
              </a:defRPr>
            </a:lvl1pPr>
          </a:lstStyle>
          <a:p>
            <a:fld id="{7A44CF2B-1C12-4C67-A34C-39450241FC48}" type="datetimeFigureOut">
              <a:rPr lang="fr-FR" smtClean="0"/>
              <a:pPr/>
              <a:t>16/01/2013</a:t>
            </a:fld>
            <a:endParaRPr lang="fr-FR"/>
          </a:p>
        </p:txBody>
      </p:sp>
      <p:sp>
        <p:nvSpPr>
          <p:cNvPr id="5" name="Espace réservé du pied de page 4"/>
          <p:cNvSpPr>
            <a:spLocks noGrp="1"/>
          </p:cNvSpPr>
          <p:nvPr>
            <p:ph type="ftr" sz="quarter" idx="3"/>
          </p:nvPr>
        </p:nvSpPr>
        <p:spPr>
          <a:xfrm>
            <a:off x="11068672" y="40034711"/>
            <a:ext cx="10258769" cy="2299694"/>
          </a:xfrm>
          <a:prstGeom prst="rect">
            <a:avLst/>
          </a:prstGeom>
        </p:spPr>
        <p:txBody>
          <a:bodyPr vert="horz" lIns="431944" tIns="215972" rIns="431944" bIns="215972" rtlCol="0" anchor="ctr"/>
          <a:lstStyle>
            <a:lvl1pPr algn="ctr">
              <a:defRPr sz="57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23217214" y="40034711"/>
            <a:ext cx="7559093" cy="2299694"/>
          </a:xfrm>
          <a:prstGeom prst="rect">
            <a:avLst/>
          </a:prstGeom>
        </p:spPr>
        <p:txBody>
          <a:bodyPr vert="horz" lIns="431944" tIns="215972" rIns="431944" bIns="215972" rtlCol="0" anchor="ctr"/>
          <a:lstStyle>
            <a:lvl1pPr algn="r">
              <a:defRPr sz="5700">
                <a:solidFill>
                  <a:schemeClr val="tx1">
                    <a:tint val="75000"/>
                  </a:schemeClr>
                </a:solidFill>
              </a:defRPr>
            </a:lvl1pPr>
          </a:lstStyle>
          <a:p>
            <a:fld id="{BF2AD70C-1B46-486D-83F7-1A0EA7A3323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19443" rtl="0" eaLnBrk="1" latinLnBrk="0" hangingPunct="1">
        <a:spcBef>
          <a:spcPct val="0"/>
        </a:spcBef>
        <a:buNone/>
        <a:defRPr sz="20800" kern="1200">
          <a:solidFill>
            <a:schemeClr val="tx1"/>
          </a:solidFill>
          <a:latin typeface="+mj-lt"/>
          <a:ea typeface="+mj-ea"/>
          <a:cs typeface="+mj-cs"/>
        </a:defRPr>
      </a:lvl1pPr>
    </p:titleStyle>
    <p:bodyStyle>
      <a:lvl1pPr marL="1619791" indent="-1619791" algn="l" defTabSz="4319443" rtl="0" eaLnBrk="1" latinLnBrk="0" hangingPunct="1">
        <a:spcBef>
          <a:spcPct val="20000"/>
        </a:spcBef>
        <a:buFont typeface="Arial" pitchFamily="34" charset="0"/>
        <a:buChar char="•"/>
        <a:defRPr sz="15100" kern="1200">
          <a:solidFill>
            <a:schemeClr val="tx1"/>
          </a:solidFill>
          <a:latin typeface="+mn-lt"/>
          <a:ea typeface="+mn-ea"/>
          <a:cs typeface="+mn-cs"/>
        </a:defRPr>
      </a:lvl1pPr>
      <a:lvl2pPr marL="3509547" indent="-1349826" algn="l" defTabSz="4319443" rtl="0" eaLnBrk="1" latinLnBrk="0" hangingPunct="1">
        <a:spcBef>
          <a:spcPct val="20000"/>
        </a:spcBef>
        <a:buFont typeface="Arial" pitchFamily="34" charset="0"/>
        <a:buChar char="–"/>
        <a:defRPr sz="13200" kern="1200">
          <a:solidFill>
            <a:schemeClr val="tx1"/>
          </a:solidFill>
          <a:latin typeface="+mn-lt"/>
          <a:ea typeface="+mn-ea"/>
          <a:cs typeface="+mn-cs"/>
        </a:defRPr>
      </a:lvl2pPr>
      <a:lvl3pPr marL="5399303" indent="-1079861" algn="l" defTabSz="4319443"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59025" indent="-1079861" algn="l" defTabSz="4319443" rtl="0" eaLnBrk="1" latinLnBrk="0" hangingPunct="1">
        <a:spcBef>
          <a:spcPct val="20000"/>
        </a:spcBef>
        <a:buFont typeface="Arial" pitchFamily="34" charset="0"/>
        <a:buChar char="–"/>
        <a:defRPr sz="9400" kern="1200">
          <a:solidFill>
            <a:schemeClr val="tx1"/>
          </a:solidFill>
          <a:latin typeface="+mn-lt"/>
          <a:ea typeface="+mn-ea"/>
          <a:cs typeface="+mn-cs"/>
        </a:defRPr>
      </a:lvl4pPr>
      <a:lvl5pPr marL="9718746" indent="-1079861" algn="l" defTabSz="4319443" rtl="0" eaLnBrk="1" latinLnBrk="0" hangingPunct="1">
        <a:spcBef>
          <a:spcPct val="20000"/>
        </a:spcBef>
        <a:buFont typeface="Arial" pitchFamily="34" charset="0"/>
        <a:buChar char="»"/>
        <a:defRPr sz="9400" kern="1200">
          <a:solidFill>
            <a:schemeClr val="tx1"/>
          </a:solidFill>
          <a:latin typeface="+mn-lt"/>
          <a:ea typeface="+mn-ea"/>
          <a:cs typeface="+mn-cs"/>
        </a:defRPr>
      </a:lvl5pPr>
      <a:lvl6pPr marL="11878467" indent="-1079861" algn="l" defTabSz="4319443" rtl="0" eaLnBrk="1" latinLnBrk="0" hangingPunct="1">
        <a:spcBef>
          <a:spcPct val="20000"/>
        </a:spcBef>
        <a:buFont typeface="Arial" pitchFamily="34" charset="0"/>
        <a:buChar char="•"/>
        <a:defRPr sz="9400" kern="1200">
          <a:solidFill>
            <a:schemeClr val="tx1"/>
          </a:solidFill>
          <a:latin typeface="+mn-lt"/>
          <a:ea typeface="+mn-ea"/>
          <a:cs typeface="+mn-cs"/>
        </a:defRPr>
      </a:lvl6pPr>
      <a:lvl7pPr marL="14038189" indent="-1079861" algn="l" defTabSz="4319443" rtl="0" eaLnBrk="1" latinLnBrk="0" hangingPunct="1">
        <a:spcBef>
          <a:spcPct val="20000"/>
        </a:spcBef>
        <a:buFont typeface="Arial" pitchFamily="34" charset="0"/>
        <a:buChar char="•"/>
        <a:defRPr sz="9400" kern="1200">
          <a:solidFill>
            <a:schemeClr val="tx1"/>
          </a:solidFill>
          <a:latin typeface="+mn-lt"/>
          <a:ea typeface="+mn-ea"/>
          <a:cs typeface="+mn-cs"/>
        </a:defRPr>
      </a:lvl7pPr>
      <a:lvl8pPr marL="16197910" indent="-1079861" algn="l" defTabSz="4319443" rtl="0" eaLnBrk="1" latinLnBrk="0" hangingPunct="1">
        <a:spcBef>
          <a:spcPct val="20000"/>
        </a:spcBef>
        <a:buFont typeface="Arial" pitchFamily="34" charset="0"/>
        <a:buChar char="•"/>
        <a:defRPr sz="9400" kern="1200">
          <a:solidFill>
            <a:schemeClr val="tx1"/>
          </a:solidFill>
          <a:latin typeface="+mn-lt"/>
          <a:ea typeface="+mn-ea"/>
          <a:cs typeface="+mn-cs"/>
        </a:defRPr>
      </a:lvl8pPr>
      <a:lvl9pPr marL="18357632" indent="-1079861" algn="l" defTabSz="4319443" rtl="0" eaLnBrk="1" latinLnBrk="0" hangingPunct="1">
        <a:spcBef>
          <a:spcPct val="20000"/>
        </a:spcBef>
        <a:buFont typeface="Arial" pitchFamily="34" charset="0"/>
        <a:buChar char="•"/>
        <a:defRPr sz="9400" kern="1200">
          <a:solidFill>
            <a:schemeClr val="tx1"/>
          </a:solidFill>
          <a:latin typeface="+mn-lt"/>
          <a:ea typeface="+mn-ea"/>
          <a:cs typeface="+mn-cs"/>
        </a:defRPr>
      </a:lvl9pPr>
    </p:bodyStyle>
    <p:otherStyle>
      <a:defPPr>
        <a:defRPr lang="fr-FR"/>
      </a:defPPr>
      <a:lvl1pPr marL="0" algn="l" defTabSz="4319443" rtl="0" eaLnBrk="1" latinLnBrk="0" hangingPunct="1">
        <a:defRPr sz="8500" kern="1200">
          <a:solidFill>
            <a:schemeClr val="tx1"/>
          </a:solidFill>
          <a:latin typeface="+mn-lt"/>
          <a:ea typeface="+mn-ea"/>
          <a:cs typeface="+mn-cs"/>
        </a:defRPr>
      </a:lvl1pPr>
      <a:lvl2pPr marL="2159721" algn="l" defTabSz="4319443" rtl="0" eaLnBrk="1" latinLnBrk="0" hangingPunct="1">
        <a:defRPr sz="8500" kern="1200">
          <a:solidFill>
            <a:schemeClr val="tx1"/>
          </a:solidFill>
          <a:latin typeface="+mn-lt"/>
          <a:ea typeface="+mn-ea"/>
          <a:cs typeface="+mn-cs"/>
        </a:defRPr>
      </a:lvl2pPr>
      <a:lvl3pPr marL="4319443" algn="l" defTabSz="4319443" rtl="0" eaLnBrk="1" latinLnBrk="0" hangingPunct="1">
        <a:defRPr sz="8500" kern="1200">
          <a:solidFill>
            <a:schemeClr val="tx1"/>
          </a:solidFill>
          <a:latin typeface="+mn-lt"/>
          <a:ea typeface="+mn-ea"/>
          <a:cs typeface="+mn-cs"/>
        </a:defRPr>
      </a:lvl3pPr>
      <a:lvl4pPr marL="6479164" algn="l" defTabSz="4319443" rtl="0" eaLnBrk="1" latinLnBrk="0" hangingPunct="1">
        <a:defRPr sz="8500" kern="1200">
          <a:solidFill>
            <a:schemeClr val="tx1"/>
          </a:solidFill>
          <a:latin typeface="+mn-lt"/>
          <a:ea typeface="+mn-ea"/>
          <a:cs typeface="+mn-cs"/>
        </a:defRPr>
      </a:lvl4pPr>
      <a:lvl5pPr marL="8638885" algn="l" defTabSz="4319443" rtl="0" eaLnBrk="1" latinLnBrk="0" hangingPunct="1">
        <a:defRPr sz="8500" kern="1200">
          <a:solidFill>
            <a:schemeClr val="tx1"/>
          </a:solidFill>
          <a:latin typeface="+mn-lt"/>
          <a:ea typeface="+mn-ea"/>
          <a:cs typeface="+mn-cs"/>
        </a:defRPr>
      </a:lvl5pPr>
      <a:lvl6pPr marL="10798607" algn="l" defTabSz="4319443" rtl="0" eaLnBrk="1" latinLnBrk="0" hangingPunct="1">
        <a:defRPr sz="8500" kern="1200">
          <a:solidFill>
            <a:schemeClr val="tx1"/>
          </a:solidFill>
          <a:latin typeface="+mn-lt"/>
          <a:ea typeface="+mn-ea"/>
          <a:cs typeface="+mn-cs"/>
        </a:defRPr>
      </a:lvl6pPr>
      <a:lvl7pPr marL="12958328" algn="l" defTabSz="4319443" rtl="0" eaLnBrk="1" latinLnBrk="0" hangingPunct="1">
        <a:defRPr sz="8500" kern="1200">
          <a:solidFill>
            <a:schemeClr val="tx1"/>
          </a:solidFill>
          <a:latin typeface="+mn-lt"/>
          <a:ea typeface="+mn-ea"/>
          <a:cs typeface="+mn-cs"/>
        </a:defRPr>
      </a:lvl7pPr>
      <a:lvl8pPr marL="15118050" algn="l" defTabSz="4319443" rtl="0" eaLnBrk="1" latinLnBrk="0" hangingPunct="1">
        <a:defRPr sz="8500" kern="1200">
          <a:solidFill>
            <a:schemeClr val="tx1"/>
          </a:solidFill>
          <a:latin typeface="+mn-lt"/>
          <a:ea typeface="+mn-ea"/>
          <a:cs typeface="+mn-cs"/>
        </a:defRPr>
      </a:lvl8pPr>
      <a:lvl9pPr marL="17277771" algn="l" defTabSz="4319443"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Owner\Desktop\Capture2.PNG"/>
          <p:cNvPicPr>
            <a:picLocks noChangeAspect="1" noChangeArrowheads="1"/>
          </p:cNvPicPr>
          <p:nvPr/>
        </p:nvPicPr>
        <p:blipFill>
          <a:blip r:embed="rId2" cstate="print"/>
          <a:srcRect/>
          <a:stretch>
            <a:fillRect/>
          </a:stretch>
        </p:blipFill>
        <p:spPr bwMode="auto">
          <a:xfrm>
            <a:off x="11301512" y="39959184"/>
            <a:ext cx="11233248" cy="1296144"/>
          </a:xfrm>
          <a:prstGeom prst="rect">
            <a:avLst/>
          </a:prstGeom>
          <a:noFill/>
        </p:spPr>
      </p:pic>
      <p:sp>
        <p:nvSpPr>
          <p:cNvPr id="60" name="Rectangle 59"/>
          <p:cNvSpPr/>
          <p:nvPr/>
        </p:nvSpPr>
        <p:spPr>
          <a:xfrm>
            <a:off x="17782232" y="11444016"/>
            <a:ext cx="13897544" cy="10729192"/>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atin typeface="Arial" pitchFamily="34" charset="0"/>
              <a:cs typeface="Arial" pitchFamily="34" charset="0"/>
            </a:endParaRPr>
          </a:p>
        </p:txBody>
      </p:sp>
      <p:sp>
        <p:nvSpPr>
          <p:cNvPr id="4" name="ZoneTexte 3"/>
          <p:cNvSpPr txBox="1"/>
          <p:nvPr/>
        </p:nvSpPr>
        <p:spPr>
          <a:xfrm>
            <a:off x="3956696" y="59201"/>
            <a:ext cx="23978664"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5400" b="1" dirty="0" smtClean="0">
                <a:latin typeface="Arial" pitchFamily="34" charset="0"/>
                <a:cs typeface="Arial" pitchFamily="34" charset="0"/>
              </a:rPr>
              <a:t>Etude génomique des gènes des globines chez les mammifères et les oiseaux</a:t>
            </a:r>
            <a:endParaRPr lang="fr-FR" sz="5400" b="1" dirty="0">
              <a:latin typeface="Arial" pitchFamily="34" charset="0"/>
              <a:cs typeface="Arial" pitchFamily="34" charset="0"/>
            </a:endParaRPr>
          </a:p>
        </p:txBody>
      </p:sp>
      <p:sp>
        <p:nvSpPr>
          <p:cNvPr id="5" name="ZoneTexte 4"/>
          <p:cNvSpPr txBox="1"/>
          <p:nvPr/>
        </p:nvSpPr>
        <p:spPr>
          <a:xfrm>
            <a:off x="7701112" y="1866952"/>
            <a:ext cx="15913768" cy="954107"/>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2800" b="1" dirty="0" smtClean="0">
                <a:latin typeface="Arial" pitchFamily="34" charset="0"/>
                <a:cs typeface="Arial" pitchFamily="34" charset="0"/>
              </a:rPr>
              <a:t>BANSIR R*., BOUZID M*., DERMOUCHE M*., KACI I*., KIKOUAH S*</a:t>
            </a:r>
          </a:p>
          <a:p>
            <a:pPr algn="ctr"/>
            <a:r>
              <a:rPr lang="fr-FR" sz="2800" b="1" dirty="0" smtClean="0">
                <a:latin typeface="Arial" pitchFamily="34" charset="0"/>
                <a:cs typeface="Arial" pitchFamily="34" charset="0"/>
              </a:rPr>
              <a:t>* Master 2 GD, FSB, USTHB</a:t>
            </a:r>
            <a:endParaRPr lang="en-US" sz="2800" b="1" dirty="0">
              <a:latin typeface="Arial" pitchFamily="34" charset="0"/>
              <a:cs typeface="Arial" pitchFamily="34" charset="0"/>
            </a:endParaRPr>
          </a:p>
        </p:txBody>
      </p:sp>
      <p:pic>
        <p:nvPicPr>
          <p:cNvPr id="6" name="Image 5"/>
          <p:cNvPicPr/>
          <p:nvPr/>
        </p:nvPicPr>
        <p:blipFill>
          <a:blip r:embed="rId3" cstate="print"/>
          <a:srcRect/>
          <a:stretch>
            <a:fillRect/>
          </a:stretch>
        </p:blipFill>
        <p:spPr bwMode="auto">
          <a:xfrm>
            <a:off x="28007368" y="66752"/>
            <a:ext cx="4252914" cy="2880320"/>
          </a:xfrm>
          <a:prstGeom prst="rect">
            <a:avLst/>
          </a:prstGeom>
          <a:noFill/>
          <a:ln w="9525">
            <a:noFill/>
            <a:miter lim="800000"/>
            <a:headEnd/>
            <a:tailEnd/>
          </a:ln>
        </p:spPr>
      </p:pic>
      <p:pic>
        <p:nvPicPr>
          <p:cNvPr id="8" name="Image 7"/>
          <p:cNvPicPr/>
          <p:nvPr/>
        </p:nvPicPr>
        <p:blipFill>
          <a:blip r:embed="rId3" cstate="print"/>
          <a:srcRect/>
          <a:stretch>
            <a:fillRect/>
          </a:stretch>
        </p:blipFill>
        <p:spPr bwMode="auto">
          <a:xfrm>
            <a:off x="72008" y="72008"/>
            <a:ext cx="3740672" cy="2803056"/>
          </a:xfrm>
          <a:prstGeom prst="rect">
            <a:avLst/>
          </a:prstGeom>
          <a:noFill/>
          <a:ln w="9525">
            <a:noFill/>
            <a:miter lim="800000"/>
            <a:headEnd/>
            <a:tailEnd/>
          </a:ln>
        </p:spPr>
      </p:pic>
      <p:sp>
        <p:nvSpPr>
          <p:cNvPr id="9" name="ZoneTexte 8"/>
          <p:cNvSpPr txBox="1"/>
          <p:nvPr/>
        </p:nvSpPr>
        <p:spPr>
          <a:xfrm>
            <a:off x="13029704" y="7176380"/>
            <a:ext cx="6497538"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r-FR" sz="2800" b="1" dirty="0" smtClean="0">
                <a:latin typeface="Arial" pitchFamily="34" charset="0"/>
                <a:cs typeface="Arial" pitchFamily="34" charset="0"/>
              </a:rPr>
              <a:t>Introduction</a:t>
            </a:r>
            <a:endParaRPr lang="en-US" sz="2800" b="1" dirty="0">
              <a:latin typeface="Arial" pitchFamily="34" charset="0"/>
              <a:cs typeface="Arial" pitchFamily="34" charset="0"/>
            </a:endParaRPr>
          </a:p>
        </p:txBody>
      </p:sp>
      <p:sp>
        <p:nvSpPr>
          <p:cNvPr id="10" name="Rectangle 9"/>
          <p:cNvSpPr/>
          <p:nvPr/>
        </p:nvSpPr>
        <p:spPr>
          <a:xfrm>
            <a:off x="428304" y="2875064"/>
            <a:ext cx="1676400" cy="457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400" b="1" dirty="0" smtClean="0">
                <a:latin typeface="Arial" pitchFamily="34" charset="0"/>
                <a:cs typeface="Arial" pitchFamily="34" charset="0"/>
              </a:rPr>
              <a:t>Résumé</a:t>
            </a:r>
            <a:endParaRPr lang="en-US" sz="2400" b="1" dirty="0">
              <a:latin typeface="Arial" pitchFamily="34" charset="0"/>
              <a:cs typeface="Arial" pitchFamily="34" charset="0"/>
            </a:endParaRPr>
          </a:p>
        </p:txBody>
      </p:sp>
      <p:sp>
        <p:nvSpPr>
          <p:cNvPr id="11" name="Rectangle 10"/>
          <p:cNvSpPr/>
          <p:nvPr/>
        </p:nvSpPr>
        <p:spPr>
          <a:xfrm>
            <a:off x="16558096" y="2875064"/>
            <a:ext cx="1600200" cy="457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400" b="1" dirty="0" smtClean="0">
                <a:latin typeface="Arial" pitchFamily="34" charset="0"/>
                <a:cs typeface="Arial" pitchFamily="34" charset="0"/>
              </a:rPr>
              <a:t>Abstract</a:t>
            </a:r>
            <a:endParaRPr lang="en-US" sz="2400" b="1" dirty="0">
              <a:latin typeface="Arial" pitchFamily="34" charset="0"/>
              <a:cs typeface="Arial" pitchFamily="34" charset="0"/>
            </a:endParaRPr>
          </a:p>
        </p:txBody>
      </p:sp>
      <p:sp>
        <p:nvSpPr>
          <p:cNvPr id="12" name="Rectangle 1"/>
          <p:cNvSpPr>
            <a:spLocks noChangeArrowheads="1"/>
          </p:cNvSpPr>
          <p:nvPr/>
        </p:nvSpPr>
        <p:spPr bwMode="auto">
          <a:xfrm>
            <a:off x="428304" y="3451128"/>
            <a:ext cx="15913768" cy="3416320"/>
          </a:xfrm>
          <a:prstGeom prst="rect">
            <a:avLst/>
          </a:prstGeom>
          <a:ln w="57150">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Arial" pitchFamily="34" charset="0"/>
                <a:cs typeface="Arial" pitchFamily="34" charset="0"/>
              </a:rPr>
              <a:t>La</a:t>
            </a:r>
            <a:r>
              <a:rPr kumimoji="0" lang="fr-FR" sz="2400" b="0" i="0" u="none" strike="noStrike" cap="none" normalizeH="0" dirty="0" smtClean="0">
                <a:ln>
                  <a:noFill/>
                </a:ln>
                <a:solidFill>
                  <a:schemeClr val="tx1"/>
                </a:solidFill>
                <a:effectLst/>
                <a:latin typeface="Arial" pitchFamily="34" charset="0"/>
                <a:cs typeface="Arial" pitchFamily="34" charset="0"/>
              </a:rPr>
              <a:t> superfamille des globines est apparue il y a quelques quatre milliards d’années à partir d’un ancêtre commun qui se trouvait parmi les protéines indispensable à la vie. </a:t>
            </a:r>
          </a:p>
          <a:p>
            <a:pPr lvl="0" defTabSz="914400" fontAlgn="base">
              <a:spcBef>
                <a:spcPct val="0"/>
              </a:spcBef>
              <a:spcAft>
                <a:spcPct val="0"/>
              </a:spcAft>
            </a:pPr>
            <a:r>
              <a:rPr lang="fr-FR" sz="2400" dirty="0" smtClean="0">
                <a:latin typeface="Arial" pitchFamily="34" charset="0"/>
                <a:ea typeface="Calibri" pitchFamily="34" charset="0"/>
                <a:cs typeface="Arial" pitchFamily="34" charset="0"/>
              </a:rPr>
              <a:t>P</a:t>
            </a:r>
            <a:r>
              <a:rPr lang="fr-FR" sz="2400" dirty="0" smtClean="0">
                <a:solidFill>
                  <a:schemeClr val="tx1"/>
                </a:solidFill>
                <a:latin typeface="Arial" pitchFamily="34" charset="0"/>
                <a:ea typeface="Calibri" pitchFamily="34" charset="0"/>
                <a:cs typeface="Arial" pitchFamily="34" charset="0"/>
              </a:rPr>
              <a:t>lusieurs méthodes ont été employées pour les étudier: la combinaison des techniques des hybrides somatiques et des hybrides irradiés a permis une localisation précise du cluster </a:t>
            </a:r>
            <a:r>
              <a:rPr lang="el-GR" sz="2400" dirty="0" smtClean="0">
                <a:solidFill>
                  <a:schemeClr val="tx1"/>
                </a:solidFill>
                <a:latin typeface="Times New Roman"/>
                <a:ea typeface="Calibri" pitchFamily="34" charset="0"/>
                <a:cs typeface="Times New Roman"/>
              </a:rPr>
              <a:t>β</a:t>
            </a:r>
            <a:r>
              <a:rPr lang="fr-FR" sz="2400" dirty="0" smtClean="0">
                <a:solidFill>
                  <a:schemeClr val="tx1"/>
                </a:solidFill>
                <a:latin typeface="Times New Roman"/>
                <a:ea typeface="Calibri" pitchFamily="34" charset="0"/>
                <a:cs typeface="Times New Roman"/>
              </a:rPr>
              <a:t>-globine chez l’homme ; une étude sur des souris transgéniques a permis de détecter l’expression des gènes </a:t>
            </a:r>
            <a:r>
              <a:rPr lang="el-GR" sz="2400" dirty="0" smtClean="0">
                <a:solidFill>
                  <a:schemeClr val="tx1"/>
                </a:solidFill>
                <a:latin typeface="Times New Roman"/>
                <a:ea typeface="Calibri" pitchFamily="34" charset="0"/>
                <a:cs typeface="Times New Roman"/>
              </a:rPr>
              <a:t>β</a:t>
            </a:r>
            <a:r>
              <a:rPr lang="fr-FR" sz="2400" dirty="0" smtClean="0">
                <a:solidFill>
                  <a:schemeClr val="tx1"/>
                </a:solidFill>
                <a:latin typeface="Times New Roman"/>
                <a:ea typeface="Calibri" pitchFamily="34" charset="0"/>
                <a:cs typeface="Times New Roman"/>
              </a:rPr>
              <a:t>-globines chez le poulet. L’étude de la cis-régulation de l’expression des gènes </a:t>
            </a:r>
            <a:r>
              <a:rPr lang="el-GR" sz="2400" dirty="0" smtClean="0">
                <a:solidFill>
                  <a:schemeClr val="tx1"/>
                </a:solidFill>
                <a:latin typeface="Times New Roman"/>
                <a:ea typeface="Calibri" pitchFamily="34" charset="0"/>
                <a:cs typeface="Times New Roman"/>
              </a:rPr>
              <a:t>β</a:t>
            </a:r>
            <a:r>
              <a:rPr lang="fr-FR" sz="2400" dirty="0" smtClean="0">
                <a:solidFill>
                  <a:schemeClr val="tx1"/>
                </a:solidFill>
                <a:latin typeface="Times New Roman"/>
                <a:ea typeface="Calibri" pitchFamily="34" charset="0"/>
                <a:cs typeface="Times New Roman"/>
              </a:rPr>
              <a:t>-globines chez l’homme a été réalisé en utilisant des souris transgéniques portant les différentes régions de régulation de ce cluster. D’autre part, leur </a:t>
            </a:r>
            <a:r>
              <a:rPr lang="fr-FR" sz="2400" dirty="0" err="1" smtClean="0">
                <a:solidFill>
                  <a:schemeClr val="tx1"/>
                </a:solidFill>
                <a:latin typeface="Times New Roman"/>
                <a:ea typeface="Calibri" pitchFamily="34" charset="0"/>
                <a:cs typeface="Times New Roman"/>
              </a:rPr>
              <a:t>trans</a:t>
            </a:r>
            <a:r>
              <a:rPr lang="fr-FR" sz="2400" dirty="0" smtClean="0">
                <a:solidFill>
                  <a:schemeClr val="tx1"/>
                </a:solidFill>
                <a:latin typeface="Times New Roman"/>
                <a:ea typeface="Calibri" pitchFamily="34" charset="0"/>
                <a:cs typeface="Times New Roman"/>
              </a:rPr>
              <a:t>-régulation a été caractérisée en combinant plusieurs approches (IPA, DAVID GO,..) .  </a:t>
            </a:r>
            <a:r>
              <a:rPr lang="fr-FR" sz="2400" dirty="0" smtClean="0">
                <a:solidFill>
                  <a:schemeClr val="tx1"/>
                </a:solidFill>
                <a:latin typeface="Arial" pitchFamily="34" charset="0"/>
                <a:ea typeface="Calibri" pitchFamily="34" charset="0"/>
                <a:cs typeface="Arial" pitchFamily="34" charset="0"/>
              </a:rPr>
              <a:t>  </a:t>
            </a:r>
          </a:p>
          <a:p>
            <a:pPr lvl="0" defTabSz="914400" fontAlgn="base">
              <a:spcBef>
                <a:spcPct val="0"/>
              </a:spcBef>
              <a:spcAft>
                <a:spcPct val="0"/>
              </a:spcAft>
            </a:pPr>
            <a:r>
              <a:rPr lang="fr-FR" sz="2400" dirty="0" smtClean="0">
                <a:latin typeface="Arial" pitchFamily="34" charset="0"/>
                <a:ea typeface="Calibri" pitchFamily="34" charset="0"/>
                <a:cs typeface="Arial" pitchFamily="34" charset="0"/>
              </a:rPr>
              <a:t>Une étude comparative  de cette famille de gènes entre ces deux espèces a permis de confirmer la conservation de leur organisation générale durant l’évolution, toute fois, leurs mécanismes de régulation diffèrent.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ZoneTexte 12"/>
          <p:cNvSpPr txBox="1"/>
          <p:nvPr/>
        </p:nvSpPr>
        <p:spPr>
          <a:xfrm>
            <a:off x="428304" y="6940611"/>
            <a:ext cx="7920880" cy="830997"/>
          </a:xfrm>
          <a:prstGeom prst="rect">
            <a:avLst/>
          </a:prstGeom>
          <a:ln w="57150"/>
        </p:spPr>
        <p:style>
          <a:lnRef idx="2">
            <a:schemeClr val="dk1"/>
          </a:lnRef>
          <a:fillRef idx="1">
            <a:schemeClr val="lt1"/>
          </a:fillRef>
          <a:effectRef idx="0">
            <a:schemeClr val="dk1"/>
          </a:effectRef>
          <a:fontRef idx="minor">
            <a:schemeClr val="dk1"/>
          </a:fontRef>
        </p:style>
        <p:txBody>
          <a:bodyPr wrap="square" rtlCol="0" anchor="ctr">
            <a:spAutoFit/>
          </a:bodyPr>
          <a:lstStyle/>
          <a:p>
            <a:r>
              <a:rPr lang="fr-FR" sz="2400" b="1" u="sng" dirty="0" smtClean="0">
                <a:latin typeface="Arial" pitchFamily="34" charset="0"/>
                <a:cs typeface="Arial" pitchFamily="34" charset="0"/>
              </a:rPr>
              <a:t>Mots clés:</a:t>
            </a:r>
            <a:r>
              <a:rPr lang="fr-FR" sz="2400" b="1" dirty="0" smtClean="0">
                <a:latin typeface="Arial" pitchFamily="34" charset="0"/>
                <a:cs typeface="Arial" pitchFamily="34" charset="0"/>
              </a:rPr>
              <a:t> gènes des globines, cluster </a:t>
            </a:r>
            <a:r>
              <a:rPr lang="el-GR" sz="2400" b="1" dirty="0" smtClean="0">
                <a:latin typeface="Times New Roman"/>
                <a:cs typeface="Times New Roman"/>
              </a:rPr>
              <a:t>α</a:t>
            </a:r>
            <a:r>
              <a:rPr lang="fr-FR" sz="2400" b="1" dirty="0" smtClean="0">
                <a:latin typeface="Times New Roman"/>
                <a:cs typeface="Times New Roman"/>
              </a:rPr>
              <a:t>-globine, cluster </a:t>
            </a:r>
            <a:r>
              <a:rPr lang="el-GR" sz="2400" b="1" dirty="0" smtClean="0">
                <a:latin typeface="Times New Roman"/>
                <a:cs typeface="Times New Roman"/>
              </a:rPr>
              <a:t>β</a:t>
            </a:r>
            <a:r>
              <a:rPr lang="fr-FR" sz="2400" b="1" dirty="0" smtClean="0">
                <a:latin typeface="Times New Roman"/>
                <a:cs typeface="Times New Roman"/>
              </a:rPr>
              <a:t>-globine, </a:t>
            </a:r>
            <a:r>
              <a:rPr lang="fr-FR" sz="2400" b="1" dirty="0" smtClean="0">
                <a:latin typeface="Arial" pitchFamily="34" charset="0"/>
                <a:cs typeface="Arial" pitchFamily="34" charset="0"/>
              </a:rPr>
              <a:t>mammifères, poulet, </a:t>
            </a:r>
            <a:r>
              <a:rPr lang="fr-FR" sz="2400" b="1" dirty="0" err="1" smtClean="0">
                <a:latin typeface="Arial" pitchFamily="34" charset="0"/>
                <a:cs typeface="Arial" pitchFamily="34" charset="0"/>
              </a:rPr>
              <a:t>hemoglobine</a:t>
            </a:r>
            <a:r>
              <a:rPr lang="fr-FR" sz="2400" b="1" dirty="0" smtClean="0">
                <a:latin typeface="Arial" pitchFamily="34" charset="0"/>
                <a:cs typeface="Arial" pitchFamily="34" charset="0"/>
              </a:rPr>
              <a:t>. </a:t>
            </a:r>
            <a:endParaRPr lang="en-US" sz="2400" b="1" dirty="0">
              <a:latin typeface="Arial" pitchFamily="34" charset="0"/>
              <a:cs typeface="Arial" pitchFamily="34" charset="0"/>
            </a:endParaRPr>
          </a:p>
        </p:txBody>
      </p:sp>
      <p:sp>
        <p:nvSpPr>
          <p:cNvPr id="14" name="Rectangle 4"/>
          <p:cNvSpPr>
            <a:spLocks noChangeArrowheads="1"/>
          </p:cNvSpPr>
          <p:nvPr/>
        </p:nvSpPr>
        <p:spPr bwMode="auto">
          <a:xfrm>
            <a:off x="16414080" y="3451128"/>
            <a:ext cx="15553728" cy="3416320"/>
          </a:xfrm>
          <a:prstGeom prst="rect">
            <a:avLst/>
          </a:prstGeom>
          <a:ln w="57150">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superfamily</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of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globins</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has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immerged</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some</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4000 </a:t>
            </a:r>
            <a:r>
              <a:rPr lang="fr-FR" sz="2400" dirty="0" err="1" smtClean="0">
                <a:solidFill>
                  <a:schemeClr val="tx1"/>
                </a:solidFill>
                <a:latin typeface="Arial" pitchFamily="34" charset="0"/>
                <a:cs typeface="Arial" pitchFamily="34" charset="0"/>
              </a:rPr>
              <a:t>Myr</a:t>
            </a:r>
            <a:r>
              <a:rPr lang="fr-FR" sz="2400" dirty="0" smtClean="0">
                <a:solidFill>
                  <a:schemeClr val="tx1"/>
                </a:solidFill>
                <a:latin typeface="Arial" pitchFamily="34" charset="0"/>
                <a:cs typeface="Arial" pitchFamily="34" charset="0"/>
              </a:rPr>
              <a:t>  </a:t>
            </a:r>
            <a:r>
              <a:rPr lang="fr-FR" sz="2400" dirty="0" err="1" smtClean="0">
                <a:solidFill>
                  <a:schemeClr val="tx1"/>
                </a:solidFill>
                <a:latin typeface="Arial" pitchFamily="34" charset="0"/>
                <a:cs typeface="Arial" pitchFamily="34" charset="0"/>
              </a:rPr>
              <a:t>from</a:t>
            </a:r>
            <a:r>
              <a:rPr lang="fr-FR" sz="2400" dirty="0" smtClean="0">
                <a:solidFill>
                  <a:schemeClr val="tx1"/>
                </a:solidFill>
                <a:latin typeface="Arial" pitchFamily="34" charset="0"/>
                <a:cs typeface="Arial" pitchFamily="34" charset="0"/>
              </a:rPr>
              <a:t> a </a:t>
            </a:r>
            <a:r>
              <a:rPr lang="fr-FR" sz="2400" dirty="0" err="1" smtClean="0">
                <a:solidFill>
                  <a:schemeClr val="tx1"/>
                </a:solidFill>
                <a:latin typeface="Arial" pitchFamily="34" charset="0"/>
                <a:cs typeface="Arial" pitchFamily="34" charset="0"/>
              </a:rPr>
              <a:t>common</a:t>
            </a:r>
            <a:r>
              <a:rPr lang="fr-FR" sz="2400" dirty="0" smtClean="0">
                <a:solidFill>
                  <a:schemeClr val="tx1"/>
                </a:solidFill>
                <a:latin typeface="Arial" pitchFamily="34" charset="0"/>
                <a:cs typeface="Arial" pitchFamily="34" charset="0"/>
              </a:rPr>
              <a:t> </a:t>
            </a:r>
            <a:r>
              <a:rPr lang="fr-FR" sz="2400" dirty="0" err="1" smtClean="0">
                <a:solidFill>
                  <a:schemeClr val="tx1"/>
                </a:solidFill>
                <a:latin typeface="Arial" pitchFamily="34" charset="0"/>
                <a:cs typeface="Arial" pitchFamily="34" charset="0"/>
              </a:rPr>
              <a:t>ancestor</a:t>
            </a:r>
            <a:r>
              <a:rPr lang="fr-FR" sz="2400" dirty="0" smtClean="0">
                <a:solidFill>
                  <a:schemeClr val="tx1"/>
                </a:solidFill>
                <a:latin typeface="Arial" pitchFamily="34" charset="0"/>
                <a:cs typeface="Arial" pitchFamily="34" charset="0"/>
              </a:rPr>
              <a:t>, </a:t>
            </a:r>
            <a:r>
              <a:rPr lang="fr-FR" sz="2400" dirty="0" err="1" smtClean="0">
                <a:solidFill>
                  <a:schemeClr val="tx1"/>
                </a:solidFill>
                <a:latin typeface="Arial" pitchFamily="34" charset="0"/>
                <a:cs typeface="Arial" pitchFamily="34" charset="0"/>
              </a:rPr>
              <a:t>witch</a:t>
            </a:r>
            <a:r>
              <a:rPr lang="fr-FR" sz="2400" dirty="0" smtClean="0">
                <a:solidFill>
                  <a:schemeClr val="tx1"/>
                </a:solidFill>
                <a:latin typeface="Arial" pitchFamily="34" charset="0"/>
                <a:cs typeface="Arial" pitchFamily="34" charset="0"/>
              </a:rPr>
              <a:t> </a:t>
            </a:r>
            <a:r>
              <a:rPr lang="fr-FR" sz="2400" dirty="0" err="1" smtClean="0">
                <a:solidFill>
                  <a:schemeClr val="tx1"/>
                </a:solidFill>
                <a:latin typeface="Arial" pitchFamily="34" charset="0"/>
                <a:cs typeface="Arial" pitchFamily="34" charset="0"/>
              </a:rPr>
              <a:t>was</a:t>
            </a:r>
            <a:r>
              <a:rPr lang="fr-FR" sz="2400" dirty="0" smtClean="0">
                <a:solidFill>
                  <a:schemeClr val="tx1"/>
                </a:solidFill>
                <a:latin typeface="Arial" pitchFamily="34" charset="0"/>
                <a:cs typeface="Arial" pitchFamily="34" charset="0"/>
              </a:rPr>
              <a:t> </a:t>
            </a:r>
            <a:r>
              <a:rPr lang="fr-FR" sz="2400" dirty="0" err="1" smtClean="0">
                <a:solidFill>
                  <a:schemeClr val="tx1"/>
                </a:solidFill>
                <a:latin typeface="Arial" pitchFamily="34" charset="0"/>
                <a:cs typeface="Arial" pitchFamily="34" charset="0"/>
              </a:rPr>
              <a:t>among</a:t>
            </a:r>
            <a:r>
              <a:rPr lang="fr-FR" sz="2400" dirty="0" smtClean="0">
                <a:solidFill>
                  <a:schemeClr val="tx1"/>
                </a:solidFill>
                <a:latin typeface="Arial" pitchFamily="34" charset="0"/>
                <a:cs typeface="Arial" pitchFamily="34" charset="0"/>
              </a:rPr>
              <a:t> the basic </a:t>
            </a:r>
            <a:r>
              <a:rPr lang="fr-FR" sz="2400" dirty="0" err="1" smtClean="0">
                <a:solidFill>
                  <a:schemeClr val="tx1"/>
                </a:solidFill>
                <a:latin typeface="Arial" pitchFamily="34" charset="0"/>
                <a:cs typeface="Arial" pitchFamily="34" charset="0"/>
              </a:rPr>
              <a:t>protein</a:t>
            </a:r>
            <a:r>
              <a:rPr lang="fr-FR" sz="2400" dirty="0" smtClean="0">
                <a:solidFill>
                  <a:schemeClr val="tx1"/>
                </a:solidFill>
                <a:latin typeface="Arial" pitchFamily="34" charset="0"/>
                <a:cs typeface="Arial" pitchFamily="34" charset="0"/>
              </a:rPr>
              <a:t> components </a:t>
            </a:r>
            <a:r>
              <a:rPr lang="fr-FR" sz="2400" dirty="0" err="1" smtClean="0">
                <a:solidFill>
                  <a:schemeClr val="tx1"/>
                </a:solidFill>
                <a:latin typeface="Arial" pitchFamily="34" charset="0"/>
                <a:cs typeface="Arial" pitchFamily="34" charset="0"/>
              </a:rPr>
              <a:t>required</a:t>
            </a:r>
            <a:r>
              <a:rPr lang="fr-FR" sz="2400" dirty="0" smtClean="0">
                <a:solidFill>
                  <a:schemeClr val="tx1"/>
                </a:solidFill>
                <a:latin typeface="Arial" pitchFamily="34" charset="0"/>
                <a:cs typeface="Arial" pitchFamily="34" charset="0"/>
              </a:rPr>
              <a:t> for life.</a:t>
            </a:r>
          </a:p>
          <a:p>
            <a:pPr marL="0" marR="0" lvl="0" indent="0" algn="l" defTabSz="914400" rtl="0" eaLnBrk="1" fontAlgn="base" latinLnBrk="0" hangingPunct="1">
              <a:lnSpc>
                <a:spcPct val="100000"/>
              </a:lnSpc>
              <a:spcBef>
                <a:spcPct val="0"/>
              </a:spcBef>
              <a:spcAft>
                <a:spcPct val="0"/>
              </a:spcAft>
              <a:buClrTx/>
              <a:buSzTx/>
              <a:buFontTx/>
              <a:buNone/>
              <a:tabLst/>
            </a:pPr>
            <a:r>
              <a:rPr lang="fr-FR" sz="2400" dirty="0" err="1" smtClean="0">
                <a:solidFill>
                  <a:schemeClr val="tx1"/>
                </a:solidFill>
                <a:latin typeface="Arial" pitchFamily="34" charset="0"/>
                <a:cs typeface="Arial" pitchFamily="34" charset="0"/>
              </a:rPr>
              <a:t>Several</a:t>
            </a:r>
            <a:r>
              <a:rPr lang="fr-FR" sz="2400" dirty="0" smtClean="0">
                <a:solidFill>
                  <a:schemeClr val="tx1"/>
                </a:solidFill>
                <a:latin typeface="Arial" pitchFamily="34" charset="0"/>
                <a:cs typeface="Arial" pitchFamily="34" charset="0"/>
              </a:rPr>
              <a:t> </a:t>
            </a:r>
            <a:r>
              <a:rPr lang="fr-FR" sz="2400" dirty="0" err="1" smtClean="0">
                <a:solidFill>
                  <a:schemeClr val="tx1"/>
                </a:solidFill>
                <a:latin typeface="Arial" pitchFamily="34" charset="0"/>
                <a:cs typeface="Arial" pitchFamily="34" charset="0"/>
              </a:rPr>
              <a:t>methods</a:t>
            </a:r>
            <a:r>
              <a:rPr lang="fr-FR" sz="2400" dirty="0" smtClean="0">
                <a:solidFill>
                  <a:schemeClr val="tx1"/>
                </a:solidFill>
                <a:latin typeface="Arial" pitchFamily="34" charset="0"/>
                <a:cs typeface="Arial" pitchFamily="34" charset="0"/>
              </a:rPr>
              <a:t> </a:t>
            </a:r>
            <a:r>
              <a:rPr lang="fr-FR" sz="2400" dirty="0" err="1" smtClean="0">
                <a:solidFill>
                  <a:schemeClr val="tx1"/>
                </a:solidFill>
                <a:latin typeface="Arial" pitchFamily="34" charset="0"/>
                <a:cs typeface="Arial" pitchFamily="34" charset="0"/>
              </a:rPr>
              <a:t>were</a:t>
            </a:r>
            <a:r>
              <a:rPr lang="fr-FR" sz="2400" dirty="0" smtClean="0">
                <a:solidFill>
                  <a:schemeClr val="tx1"/>
                </a:solidFill>
                <a:latin typeface="Arial" pitchFamily="34" charset="0"/>
                <a:cs typeface="Arial" pitchFamily="34" charset="0"/>
              </a:rPr>
              <a:t> </a:t>
            </a:r>
            <a:r>
              <a:rPr lang="fr-FR" sz="2400" dirty="0" err="1" smtClean="0">
                <a:solidFill>
                  <a:schemeClr val="tx1"/>
                </a:solidFill>
                <a:latin typeface="Arial" pitchFamily="34" charset="0"/>
                <a:cs typeface="Arial" pitchFamily="34" charset="0"/>
              </a:rPr>
              <a:t>employed</a:t>
            </a:r>
            <a:r>
              <a:rPr lang="fr-FR" sz="2400" dirty="0" smtClean="0">
                <a:solidFill>
                  <a:schemeClr val="tx1"/>
                </a:solidFill>
                <a:latin typeface="Arial" pitchFamily="34" charset="0"/>
                <a:cs typeface="Arial" pitchFamily="34" charset="0"/>
              </a:rPr>
              <a:t>  in </a:t>
            </a:r>
            <a:r>
              <a:rPr lang="fr-FR" sz="2400" dirty="0" err="1" smtClean="0">
                <a:solidFill>
                  <a:schemeClr val="tx1"/>
                </a:solidFill>
                <a:latin typeface="Arial" pitchFamily="34" charset="0"/>
                <a:cs typeface="Arial" pitchFamily="34" charset="0"/>
              </a:rPr>
              <a:t>order</a:t>
            </a:r>
            <a:r>
              <a:rPr lang="fr-FR" sz="2400" dirty="0" smtClean="0">
                <a:solidFill>
                  <a:schemeClr val="tx1"/>
                </a:solidFill>
                <a:latin typeface="Arial" pitchFamily="34" charset="0"/>
                <a:cs typeface="Arial" pitchFamily="34" charset="0"/>
              </a:rPr>
              <a:t> to </a:t>
            </a:r>
            <a:r>
              <a:rPr lang="fr-FR" sz="2400" dirty="0" err="1" smtClean="0">
                <a:solidFill>
                  <a:schemeClr val="tx1"/>
                </a:solidFill>
                <a:latin typeface="Arial" pitchFamily="34" charset="0"/>
                <a:cs typeface="Arial" pitchFamily="34" charset="0"/>
              </a:rPr>
              <a:t>study</a:t>
            </a:r>
            <a:r>
              <a:rPr lang="fr-FR" sz="2400" dirty="0" smtClean="0">
                <a:solidFill>
                  <a:schemeClr val="tx1"/>
                </a:solidFill>
                <a:latin typeface="Arial" pitchFamily="34" charset="0"/>
                <a:cs typeface="Arial" pitchFamily="34" charset="0"/>
              </a:rPr>
              <a:t> </a:t>
            </a:r>
            <a:r>
              <a:rPr lang="fr-FR" sz="2400" dirty="0" err="1" smtClean="0">
                <a:solidFill>
                  <a:schemeClr val="tx1"/>
                </a:solidFill>
                <a:latin typeface="Arial" pitchFamily="34" charset="0"/>
                <a:cs typeface="Arial" pitchFamily="34" charset="0"/>
              </a:rPr>
              <a:t>them</a:t>
            </a:r>
            <a:r>
              <a:rPr lang="fr-FR" sz="2400" dirty="0" smtClean="0">
                <a:solidFill>
                  <a:schemeClr val="tx1"/>
                </a:solidFill>
                <a:latin typeface="Arial" pitchFamily="34" charset="0"/>
                <a:cs typeface="Arial" pitchFamily="34" charset="0"/>
              </a:rPr>
              <a:t>: a combinaison  </a:t>
            </a:r>
            <a:r>
              <a:rPr lang="fr-FR" sz="2400" dirty="0" err="1" smtClean="0">
                <a:solidFill>
                  <a:schemeClr val="tx1"/>
                </a:solidFill>
                <a:latin typeface="Arial" pitchFamily="34" charset="0"/>
                <a:cs typeface="Arial" pitchFamily="34" charset="0"/>
              </a:rPr>
              <a:t>between</a:t>
            </a:r>
            <a:r>
              <a:rPr lang="fr-FR" sz="2400" dirty="0" smtClean="0">
                <a:solidFill>
                  <a:schemeClr val="tx1"/>
                </a:solidFill>
                <a:latin typeface="Arial" pitchFamily="34" charset="0"/>
                <a:cs typeface="Arial" pitchFamily="34" charset="0"/>
              </a:rPr>
              <a:t>  </a:t>
            </a:r>
            <a:r>
              <a:rPr lang="fr-FR" sz="2400" dirty="0" err="1" smtClean="0">
                <a:solidFill>
                  <a:schemeClr val="tx1"/>
                </a:solidFill>
                <a:latin typeface="Arial" pitchFamily="34" charset="0"/>
                <a:cs typeface="Arial" pitchFamily="34" charset="0"/>
              </a:rPr>
              <a:t>hybrid</a:t>
            </a:r>
            <a:r>
              <a:rPr lang="fr-FR" sz="2400" dirty="0" smtClean="0">
                <a:solidFill>
                  <a:schemeClr val="tx1"/>
                </a:solidFill>
                <a:latin typeface="Arial" pitchFamily="34" charset="0"/>
                <a:cs typeface="Arial" pitchFamily="34" charset="0"/>
              </a:rPr>
              <a:t> </a:t>
            </a:r>
            <a:r>
              <a:rPr lang="fr-FR" sz="2400" dirty="0" err="1" smtClean="0">
                <a:solidFill>
                  <a:schemeClr val="tx1"/>
                </a:solidFill>
                <a:latin typeface="Arial" pitchFamily="34" charset="0"/>
                <a:cs typeface="Arial" pitchFamily="34" charset="0"/>
              </a:rPr>
              <a:t>somatic</a:t>
            </a:r>
            <a:r>
              <a:rPr lang="fr-FR" sz="2400" dirty="0" smtClean="0">
                <a:solidFill>
                  <a:schemeClr val="tx1"/>
                </a:solidFill>
                <a:latin typeface="Arial" pitchFamily="34" charset="0"/>
                <a:cs typeface="Arial" pitchFamily="34" charset="0"/>
              </a:rPr>
              <a:t> </a:t>
            </a:r>
            <a:r>
              <a:rPr lang="fr-FR" sz="2400" dirty="0" err="1" smtClean="0">
                <a:solidFill>
                  <a:schemeClr val="tx1"/>
                </a:solidFill>
                <a:latin typeface="Arial" pitchFamily="34" charset="0"/>
                <a:cs typeface="Arial" pitchFamily="34" charset="0"/>
              </a:rPr>
              <a:t>cells</a:t>
            </a:r>
            <a:r>
              <a:rPr lang="fr-FR" sz="2400" dirty="0" smtClean="0">
                <a:solidFill>
                  <a:schemeClr val="tx1"/>
                </a:solidFill>
                <a:latin typeface="Arial" pitchFamily="34" charset="0"/>
                <a:cs typeface="Arial" pitchFamily="34" charset="0"/>
              </a:rPr>
              <a:t> technique and </a:t>
            </a:r>
            <a:r>
              <a:rPr lang="fr-FR" sz="2400" dirty="0" err="1" smtClean="0">
                <a:solidFill>
                  <a:schemeClr val="tx1"/>
                </a:solidFill>
                <a:latin typeface="Arial" pitchFamily="34" charset="0"/>
                <a:cs typeface="Arial" pitchFamily="34" charset="0"/>
              </a:rPr>
              <a:t>irradiated</a:t>
            </a:r>
            <a:r>
              <a:rPr lang="fr-FR" sz="2400" dirty="0" smtClean="0">
                <a:solidFill>
                  <a:schemeClr val="tx1"/>
                </a:solidFill>
                <a:latin typeface="Arial" pitchFamily="34" charset="0"/>
                <a:cs typeface="Arial" pitchFamily="34" charset="0"/>
              </a:rPr>
              <a:t> </a:t>
            </a:r>
            <a:r>
              <a:rPr lang="fr-FR" sz="2400" dirty="0" err="1" smtClean="0">
                <a:solidFill>
                  <a:schemeClr val="tx1"/>
                </a:solidFill>
                <a:latin typeface="Arial" pitchFamily="34" charset="0"/>
                <a:cs typeface="Arial" pitchFamily="34" charset="0"/>
              </a:rPr>
              <a:t>hybrids</a:t>
            </a:r>
            <a:r>
              <a:rPr lang="fr-FR" sz="2400" dirty="0" smtClean="0">
                <a:solidFill>
                  <a:schemeClr val="tx1"/>
                </a:solidFill>
                <a:latin typeface="Arial" pitchFamily="34" charset="0"/>
                <a:cs typeface="Arial" pitchFamily="34" charset="0"/>
              </a:rPr>
              <a:t> technique  </a:t>
            </a:r>
            <a:r>
              <a:rPr lang="fr-FR" sz="2400" dirty="0" err="1" smtClean="0">
                <a:solidFill>
                  <a:schemeClr val="tx1"/>
                </a:solidFill>
                <a:latin typeface="Arial" pitchFamily="34" charset="0"/>
                <a:cs typeface="Arial" pitchFamily="34" charset="0"/>
              </a:rPr>
              <a:t>allowed</a:t>
            </a:r>
            <a:r>
              <a:rPr lang="fr-FR" sz="2400" dirty="0" smtClean="0">
                <a:solidFill>
                  <a:schemeClr val="tx1"/>
                </a:solidFill>
                <a:latin typeface="Arial" pitchFamily="34" charset="0"/>
                <a:cs typeface="Arial" pitchFamily="34" charset="0"/>
              </a:rPr>
              <a:t> the </a:t>
            </a:r>
            <a:r>
              <a:rPr lang="fr-FR" sz="2400" dirty="0" err="1" smtClean="0">
                <a:solidFill>
                  <a:schemeClr val="tx1"/>
                </a:solidFill>
                <a:latin typeface="Arial" pitchFamily="34" charset="0"/>
                <a:cs typeface="Arial" pitchFamily="34" charset="0"/>
              </a:rPr>
              <a:t>precised</a:t>
            </a:r>
            <a:r>
              <a:rPr lang="fr-FR" sz="2400" dirty="0" smtClean="0">
                <a:solidFill>
                  <a:schemeClr val="tx1"/>
                </a:solidFill>
                <a:latin typeface="Arial" pitchFamily="34" charset="0"/>
                <a:cs typeface="Arial" pitchFamily="34" charset="0"/>
              </a:rPr>
              <a:t> localisation of the </a:t>
            </a:r>
            <a:r>
              <a:rPr lang="fr-FR" sz="2400" dirty="0" err="1" smtClean="0">
                <a:solidFill>
                  <a:schemeClr val="tx1"/>
                </a:solidFill>
                <a:latin typeface="Arial" pitchFamily="34" charset="0"/>
                <a:cs typeface="Arial" pitchFamily="34" charset="0"/>
              </a:rPr>
              <a:t>human</a:t>
            </a:r>
            <a:r>
              <a:rPr lang="fr-FR" sz="2400" dirty="0" smtClean="0">
                <a:solidFill>
                  <a:schemeClr val="tx1"/>
                </a:solidFill>
                <a:latin typeface="Arial" pitchFamily="34" charset="0"/>
                <a:cs typeface="Arial" pitchFamily="34" charset="0"/>
              </a:rPr>
              <a:t> </a:t>
            </a:r>
            <a:r>
              <a:rPr lang="el-GR" sz="2400" dirty="0" smtClean="0">
                <a:solidFill>
                  <a:schemeClr val="tx1"/>
                </a:solidFill>
                <a:latin typeface="Times New Roman"/>
                <a:cs typeface="Times New Roman"/>
              </a:rPr>
              <a:t>β</a:t>
            </a:r>
            <a:r>
              <a:rPr lang="fr-FR" sz="2400" dirty="0" smtClean="0">
                <a:solidFill>
                  <a:schemeClr val="tx1"/>
                </a:solidFill>
                <a:latin typeface="Times New Roman"/>
                <a:cs typeface="Times New Roman"/>
              </a:rPr>
              <a:t>-</a:t>
            </a:r>
            <a:r>
              <a:rPr lang="fr-FR" sz="2400" dirty="0" err="1" smtClean="0">
                <a:solidFill>
                  <a:schemeClr val="tx1"/>
                </a:solidFill>
                <a:latin typeface="Times New Roman"/>
                <a:cs typeface="Times New Roman"/>
              </a:rPr>
              <a:t>globin</a:t>
            </a:r>
            <a:r>
              <a:rPr lang="fr-FR" sz="2400" dirty="0" smtClean="0">
                <a:solidFill>
                  <a:schemeClr val="tx1"/>
                </a:solidFill>
                <a:latin typeface="Times New Roman"/>
                <a:cs typeface="Times New Roman"/>
              </a:rPr>
              <a:t> cluster ;</a:t>
            </a:r>
            <a:r>
              <a:rPr lang="fr-FR" sz="2400" dirty="0" smtClean="0">
                <a:solidFill>
                  <a:schemeClr val="tx1"/>
                </a:solidFill>
                <a:latin typeface="Arial" pitchFamily="34" charset="0"/>
                <a:cs typeface="Arial" pitchFamily="34" charset="0"/>
              </a:rPr>
              <a:t> </a:t>
            </a:r>
            <a:r>
              <a:rPr lang="fr-FR" sz="2400" dirty="0" err="1" smtClean="0">
                <a:solidFill>
                  <a:schemeClr val="tx1"/>
                </a:solidFill>
                <a:latin typeface="Arial" pitchFamily="34" charset="0"/>
                <a:cs typeface="Arial" pitchFamily="34" charset="0"/>
              </a:rPr>
              <a:t>another</a:t>
            </a:r>
            <a:r>
              <a:rPr lang="fr-FR" sz="2400" dirty="0" smtClean="0">
                <a:solidFill>
                  <a:schemeClr val="tx1"/>
                </a:solidFill>
                <a:latin typeface="Arial" pitchFamily="34" charset="0"/>
                <a:cs typeface="Arial" pitchFamily="34" charset="0"/>
              </a:rPr>
              <a:t> </a:t>
            </a:r>
            <a:r>
              <a:rPr lang="fr-FR" sz="2400" dirty="0" err="1" smtClean="0">
                <a:solidFill>
                  <a:schemeClr val="tx1"/>
                </a:solidFill>
                <a:latin typeface="Arial" pitchFamily="34" charset="0"/>
                <a:cs typeface="Arial" pitchFamily="34" charset="0"/>
              </a:rPr>
              <a:t>study</a:t>
            </a:r>
            <a:r>
              <a:rPr lang="fr-FR" sz="2400" dirty="0" smtClean="0">
                <a:solidFill>
                  <a:schemeClr val="tx1"/>
                </a:solidFill>
                <a:latin typeface="Arial" pitchFamily="34" charset="0"/>
                <a:cs typeface="Arial" pitchFamily="34" charset="0"/>
              </a:rPr>
              <a:t> on </a:t>
            </a:r>
            <a:r>
              <a:rPr lang="fr-FR" sz="2400" dirty="0" err="1" smtClean="0">
                <a:solidFill>
                  <a:schemeClr val="tx1"/>
                </a:solidFill>
                <a:latin typeface="Arial" pitchFamily="34" charset="0"/>
                <a:cs typeface="Arial" pitchFamily="34" charset="0"/>
              </a:rPr>
              <a:t>transgenic</a:t>
            </a:r>
            <a:r>
              <a:rPr lang="fr-FR" sz="2400" dirty="0" smtClean="0">
                <a:solidFill>
                  <a:schemeClr val="tx1"/>
                </a:solidFill>
                <a:latin typeface="Arial" pitchFamily="34" charset="0"/>
                <a:cs typeface="Arial" pitchFamily="34" charset="0"/>
              </a:rPr>
              <a:t> </a:t>
            </a:r>
            <a:r>
              <a:rPr lang="fr-FR" sz="2400" dirty="0" err="1" smtClean="0">
                <a:solidFill>
                  <a:schemeClr val="tx1"/>
                </a:solidFill>
                <a:latin typeface="Arial" pitchFamily="34" charset="0"/>
                <a:cs typeface="Arial" pitchFamily="34" charset="0"/>
              </a:rPr>
              <a:t>mice</a:t>
            </a:r>
            <a:r>
              <a:rPr lang="fr-FR" sz="2400" dirty="0" smtClean="0">
                <a:solidFill>
                  <a:schemeClr val="tx1"/>
                </a:solidFill>
                <a:latin typeface="Arial" pitchFamily="34" charset="0"/>
                <a:cs typeface="Arial" pitchFamily="34" charset="0"/>
              </a:rPr>
              <a:t> </a:t>
            </a:r>
            <a:r>
              <a:rPr lang="fr-FR" sz="2400" dirty="0" err="1" smtClean="0">
                <a:solidFill>
                  <a:schemeClr val="tx1"/>
                </a:solidFill>
                <a:latin typeface="Arial" pitchFamily="34" charset="0"/>
                <a:cs typeface="Arial" pitchFamily="34" charset="0"/>
              </a:rPr>
              <a:t>allowed</a:t>
            </a:r>
            <a:r>
              <a:rPr lang="fr-FR" sz="2400" dirty="0" smtClean="0">
                <a:solidFill>
                  <a:schemeClr val="tx1"/>
                </a:solidFill>
                <a:latin typeface="Arial" pitchFamily="34" charset="0"/>
                <a:cs typeface="Arial" pitchFamily="34" charset="0"/>
              </a:rPr>
              <a:t> the </a:t>
            </a:r>
            <a:r>
              <a:rPr lang="fr-FR" sz="2400" dirty="0" err="1" smtClean="0">
                <a:solidFill>
                  <a:schemeClr val="tx1"/>
                </a:solidFill>
                <a:latin typeface="Arial" pitchFamily="34" charset="0"/>
                <a:cs typeface="Arial" pitchFamily="34" charset="0"/>
              </a:rPr>
              <a:t>detection</a:t>
            </a:r>
            <a:r>
              <a:rPr lang="fr-FR" sz="2400" dirty="0" smtClean="0">
                <a:solidFill>
                  <a:schemeClr val="tx1"/>
                </a:solidFill>
                <a:latin typeface="Arial" pitchFamily="34" charset="0"/>
                <a:cs typeface="Arial" pitchFamily="34" charset="0"/>
              </a:rPr>
              <a:t> of the expression of the </a:t>
            </a:r>
            <a:r>
              <a:rPr lang="fr-FR" sz="2400" dirty="0" err="1" smtClean="0">
                <a:solidFill>
                  <a:schemeClr val="tx1"/>
                </a:solidFill>
                <a:latin typeface="Arial" pitchFamily="34" charset="0"/>
                <a:cs typeface="Arial" pitchFamily="34" charset="0"/>
              </a:rPr>
              <a:t>chicken</a:t>
            </a:r>
            <a:r>
              <a:rPr lang="fr-FR" sz="2400" dirty="0" smtClean="0">
                <a:solidFill>
                  <a:schemeClr val="tx1"/>
                </a:solidFill>
                <a:latin typeface="Arial" pitchFamily="34" charset="0"/>
                <a:cs typeface="Arial" pitchFamily="34" charset="0"/>
              </a:rPr>
              <a:t> </a:t>
            </a:r>
            <a:r>
              <a:rPr lang="el-GR" sz="2400" dirty="0" smtClean="0">
                <a:solidFill>
                  <a:schemeClr val="tx1"/>
                </a:solidFill>
                <a:latin typeface="Times New Roman"/>
                <a:cs typeface="Times New Roman"/>
              </a:rPr>
              <a:t>β</a:t>
            </a:r>
            <a:r>
              <a:rPr lang="fr-FR" sz="2400" dirty="0" smtClean="0">
                <a:solidFill>
                  <a:schemeClr val="tx1"/>
                </a:solidFill>
                <a:latin typeface="Times New Roman"/>
                <a:cs typeface="Times New Roman"/>
              </a:rPr>
              <a:t>-</a:t>
            </a:r>
            <a:r>
              <a:rPr lang="fr-FR" sz="2400" dirty="0" err="1" smtClean="0">
                <a:solidFill>
                  <a:schemeClr val="tx1"/>
                </a:solidFill>
                <a:latin typeface="Times New Roman"/>
                <a:cs typeface="Times New Roman"/>
              </a:rPr>
              <a:t>globin</a:t>
            </a:r>
            <a:r>
              <a:rPr lang="fr-FR" sz="2400" dirty="0" smtClean="0">
                <a:solidFill>
                  <a:schemeClr val="tx1"/>
                </a:solidFill>
                <a:latin typeface="Times New Roman"/>
                <a:cs typeface="Times New Roman"/>
              </a:rPr>
              <a:t> </a:t>
            </a:r>
            <a:r>
              <a:rPr lang="fr-FR" sz="2400" dirty="0" err="1" smtClean="0">
                <a:solidFill>
                  <a:schemeClr val="tx1"/>
                </a:solidFill>
                <a:latin typeface="Times New Roman"/>
                <a:cs typeface="Times New Roman"/>
              </a:rPr>
              <a:t>genes</a:t>
            </a:r>
            <a:r>
              <a:rPr lang="fr-FR" sz="2400" dirty="0" smtClean="0">
                <a:solidFill>
                  <a:schemeClr val="tx1"/>
                </a:solidFill>
                <a:latin typeface="Times New Roman"/>
                <a:cs typeface="Times New Roman"/>
              </a:rPr>
              <a:t>. The </a:t>
            </a:r>
            <a:r>
              <a:rPr lang="fr-FR" sz="2400" dirty="0" err="1" smtClean="0">
                <a:solidFill>
                  <a:schemeClr val="tx1"/>
                </a:solidFill>
                <a:latin typeface="Times New Roman"/>
                <a:cs typeface="Times New Roman"/>
              </a:rPr>
              <a:t>study</a:t>
            </a:r>
            <a:r>
              <a:rPr lang="fr-FR" sz="2400" dirty="0" smtClean="0">
                <a:solidFill>
                  <a:schemeClr val="tx1"/>
                </a:solidFill>
                <a:latin typeface="Times New Roman"/>
                <a:cs typeface="Times New Roman"/>
              </a:rPr>
              <a:t> of cis-</a:t>
            </a:r>
            <a:r>
              <a:rPr lang="fr-FR" sz="2400" dirty="0" err="1" smtClean="0">
                <a:solidFill>
                  <a:schemeClr val="tx1"/>
                </a:solidFill>
                <a:latin typeface="Times New Roman"/>
                <a:cs typeface="Times New Roman"/>
              </a:rPr>
              <a:t>regulation</a:t>
            </a:r>
            <a:r>
              <a:rPr lang="fr-FR" sz="2400" dirty="0" smtClean="0">
                <a:solidFill>
                  <a:schemeClr val="tx1"/>
                </a:solidFill>
                <a:latin typeface="Times New Roman"/>
                <a:cs typeface="Times New Roman"/>
              </a:rPr>
              <a:t> of the expression of </a:t>
            </a:r>
            <a:r>
              <a:rPr lang="fr-FR" sz="2400" dirty="0" err="1" smtClean="0">
                <a:solidFill>
                  <a:schemeClr val="tx1"/>
                </a:solidFill>
                <a:latin typeface="Times New Roman"/>
                <a:cs typeface="Times New Roman"/>
              </a:rPr>
              <a:t>human</a:t>
            </a:r>
            <a:r>
              <a:rPr lang="fr-FR" sz="2400" dirty="0" smtClean="0">
                <a:solidFill>
                  <a:schemeClr val="tx1"/>
                </a:solidFill>
                <a:latin typeface="Times New Roman"/>
                <a:cs typeface="Times New Roman"/>
              </a:rPr>
              <a:t> </a:t>
            </a:r>
            <a:r>
              <a:rPr lang="el-GR" sz="2400" dirty="0" smtClean="0">
                <a:solidFill>
                  <a:schemeClr val="tx1"/>
                </a:solidFill>
                <a:latin typeface="Times New Roman"/>
                <a:cs typeface="Times New Roman"/>
              </a:rPr>
              <a:t>β</a:t>
            </a:r>
            <a:r>
              <a:rPr lang="fr-FR" sz="2400" dirty="0" smtClean="0">
                <a:solidFill>
                  <a:schemeClr val="tx1"/>
                </a:solidFill>
                <a:latin typeface="Times New Roman"/>
                <a:cs typeface="Times New Roman"/>
              </a:rPr>
              <a:t>-</a:t>
            </a:r>
            <a:r>
              <a:rPr lang="fr-FR" sz="2400" dirty="0" err="1" smtClean="0">
                <a:solidFill>
                  <a:schemeClr val="tx1"/>
                </a:solidFill>
                <a:latin typeface="Times New Roman"/>
                <a:cs typeface="Times New Roman"/>
              </a:rPr>
              <a:t>globin</a:t>
            </a:r>
            <a:r>
              <a:rPr lang="fr-FR" sz="2400" dirty="0" smtClean="0">
                <a:solidFill>
                  <a:schemeClr val="tx1"/>
                </a:solidFill>
                <a:latin typeface="Times New Roman"/>
                <a:cs typeface="Times New Roman"/>
              </a:rPr>
              <a:t> </a:t>
            </a:r>
            <a:r>
              <a:rPr lang="fr-FR" sz="2400" dirty="0" err="1" smtClean="0">
                <a:solidFill>
                  <a:schemeClr val="tx1"/>
                </a:solidFill>
                <a:latin typeface="Times New Roman"/>
                <a:cs typeface="Times New Roman"/>
              </a:rPr>
              <a:t>genes</a:t>
            </a:r>
            <a:r>
              <a:rPr lang="fr-FR" sz="2400" dirty="0" smtClean="0">
                <a:solidFill>
                  <a:schemeClr val="tx1"/>
                </a:solidFill>
                <a:latin typeface="Times New Roman"/>
                <a:cs typeface="Times New Roman"/>
              </a:rPr>
              <a:t> </a:t>
            </a:r>
            <a:r>
              <a:rPr lang="fr-FR" sz="2400" dirty="0" err="1" smtClean="0">
                <a:solidFill>
                  <a:schemeClr val="tx1"/>
                </a:solidFill>
                <a:latin typeface="Times New Roman"/>
                <a:cs typeface="Times New Roman"/>
              </a:rPr>
              <a:t>was</a:t>
            </a:r>
            <a:r>
              <a:rPr lang="fr-FR" sz="2400" dirty="0" smtClean="0">
                <a:solidFill>
                  <a:schemeClr val="tx1"/>
                </a:solidFill>
                <a:latin typeface="Times New Roman"/>
                <a:cs typeface="Times New Roman"/>
              </a:rPr>
              <a:t> </a:t>
            </a:r>
            <a:r>
              <a:rPr lang="fr-FR" sz="2400" dirty="0" err="1" smtClean="0">
                <a:solidFill>
                  <a:schemeClr val="tx1"/>
                </a:solidFill>
                <a:latin typeface="Times New Roman"/>
                <a:cs typeface="Times New Roman"/>
              </a:rPr>
              <a:t>performed</a:t>
            </a:r>
            <a:r>
              <a:rPr lang="fr-FR" sz="2400" dirty="0" smtClean="0">
                <a:solidFill>
                  <a:schemeClr val="tx1"/>
                </a:solidFill>
                <a:latin typeface="Times New Roman"/>
                <a:cs typeface="Times New Roman"/>
              </a:rPr>
              <a:t> </a:t>
            </a:r>
            <a:r>
              <a:rPr lang="fr-FR" sz="2400" dirty="0" err="1" smtClean="0">
                <a:solidFill>
                  <a:schemeClr val="tx1"/>
                </a:solidFill>
                <a:latin typeface="Times New Roman"/>
                <a:cs typeface="Times New Roman"/>
              </a:rPr>
              <a:t>using</a:t>
            </a:r>
            <a:r>
              <a:rPr lang="fr-FR" sz="2400" dirty="0" smtClean="0">
                <a:solidFill>
                  <a:schemeClr val="tx1"/>
                </a:solidFill>
                <a:latin typeface="Times New Roman"/>
                <a:cs typeface="Times New Roman"/>
              </a:rPr>
              <a:t> </a:t>
            </a:r>
            <a:r>
              <a:rPr lang="fr-FR" sz="2400" dirty="0" err="1" smtClean="0">
                <a:solidFill>
                  <a:schemeClr val="tx1"/>
                </a:solidFill>
                <a:latin typeface="Times New Roman"/>
                <a:cs typeface="Times New Roman"/>
              </a:rPr>
              <a:t>transgenic</a:t>
            </a:r>
            <a:r>
              <a:rPr lang="fr-FR" sz="2400" dirty="0" smtClean="0">
                <a:solidFill>
                  <a:schemeClr val="tx1"/>
                </a:solidFill>
                <a:latin typeface="Times New Roman"/>
                <a:cs typeface="Times New Roman"/>
              </a:rPr>
              <a:t> </a:t>
            </a:r>
            <a:r>
              <a:rPr lang="fr-FR" sz="2400" dirty="0" err="1" smtClean="0">
                <a:solidFill>
                  <a:schemeClr val="tx1"/>
                </a:solidFill>
                <a:latin typeface="Times New Roman"/>
                <a:cs typeface="Times New Roman"/>
              </a:rPr>
              <a:t>mice</a:t>
            </a:r>
            <a:r>
              <a:rPr lang="fr-FR" sz="2400" dirty="0" smtClean="0">
                <a:solidFill>
                  <a:schemeClr val="tx1"/>
                </a:solidFill>
                <a:latin typeface="Times New Roman"/>
                <a:cs typeface="Times New Roman"/>
              </a:rPr>
              <a:t> </a:t>
            </a:r>
            <a:r>
              <a:rPr lang="fr-FR" sz="2400" dirty="0" err="1" smtClean="0">
                <a:solidFill>
                  <a:schemeClr val="tx1"/>
                </a:solidFill>
                <a:latin typeface="Times New Roman"/>
                <a:cs typeface="Times New Roman"/>
              </a:rPr>
              <a:t>with</a:t>
            </a:r>
            <a:r>
              <a:rPr lang="fr-FR" sz="2400" dirty="0" smtClean="0">
                <a:solidFill>
                  <a:schemeClr val="tx1"/>
                </a:solidFill>
                <a:latin typeface="Times New Roman"/>
                <a:cs typeface="Times New Roman"/>
              </a:rPr>
              <a:t> </a:t>
            </a:r>
            <a:r>
              <a:rPr lang="fr-FR" sz="2400" dirty="0" err="1" smtClean="0">
                <a:solidFill>
                  <a:schemeClr val="tx1"/>
                </a:solidFill>
                <a:latin typeface="Times New Roman"/>
                <a:cs typeface="Times New Roman"/>
              </a:rPr>
              <a:t>different</a:t>
            </a:r>
            <a:r>
              <a:rPr lang="fr-FR" sz="2400" dirty="0" smtClean="0">
                <a:solidFill>
                  <a:schemeClr val="tx1"/>
                </a:solidFill>
                <a:latin typeface="Times New Roman"/>
                <a:cs typeface="Times New Roman"/>
              </a:rPr>
              <a:t> </a:t>
            </a:r>
            <a:r>
              <a:rPr lang="fr-FR" sz="2400" dirty="0" err="1" smtClean="0">
                <a:solidFill>
                  <a:schemeClr val="tx1"/>
                </a:solidFill>
                <a:latin typeface="Times New Roman"/>
                <a:cs typeface="Times New Roman"/>
              </a:rPr>
              <a:t>regulating</a:t>
            </a:r>
            <a:r>
              <a:rPr lang="fr-FR" sz="2400" dirty="0" smtClean="0">
                <a:solidFill>
                  <a:schemeClr val="tx1"/>
                </a:solidFill>
                <a:latin typeface="Times New Roman"/>
                <a:cs typeface="Times New Roman"/>
              </a:rPr>
              <a:t> </a:t>
            </a:r>
            <a:r>
              <a:rPr lang="fr-FR" sz="2400" dirty="0" err="1" smtClean="0">
                <a:solidFill>
                  <a:schemeClr val="tx1"/>
                </a:solidFill>
                <a:latin typeface="Times New Roman"/>
                <a:cs typeface="Times New Roman"/>
              </a:rPr>
              <a:t>rigions</a:t>
            </a:r>
            <a:r>
              <a:rPr lang="fr-FR" sz="2400" dirty="0" smtClean="0">
                <a:solidFill>
                  <a:schemeClr val="tx1"/>
                </a:solidFill>
                <a:latin typeface="Times New Roman"/>
                <a:cs typeface="Times New Roman"/>
              </a:rPr>
              <a:t> of </a:t>
            </a:r>
            <a:r>
              <a:rPr lang="fr-FR" sz="2400" dirty="0" err="1" smtClean="0">
                <a:solidFill>
                  <a:schemeClr val="tx1"/>
                </a:solidFill>
                <a:latin typeface="Times New Roman"/>
                <a:cs typeface="Times New Roman"/>
              </a:rPr>
              <a:t>this</a:t>
            </a:r>
            <a:r>
              <a:rPr lang="fr-FR" sz="2400" dirty="0" smtClean="0">
                <a:solidFill>
                  <a:schemeClr val="tx1"/>
                </a:solidFill>
                <a:latin typeface="Times New Roman"/>
                <a:cs typeface="Times New Roman"/>
              </a:rPr>
              <a:t> cluster. In the </a:t>
            </a:r>
            <a:r>
              <a:rPr lang="fr-FR" sz="2400" dirty="0" err="1" smtClean="0">
                <a:solidFill>
                  <a:schemeClr val="tx1"/>
                </a:solidFill>
                <a:latin typeface="Times New Roman"/>
                <a:cs typeface="Times New Roman"/>
              </a:rPr>
              <a:t>other</a:t>
            </a:r>
            <a:r>
              <a:rPr lang="fr-FR" sz="2400" dirty="0" smtClean="0">
                <a:solidFill>
                  <a:schemeClr val="tx1"/>
                </a:solidFill>
                <a:latin typeface="Times New Roman"/>
                <a:cs typeface="Times New Roman"/>
              </a:rPr>
              <a:t> hand, </a:t>
            </a:r>
            <a:r>
              <a:rPr lang="fr-FR" sz="2400" dirty="0" err="1" smtClean="0">
                <a:solidFill>
                  <a:schemeClr val="tx1"/>
                </a:solidFill>
                <a:latin typeface="Times New Roman"/>
                <a:cs typeface="Times New Roman"/>
              </a:rPr>
              <a:t>their</a:t>
            </a:r>
            <a:r>
              <a:rPr lang="fr-FR" sz="2400" dirty="0" smtClean="0">
                <a:solidFill>
                  <a:schemeClr val="tx1"/>
                </a:solidFill>
                <a:latin typeface="Times New Roman"/>
                <a:cs typeface="Times New Roman"/>
              </a:rPr>
              <a:t> </a:t>
            </a:r>
            <a:r>
              <a:rPr lang="fr-FR" sz="2400" dirty="0" err="1" smtClean="0">
                <a:solidFill>
                  <a:schemeClr val="tx1"/>
                </a:solidFill>
                <a:latin typeface="Times New Roman"/>
                <a:cs typeface="Times New Roman"/>
              </a:rPr>
              <a:t>trans</a:t>
            </a:r>
            <a:r>
              <a:rPr lang="fr-FR" sz="2400" dirty="0" smtClean="0">
                <a:solidFill>
                  <a:schemeClr val="tx1"/>
                </a:solidFill>
                <a:latin typeface="Times New Roman"/>
                <a:cs typeface="Times New Roman"/>
              </a:rPr>
              <a:t>-</a:t>
            </a:r>
            <a:r>
              <a:rPr lang="fr-FR" sz="2400" dirty="0" err="1" smtClean="0">
                <a:solidFill>
                  <a:schemeClr val="tx1"/>
                </a:solidFill>
                <a:latin typeface="Times New Roman"/>
                <a:cs typeface="Times New Roman"/>
              </a:rPr>
              <a:t>regulation</a:t>
            </a:r>
            <a:r>
              <a:rPr lang="fr-FR" sz="2400" dirty="0" smtClean="0">
                <a:solidFill>
                  <a:schemeClr val="tx1"/>
                </a:solidFill>
                <a:latin typeface="Times New Roman"/>
                <a:cs typeface="Times New Roman"/>
              </a:rPr>
              <a:t> </a:t>
            </a:r>
            <a:r>
              <a:rPr lang="fr-FR" sz="2400" dirty="0" err="1" smtClean="0">
                <a:solidFill>
                  <a:schemeClr val="tx1"/>
                </a:solidFill>
                <a:latin typeface="Times New Roman"/>
                <a:cs typeface="Times New Roman"/>
              </a:rPr>
              <a:t>was</a:t>
            </a:r>
            <a:r>
              <a:rPr lang="fr-FR" sz="2400" dirty="0" smtClean="0">
                <a:solidFill>
                  <a:schemeClr val="tx1"/>
                </a:solidFill>
                <a:latin typeface="Times New Roman"/>
                <a:cs typeface="Times New Roman"/>
              </a:rPr>
              <a:t> </a:t>
            </a:r>
            <a:r>
              <a:rPr lang="fr-FR" sz="2400" dirty="0" err="1" smtClean="0">
                <a:solidFill>
                  <a:schemeClr val="tx1"/>
                </a:solidFill>
                <a:latin typeface="Times New Roman"/>
                <a:cs typeface="Times New Roman"/>
              </a:rPr>
              <a:t>characterized</a:t>
            </a:r>
            <a:r>
              <a:rPr lang="fr-FR" sz="2400" dirty="0" smtClean="0">
                <a:solidFill>
                  <a:schemeClr val="tx1"/>
                </a:solidFill>
                <a:latin typeface="Times New Roman"/>
                <a:cs typeface="Times New Roman"/>
              </a:rPr>
              <a:t> by </a:t>
            </a:r>
            <a:r>
              <a:rPr lang="fr-FR" sz="2400" dirty="0" err="1" smtClean="0">
                <a:solidFill>
                  <a:schemeClr val="tx1"/>
                </a:solidFill>
                <a:latin typeface="Times New Roman"/>
                <a:cs typeface="Times New Roman"/>
              </a:rPr>
              <a:t>combining</a:t>
            </a:r>
            <a:r>
              <a:rPr lang="fr-FR" sz="2400" dirty="0" smtClean="0">
                <a:solidFill>
                  <a:schemeClr val="tx1"/>
                </a:solidFill>
                <a:latin typeface="Times New Roman"/>
                <a:cs typeface="Times New Roman"/>
              </a:rPr>
              <a:t> </a:t>
            </a:r>
            <a:r>
              <a:rPr lang="fr-FR" sz="2400" dirty="0" err="1" smtClean="0">
                <a:solidFill>
                  <a:schemeClr val="tx1"/>
                </a:solidFill>
                <a:latin typeface="Times New Roman"/>
                <a:cs typeface="Times New Roman"/>
              </a:rPr>
              <a:t>several</a:t>
            </a:r>
            <a:r>
              <a:rPr lang="fr-FR" sz="2400" dirty="0" smtClean="0">
                <a:solidFill>
                  <a:schemeClr val="tx1"/>
                </a:solidFill>
                <a:latin typeface="Times New Roman"/>
                <a:cs typeface="Times New Roman"/>
              </a:rPr>
              <a:t> approches (IPA, DAVID GO,…)</a:t>
            </a:r>
            <a:r>
              <a:rPr lang="fr-FR" sz="2400" dirty="0" smtClean="0">
                <a:solidFill>
                  <a:schemeClr val="tx1"/>
                </a:solidFill>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fr-FR" sz="2400" dirty="0" smtClean="0">
                <a:solidFill>
                  <a:schemeClr val="tx1"/>
                </a:solidFill>
                <a:latin typeface="Arial" pitchFamily="34" charset="0"/>
                <a:cs typeface="Arial" pitchFamily="34" charset="0"/>
              </a:rPr>
              <a:t>A comparative </a:t>
            </a:r>
            <a:r>
              <a:rPr lang="fr-FR" sz="2400" dirty="0" err="1" smtClean="0">
                <a:solidFill>
                  <a:schemeClr val="tx1"/>
                </a:solidFill>
                <a:latin typeface="Arial" pitchFamily="34" charset="0"/>
                <a:cs typeface="Arial" pitchFamily="34" charset="0"/>
              </a:rPr>
              <a:t>study</a:t>
            </a:r>
            <a:r>
              <a:rPr lang="fr-FR" sz="2400" dirty="0" smtClean="0">
                <a:solidFill>
                  <a:schemeClr val="tx1"/>
                </a:solidFill>
                <a:latin typeface="Arial" pitchFamily="34" charset="0"/>
                <a:cs typeface="Arial" pitchFamily="34" charset="0"/>
              </a:rPr>
              <a:t>  of </a:t>
            </a:r>
            <a:r>
              <a:rPr lang="fr-FR" sz="2400" dirty="0" err="1" smtClean="0">
                <a:solidFill>
                  <a:schemeClr val="tx1"/>
                </a:solidFill>
                <a:latin typeface="Arial" pitchFamily="34" charset="0"/>
                <a:cs typeface="Arial" pitchFamily="34" charset="0"/>
              </a:rPr>
              <a:t>this</a:t>
            </a:r>
            <a:r>
              <a:rPr lang="fr-FR" sz="2400" dirty="0" smtClean="0">
                <a:solidFill>
                  <a:schemeClr val="tx1"/>
                </a:solidFill>
                <a:latin typeface="Arial" pitchFamily="34" charset="0"/>
                <a:cs typeface="Arial" pitchFamily="34" charset="0"/>
              </a:rPr>
              <a:t> </a:t>
            </a:r>
            <a:r>
              <a:rPr lang="fr-FR" sz="2400" dirty="0" err="1" smtClean="0">
                <a:solidFill>
                  <a:schemeClr val="tx1"/>
                </a:solidFill>
                <a:latin typeface="Arial" pitchFamily="34" charset="0"/>
                <a:cs typeface="Arial" pitchFamily="34" charset="0"/>
              </a:rPr>
              <a:t>gene</a:t>
            </a:r>
            <a:r>
              <a:rPr lang="fr-FR" sz="2400" dirty="0" smtClean="0">
                <a:solidFill>
                  <a:schemeClr val="tx1"/>
                </a:solidFill>
                <a:latin typeface="Arial" pitchFamily="34" charset="0"/>
                <a:cs typeface="Arial" pitchFamily="34" charset="0"/>
              </a:rPr>
              <a:t> </a:t>
            </a:r>
            <a:r>
              <a:rPr lang="fr-FR" sz="2400" dirty="0" err="1" smtClean="0">
                <a:solidFill>
                  <a:schemeClr val="tx1"/>
                </a:solidFill>
                <a:latin typeface="Arial" pitchFamily="34" charset="0"/>
                <a:cs typeface="Arial" pitchFamily="34" charset="0"/>
              </a:rPr>
              <a:t>family</a:t>
            </a:r>
            <a:r>
              <a:rPr lang="fr-FR" sz="2400" dirty="0" smtClean="0">
                <a:solidFill>
                  <a:schemeClr val="tx1"/>
                </a:solidFill>
                <a:latin typeface="Arial" pitchFamily="34" charset="0"/>
                <a:cs typeface="Arial" pitchFamily="34" charset="0"/>
              </a:rPr>
              <a:t> </a:t>
            </a:r>
            <a:r>
              <a:rPr lang="fr-FR" sz="2400" dirty="0" err="1" smtClean="0">
                <a:solidFill>
                  <a:schemeClr val="tx1"/>
                </a:solidFill>
                <a:latin typeface="Arial" pitchFamily="34" charset="0"/>
                <a:cs typeface="Arial" pitchFamily="34" charset="0"/>
              </a:rPr>
              <a:t>between</a:t>
            </a:r>
            <a:r>
              <a:rPr lang="fr-FR" sz="2400" dirty="0" smtClean="0">
                <a:solidFill>
                  <a:schemeClr val="tx1"/>
                </a:solidFill>
                <a:latin typeface="Arial" pitchFamily="34" charset="0"/>
                <a:cs typeface="Arial" pitchFamily="34" charset="0"/>
              </a:rPr>
              <a:t> </a:t>
            </a:r>
            <a:r>
              <a:rPr lang="fr-FR" sz="2400" dirty="0" err="1" smtClean="0">
                <a:solidFill>
                  <a:schemeClr val="tx1"/>
                </a:solidFill>
                <a:latin typeface="Arial" pitchFamily="34" charset="0"/>
                <a:cs typeface="Arial" pitchFamily="34" charset="0"/>
              </a:rPr>
              <a:t>these</a:t>
            </a:r>
            <a:r>
              <a:rPr lang="fr-FR" sz="2400" dirty="0" smtClean="0">
                <a:solidFill>
                  <a:schemeClr val="tx1"/>
                </a:solidFill>
                <a:latin typeface="Arial" pitchFamily="34" charset="0"/>
                <a:cs typeface="Arial" pitchFamily="34" charset="0"/>
              </a:rPr>
              <a:t> </a:t>
            </a:r>
            <a:r>
              <a:rPr lang="fr-FR" sz="2400" dirty="0" err="1" smtClean="0">
                <a:solidFill>
                  <a:schemeClr val="tx1"/>
                </a:solidFill>
                <a:latin typeface="Arial" pitchFamily="34" charset="0"/>
                <a:cs typeface="Arial" pitchFamily="34" charset="0"/>
              </a:rPr>
              <a:t>two</a:t>
            </a:r>
            <a:r>
              <a:rPr lang="fr-FR" sz="2400" dirty="0" smtClean="0">
                <a:solidFill>
                  <a:schemeClr val="tx1"/>
                </a:solidFill>
                <a:latin typeface="Arial" pitchFamily="34" charset="0"/>
                <a:cs typeface="Arial" pitchFamily="34" charset="0"/>
              </a:rPr>
              <a:t> </a:t>
            </a:r>
            <a:r>
              <a:rPr lang="fr-FR" sz="2400" dirty="0" err="1" smtClean="0">
                <a:solidFill>
                  <a:schemeClr val="tx1"/>
                </a:solidFill>
                <a:latin typeface="Arial" pitchFamily="34" charset="0"/>
                <a:cs typeface="Arial" pitchFamily="34" charset="0"/>
              </a:rPr>
              <a:t>species</a:t>
            </a:r>
            <a:r>
              <a:rPr lang="fr-FR" sz="2400" dirty="0" smtClean="0">
                <a:solidFill>
                  <a:schemeClr val="tx1"/>
                </a:solidFill>
                <a:latin typeface="Arial" pitchFamily="34" charset="0"/>
                <a:cs typeface="Arial" pitchFamily="34" charset="0"/>
              </a:rPr>
              <a:t> has </a:t>
            </a:r>
            <a:r>
              <a:rPr lang="fr-FR" sz="2400" dirty="0" err="1" smtClean="0">
                <a:solidFill>
                  <a:schemeClr val="tx1"/>
                </a:solidFill>
                <a:latin typeface="Arial" pitchFamily="34" charset="0"/>
                <a:cs typeface="Arial" pitchFamily="34" charset="0"/>
              </a:rPr>
              <a:t>confermed</a:t>
            </a:r>
            <a:r>
              <a:rPr lang="fr-FR" sz="2400" dirty="0" smtClean="0">
                <a:solidFill>
                  <a:schemeClr val="tx1"/>
                </a:solidFill>
                <a:latin typeface="Arial" pitchFamily="34" charset="0"/>
                <a:cs typeface="Arial" pitchFamily="34" charset="0"/>
              </a:rPr>
              <a:t> the conservation of </a:t>
            </a:r>
            <a:r>
              <a:rPr lang="fr-FR" sz="2400" dirty="0" err="1" smtClean="0">
                <a:solidFill>
                  <a:schemeClr val="tx1"/>
                </a:solidFill>
                <a:latin typeface="Arial" pitchFamily="34" charset="0"/>
                <a:cs typeface="Arial" pitchFamily="34" charset="0"/>
              </a:rPr>
              <a:t>their</a:t>
            </a:r>
            <a:r>
              <a:rPr lang="fr-FR" sz="2400" dirty="0" smtClean="0">
                <a:solidFill>
                  <a:schemeClr val="tx1"/>
                </a:solidFill>
                <a:latin typeface="Arial" pitchFamily="34" charset="0"/>
                <a:cs typeface="Arial" pitchFamily="34" charset="0"/>
              </a:rPr>
              <a:t> </a:t>
            </a:r>
            <a:r>
              <a:rPr lang="fr-FR" sz="2400" dirty="0" err="1" smtClean="0">
                <a:solidFill>
                  <a:schemeClr val="tx1"/>
                </a:solidFill>
                <a:latin typeface="Arial" pitchFamily="34" charset="0"/>
                <a:cs typeface="Arial" pitchFamily="34" charset="0"/>
              </a:rPr>
              <a:t>general</a:t>
            </a:r>
            <a:r>
              <a:rPr lang="fr-FR" sz="2400" dirty="0" smtClean="0">
                <a:solidFill>
                  <a:schemeClr val="tx1"/>
                </a:solidFill>
                <a:latin typeface="Arial" pitchFamily="34" charset="0"/>
                <a:cs typeface="Arial" pitchFamily="34" charset="0"/>
              </a:rPr>
              <a:t> organisation </a:t>
            </a:r>
            <a:r>
              <a:rPr lang="fr-FR" sz="2400" dirty="0" err="1" smtClean="0">
                <a:solidFill>
                  <a:schemeClr val="tx1"/>
                </a:solidFill>
                <a:latin typeface="Arial" pitchFamily="34" charset="0"/>
                <a:cs typeface="Arial" pitchFamily="34" charset="0"/>
              </a:rPr>
              <a:t>during</a:t>
            </a:r>
            <a:r>
              <a:rPr lang="fr-FR" sz="2400" dirty="0" smtClean="0">
                <a:solidFill>
                  <a:schemeClr val="tx1"/>
                </a:solidFill>
                <a:latin typeface="Arial" pitchFamily="34" charset="0"/>
                <a:cs typeface="Arial" pitchFamily="34" charset="0"/>
              </a:rPr>
              <a:t> </a:t>
            </a:r>
            <a:r>
              <a:rPr lang="fr-FR" sz="2400" dirty="0" err="1" smtClean="0">
                <a:solidFill>
                  <a:schemeClr val="tx1"/>
                </a:solidFill>
                <a:latin typeface="Arial" pitchFamily="34" charset="0"/>
                <a:cs typeface="Arial" pitchFamily="34" charset="0"/>
              </a:rPr>
              <a:t>evolution</a:t>
            </a:r>
            <a:r>
              <a:rPr lang="fr-FR" sz="2400" dirty="0" smtClean="0">
                <a:solidFill>
                  <a:schemeClr val="tx1"/>
                </a:solidFill>
                <a:latin typeface="Arial" pitchFamily="34" charset="0"/>
                <a:cs typeface="Arial" pitchFamily="34" charset="0"/>
              </a:rPr>
              <a:t>,  </a:t>
            </a:r>
            <a:r>
              <a:rPr lang="fr-FR" sz="2400" dirty="0" err="1" smtClean="0">
                <a:solidFill>
                  <a:schemeClr val="tx1"/>
                </a:solidFill>
                <a:latin typeface="Arial" pitchFamily="34" charset="0"/>
                <a:cs typeface="Arial" pitchFamily="34" charset="0"/>
              </a:rPr>
              <a:t>despite</a:t>
            </a:r>
            <a:r>
              <a:rPr lang="fr-FR" sz="2400" dirty="0" smtClean="0">
                <a:solidFill>
                  <a:schemeClr val="tx1"/>
                </a:solidFill>
                <a:latin typeface="Arial" pitchFamily="34" charset="0"/>
                <a:cs typeface="Arial" pitchFamily="34" charset="0"/>
              </a:rPr>
              <a:t> of  the </a:t>
            </a:r>
            <a:r>
              <a:rPr lang="fr-FR" sz="2400" dirty="0" err="1" smtClean="0">
                <a:solidFill>
                  <a:schemeClr val="tx1"/>
                </a:solidFill>
                <a:latin typeface="Arial" pitchFamily="34" charset="0"/>
                <a:cs typeface="Arial" pitchFamily="34" charset="0"/>
              </a:rPr>
              <a:t>ir</a:t>
            </a:r>
            <a:r>
              <a:rPr lang="fr-FR" sz="2400" dirty="0" smtClean="0">
                <a:solidFill>
                  <a:schemeClr val="tx1"/>
                </a:solidFill>
                <a:latin typeface="Arial" pitchFamily="34" charset="0"/>
                <a:cs typeface="Arial" pitchFamily="34" charset="0"/>
              </a:rPr>
              <a:t> </a:t>
            </a:r>
            <a:r>
              <a:rPr lang="fr-FR" sz="2400" dirty="0" err="1" smtClean="0">
                <a:solidFill>
                  <a:schemeClr val="tx1"/>
                </a:solidFill>
                <a:latin typeface="Arial" pitchFamily="34" charset="0"/>
                <a:cs typeface="Arial" pitchFamily="34" charset="0"/>
              </a:rPr>
              <a:t>different</a:t>
            </a:r>
            <a:r>
              <a:rPr lang="fr-FR" sz="2400" dirty="0" smtClean="0">
                <a:solidFill>
                  <a:schemeClr val="tx1"/>
                </a:solidFill>
                <a:latin typeface="Arial" pitchFamily="34" charset="0"/>
                <a:cs typeface="Arial" pitchFamily="34" charset="0"/>
              </a:rPr>
              <a:t> </a:t>
            </a:r>
            <a:r>
              <a:rPr lang="fr-FR" sz="2400" dirty="0" err="1" smtClean="0">
                <a:solidFill>
                  <a:schemeClr val="tx1"/>
                </a:solidFill>
                <a:latin typeface="Arial" pitchFamily="34" charset="0"/>
                <a:cs typeface="Arial" pitchFamily="34" charset="0"/>
              </a:rPr>
              <a:t>regulation</a:t>
            </a:r>
            <a:r>
              <a:rPr lang="fr-FR" sz="2400" dirty="0" smtClean="0">
                <a:solidFill>
                  <a:schemeClr val="tx1"/>
                </a:solidFill>
                <a:latin typeface="Arial" pitchFamily="34" charset="0"/>
                <a:cs typeface="Arial" pitchFamily="34" charset="0"/>
              </a:rPr>
              <a:t> </a:t>
            </a:r>
            <a:r>
              <a:rPr lang="fr-FR" sz="2400" dirty="0" err="1" smtClean="0">
                <a:solidFill>
                  <a:schemeClr val="tx1"/>
                </a:solidFill>
                <a:latin typeface="Arial" pitchFamily="34" charset="0"/>
                <a:cs typeface="Arial" pitchFamily="34" charset="0"/>
              </a:rPr>
              <a:t>mecanisms</a:t>
            </a:r>
            <a:r>
              <a:rPr lang="fr-FR" sz="2400" dirty="0" smtClean="0">
                <a:solidFill>
                  <a:schemeClr val="tx1"/>
                </a:solidFill>
                <a:latin typeface="Arial" pitchFamily="34" charset="0"/>
                <a:cs typeface="Arial" pitchFamily="34" charset="0"/>
              </a:rPr>
              <a:t>.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ZoneTexte 14"/>
          <p:cNvSpPr txBox="1"/>
          <p:nvPr/>
        </p:nvSpPr>
        <p:spPr>
          <a:xfrm>
            <a:off x="23614880" y="6940611"/>
            <a:ext cx="8352928" cy="830997"/>
          </a:xfrm>
          <a:prstGeom prst="rect">
            <a:avLst/>
          </a:prstGeom>
          <a:ln w="57150"/>
        </p:spPr>
        <p:style>
          <a:lnRef idx="2">
            <a:schemeClr val="dk1"/>
          </a:lnRef>
          <a:fillRef idx="1">
            <a:schemeClr val="lt1"/>
          </a:fillRef>
          <a:effectRef idx="0">
            <a:schemeClr val="dk1"/>
          </a:effectRef>
          <a:fontRef idx="minor">
            <a:schemeClr val="dk1"/>
          </a:fontRef>
        </p:style>
        <p:txBody>
          <a:bodyPr wrap="square" rtlCol="0" anchor="ctr">
            <a:spAutoFit/>
          </a:bodyPr>
          <a:lstStyle/>
          <a:p>
            <a:r>
              <a:rPr lang="fr-FR" sz="2400" b="1" u="sng" dirty="0" smtClean="0">
                <a:latin typeface="Arial" pitchFamily="34" charset="0"/>
                <a:cs typeface="Arial" pitchFamily="34" charset="0"/>
              </a:rPr>
              <a:t>Key </a:t>
            </a:r>
            <a:r>
              <a:rPr lang="fr-FR" sz="2400" b="1" u="sng" dirty="0" err="1" smtClean="0">
                <a:latin typeface="Arial" pitchFamily="34" charset="0"/>
                <a:cs typeface="Arial" pitchFamily="34" charset="0"/>
              </a:rPr>
              <a:t>words</a:t>
            </a:r>
            <a:r>
              <a:rPr lang="fr-FR" sz="2400" b="1" u="sng" dirty="0" smtClean="0">
                <a:latin typeface="Arial" pitchFamily="34" charset="0"/>
                <a:cs typeface="Arial" pitchFamily="34" charset="0"/>
              </a:rPr>
              <a:t>:</a:t>
            </a:r>
            <a:r>
              <a:rPr lang="fr-FR" sz="2400" b="1" dirty="0" smtClean="0">
                <a:latin typeface="Arial" pitchFamily="34" charset="0"/>
                <a:cs typeface="Arial" pitchFamily="34" charset="0"/>
              </a:rPr>
              <a:t> globine </a:t>
            </a:r>
            <a:r>
              <a:rPr lang="fr-FR" sz="2400" b="1" dirty="0" err="1" smtClean="0">
                <a:latin typeface="Arial" pitchFamily="34" charset="0"/>
                <a:cs typeface="Arial" pitchFamily="34" charset="0"/>
              </a:rPr>
              <a:t>genes</a:t>
            </a:r>
            <a:r>
              <a:rPr lang="fr-FR" sz="2400" b="1" dirty="0" smtClean="0">
                <a:latin typeface="Arial" pitchFamily="34" charset="0"/>
                <a:cs typeface="Arial" pitchFamily="34" charset="0"/>
              </a:rPr>
              <a:t>, </a:t>
            </a:r>
            <a:r>
              <a:rPr lang="el-GR" sz="2400" b="1" dirty="0" smtClean="0">
                <a:latin typeface="Times New Roman"/>
                <a:cs typeface="Times New Roman"/>
              </a:rPr>
              <a:t>α</a:t>
            </a:r>
            <a:r>
              <a:rPr lang="fr-FR" sz="2400" b="1" dirty="0" smtClean="0">
                <a:latin typeface="Times New Roman"/>
                <a:cs typeface="Times New Roman"/>
              </a:rPr>
              <a:t>-</a:t>
            </a:r>
            <a:r>
              <a:rPr lang="fr-FR" sz="2400" b="1" dirty="0" err="1" smtClean="0">
                <a:latin typeface="Times New Roman"/>
                <a:cs typeface="Times New Roman"/>
              </a:rPr>
              <a:t>globin</a:t>
            </a:r>
            <a:r>
              <a:rPr lang="fr-FR" sz="2400" b="1" dirty="0" smtClean="0">
                <a:latin typeface="Times New Roman"/>
                <a:cs typeface="Times New Roman"/>
              </a:rPr>
              <a:t> cluster, </a:t>
            </a:r>
            <a:r>
              <a:rPr lang="el-GR" sz="2400" b="1" dirty="0" smtClean="0">
                <a:latin typeface="Times New Roman"/>
                <a:cs typeface="Times New Roman"/>
              </a:rPr>
              <a:t>β</a:t>
            </a:r>
            <a:r>
              <a:rPr lang="fr-FR" sz="2400" b="1" dirty="0" smtClean="0">
                <a:latin typeface="Times New Roman"/>
                <a:cs typeface="Times New Roman"/>
              </a:rPr>
              <a:t>-</a:t>
            </a:r>
            <a:r>
              <a:rPr lang="fr-FR" sz="2400" b="1" dirty="0" err="1" smtClean="0">
                <a:latin typeface="Times New Roman"/>
                <a:cs typeface="Times New Roman"/>
              </a:rPr>
              <a:t>globin</a:t>
            </a:r>
            <a:r>
              <a:rPr lang="fr-FR" sz="2400" b="1" dirty="0" smtClean="0">
                <a:latin typeface="Times New Roman"/>
                <a:cs typeface="Times New Roman"/>
              </a:rPr>
              <a:t> cluster, </a:t>
            </a:r>
            <a:r>
              <a:rPr lang="fr-FR" sz="2400" b="1" dirty="0" err="1" smtClean="0">
                <a:latin typeface="Times New Roman"/>
                <a:cs typeface="Times New Roman"/>
              </a:rPr>
              <a:t>mammals</a:t>
            </a:r>
            <a:r>
              <a:rPr lang="fr-FR" sz="2400" b="1" dirty="0" smtClean="0">
                <a:latin typeface="Times New Roman"/>
                <a:cs typeface="Times New Roman"/>
              </a:rPr>
              <a:t>, </a:t>
            </a:r>
            <a:r>
              <a:rPr lang="fr-FR" sz="2400" b="1" dirty="0" err="1" smtClean="0">
                <a:latin typeface="Times New Roman"/>
                <a:cs typeface="Times New Roman"/>
              </a:rPr>
              <a:t>chicken</a:t>
            </a:r>
            <a:r>
              <a:rPr lang="fr-FR" sz="2400" b="1" dirty="0" smtClean="0">
                <a:latin typeface="Times New Roman"/>
                <a:cs typeface="Times New Roman"/>
              </a:rPr>
              <a:t>, </a:t>
            </a:r>
            <a:r>
              <a:rPr lang="fr-FR" sz="2400" b="1" dirty="0" err="1" smtClean="0">
                <a:latin typeface="Times New Roman"/>
                <a:cs typeface="Times New Roman"/>
              </a:rPr>
              <a:t>hemoglobin</a:t>
            </a:r>
            <a:endParaRPr lang="en-US" sz="2400" b="1" dirty="0">
              <a:latin typeface="Arial" pitchFamily="34" charset="0"/>
              <a:cs typeface="Arial" pitchFamily="34" charset="0"/>
            </a:endParaRPr>
          </a:p>
        </p:txBody>
      </p:sp>
      <p:sp>
        <p:nvSpPr>
          <p:cNvPr id="16" name="Rectangle 1"/>
          <p:cNvSpPr>
            <a:spLocks noChangeArrowheads="1"/>
          </p:cNvSpPr>
          <p:nvPr/>
        </p:nvSpPr>
        <p:spPr bwMode="auto">
          <a:xfrm>
            <a:off x="428304" y="7843616"/>
            <a:ext cx="31539504" cy="2677656"/>
          </a:xfrm>
          <a:prstGeom prst="rect">
            <a:avLst/>
          </a:prstGeom>
          <a:ln w="57150">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2400" dirty="0" smtClean="0">
                <a:latin typeface="Arial" pitchFamily="34" charset="0"/>
                <a:ea typeface="Calibri" pitchFamily="34" charset="0"/>
                <a:cs typeface="Arial" pitchFamily="34" charset="0"/>
              </a:rPr>
              <a:t>        </a:t>
            </a:r>
            <a:r>
              <a:rPr kumimoji="0" lang="fr-F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Chez les vertébrés supérieurs, les gènes des globines appartiennent à deux familles </a:t>
            </a:r>
            <a:r>
              <a:rPr kumimoji="0" lang="fr-FR" sz="2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multigéniques</a:t>
            </a:r>
            <a:r>
              <a:rPr kumimoji="0" lang="fr-F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regroupant plusieurs gènes homologues organisés en cluster sur un ou deux chromosomes différents selon l’espèce. Chez les mammifères</a:t>
            </a:r>
            <a:r>
              <a:rPr kumimoji="0" lang="fr-FR" sz="2400" b="0" i="0" u="none" strike="noStrike" cap="none" normalizeH="0" dirty="0" smtClean="0">
                <a:ln>
                  <a:noFill/>
                </a:ln>
                <a:solidFill>
                  <a:schemeClr val="tx1"/>
                </a:solidFill>
                <a:effectLst/>
                <a:latin typeface="Arial" pitchFamily="34" charset="0"/>
                <a:ea typeface="Calibri" pitchFamily="34" charset="0"/>
                <a:cs typeface="Arial" pitchFamily="34" charset="0"/>
              </a:rPr>
              <a:t> et les oiseaux, </a:t>
            </a:r>
            <a:r>
              <a:rPr lang="fr-FR" sz="2400" dirty="0" smtClean="0">
                <a:latin typeface="Arial" pitchFamily="34" charset="0"/>
                <a:ea typeface="Calibri" pitchFamily="34" charset="0"/>
                <a:cs typeface="Arial" pitchFamily="34" charset="0"/>
              </a:rPr>
              <a:t>l</a:t>
            </a:r>
            <a:r>
              <a:rPr kumimoji="0" lang="fr-F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 cluster α est localisé sur le chromosome 16 (mammifères) tandis que le cluster β se trouve sur le chromosome 11 ou 1, respectivement.</a:t>
            </a:r>
          </a:p>
          <a:p>
            <a:pPr lvl="0" eaLnBrk="0" fontAlgn="base" hangingPunct="0">
              <a:spcBef>
                <a:spcPct val="0"/>
              </a:spcBef>
              <a:spcAft>
                <a:spcPct val="0"/>
              </a:spcAft>
            </a:pPr>
            <a:r>
              <a:rPr kumimoji="0" lang="fr-F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Les gènes de globines ont divergé à partir d’une séquence ancestrale commune qui a subit plusieurs évènements de duplication-</a:t>
            </a:r>
            <a:r>
              <a:rPr lang="fr-FR" sz="2400" dirty="0" smtClean="0">
                <a:latin typeface="Arial" pitchFamily="34" charset="0"/>
                <a:ea typeface="Calibri" pitchFamily="34" charset="0"/>
                <a:cs typeface="Arial" pitchFamily="34" charset="0"/>
              </a:rPr>
              <a:t>transposition-</a:t>
            </a:r>
            <a:r>
              <a:rPr kumimoji="0" lang="fr-F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mutation. Ils codent des catégories de globines apparentées (</a:t>
            </a:r>
            <a:r>
              <a:rPr lang="fr-FR" sz="2400" dirty="0" err="1" smtClean="0">
                <a:latin typeface="Arial" pitchFamily="34" charset="0"/>
                <a:ea typeface="Calibri" pitchFamily="34" charset="0"/>
                <a:cs typeface="Arial" pitchFamily="34" charset="0"/>
              </a:rPr>
              <a:t>N</a:t>
            </a:r>
            <a:r>
              <a:rPr kumimoji="0" lang="fr-FR" sz="2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euroglobine</a:t>
            </a:r>
            <a:r>
              <a:rPr kumimoji="0" lang="fr-F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Myoglobine, </a:t>
            </a:r>
            <a:r>
              <a:rPr lang="fr-FR" sz="2400" dirty="0" err="1" smtClean="0">
                <a:latin typeface="Arial" pitchFamily="34" charset="0"/>
                <a:ea typeface="Calibri" pitchFamily="34" charset="0"/>
                <a:cs typeface="Arial" pitchFamily="34" charset="0"/>
              </a:rPr>
              <a:t>C</a:t>
            </a:r>
            <a:r>
              <a:rPr kumimoji="0" lang="fr-FR" sz="2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ytoglobine</a:t>
            </a:r>
            <a:r>
              <a:rPr kumimoji="0" lang="fr-F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et les chaines de globines α et β formant l’Hémoglobine).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Les clusters α et β codent respectivement différents types de chaines de globine α et β produites à différents stades du développement (embryonnaire, fœtal et adulte), dans des tissus différents (vésicule ombilicale/sac vitellin, foie, moelle osseuse et rein). L’association de ces chaines résulte en une variété de tétramères formant une catégorie de protéines (Hémoglobines) spécialisées dans la fixation et le transport de l’oxygène et une partie du dioxyde</a:t>
            </a:r>
            <a:r>
              <a:rPr kumimoji="0" lang="fr-FR" sz="2400" b="0" i="0" u="none" strike="noStrike" cap="none" normalizeH="0" dirty="0" smtClean="0">
                <a:ln>
                  <a:noFill/>
                </a:ln>
                <a:solidFill>
                  <a:schemeClr val="tx1"/>
                </a:solidFill>
                <a:effectLst/>
                <a:latin typeface="Arial" pitchFamily="34" charset="0"/>
                <a:ea typeface="Calibri" pitchFamily="34" charset="0"/>
                <a:cs typeface="Arial" pitchFamily="34" charset="0"/>
              </a:rPr>
              <a:t> de carbone</a:t>
            </a:r>
            <a:r>
              <a:rPr kumimoji="0" lang="fr-F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Cette fonction est assurée grâce à la présence de quatre molécules d’hème logées dans une région hydrophobe créée par la structure globulaire de ces protéines.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18"/>
          <p:cNvSpPr/>
          <p:nvPr/>
        </p:nvSpPr>
        <p:spPr>
          <a:xfrm>
            <a:off x="12597656" y="10723936"/>
            <a:ext cx="7416824" cy="57606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800" b="1" dirty="0" smtClean="0">
                <a:latin typeface="Arial" pitchFamily="34" charset="0"/>
                <a:cs typeface="Arial" pitchFamily="34" charset="0"/>
              </a:rPr>
              <a:t>Matériel et Méthode</a:t>
            </a:r>
            <a:endParaRPr lang="en-US" sz="2800" b="1" dirty="0">
              <a:latin typeface="Arial" pitchFamily="34" charset="0"/>
              <a:cs typeface="Arial" pitchFamily="34" charset="0"/>
            </a:endParaRPr>
          </a:p>
        </p:txBody>
      </p:sp>
      <p:sp>
        <p:nvSpPr>
          <p:cNvPr id="20" name="Rectangle 19"/>
          <p:cNvSpPr/>
          <p:nvPr/>
        </p:nvSpPr>
        <p:spPr>
          <a:xfrm>
            <a:off x="11398250" y="11444016"/>
            <a:ext cx="6239966" cy="10729192"/>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atin typeface="Arial" pitchFamily="34" charset="0"/>
              <a:cs typeface="Arial" pitchFamily="34" charset="0"/>
            </a:endParaRPr>
          </a:p>
        </p:txBody>
      </p:sp>
      <p:sp>
        <p:nvSpPr>
          <p:cNvPr id="21" name="Rectangle 20"/>
          <p:cNvSpPr/>
          <p:nvPr/>
        </p:nvSpPr>
        <p:spPr>
          <a:xfrm>
            <a:off x="500312" y="11444016"/>
            <a:ext cx="10745538" cy="10729192"/>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atin typeface="Arial" pitchFamily="34" charset="0"/>
              <a:cs typeface="Arial" pitchFamily="34" charset="0"/>
            </a:endParaRPr>
          </a:p>
        </p:txBody>
      </p:sp>
      <p:sp>
        <p:nvSpPr>
          <p:cNvPr id="22" name="Rectangle 21"/>
          <p:cNvSpPr/>
          <p:nvPr/>
        </p:nvSpPr>
        <p:spPr>
          <a:xfrm>
            <a:off x="1187128" y="11520216"/>
            <a:ext cx="9394304" cy="4278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400" b="1" dirty="0" smtClean="0">
                <a:latin typeface="Arial" pitchFamily="34" charset="0"/>
                <a:cs typeface="Arial" pitchFamily="34" charset="0"/>
              </a:rPr>
              <a:t>Localisation du cluster </a:t>
            </a:r>
            <a:r>
              <a:rPr kumimoji="0" lang="fr-FR"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β-globine</a:t>
            </a:r>
            <a:r>
              <a:rPr kumimoji="0" lang="fr-FR" sz="2400" b="1" i="0" u="none" strike="noStrike" cap="none" normalizeH="0" dirty="0" smtClean="0">
                <a:ln>
                  <a:noFill/>
                </a:ln>
                <a:solidFill>
                  <a:schemeClr val="tx1"/>
                </a:solidFill>
                <a:effectLst/>
                <a:latin typeface="Arial" pitchFamily="34" charset="0"/>
                <a:ea typeface="Calibri" pitchFamily="34" charset="0"/>
                <a:cs typeface="Arial" pitchFamily="34" charset="0"/>
              </a:rPr>
              <a:t> chez l’homme</a:t>
            </a:r>
            <a:r>
              <a:rPr lang="fr-FR" sz="2400" b="1" dirty="0" smtClean="0">
                <a:latin typeface="Arial" pitchFamily="34" charset="0"/>
                <a:cs typeface="Arial" pitchFamily="34" charset="0"/>
              </a:rPr>
              <a:t> </a:t>
            </a:r>
            <a:endParaRPr lang="en-US" sz="2400" b="1" dirty="0">
              <a:latin typeface="Arial" pitchFamily="34" charset="0"/>
              <a:cs typeface="Arial" pitchFamily="34" charset="0"/>
            </a:endParaRPr>
          </a:p>
        </p:txBody>
      </p:sp>
      <p:sp>
        <p:nvSpPr>
          <p:cNvPr id="23" name="Rectangle 22"/>
          <p:cNvSpPr/>
          <p:nvPr/>
        </p:nvSpPr>
        <p:spPr>
          <a:xfrm>
            <a:off x="12021592" y="11804056"/>
            <a:ext cx="4896544" cy="11521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400" b="1" dirty="0" smtClean="0">
                <a:latin typeface="Arial" pitchFamily="34" charset="0"/>
                <a:cs typeface="Arial" pitchFamily="34" charset="0"/>
              </a:rPr>
              <a:t>Expression du cluster β-globine chez le Poulet  (6)</a:t>
            </a:r>
            <a:endParaRPr lang="en-US" sz="2400" b="1" dirty="0">
              <a:latin typeface="Arial" pitchFamily="34" charset="0"/>
              <a:cs typeface="Arial" pitchFamily="34" charset="0"/>
            </a:endParaRPr>
          </a:p>
        </p:txBody>
      </p:sp>
      <p:sp>
        <p:nvSpPr>
          <p:cNvPr id="25" name="ZoneTexte 24"/>
          <p:cNvSpPr txBox="1"/>
          <p:nvPr/>
        </p:nvSpPr>
        <p:spPr>
          <a:xfrm>
            <a:off x="2372520" y="12020081"/>
            <a:ext cx="6264696"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2400" b="1" dirty="0">
                <a:latin typeface="Arial" pitchFamily="34" charset="0"/>
                <a:cs typeface="Arial" pitchFamily="34" charset="0"/>
              </a:rPr>
              <a:t>T</a:t>
            </a:r>
            <a:r>
              <a:rPr lang="fr-FR" sz="2400" b="1" dirty="0" smtClean="0">
                <a:solidFill>
                  <a:schemeClr val="tx1"/>
                </a:solidFill>
                <a:latin typeface="Arial" pitchFamily="34" charset="0"/>
                <a:cs typeface="Arial" pitchFamily="34" charset="0"/>
              </a:rPr>
              <a:t>echnique des hybrides somatiques (1)</a:t>
            </a:r>
            <a:endParaRPr lang="fr-FR" sz="2400" dirty="0">
              <a:latin typeface="Arial" pitchFamily="34" charset="0"/>
              <a:cs typeface="Arial" pitchFamily="34" charset="0"/>
            </a:endParaRPr>
          </a:p>
        </p:txBody>
      </p:sp>
      <p:sp>
        <p:nvSpPr>
          <p:cNvPr id="26" name="ZoneTexte 25"/>
          <p:cNvSpPr txBox="1"/>
          <p:nvPr/>
        </p:nvSpPr>
        <p:spPr>
          <a:xfrm>
            <a:off x="572320" y="12547943"/>
            <a:ext cx="10585176"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2400" dirty="0" smtClean="0">
                <a:solidFill>
                  <a:schemeClr val="tx1"/>
                </a:solidFill>
                <a:latin typeface="Arial" pitchFamily="34" charset="0"/>
                <a:cs typeface="Arial" pitchFamily="34" charset="0"/>
              </a:rPr>
              <a:t>1/ Fusion de cellules parentes (humaines x murines) → culture des cellules hybrides → collection de lignées cellulaires hybrides contenant des chromosomes humains ;</a:t>
            </a:r>
          </a:p>
        </p:txBody>
      </p:sp>
      <p:sp>
        <p:nvSpPr>
          <p:cNvPr id="27" name="ZoneTexte 26"/>
          <p:cNvSpPr txBox="1"/>
          <p:nvPr/>
        </p:nvSpPr>
        <p:spPr>
          <a:xfrm>
            <a:off x="572320" y="13844087"/>
            <a:ext cx="10585176"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2400" dirty="0" smtClean="0">
                <a:solidFill>
                  <a:schemeClr val="tx1"/>
                </a:solidFill>
                <a:latin typeface="Arial" pitchFamily="34" charset="0"/>
                <a:cs typeface="Arial" pitchFamily="34" charset="0"/>
              </a:rPr>
              <a:t>2/ Préparation des sondes d’</a:t>
            </a:r>
            <a:r>
              <a:rPr lang="fr-FR" sz="2400" dirty="0" err="1" smtClean="0">
                <a:solidFill>
                  <a:schemeClr val="tx1"/>
                </a:solidFill>
                <a:latin typeface="Arial" pitchFamily="34" charset="0"/>
                <a:cs typeface="Arial" pitchFamily="34" charset="0"/>
              </a:rPr>
              <a:t>ADNc</a:t>
            </a:r>
            <a:r>
              <a:rPr lang="fr-FR" sz="2400" dirty="0" smtClean="0">
                <a:solidFill>
                  <a:schemeClr val="tx1"/>
                </a:solidFill>
                <a:latin typeface="Arial" pitchFamily="34" charset="0"/>
                <a:cs typeface="Arial" pitchFamily="34" charset="0"/>
              </a:rPr>
              <a:t>*, des gènes </a:t>
            </a:r>
            <a:r>
              <a:rPr lang="el-GR" sz="2400" dirty="0" smtClean="0">
                <a:solidFill>
                  <a:schemeClr val="tx1"/>
                </a:solidFill>
                <a:latin typeface="Arial" pitchFamily="34" charset="0"/>
                <a:cs typeface="Arial" pitchFamily="34" charset="0"/>
              </a:rPr>
              <a:t>γ</a:t>
            </a:r>
            <a:r>
              <a:rPr lang="fr-FR" sz="2400" dirty="0" smtClean="0">
                <a:solidFill>
                  <a:schemeClr val="tx1"/>
                </a:solidFill>
                <a:latin typeface="Arial" pitchFamily="34" charset="0"/>
                <a:cs typeface="Arial" pitchFamily="34" charset="0"/>
              </a:rPr>
              <a:t>- et </a:t>
            </a:r>
            <a:r>
              <a:rPr lang="el-GR" sz="2400" dirty="0" smtClean="0">
                <a:solidFill>
                  <a:schemeClr val="tx1"/>
                </a:solidFill>
                <a:latin typeface="Arial" pitchFamily="34" charset="0"/>
                <a:cs typeface="Arial" pitchFamily="34" charset="0"/>
              </a:rPr>
              <a:t>β</a:t>
            </a:r>
            <a:r>
              <a:rPr lang="fr-FR" sz="2400" dirty="0" smtClean="0">
                <a:solidFill>
                  <a:schemeClr val="tx1"/>
                </a:solidFill>
                <a:latin typeface="Arial" pitchFamily="34" charset="0"/>
                <a:cs typeface="Arial" pitchFamily="34" charset="0"/>
              </a:rPr>
              <a:t>-globines humains à partir d’</a:t>
            </a:r>
            <a:r>
              <a:rPr lang="fr-FR" sz="2400" dirty="0" err="1" smtClean="0">
                <a:solidFill>
                  <a:schemeClr val="tx1"/>
                </a:solidFill>
                <a:latin typeface="Arial" pitchFamily="34" charset="0"/>
                <a:cs typeface="Arial" pitchFamily="34" charset="0"/>
              </a:rPr>
              <a:t>ARNm</a:t>
            </a:r>
            <a:r>
              <a:rPr lang="fr-FR" sz="2400" dirty="0" smtClean="0">
                <a:solidFill>
                  <a:schemeClr val="tx1"/>
                </a:solidFill>
                <a:latin typeface="Arial" pitchFamily="34" charset="0"/>
                <a:cs typeface="Arial" pitchFamily="34" charset="0"/>
              </a:rPr>
              <a:t> extraits d’érythrocytes fœtales et de réticulocytes de patients souffrant de l’Hémoglobine H respectivement ; </a:t>
            </a:r>
            <a:endParaRPr lang="fr-FR" sz="2400" dirty="0">
              <a:solidFill>
                <a:schemeClr val="tx1"/>
              </a:solidFill>
              <a:latin typeface="Arial" pitchFamily="34" charset="0"/>
              <a:cs typeface="Arial" pitchFamily="34" charset="0"/>
            </a:endParaRPr>
          </a:p>
        </p:txBody>
      </p:sp>
      <p:sp>
        <p:nvSpPr>
          <p:cNvPr id="28" name="ZoneTexte 27"/>
          <p:cNvSpPr txBox="1"/>
          <p:nvPr/>
        </p:nvSpPr>
        <p:spPr>
          <a:xfrm>
            <a:off x="572320" y="15116425"/>
            <a:ext cx="10585176"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2400" dirty="0" smtClean="0">
                <a:solidFill>
                  <a:schemeClr val="tx1"/>
                </a:solidFill>
                <a:latin typeface="Arial" pitchFamily="34" charset="0"/>
                <a:cs typeface="Arial" pitchFamily="34" charset="0"/>
              </a:rPr>
              <a:t>3/ Extraction de l’ADN des cellules hybrides → </a:t>
            </a:r>
            <a:r>
              <a:rPr lang="fr-FR" sz="2400" dirty="0" err="1" smtClean="0">
                <a:solidFill>
                  <a:schemeClr val="tx1"/>
                </a:solidFill>
                <a:latin typeface="Arial" pitchFamily="34" charset="0"/>
                <a:cs typeface="Arial" pitchFamily="34" charset="0"/>
              </a:rPr>
              <a:t>sonication</a:t>
            </a:r>
            <a:r>
              <a:rPr lang="fr-FR" sz="2400" dirty="0">
                <a:solidFill>
                  <a:schemeClr val="tx1"/>
                </a:solidFill>
                <a:latin typeface="Arial" pitchFamily="34" charset="0"/>
                <a:cs typeface="Arial" pitchFamily="34" charset="0"/>
              </a:rPr>
              <a:t> </a:t>
            </a:r>
            <a:r>
              <a:rPr lang="fr-FR" sz="2400" dirty="0" smtClean="0">
                <a:solidFill>
                  <a:schemeClr val="tx1"/>
                </a:solidFill>
                <a:latin typeface="Arial" pitchFamily="34" charset="0"/>
                <a:cs typeface="Arial" pitchFamily="34" charset="0"/>
              </a:rPr>
              <a:t>→ dénaturation partielle →</a:t>
            </a:r>
            <a:r>
              <a:rPr lang="fr-FR" sz="2400" dirty="0">
                <a:solidFill>
                  <a:schemeClr val="tx1"/>
                </a:solidFill>
                <a:latin typeface="Arial" pitchFamily="34" charset="0"/>
                <a:cs typeface="Arial" pitchFamily="34" charset="0"/>
              </a:rPr>
              <a:t> </a:t>
            </a:r>
            <a:r>
              <a:rPr lang="fr-FR" sz="2400" dirty="0" smtClean="0">
                <a:solidFill>
                  <a:schemeClr val="tx1"/>
                </a:solidFill>
                <a:latin typeface="Arial" pitchFamily="34" charset="0"/>
                <a:cs typeface="Arial" pitchFamily="34" charset="0"/>
              </a:rPr>
              <a:t>hybridation ADN-</a:t>
            </a:r>
            <a:r>
              <a:rPr lang="fr-FR" sz="2400" dirty="0" err="1" smtClean="0">
                <a:solidFill>
                  <a:schemeClr val="tx1"/>
                </a:solidFill>
                <a:latin typeface="Arial" pitchFamily="34" charset="0"/>
                <a:cs typeface="Arial" pitchFamily="34" charset="0"/>
              </a:rPr>
              <a:t>ADNc</a:t>
            </a:r>
            <a:r>
              <a:rPr lang="fr-FR" sz="2400" dirty="0" smtClean="0">
                <a:solidFill>
                  <a:schemeClr val="tx1"/>
                </a:solidFill>
                <a:latin typeface="Arial" pitchFamily="34" charset="0"/>
                <a:cs typeface="Arial" pitchFamily="34" charset="0"/>
              </a:rPr>
              <a:t>* ;</a:t>
            </a:r>
            <a:endParaRPr lang="fr-FR" sz="2400" dirty="0">
              <a:solidFill>
                <a:schemeClr val="tx1"/>
              </a:solidFill>
              <a:latin typeface="Arial" pitchFamily="34" charset="0"/>
              <a:cs typeface="Arial" pitchFamily="34" charset="0"/>
            </a:endParaRPr>
          </a:p>
        </p:txBody>
      </p:sp>
      <p:sp>
        <p:nvSpPr>
          <p:cNvPr id="29" name="ZoneTexte 28"/>
          <p:cNvSpPr txBox="1"/>
          <p:nvPr/>
        </p:nvSpPr>
        <p:spPr>
          <a:xfrm>
            <a:off x="572320" y="16052529"/>
            <a:ext cx="10585176"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2400" dirty="0" smtClean="0">
                <a:solidFill>
                  <a:schemeClr val="tx1"/>
                </a:solidFill>
                <a:latin typeface="Arial" pitchFamily="34" charset="0"/>
                <a:cs typeface="Arial" pitchFamily="34" charset="0"/>
              </a:rPr>
              <a:t>4/ Analyse par chromatographie </a:t>
            </a:r>
            <a:r>
              <a:rPr lang="fr-FR" sz="2400" dirty="0" err="1" smtClean="0">
                <a:solidFill>
                  <a:schemeClr val="tx1"/>
                </a:solidFill>
                <a:latin typeface="Arial" pitchFamily="34" charset="0"/>
                <a:cs typeface="Arial" pitchFamily="34" charset="0"/>
              </a:rPr>
              <a:t>hydroxylapatite</a:t>
            </a:r>
            <a:r>
              <a:rPr lang="fr-FR" sz="2400" dirty="0">
                <a:solidFill>
                  <a:schemeClr val="tx1"/>
                </a:solidFill>
                <a:latin typeface="Arial" pitchFamily="34" charset="0"/>
                <a:cs typeface="Arial" pitchFamily="34" charset="0"/>
              </a:rPr>
              <a:t> </a:t>
            </a:r>
            <a:r>
              <a:rPr lang="fr-FR" sz="2400" dirty="0" smtClean="0">
                <a:solidFill>
                  <a:schemeClr val="tx1"/>
                </a:solidFill>
                <a:latin typeface="Arial" pitchFamily="34" charset="0"/>
                <a:cs typeface="Arial" pitchFamily="34" charset="0"/>
              </a:rPr>
              <a:t>du marqueur Lactate Déshydrogénase A (LDA) présent sur le chromosome 11p .</a:t>
            </a:r>
            <a:endParaRPr lang="fr-FR" sz="2400" dirty="0">
              <a:solidFill>
                <a:schemeClr val="tx1"/>
              </a:solidFill>
              <a:latin typeface="Arial" pitchFamily="34" charset="0"/>
              <a:cs typeface="Arial" pitchFamily="34" charset="0"/>
            </a:endParaRPr>
          </a:p>
        </p:txBody>
      </p:sp>
      <p:sp>
        <p:nvSpPr>
          <p:cNvPr id="30" name="ZoneTexte 29"/>
          <p:cNvSpPr txBox="1"/>
          <p:nvPr/>
        </p:nvSpPr>
        <p:spPr>
          <a:xfrm>
            <a:off x="572320" y="17651220"/>
            <a:ext cx="10585176"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2400" dirty="0" smtClean="0">
                <a:solidFill>
                  <a:schemeClr val="tx1"/>
                </a:solidFill>
                <a:latin typeface="Arial" pitchFamily="34" charset="0"/>
                <a:cs typeface="Arial" pitchFamily="34" charset="0"/>
              </a:rPr>
              <a:t>1/ Fusion (fibroblaste humain X cellule </a:t>
            </a:r>
            <a:r>
              <a:rPr lang="fr-FR" sz="2400" dirty="0">
                <a:solidFill>
                  <a:schemeClr val="tx1"/>
                </a:solidFill>
                <a:latin typeface="Arial" pitchFamily="34" charset="0"/>
                <a:cs typeface="Arial" pitchFamily="34" charset="0"/>
              </a:rPr>
              <a:t>O</a:t>
            </a:r>
            <a:r>
              <a:rPr lang="fr-FR" sz="2400" dirty="0" smtClean="0">
                <a:solidFill>
                  <a:schemeClr val="tx1"/>
                </a:solidFill>
                <a:latin typeface="Arial" pitchFamily="34" charset="0"/>
                <a:cs typeface="Arial" pitchFamily="34" charset="0"/>
              </a:rPr>
              <a:t>varienne de l’Hamster Chinois ‘CHO-K1’) → clone hybride J1 (chromosome 11 humain) → cultures cellulaires + irradiations au laser → clones hybrides: J1-7, J1-9, J1-10, J1-11, et J1-23</a:t>
            </a:r>
            <a:endParaRPr lang="fr-FR" sz="2400" dirty="0">
              <a:solidFill>
                <a:schemeClr val="tx1"/>
              </a:solidFill>
              <a:latin typeface="Arial" pitchFamily="34" charset="0"/>
              <a:cs typeface="Arial" pitchFamily="34" charset="0"/>
            </a:endParaRPr>
          </a:p>
        </p:txBody>
      </p:sp>
      <p:sp>
        <p:nvSpPr>
          <p:cNvPr id="31" name="ZoneTexte 30"/>
          <p:cNvSpPr txBox="1"/>
          <p:nvPr/>
        </p:nvSpPr>
        <p:spPr>
          <a:xfrm>
            <a:off x="572320" y="19292888"/>
            <a:ext cx="10585176"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2400" dirty="0" smtClean="0">
                <a:solidFill>
                  <a:schemeClr val="tx1"/>
                </a:solidFill>
                <a:latin typeface="Arial" pitchFamily="34" charset="0"/>
                <a:cs typeface="Arial" pitchFamily="34" charset="0"/>
              </a:rPr>
              <a:t>2/ Etablissement du phénotype et du caryotype de chaque clone par méthodes cytogénétique, immunologique et </a:t>
            </a:r>
            <a:r>
              <a:rPr lang="fr-FR" sz="2400" dirty="0" err="1" smtClean="0">
                <a:solidFill>
                  <a:schemeClr val="tx1"/>
                </a:solidFill>
                <a:latin typeface="Arial" pitchFamily="34" charset="0"/>
                <a:cs typeface="Arial" pitchFamily="34" charset="0"/>
              </a:rPr>
              <a:t>isozymique</a:t>
            </a:r>
            <a:r>
              <a:rPr lang="fr-FR" sz="2400" dirty="0" smtClean="0">
                <a:solidFill>
                  <a:schemeClr val="tx1"/>
                </a:solidFill>
                <a:latin typeface="Arial" pitchFamily="34" charset="0"/>
                <a:cs typeface="Arial" pitchFamily="34" charset="0"/>
              </a:rPr>
              <a:t> ;</a:t>
            </a:r>
            <a:endParaRPr lang="fr-FR" sz="2400" dirty="0">
              <a:solidFill>
                <a:schemeClr val="tx1"/>
              </a:solidFill>
              <a:latin typeface="Arial" pitchFamily="34" charset="0"/>
              <a:cs typeface="Arial" pitchFamily="34" charset="0"/>
            </a:endParaRPr>
          </a:p>
        </p:txBody>
      </p:sp>
      <p:sp>
        <p:nvSpPr>
          <p:cNvPr id="32" name="ZoneTexte 31"/>
          <p:cNvSpPr txBox="1"/>
          <p:nvPr/>
        </p:nvSpPr>
        <p:spPr>
          <a:xfrm>
            <a:off x="572320" y="20156984"/>
            <a:ext cx="10585176"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2400" dirty="0" smtClean="0">
                <a:solidFill>
                  <a:schemeClr val="tx1"/>
                </a:solidFill>
                <a:latin typeface="Arial" pitchFamily="34" charset="0"/>
                <a:cs typeface="Arial" pitchFamily="34" charset="0"/>
              </a:rPr>
              <a:t>3/ Extraction de l’ADN de chaque clone ;</a:t>
            </a:r>
            <a:endParaRPr lang="fr-FR" sz="2400" dirty="0">
              <a:solidFill>
                <a:schemeClr val="tx1"/>
              </a:solidFill>
              <a:latin typeface="Arial" pitchFamily="34" charset="0"/>
              <a:cs typeface="Arial" pitchFamily="34" charset="0"/>
            </a:endParaRPr>
          </a:p>
        </p:txBody>
      </p:sp>
      <p:sp>
        <p:nvSpPr>
          <p:cNvPr id="33" name="ZoneTexte 32"/>
          <p:cNvSpPr txBox="1"/>
          <p:nvPr/>
        </p:nvSpPr>
        <p:spPr>
          <a:xfrm>
            <a:off x="572320" y="20703431"/>
            <a:ext cx="10585176"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2400" dirty="0" smtClean="0">
                <a:solidFill>
                  <a:schemeClr val="tx1"/>
                </a:solidFill>
                <a:latin typeface="Arial" pitchFamily="34" charset="0"/>
                <a:cs typeface="Arial" pitchFamily="34" charset="0"/>
              </a:rPr>
              <a:t>4/ Obtention des sondes ADN* spécifiques des régions </a:t>
            </a:r>
            <a:r>
              <a:rPr lang="el-GR" sz="2400" dirty="0" smtClean="0">
                <a:solidFill>
                  <a:schemeClr val="tx1"/>
                </a:solidFill>
                <a:latin typeface="Arial" pitchFamily="34" charset="0"/>
                <a:cs typeface="Arial" pitchFamily="34" charset="0"/>
              </a:rPr>
              <a:t>β</a:t>
            </a:r>
            <a:r>
              <a:rPr lang="fr-FR" sz="2400" dirty="0" smtClean="0">
                <a:solidFill>
                  <a:schemeClr val="tx1"/>
                </a:solidFill>
                <a:latin typeface="Arial" pitchFamily="34" charset="0"/>
                <a:cs typeface="Arial" pitchFamily="34" charset="0"/>
              </a:rPr>
              <a:t>-et </a:t>
            </a:r>
            <a:r>
              <a:rPr lang="el-GR" sz="2400" dirty="0" smtClean="0">
                <a:solidFill>
                  <a:schemeClr val="tx1"/>
                </a:solidFill>
                <a:latin typeface="Arial" pitchFamily="34" charset="0"/>
                <a:cs typeface="Arial" pitchFamily="34" charset="0"/>
              </a:rPr>
              <a:t>γ</a:t>
            </a:r>
            <a:r>
              <a:rPr lang="fr-FR" sz="2400" dirty="0" smtClean="0">
                <a:solidFill>
                  <a:schemeClr val="tx1"/>
                </a:solidFill>
                <a:latin typeface="Arial" pitchFamily="34" charset="0"/>
                <a:cs typeface="Arial" pitchFamily="34" charset="0"/>
              </a:rPr>
              <a:t>-globines</a:t>
            </a:r>
            <a:endParaRPr lang="fr-FR" sz="2400" dirty="0">
              <a:solidFill>
                <a:schemeClr val="tx1"/>
              </a:solidFill>
              <a:latin typeface="Arial" pitchFamily="34" charset="0"/>
              <a:cs typeface="Arial" pitchFamily="34" charset="0"/>
            </a:endParaRPr>
          </a:p>
        </p:txBody>
      </p:sp>
      <p:sp>
        <p:nvSpPr>
          <p:cNvPr id="34" name="ZoneTexte 33"/>
          <p:cNvSpPr txBox="1"/>
          <p:nvPr/>
        </p:nvSpPr>
        <p:spPr>
          <a:xfrm>
            <a:off x="572320" y="21237104"/>
            <a:ext cx="10585176"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2400" dirty="0" smtClean="0">
                <a:solidFill>
                  <a:schemeClr val="tx1"/>
                </a:solidFill>
                <a:latin typeface="Arial" pitchFamily="34" charset="0"/>
                <a:cs typeface="Arial" pitchFamily="34" charset="0"/>
              </a:rPr>
              <a:t>5/ Electrophorèse sur gel d’agarose marqué au bromure d’</a:t>
            </a:r>
            <a:r>
              <a:rPr lang="fr-FR" sz="2400" dirty="0" err="1" smtClean="0">
                <a:solidFill>
                  <a:schemeClr val="tx1"/>
                </a:solidFill>
                <a:latin typeface="Arial" pitchFamily="34" charset="0"/>
                <a:cs typeface="Arial" pitchFamily="34" charset="0"/>
              </a:rPr>
              <a:t>éthidium</a:t>
            </a:r>
            <a:r>
              <a:rPr lang="fr-FR" sz="2400" dirty="0" smtClean="0">
                <a:solidFill>
                  <a:schemeClr val="tx1"/>
                </a:solidFill>
                <a:latin typeface="Arial" pitchFamily="34" charset="0"/>
                <a:cs typeface="Arial" pitchFamily="34" charset="0"/>
              </a:rPr>
              <a:t> puis hybridation ADN-ADN* et révélation par autoradiographie.</a:t>
            </a:r>
            <a:endParaRPr lang="fr-FR" sz="2400" dirty="0">
              <a:solidFill>
                <a:schemeClr val="tx1"/>
              </a:solidFill>
              <a:latin typeface="Arial" pitchFamily="34" charset="0"/>
              <a:cs typeface="Arial" pitchFamily="34" charset="0"/>
            </a:endParaRPr>
          </a:p>
        </p:txBody>
      </p:sp>
      <p:sp>
        <p:nvSpPr>
          <p:cNvPr id="35" name="ZoneTexte 34"/>
          <p:cNvSpPr txBox="1"/>
          <p:nvPr/>
        </p:nvSpPr>
        <p:spPr>
          <a:xfrm>
            <a:off x="2372520" y="17031023"/>
            <a:ext cx="6336704"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2400" b="1" dirty="0">
                <a:latin typeface="Arial" pitchFamily="34" charset="0"/>
                <a:cs typeface="Arial" pitchFamily="34" charset="0"/>
              </a:rPr>
              <a:t>T</a:t>
            </a:r>
            <a:r>
              <a:rPr lang="fr-FR" sz="2400" b="1" dirty="0" smtClean="0">
                <a:solidFill>
                  <a:schemeClr val="tx1"/>
                </a:solidFill>
                <a:latin typeface="Arial" pitchFamily="34" charset="0"/>
                <a:cs typeface="Arial" pitchFamily="34" charset="0"/>
              </a:rPr>
              <a:t>echnique des hybrides irradiés (2)</a:t>
            </a:r>
            <a:endParaRPr lang="fr-FR" sz="2400" dirty="0">
              <a:latin typeface="Arial" pitchFamily="34" charset="0"/>
              <a:cs typeface="Arial" pitchFamily="34" charset="0"/>
            </a:endParaRPr>
          </a:p>
        </p:txBody>
      </p:sp>
      <p:sp>
        <p:nvSpPr>
          <p:cNvPr id="37" name="ZoneTexte 36"/>
          <p:cNvSpPr txBox="1"/>
          <p:nvPr/>
        </p:nvSpPr>
        <p:spPr>
          <a:xfrm>
            <a:off x="11805568" y="13772079"/>
            <a:ext cx="5328592"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2400" dirty="0" smtClean="0">
                <a:latin typeface="Arial" pitchFamily="34" charset="0"/>
                <a:cs typeface="Arial" pitchFamily="34" charset="0"/>
              </a:rPr>
              <a:t>1) Préparation des plasmides construits par les clusters β globine de poulet</a:t>
            </a:r>
            <a:endParaRPr lang="fr-FR" sz="2400" dirty="0">
              <a:latin typeface="Arial" pitchFamily="34" charset="0"/>
              <a:cs typeface="Arial" pitchFamily="34" charset="0"/>
            </a:endParaRPr>
          </a:p>
        </p:txBody>
      </p:sp>
      <p:sp>
        <p:nvSpPr>
          <p:cNvPr id="38" name="ZoneTexte 37"/>
          <p:cNvSpPr txBox="1"/>
          <p:nvPr/>
        </p:nvSpPr>
        <p:spPr>
          <a:xfrm>
            <a:off x="11805568" y="15797595"/>
            <a:ext cx="5328592"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2400" dirty="0" smtClean="0">
                <a:latin typeface="Arial" pitchFamily="34" charset="0"/>
                <a:cs typeface="Arial" pitchFamily="34" charset="0"/>
              </a:rPr>
              <a:t>2) Création des générations des souris transgéniques </a:t>
            </a:r>
            <a:endParaRPr lang="fr-FR" sz="2400" dirty="0">
              <a:latin typeface="Arial" pitchFamily="34" charset="0"/>
              <a:cs typeface="Arial" pitchFamily="34" charset="0"/>
            </a:endParaRPr>
          </a:p>
        </p:txBody>
      </p:sp>
      <p:sp>
        <p:nvSpPr>
          <p:cNvPr id="39" name="ZoneTexte 38"/>
          <p:cNvSpPr txBox="1"/>
          <p:nvPr/>
        </p:nvSpPr>
        <p:spPr>
          <a:xfrm>
            <a:off x="11805568" y="17579212"/>
            <a:ext cx="5328592"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2400" dirty="0" smtClean="0">
                <a:latin typeface="Arial" pitchFamily="34" charset="0"/>
                <a:cs typeface="Arial" pitchFamily="34" charset="0"/>
              </a:rPr>
              <a:t>3) Southern Blot et Hybridation in situ pour confirmer l’intégration et la localisation chromosomique des clusters </a:t>
            </a:r>
          </a:p>
        </p:txBody>
      </p:sp>
      <p:sp>
        <p:nvSpPr>
          <p:cNvPr id="40" name="ZoneTexte 39"/>
          <p:cNvSpPr txBox="1"/>
          <p:nvPr/>
        </p:nvSpPr>
        <p:spPr>
          <a:xfrm>
            <a:off x="11805568" y="20036775"/>
            <a:ext cx="5328592"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2400" dirty="0" smtClean="0">
                <a:latin typeface="Arial" pitchFamily="34" charset="0"/>
                <a:cs typeface="Arial" pitchFamily="34" charset="0"/>
              </a:rPr>
              <a:t>4) Extraction des </a:t>
            </a:r>
            <a:r>
              <a:rPr lang="fr-FR" sz="2400" dirty="0" err="1" smtClean="0">
                <a:latin typeface="Arial" pitchFamily="34" charset="0"/>
                <a:cs typeface="Arial" pitchFamily="34" charset="0"/>
              </a:rPr>
              <a:t>ARNm</a:t>
            </a:r>
            <a:r>
              <a:rPr lang="fr-FR" sz="2400" dirty="0" smtClean="0">
                <a:latin typeface="Arial" pitchFamily="34" charset="0"/>
                <a:cs typeface="Arial" pitchFamily="34" charset="0"/>
              </a:rPr>
              <a:t> à partir du : Sac vitellin, Foie et sang </a:t>
            </a:r>
            <a:r>
              <a:rPr lang="fr-FR" sz="2400" dirty="0" smtClean="0">
                <a:latin typeface="Times New Roman"/>
                <a:cs typeface="Times New Roman"/>
              </a:rPr>
              <a:t>→ </a:t>
            </a:r>
            <a:r>
              <a:rPr lang="fr-FR" sz="2400" dirty="0" smtClean="0">
                <a:latin typeface="Arial" pitchFamily="34" charset="0"/>
                <a:cs typeface="Arial" pitchFamily="34" charset="0"/>
              </a:rPr>
              <a:t>réalisation d’une électrophorèse</a:t>
            </a:r>
            <a:endParaRPr lang="fr-FR" sz="2400" dirty="0">
              <a:latin typeface="Arial" pitchFamily="34" charset="0"/>
              <a:cs typeface="Arial" pitchFamily="34" charset="0"/>
            </a:endParaRPr>
          </a:p>
        </p:txBody>
      </p:sp>
      <p:sp>
        <p:nvSpPr>
          <p:cNvPr id="42" name="ZoneTexte 41"/>
          <p:cNvSpPr txBox="1"/>
          <p:nvPr/>
        </p:nvSpPr>
        <p:spPr>
          <a:xfrm>
            <a:off x="18214280" y="13430623"/>
            <a:ext cx="5328592"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2400" dirty="0" smtClean="0">
                <a:latin typeface="Arial" pitchFamily="34" charset="0"/>
                <a:cs typeface="Arial" pitchFamily="34" charset="0"/>
              </a:rPr>
              <a:t>1) Construction des plasmides </a:t>
            </a:r>
            <a:endParaRPr lang="fr-FR" sz="2400" dirty="0">
              <a:latin typeface="Arial" pitchFamily="34" charset="0"/>
              <a:cs typeface="Arial" pitchFamily="34" charset="0"/>
            </a:endParaRPr>
          </a:p>
        </p:txBody>
      </p:sp>
      <p:sp>
        <p:nvSpPr>
          <p:cNvPr id="43" name="ZoneTexte 42"/>
          <p:cNvSpPr txBox="1"/>
          <p:nvPr/>
        </p:nvSpPr>
        <p:spPr>
          <a:xfrm>
            <a:off x="18253610" y="14540360"/>
            <a:ext cx="5289262"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2400" dirty="0" smtClean="0">
                <a:latin typeface="Arial" pitchFamily="34" charset="0"/>
                <a:cs typeface="Arial" pitchFamily="34" charset="0"/>
              </a:rPr>
              <a:t>2) Création des générations des souris transgéniques </a:t>
            </a:r>
          </a:p>
        </p:txBody>
      </p:sp>
      <p:sp>
        <p:nvSpPr>
          <p:cNvPr id="44" name="ZoneTexte 43"/>
          <p:cNvSpPr txBox="1"/>
          <p:nvPr/>
        </p:nvSpPr>
        <p:spPr>
          <a:xfrm>
            <a:off x="19294400" y="11516024"/>
            <a:ext cx="10585176"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sz="2400" b="1" dirty="0" smtClean="0">
                <a:latin typeface="Arial" pitchFamily="34" charset="0"/>
                <a:cs typeface="Arial" pitchFamily="34" charset="0"/>
              </a:rPr>
              <a:t>Régulation de l’expression du cluster </a:t>
            </a:r>
            <a:r>
              <a:rPr kumimoji="0" lang="fr-FR"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β-globine</a:t>
            </a:r>
            <a:r>
              <a:rPr kumimoji="0" lang="fr-FR" sz="2400" b="1" i="0" u="none" strike="noStrike" cap="none" normalizeH="0" dirty="0" smtClean="0">
                <a:ln>
                  <a:noFill/>
                </a:ln>
                <a:solidFill>
                  <a:schemeClr val="tx1"/>
                </a:solidFill>
                <a:effectLst/>
                <a:latin typeface="Arial" pitchFamily="34" charset="0"/>
                <a:ea typeface="Calibri" pitchFamily="34" charset="0"/>
                <a:cs typeface="Arial" pitchFamily="34" charset="0"/>
              </a:rPr>
              <a:t> chez l’homme</a:t>
            </a:r>
            <a:r>
              <a:rPr lang="fr-FR" sz="2400" b="1" dirty="0" smtClean="0">
                <a:latin typeface="Arial" pitchFamily="34" charset="0"/>
                <a:cs typeface="Arial" pitchFamily="34" charset="0"/>
              </a:rPr>
              <a:t> </a:t>
            </a:r>
            <a:endParaRPr lang="fr-FR" sz="2400" b="1" dirty="0">
              <a:latin typeface="Arial" pitchFamily="34" charset="0"/>
              <a:cs typeface="Arial" pitchFamily="34" charset="0"/>
            </a:endParaRPr>
          </a:p>
        </p:txBody>
      </p:sp>
      <p:sp>
        <p:nvSpPr>
          <p:cNvPr id="45" name="ZoneTexte 44"/>
          <p:cNvSpPr txBox="1"/>
          <p:nvPr/>
        </p:nvSpPr>
        <p:spPr>
          <a:xfrm>
            <a:off x="18214280" y="15980520"/>
            <a:ext cx="5328592"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2400" dirty="0" smtClean="0">
                <a:latin typeface="Arial" pitchFamily="34" charset="0"/>
                <a:cs typeface="Arial" pitchFamily="34" charset="0"/>
              </a:rPr>
              <a:t>3) Vérification de l’intégration et la localisation chromosomale par Southern blot et FISH</a:t>
            </a:r>
            <a:endParaRPr lang="fr-FR" sz="2400" dirty="0">
              <a:latin typeface="Arial" pitchFamily="34" charset="0"/>
              <a:cs typeface="Arial" pitchFamily="34" charset="0"/>
            </a:endParaRPr>
          </a:p>
        </p:txBody>
      </p:sp>
      <p:sp>
        <p:nvSpPr>
          <p:cNvPr id="46" name="ZoneTexte 45"/>
          <p:cNvSpPr txBox="1"/>
          <p:nvPr/>
        </p:nvSpPr>
        <p:spPr>
          <a:xfrm>
            <a:off x="18214280" y="17852728"/>
            <a:ext cx="5328592" cy="193899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2400" dirty="0" smtClean="0">
                <a:latin typeface="Arial" pitchFamily="34" charset="0"/>
                <a:cs typeface="Arial" pitchFamily="34" charset="0"/>
              </a:rPr>
              <a:t>4) Mesure des taux d’expression de l’EGFP chez les embryons, fœtus et adultes des souris transgéniques au niveau du sac vitellin, foie fœtal, et dans le sang</a:t>
            </a:r>
            <a:endParaRPr lang="fr-FR" sz="2400" dirty="0">
              <a:latin typeface="Arial" pitchFamily="34" charset="0"/>
              <a:cs typeface="Arial" pitchFamily="34" charset="0"/>
            </a:endParaRPr>
          </a:p>
        </p:txBody>
      </p:sp>
      <p:sp>
        <p:nvSpPr>
          <p:cNvPr id="47" name="ZoneTexte 46"/>
          <p:cNvSpPr txBox="1"/>
          <p:nvPr/>
        </p:nvSpPr>
        <p:spPr>
          <a:xfrm>
            <a:off x="18214280" y="20478115"/>
            <a:ext cx="5328592"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2400" dirty="0" smtClean="0">
                <a:latin typeface="Arial" pitchFamily="34" charset="0"/>
                <a:cs typeface="Arial" pitchFamily="34" charset="0"/>
              </a:rPr>
              <a:t>5) Analyse du nombre de copies des transgènes par PCR en temps réel </a:t>
            </a:r>
            <a:endParaRPr lang="fr-FR" sz="2400" dirty="0">
              <a:latin typeface="Arial" pitchFamily="34" charset="0"/>
              <a:cs typeface="Arial" pitchFamily="34" charset="0"/>
            </a:endParaRPr>
          </a:p>
        </p:txBody>
      </p:sp>
      <p:sp>
        <p:nvSpPr>
          <p:cNvPr id="48" name="ZoneTexte 47"/>
          <p:cNvSpPr txBox="1"/>
          <p:nvPr/>
        </p:nvSpPr>
        <p:spPr>
          <a:xfrm>
            <a:off x="26063152" y="12092089"/>
            <a:ext cx="4032448"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2400" b="1" dirty="0" err="1" smtClean="0">
                <a:latin typeface="Arial" pitchFamily="34" charset="0"/>
                <a:cs typeface="Arial" pitchFamily="34" charset="0"/>
              </a:rPr>
              <a:t>Trans</a:t>
            </a:r>
            <a:r>
              <a:rPr lang="fr-FR" sz="2400" b="1" dirty="0" smtClean="0">
                <a:latin typeface="Arial" pitchFamily="34" charset="0"/>
                <a:cs typeface="Arial" pitchFamily="34" charset="0"/>
              </a:rPr>
              <a:t>-régulation (8)</a:t>
            </a:r>
            <a:endParaRPr lang="fr-FR" sz="2400" b="1" i="1" dirty="0" smtClean="0">
              <a:latin typeface="Arial" pitchFamily="34" charset="0"/>
              <a:cs typeface="Arial" pitchFamily="34" charset="0"/>
            </a:endParaRPr>
          </a:p>
        </p:txBody>
      </p:sp>
      <p:sp>
        <p:nvSpPr>
          <p:cNvPr id="49" name="ZoneTexte 48"/>
          <p:cNvSpPr txBox="1"/>
          <p:nvPr/>
        </p:nvSpPr>
        <p:spPr>
          <a:xfrm>
            <a:off x="24334960" y="12668152"/>
            <a:ext cx="7200800" cy="193899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indent="-342900" algn="ctr"/>
            <a:r>
              <a:rPr lang="fr-FR" sz="2400" dirty="0" smtClean="0">
                <a:latin typeface="Arial" pitchFamily="34" charset="0"/>
                <a:cs typeface="Arial" pitchFamily="34" charset="0"/>
              </a:rPr>
              <a:t>1</a:t>
            </a:r>
            <a:r>
              <a:rPr lang="fr-FR" sz="2400" dirty="0" smtClean="0">
                <a:latin typeface="Times New Roman"/>
                <a:cs typeface="Times New Roman"/>
              </a:rPr>
              <a:t>) </a:t>
            </a:r>
            <a:r>
              <a:rPr lang="fr-FR" sz="2400" dirty="0" smtClean="0">
                <a:latin typeface="Arial" pitchFamily="34" charset="0"/>
                <a:cs typeface="Arial" pitchFamily="34" charset="0"/>
              </a:rPr>
              <a:t>Réalisation de  3 cultures différentes des cellules mononucléaires du sang périphérique dans un milieu de culture liquide à phase unique, puis récolte des cellules pour l’étude morphologique et l’extraction des </a:t>
            </a:r>
            <a:r>
              <a:rPr lang="fr-FR" sz="2400" dirty="0" err="1" smtClean="0">
                <a:latin typeface="Arial" pitchFamily="34" charset="0"/>
                <a:cs typeface="Arial" pitchFamily="34" charset="0"/>
              </a:rPr>
              <a:t>ARNm</a:t>
            </a:r>
            <a:endParaRPr lang="fr-FR" sz="2400" dirty="0">
              <a:latin typeface="Arial" pitchFamily="34" charset="0"/>
              <a:cs typeface="Arial" pitchFamily="34" charset="0"/>
            </a:endParaRPr>
          </a:p>
        </p:txBody>
      </p:sp>
      <p:sp>
        <p:nvSpPr>
          <p:cNvPr id="50" name="ZoneTexte 49"/>
          <p:cNvSpPr txBox="1"/>
          <p:nvPr/>
        </p:nvSpPr>
        <p:spPr>
          <a:xfrm>
            <a:off x="24334960" y="14684376"/>
            <a:ext cx="720080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2400" dirty="0" smtClean="0">
                <a:latin typeface="Arial" pitchFamily="34" charset="0"/>
                <a:cs typeface="Arial" pitchFamily="34" charset="0"/>
              </a:rPr>
              <a:t>2) Mesure des taux d’</a:t>
            </a:r>
            <a:r>
              <a:rPr lang="fr-FR" sz="2400" dirty="0" err="1" smtClean="0">
                <a:latin typeface="Arial" pitchFamily="34" charset="0"/>
                <a:cs typeface="Arial" pitchFamily="34" charset="0"/>
              </a:rPr>
              <a:t>ARNm</a:t>
            </a:r>
            <a:r>
              <a:rPr lang="fr-FR" sz="2400" dirty="0" smtClean="0">
                <a:latin typeface="Arial" pitchFamily="34" charset="0"/>
                <a:cs typeface="Arial" pitchFamily="34" charset="0"/>
              </a:rPr>
              <a:t> de γ et β globines : Analyse qualitative par </a:t>
            </a:r>
            <a:r>
              <a:rPr lang="fr-FR" sz="2400" dirty="0" err="1" smtClean="0">
                <a:latin typeface="Arial" pitchFamily="34" charset="0"/>
                <a:cs typeface="Arial" pitchFamily="34" charset="0"/>
              </a:rPr>
              <a:t>éléctrophorèse</a:t>
            </a:r>
            <a:r>
              <a:rPr lang="fr-FR" sz="2400" dirty="0" smtClean="0">
                <a:latin typeface="Arial" pitchFamily="34" charset="0"/>
                <a:cs typeface="Arial" pitchFamily="34" charset="0"/>
              </a:rPr>
              <a:t> Bio </a:t>
            </a:r>
            <a:r>
              <a:rPr lang="fr-FR" sz="2400" dirty="0" err="1" smtClean="0">
                <a:latin typeface="Arial" pitchFamily="34" charset="0"/>
                <a:cs typeface="Arial" pitchFamily="34" charset="0"/>
              </a:rPr>
              <a:t>Red</a:t>
            </a:r>
            <a:r>
              <a:rPr lang="fr-FR" sz="2400" dirty="0" smtClean="0">
                <a:latin typeface="Arial" pitchFamily="34" charset="0"/>
                <a:cs typeface="Arial" pitchFamily="34" charset="0"/>
              </a:rPr>
              <a:t> </a:t>
            </a:r>
            <a:r>
              <a:rPr lang="fr-FR" sz="2400" dirty="0">
                <a:latin typeface="Arial" pitchFamily="34" charset="0"/>
                <a:cs typeface="Arial" pitchFamily="34" charset="0"/>
              </a:rPr>
              <a:t> </a:t>
            </a:r>
            <a:r>
              <a:rPr lang="fr-FR" sz="2400" dirty="0" smtClean="0">
                <a:latin typeface="Arial" pitchFamily="34" charset="0"/>
                <a:cs typeface="Arial" pitchFamily="34" charset="0"/>
              </a:rPr>
              <a:t>et analyse quantitative par </a:t>
            </a:r>
            <a:r>
              <a:rPr lang="fr-FR" sz="2400" dirty="0" err="1" smtClean="0">
                <a:latin typeface="Arial" pitchFamily="34" charset="0"/>
                <a:cs typeface="Arial" pitchFamily="34" charset="0"/>
              </a:rPr>
              <a:t>qPCR</a:t>
            </a:r>
            <a:endParaRPr lang="fr-FR" sz="2400" dirty="0" smtClean="0">
              <a:latin typeface="Arial" pitchFamily="34" charset="0"/>
              <a:cs typeface="Arial" pitchFamily="34" charset="0"/>
            </a:endParaRPr>
          </a:p>
        </p:txBody>
      </p:sp>
      <p:sp>
        <p:nvSpPr>
          <p:cNvPr id="51" name="ZoneTexte 50"/>
          <p:cNvSpPr txBox="1"/>
          <p:nvPr/>
        </p:nvSpPr>
        <p:spPr>
          <a:xfrm>
            <a:off x="24334960" y="15980520"/>
            <a:ext cx="715064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2400" dirty="0" smtClean="0">
                <a:latin typeface="Arial" pitchFamily="34" charset="0"/>
                <a:cs typeface="Arial" pitchFamily="34" charset="0"/>
              </a:rPr>
              <a:t>3) Analyse par Illumina </a:t>
            </a:r>
            <a:r>
              <a:rPr lang="fr-FR" sz="2400" dirty="0" err="1" smtClean="0">
                <a:latin typeface="Arial" pitchFamily="34" charset="0"/>
                <a:cs typeface="Arial" pitchFamily="34" charset="0"/>
              </a:rPr>
              <a:t>BeadChip</a:t>
            </a:r>
            <a:r>
              <a:rPr lang="fr-FR" sz="2400" dirty="0" smtClean="0">
                <a:latin typeface="Arial" pitchFamily="34" charset="0"/>
                <a:cs typeface="Arial" pitchFamily="34" charset="0"/>
              </a:rPr>
              <a:t> </a:t>
            </a:r>
            <a:r>
              <a:rPr lang="fr-FR" sz="2400" dirty="0" err="1" smtClean="0">
                <a:latin typeface="Arial" pitchFamily="34" charset="0"/>
                <a:cs typeface="Arial" pitchFamily="34" charset="0"/>
              </a:rPr>
              <a:t>Microarray</a:t>
            </a:r>
            <a:r>
              <a:rPr lang="fr-FR" sz="2400" dirty="0">
                <a:latin typeface="Arial" pitchFamily="34" charset="0"/>
                <a:cs typeface="Arial" pitchFamily="34" charset="0"/>
              </a:rPr>
              <a:t> </a:t>
            </a:r>
            <a:r>
              <a:rPr lang="fr-FR" sz="2400" dirty="0" smtClean="0">
                <a:latin typeface="Arial" pitchFamily="34" charset="0"/>
                <a:cs typeface="Arial" pitchFamily="34" charset="0"/>
              </a:rPr>
              <a:t>du </a:t>
            </a:r>
            <a:r>
              <a:rPr lang="fr-FR" sz="2400" dirty="0" err="1" smtClean="0">
                <a:latin typeface="Arial" pitchFamily="34" charset="0"/>
                <a:cs typeface="Arial" pitchFamily="34" charset="0"/>
              </a:rPr>
              <a:t>microalignement</a:t>
            </a:r>
            <a:r>
              <a:rPr lang="fr-FR" sz="2400" dirty="0" smtClean="0">
                <a:latin typeface="Arial" pitchFamily="34" charset="0"/>
                <a:cs typeface="Arial" pitchFamily="34" charset="0"/>
              </a:rPr>
              <a:t> puis confirmation par </a:t>
            </a:r>
            <a:r>
              <a:rPr lang="fr-FR" sz="2400" dirty="0" err="1" smtClean="0">
                <a:latin typeface="Arial" pitchFamily="34" charset="0"/>
                <a:cs typeface="Arial" pitchFamily="34" charset="0"/>
              </a:rPr>
              <a:t>qPCR</a:t>
            </a:r>
            <a:endParaRPr lang="fr-FR" sz="2400" dirty="0">
              <a:latin typeface="Arial" pitchFamily="34" charset="0"/>
              <a:cs typeface="Arial" pitchFamily="34" charset="0"/>
            </a:endParaRPr>
          </a:p>
        </p:txBody>
      </p:sp>
      <p:sp>
        <p:nvSpPr>
          <p:cNvPr id="52" name="ZoneTexte 51"/>
          <p:cNvSpPr txBox="1"/>
          <p:nvPr/>
        </p:nvSpPr>
        <p:spPr>
          <a:xfrm>
            <a:off x="24334960" y="16916624"/>
            <a:ext cx="715577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2400" dirty="0" smtClean="0">
                <a:latin typeface="Arial" pitchFamily="34" charset="0"/>
                <a:cs typeface="Arial" pitchFamily="34" charset="0"/>
              </a:rPr>
              <a:t>4) Analyse Bioinformatique et </a:t>
            </a:r>
            <a:r>
              <a:rPr lang="fr-FR" sz="2400" dirty="0" err="1" smtClean="0">
                <a:latin typeface="Arial" pitchFamily="34" charset="0"/>
                <a:cs typeface="Arial" pitchFamily="34" charset="0"/>
              </a:rPr>
              <a:t>Biostatistique</a:t>
            </a:r>
            <a:r>
              <a:rPr lang="fr-FR" sz="2400" dirty="0">
                <a:latin typeface="Arial" pitchFamily="34" charset="0"/>
                <a:cs typeface="Arial" pitchFamily="34" charset="0"/>
              </a:rPr>
              <a:t> </a:t>
            </a:r>
            <a:r>
              <a:rPr lang="fr-FR" sz="2400" dirty="0" smtClean="0">
                <a:latin typeface="Arial" pitchFamily="34" charset="0"/>
                <a:cs typeface="Arial" pitchFamily="34" charset="0"/>
              </a:rPr>
              <a:t>ainsi, </a:t>
            </a:r>
            <a:r>
              <a:rPr lang="fr-FR" sz="2400" dirty="0">
                <a:latin typeface="Arial" pitchFamily="34" charset="0"/>
                <a:cs typeface="Arial" pitchFamily="34" charset="0"/>
              </a:rPr>
              <a:t>g</a:t>
            </a:r>
            <a:r>
              <a:rPr lang="fr-FR" sz="2400" dirty="0" smtClean="0">
                <a:latin typeface="Arial" pitchFamily="34" charset="0"/>
                <a:cs typeface="Arial" pitchFamily="34" charset="0"/>
              </a:rPr>
              <a:t>énération de 3 profiles d’expression des gènes </a:t>
            </a:r>
            <a:endParaRPr lang="fr-FR" sz="2400" dirty="0">
              <a:latin typeface="Arial" pitchFamily="34" charset="0"/>
              <a:cs typeface="Arial" pitchFamily="34" charset="0"/>
            </a:endParaRPr>
          </a:p>
        </p:txBody>
      </p:sp>
      <p:sp>
        <p:nvSpPr>
          <p:cNvPr id="56" name="ZoneTexte 55"/>
          <p:cNvSpPr txBox="1"/>
          <p:nvPr/>
        </p:nvSpPr>
        <p:spPr>
          <a:xfrm>
            <a:off x="24334960" y="17852728"/>
            <a:ext cx="7128792"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2400" dirty="0" smtClean="0">
                <a:latin typeface="Arial" pitchFamily="34" charset="0"/>
                <a:cs typeface="Arial" pitchFamily="34" charset="0"/>
              </a:rPr>
              <a:t>5) Analyse DAVID GO </a:t>
            </a:r>
            <a:r>
              <a:rPr lang="fr-FR" sz="2400" dirty="0">
                <a:latin typeface="Arial" pitchFamily="34" charset="0"/>
                <a:cs typeface="Arial" pitchFamily="34" charset="0"/>
              </a:rPr>
              <a:t> </a:t>
            </a:r>
            <a:r>
              <a:rPr lang="fr-FR" sz="2400" dirty="0" smtClean="0">
                <a:latin typeface="Arial" pitchFamily="34" charset="0"/>
                <a:cs typeface="Arial" pitchFamily="34" charset="0"/>
              </a:rPr>
              <a:t>par un logiciel classifiant les gènes dans des groupes selon leur fonction biologique  puis, caractérisation du </a:t>
            </a:r>
            <a:r>
              <a:rPr lang="fr-FR" sz="2400" dirty="0" err="1" smtClean="0">
                <a:latin typeface="Arial" pitchFamily="34" charset="0"/>
                <a:cs typeface="Arial" pitchFamily="34" charset="0"/>
              </a:rPr>
              <a:t>transcriptome</a:t>
            </a:r>
            <a:r>
              <a:rPr lang="fr-FR" sz="2400" dirty="0" smtClean="0">
                <a:latin typeface="Arial" pitchFamily="34" charset="0"/>
                <a:cs typeface="Arial" pitchFamily="34" charset="0"/>
              </a:rPr>
              <a:t> de chaque profil  </a:t>
            </a:r>
            <a:endParaRPr lang="fr-FR" sz="2400" dirty="0">
              <a:latin typeface="Arial" pitchFamily="34" charset="0"/>
              <a:cs typeface="Arial" pitchFamily="34" charset="0"/>
            </a:endParaRPr>
          </a:p>
        </p:txBody>
      </p:sp>
      <p:sp>
        <p:nvSpPr>
          <p:cNvPr id="57" name="ZoneTexte 56"/>
          <p:cNvSpPr txBox="1"/>
          <p:nvPr/>
        </p:nvSpPr>
        <p:spPr>
          <a:xfrm>
            <a:off x="24334960" y="19508912"/>
            <a:ext cx="7128792"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2400" dirty="0" smtClean="0">
                <a:latin typeface="Arial" pitchFamily="34" charset="0"/>
                <a:cs typeface="Arial" pitchFamily="34" charset="0"/>
              </a:rPr>
              <a:t>6) Analyse fonctionnelle génomique: établissement des voies de signalisation via la méthode</a:t>
            </a:r>
            <a:r>
              <a:rPr lang="fr-FR" sz="2400" dirty="0">
                <a:latin typeface="Arial" pitchFamily="34" charset="0"/>
                <a:cs typeface="Arial" pitchFamily="34" charset="0"/>
              </a:rPr>
              <a:t> </a:t>
            </a:r>
            <a:r>
              <a:rPr lang="fr-FR" sz="2400" dirty="0" smtClean="0">
                <a:latin typeface="Arial" pitchFamily="34" charset="0"/>
                <a:cs typeface="Arial" pitchFamily="34" charset="0"/>
              </a:rPr>
              <a:t>IPA (</a:t>
            </a:r>
            <a:r>
              <a:rPr lang="fr-FR" sz="2400" dirty="0" err="1" smtClean="0">
                <a:latin typeface="Arial" pitchFamily="34" charset="0"/>
                <a:cs typeface="Arial" pitchFamily="34" charset="0"/>
              </a:rPr>
              <a:t>Ingenuity</a:t>
            </a:r>
            <a:r>
              <a:rPr lang="fr-FR" sz="2400" dirty="0" smtClean="0">
                <a:latin typeface="Arial" pitchFamily="34" charset="0"/>
                <a:cs typeface="Arial" pitchFamily="34" charset="0"/>
              </a:rPr>
              <a:t> </a:t>
            </a:r>
            <a:r>
              <a:rPr lang="fr-FR" sz="2400" dirty="0" err="1">
                <a:latin typeface="Arial" pitchFamily="34" charset="0"/>
                <a:cs typeface="Arial" pitchFamily="34" charset="0"/>
              </a:rPr>
              <a:t>pathway</a:t>
            </a:r>
            <a:r>
              <a:rPr lang="fr-FR" sz="2400" dirty="0">
                <a:latin typeface="Arial" pitchFamily="34" charset="0"/>
                <a:cs typeface="Arial" pitchFamily="34" charset="0"/>
              </a:rPr>
              <a:t> </a:t>
            </a:r>
            <a:r>
              <a:rPr lang="fr-FR" sz="2400" dirty="0" err="1" smtClean="0">
                <a:latin typeface="Arial" pitchFamily="34" charset="0"/>
                <a:cs typeface="Arial" pitchFamily="34" charset="0"/>
              </a:rPr>
              <a:t>analysis</a:t>
            </a:r>
            <a:r>
              <a:rPr lang="fr-FR" sz="2400" dirty="0" smtClean="0">
                <a:latin typeface="Arial" pitchFamily="34" charset="0"/>
                <a:cs typeface="Arial" pitchFamily="34" charset="0"/>
              </a:rPr>
              <a:t>)</a:t>
            </a:r>
            <a:endParaRPr lang="fr-FR" sz="2400" dirty="0">
              <a:latin typeface="Arial" pitchFamily="34" charset="0"/>
              <a:cs typeface="Arial" pitchFamily="34" charset="0"/>
            </a:endParaRPr>
          </a:p>
        </p:txBody>
      </p:sp>
      <p:sp>
        <p:nvSpPr>
          <p:cNvPr id="58" name="ZoneTexte 57"/>
          <p:cNvSpPr txBox="1"/>
          <p:nvPr/>
        </p:nvSpPr>
        <p:spPr>
          <a:xfrm>
            <a:off x="24334960" y="20805056"/>
            <a:ext cx="7128792"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2400" dirty="0" smtClean="0">
                <a:latin typeface="Arial" pitchFamily="34" charset="0"/>
                <a:cs typeface="Arial" pitchFamily="34" charset="0"/>
              </a:rPr>
              <a:t>7) Analyse des facteurs de transcription : détermination des sites de leur fixation sur le locus β globine</a:t>
            </a:r>
            <a:endParaRPr lang="fr-FR" sz="2400" dirty="0">
              <a:latin typeface="Arial" pitchFamily="34" charset="0"/>
              <a:cs typeface="Arial" pitchFamily="34" charset="0"/>
            </a:endParaRPr>
          </a:p>
        </p:txBody>
      </p:sp>
      <p:sp>
        <p:nvSpPr>
          <p:cNvPr id="59" name="ZoneTexte 58"/>
          <p:cNvSpPr txBox="1"/>
          <p:nvPr/>
        </p:nvSpPr>
        <p:spPr>
          <a:xfrm>
            <a:off x="18790344" y="12092088"/>
            <a:ext cx="4032448"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2400" b="1" dirty="0" smtClean="0">
                <a:latin typeface="Arial" pitchFamily="34" charset="0"/>
                <a:cs typeface="Arial" pitchFamily="34" charset="0"/>
              </a:rPr>
              <a:t>Cis-régulation (7)</a:t>
            </a:r>
            <a:endParaRPr lang="fr-FR" sz="2400" b="1" dirty="0">
              <a:latin typeface="Arial" pitchFamily="34" charset="0"/>
              <a:cs typeface="Arial" pitchFamily="34" charset="0"/>
            </a:endParaRPr>
          </a:p>
        </p:txBody>
      </p:sp>
      <p:cxnSp>
        <p:nvCxnSpPr>
          <p:cNvPr id="61" name="Connecteur droit 60"/>
          <p:cNvCxnSpPr/>
          <p:nvPr/>
        </p:nvCxnSpPr>
        <p:spPr>
          <a:xfrm>
            <a:off x="24118936" y="11948072"/>
            <a:ext cx="0" cy="10297144"/>
          </a:xfrm>
          <a:prstGeom prst="line">
            <a:avLst/>
          </a:prstGeom>
          <a:ln w="57150"/>
        </p:spPr>
        <p:style>
          <a:lnRef idx="3">
            <a:schemeClr val="dk1"/>
          </a:lnRef>
          <a:fillRef idx="0">
            <a:schemeClr val="dk1"/>
          </a:fillRef>
          <a:effectRef idx="2">
            <a:schemeClr val="dk1"/>
          </a:effectRef>
          <a:fontRef idx="minor">
            <a:schemeClr val="tx1"/>
          </a:fontRef>
        </p:style>
      </p:cxnSp>
      <p:sp>
        <p:nvSpPr>
          <p:cNvPr id="65" name="ZoneTexte 64"/>
          <p:cNvSpPr txBox="1"/>
          <p:nvPr/>
        </p:nvSpPr>
        <p:spPr>
          <a:xfrm>
            <a:off x="12597656" y="22298060"/>
            <a:ext cx="7416824"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r-FR" sz="2800" b="1" dirty="0" smtClean="0">
                <a:latin typeface="Arial" pitchFamily="34" charset="0"/>
                <a:cs typeface="Arial" pitchFamily="34" charset="0"/>
              </a:rPr>
              <a:t>Résultats et discussion</a:t>
            </a:r>
            <a:endParaRPr lang="en-US" sz="2800" b="1" dirty="0">
              <a:latin typeface="Arial" pitchFamily="34" charset="0"/>
              <a:cs typeface="Arial" pitchFamily="34" charset="0"/>
            </a:endParaRPr>
          </a:p>
        </p:txBody>
      </p:sp>
      <p:pic>
        <p:nvPicPr>
          <p:cNvPr id="67" name="Picture 2"/>
          <p:cNvPicPr>
            <a:picLocks noChangeAspect="1" noChangeArrowheads="1"/>
          </p:cNvPicPr>
          <p:nvPr/>
        </p:nvPicPr>
        <p:blipFill>
          <a:blip r:embed="rId4" cstate="print"/>
          <a:srcRect/>
          <a:stretch>
            <a:fillRect/>
          </a:stretch>
        </p:blipFill>
        <p:spPr bwMode="auto">
          <a:xfrm>
            <a:off x="500312" y="22971995"/>
            <a:ext cx="10153128" cy="47458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8" name="ZoneTexte 67"/>
          <p:cNvSpPr txBox="1"/>
          <p:nvPr/>
        </p:nvSpPr>
        <p:spPr>
          <a:xfrm>
            <a:off x="644328" y="27789832"/>
            <a:ext cx="9865096" cy="1200329"/>
          </a:xfrm>
          <a:prstGeom prst="rect">
            <a:avLst/>
          </a:prstGeom>
          <a:ln w="57150"/>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b="1" dirty="0" smtClean="0">
                <a:latin typeface="Arial" pitchFamily="34" charset="0"/>
                <a:cs typeface="Arial" pitchFamily="34" charset="0"/>
              </a:rPr>
              <a:t>(A) </a:t>
            </a:r>
            <a:r>
              <a:rPr lang="en-US" sz="2400" b="1" dirty="0" err="1" smtClean="0">
                <a:latin typeface="Arial" pitchFamily="34" charset="0"/>
                <a:cs typeface="Arial" pitchFamily="34" charset="0"/>
              </a:rPr>
              <a:t>Cartographie</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génique</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régionale</a:t>
            </a:r>
            <a:r>
              <a:rPr lang="en-US" sz="2400" b="1" dirty="0" smtClean="0">
                <a:latin typeface="Arial" pitchFamily="34" charset="0"/>
                <a:cs typeface="Arial" pitchFamily="34" charset="0"/>
              </a:rPr>
              <a:t> du chromosome 11 </a:t>
            </a:r>
            <a:r>
              <a:rPr lang="en-US" sz="2400" b="1" dirty="0" err="1" smtClean="0">
                <a:latin typeface="Arial" pitchFamily="34" charset="0"/>
                <a:cs typeface="Arial" pitchFamily="34" charset="0"/>
              </a:rPr>
              <a:t>humain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montrant</a:t>
            </a:r>
            <a:r>
              <a:rPr lang="en-US" sz="2400" b="1" dirty="0" smtClean="0">
                <a:latin typeface="Arial" pitchFamily="34" charset="0"/>
                <a:cs typeface="Arial" pitchFamily="34" charset="0"/>
              </a:rPr>
              <a:t> la position des </a:t>
            </a:r>
            <a:r>
              <a:rPr lang="en-US" sz="2400" b="1" dirty="0" err="1" smtClean="0">
                <a:latin typeface="Arial" pitchFamily="34" charset="0"/>
                <a:cs typeface="Arial" pitchFamily="34" charset="0"/>
              </a:rPr>
              <a:t>gènes</a:t>
            </a:r>
            <a:r>
              <a:rPr lang="en-US" sz="2400" b="1" dirty="0" smtClean="0">
                <a:latin typeface="Arial" pitchFamily="34" charset="0"/>
                <a:cs typeface="Arial" pitchFamily="34" charset="0"/>
              </a:rPr>
              <a:t> </a:t>
            </a:r>
            <a:r>
              <a:rPr lang="el-GR" sz="2400" b="1" dirty="0" smtClean="0">
                <a:latin typeface="Arial" pitchFamily="34" charset="0"/>
                <a:cs typeface="Arial" pitchFamily="34" charset="0"/>
              </a:rPr>
              <a:t>β</a:t>
            </a:r>
            <a:r>
              <a:rPr lang="fr-FR" sz="2400" b="1" dirty="0" smtClean="0">
                <a:latin typeface="Arial" pitchFamily="34" charset="0"/>
                <a:cs typeface="Arial" pitchFamily="34" charset="0"/>
              </a:rPr>
              <a:t>- et </a:t>
            </a:r>
            <a:r>
              <a:rPr lang="el-GR" sz="2400" b="1" dirty="0" smtClean="0">
                <a:latin typeface="Arial" pitchFamily="34" charset="0"/>
                <a:cs typeface="Arial" pitchFamily="34" charset="0"/>
              </a:rPr>
              <a:t>γ</a:t>
            </a:r>
            <a:r>
              <a:rPr lang="fr-FR" sz="2400" b="1" dirty="0" smtClean="0">
                <a:latin typeface="Arial" pitchFamily="34" charset="0"/>
                <a:cs typeface="Arial" pitchFamily="34" charset="0"/>
              </a:rPr>
              <a:t>-globines.</a:t>
            </a:r>
            <a:r>
              <a:rPr lang="en-US" sz="2400" b="1" dirty="0" smtClean="0">
                <a:latin typeface="Arial" pitchFamily="34" charset="0"/>
                <a:cs typeface="Arial" pitchFamily="34" charset="0"/>
              </a:rPr>
              <a:t> (B) Carte </a:t>
            </a:r>
            <a:r>
              <a:rPr lang="en-US" sz="2400" b="1" dirty="0" err="1" smtClean="0">
                <a:latin typeface="Arial" pitchFamily="34" charset="0"/>
                <a:cs typeface="Arial" pitchFamily="34" charset="0"/>
              </a:rPr>
              <a:t>génique</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montrant</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l’ordre</a:t>
            </a:r>
            <a:r>
              <a:rPr lang="en-US" sz="2400" b="1" dirty="0" smtClean="0">
                <a:latin typeface="Arial" pitchFamily="34" charset="0"/>
                <a:cs typeface="Arial" pitchFamily="34" charset="0"/>
              </a:rPr>
              <a:t> et la distance entre les 4 </a:t>
            </a:r>
            <a:r>
              <a:rPr lang="en-US" sz="2400" b="1" dirty="0" err="1" smtClean="0">
                <a:latin typeface="Arial" pitchFamily="34" charset="0"/>
                <a:cs typeface="Arial" pitchFamily="34" charset="0"/>
              </a:rPr>
              <a:t>gènes</a:t>
            </a:r>
            <a:r>
              <a:rPr lang="en-US" sz="2400" b="1" dirty="0" smtClean="0">
                <a:latin typeface="Arial" pitchFamily="34" charset="0"/>
                <a:cs typeface="Arial" pitchFamily="34" charset="0"/>
              </a:rPr>
              <a:t> de </a:t>
            </a:r>
            <a:r>
              <a:rPr lang="en-US" sz="2400" b="1" dirty="0" err="1" smtClean="0">
                <a:latin typeface="Arial" pitchFamily="34" charset="0"/>
                <a:cs typeface="Arial" pitchFamily="34" charset="0"/>
              </a:rPr>
              <a:t>globines</a:t>
            </a:r>
            <a:r>
              <a:rPr lang="en-US" sz="2400" b="1" dirty="0" smtClean="0">
                <a:latin typeface="Arial" pitchFamily="34" charset="0"/>
                <a:cs typeface="Arial" pitchFamily="34" charset="0"/>
              </a:rPr>
              <a:t>. (2)</a:t>
            </a:r>
            <a:endParaRPr lang="fr-FR" sz="2400" b="1" dirty="0">
              <a:latin typeface="Arial" pitchFamily="34" charset="0"/>
              <a:cs typeface="Arial" pitchFamily="34" charset="0"/>
            </a:endParaRPr>
          </a:p>
        </p:txBody>
      </p:sp>
      <p:pic>
        <p:nvPicPr>
          <p:cNvPr id="69" name="Picture 2"/>
          <p:cNvPicPr>
            <a:picLocks noChangeAspect="1" noChangeArrowheads="1"/>
          </p:cNvPicPr>
          <p:nvPr/>
        </p:nvPicPr>
        <p:blipFill>
          <a:blip r:embed="rId5" cstate="print"/>
          <a:srcRect/>
          <a:stretch>
            <a:fillRect/>
          </a:stretch>
        </p:blipFill>
        <p:spPr bwMode="auto">
          <a:xfrm>
            <a:off x="428305" y="29085976"/>
            <a:ext cx="10153128" cy="20162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0" name="Rectangle 69"/>
          <p:cNvSpPr/>
          <p:nvPr/>
        </p:nvSpPr>
        <p:spPr>
          <a:xfrm>
            <a:off x="1004368" y="33190432"/>
            <a:ext cx="9073008" cy="830997"/>
          </a:xfrm>
          <a:prstGeom prst="rect">
            <a:avLst/>
          </a:prstGeom>
          <a:ln w="57150"/>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2400" b="1" dirty="0" err="1" smtClean="0">
                <a:latin typeface="Arial" pitchFamily="34" charset="0"/>
                <a:cs typeface="Arial" pitchFamily="34" charset="0"/>
              </a:rPr>
              <a:t>Cartographie</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montrant</a:t>
            </a:r>
            <a:r>
              <a:rPr lang="en-US" sz="2400" b="1" dirty="0" smtClean="0">
                <a:latin typeface="Arial" pitchFamily="34" charset="0"/>
                <a:cs typeface="Arial" pitchFamily="34" charset="0"/>
              </a:rPr>
              <a:t> la position des </a:t>
            </a:r>
            <a:r>
              <a:rPr lang="en-US" sz="2400" b="1" dirty="0" err="1" smtClean="0">
                <a:latin typeface="Arial" pitchFamily="34" charset="0"/>
                <a:cs typeface="Arial" pitchFamily="34" charset="0"/>
              </a:rPr>
              <a:t>gènes</a:t>
            </a:r>
            <a:r>
              <a:rPr lang="en-US" sz="2400" b="1" dirty="0" smtClean="0">
                <a:latin typeface="Arial" pitchFamily="34" charset="0"/>
                <a:cs typeface="Arial" pitchFamily="34" charset="0"/>
              </a:rPr>
              <a:t> et les </a:t>
            </a:r>
            <a:r>
              <a:rPr lang="en-US" sz="2400" b="1" dirty="0" err="1" smtClean="0">
                <a:latin typeface="Arial" pitchFamily="34" charset="0"/>
                <a:cs typeface="Arial" pitchFamily="34" charset="0"/>
              </a:rPr>
              <a:t>éléments</a:t>
            </a:r>
            <a:r>
              <a:rPr lang="en-US" sz="2400" b="1" dirty="0" smtClean="0">
                <a:latin typeface="Arial" pitchFamily="34" charset="0"/>
                <a:cs typeface="Arial" pitchFamily="34" charset="0"/>
              </a:rPr>
              <a:t> de </a:t>
            </a:r>
            <a:r>
              <a:rPr lang="en-US" sz="2400" b="1" dirty="0" err="1" smtClean="0">
                <a:latin typeface="Arial" pitchFamily="34" charset="0"/>
                <a:cs typeface="Arial" pitchFamily="34" charset="0"/>
              </a:rPr>
              <a:t>régulation</a:t>
            </a:r>
            <a:r>
              <a:rPr lang="en-US" sz="2400" b="1" dirty="0" smtClean="0">
                <a:latin typeface="Arial" pitchFamily="34" charset="0"/>
                <a:cs typeface="Arial" pitchFamily="34" charset="0"/>
              </a:rPr>
              <a:t> des </a:t>
            </a:r>
            <a:r>
              <a:rPr lang="en-US" sz="2400" b="1" dirty="0" err="1" smtClean="0">
                <a:latin typeface="Arial" pitchFamily="34" charset="0"/>
                <a:cs typeface="Arial" pitchFamily="34" charset="0"/>
              </a:rPr>
              <a:t>gènes</a:t>
            </a:r>
            <a:r>
              <a:rPr lang="en-US" sz="2400" b="1" dirty="0" smtClean="0">
                <a:latin typeface="Arial" pitchFamily="34" charset="0"/>
                <a:cs typeface="Arial" pitchFamily="34" charset="0"/>
              </a:rPr>
              <a:t> </a:t>
            </a:r>
            <a:r>
              <a:rPr lang="el-GR" sz="2400" b="1" dirty="0" smtClean="0">
                <a:latin typeface="Arial" pitchFamily="34" charset="0"/>
                <a:cs typeface="Arial" pitchFamily="34" charset="0"/>
              </a:rPr>
              <a:t>β</a:t>
            </a:r>
            <a:r>
              <a:rPr lang="fr-FR" sz="2400" b="1" dirty="0" smtClean="0">
                <a:latin typeface="Arial" pitchFamily="34" charset="0"/>
                <a:cs typeface="Arial" pitchFamily="34" charset="0"/>
              </a:rPr>
              <a:t>-globines des oiseaux. (4)</a:t>
            </a:r>
            <a:r>
              <a:rPr lang="en-US" sz="2400" b="1" dirty="0" smtClean="0">
                <a:latin typeface="Arial" pitchFamily="34" charset="0"/>
                <a:cs typeface="Arial" pitchFamily="34" charset="0"/>
              </a:rPr>
              <a:t> </a:t>
            </a:r>
          </a:p>
        </p:txBody>
      </p:sp>
      <p:sp>
        <p:nvSpPr>
          <p:cNvPr id="71" name="ZoneTexte 70"/>
          <p:cNvSpPr txBox="1"/>
          <p:nvPr/>
        </p:nvSpPr>
        <p:spPr>
          <a:xfrm>
            <a:off x="1292400" y="35311763"/>
            <a:ext cx="8640960" cy="830997"/>
          </a:xfrm>
          <a:prstGeom prst="rect">
            <a:avLst/>
          </a:prstGeom>
          <a:ln w="57150"/>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fr-FR" sz="2400" b="1" dirty="0" smtClean="0">
                <a:latin typeface="Arial" pitchFamily="34" charset="0"/>
                <a:cs typeface="Arial" pitchFamily="34" charset="0"/>
              </a:rPr>
              <a:t>Cartographie du domaine des gènes </a:t>
            </a:r>
            <a:r>
              <a:rPr lang="en-US" sz="2400" b="1" dirty="0" smtClean="0">
                <a:latin typeface="Arial" pitchFamily="34" charset="0"/>
                <a:cs typeface="Arial" pitchFamily="34" charset="0"/>
              </a:rPr>
              <a:t>α-</a:t>
            </a:r>
            <a:r>
              <a:rPr lang="en-US" sz="2400" b="1" dirty="0" err="1" smtClean="0">
                <a:latin typeface="Arial" pitchFamily="34" charset="0"/>
                <a:cs typeface="Arial" pitchFamily="34" charset="0"/>
              </a:rPr>
              <a:t>globin</a:t>
            </a:r>
            <a:r>
              <a:rPr lang="en-US" sz="2400" b="1" dirty="0" smtClean="0">
                <a:latin typeface="Arial" pitchFamily="34" charset="0"/>
                <a:cs typeface="Arial" pitchFamily="34" charset="0"/>
              </a:rPr>
              <a:t> des </a:t>
            </a:r>
            <a:r>
              <a:rPr lang="en-US" sz="2400" b="1" dirty="0" err="1" smtClean="0">
                <a:latin typeface="Arial" pitchFamily="34" charset="0"/>
                <a:cs typeface="Arial" pitchFamily="34" charset="0"/>
              </a:rPr>
              <a:t>oiseaux</a:t>
            </a:r>
            <a:r>
              <a:rPr lang="en-US" sz="2400" b="1" dirty="0" smtClean="0">
                <a:latin typeface="Arial" pitchFamily="34" charset="0"/>
                <a:cs typeface="Arial" pitchFamily="34" charset="0"/>
              </a:rPr>
              <a:t> et la position des </a:t>
            </a:r>
            <a:r>
              <a:rPr lang="en-US" sz="2400" b="1" dirty="0" err="1" smtClean="0">
                <a:latin typeface="Arial" pitchFamily="34" charset="0"/>
                <a:cs typeface="Arial" pitchFamily="34" charset="0"/>
              </a:rPr>
              <a:t>éléments</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fonctionnels</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importants</a:t>
            </a:r>
            <a:r>
              <a:rPr lang="en-US" sz="2400" b="1" dirty="0" smtClean="0">
                <a:latin typeface="Arial" pitchFamily="34" charset="0"/>
                <a:cs typeface="Arial" pitchFamily="34" charset="0"/>
              </a:rPr>
              <a:t>. (5)</a:t>
            </a:r>
            <a:endParaRPr lang="fr-FR" sz="2400" b="1" dirty="0">
              <a:latin typeface="Arial" pitchFamily="34" charset="0"/>
              <a:cs typeface="Arial" pitchFamily="34" charset="0"/>
            </a:endParaRPr>
          </a:p>
        </p:txBody>
      </p:sp>
      <p:pic>
        <p:nvPicPr>
          <p:cNvPr id="72" name="Picture 2" descr="C:\Users\Owner\Desktop\M2\Controle genetique\Poster\Cluster b_globine_chicken.PNG"/>
          <p:cNvPicPr>
            <a:picLocks noChangeAspect="1" noChangeArrowheads="1"/>
          </p:cNvPicPr>
          <p:nvPr/>
        </p:nvPicPr>
        <p:blipFill>
          <a:blip r:embed="rId6" cstate="print"/>
          <a:srcRect/>
          <a:stretch>
            <a:fillRect/>
          </a:stretch>
        </p:blipFill>
        <p:spPr bwMode="auto">
          <a:xfrm>
            <a:off x="428304" y="31246216"/>
            <a:ext cx="10153128" cy="19066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3" name="Picture 3" descr="C:\Users\Owner\Desktop\M2\Controle genetique\Poster\Cluster a_globine_chicken.PNG"/>
          <p:cNvPicPr>
            <a:picLocks noChangeAspect="1" noChangeArrowheads="1"/>
          </p:cNvPicPr>
          <p:nvPr/>
        </p:nvPicPr>
        <p:blipFill>
          <a:blip r:embed="rId7" cstate="print"/>
          <a:srcRect/>
          <a:stretch>
            <a:fillRect/>
          </a:stretch>
        </p:blipFill>
        <p:spPr bwMode="auto">
          <a:xfrm>
            <a:off x="428304" y="34126536"/>
            <a:ext cx="10153128" cy="10609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4" name="ZoneTexte 73"/>
          <p:cNvSpPr txBox="1"/>
          <p:nvPr/>
        </p:nvSpPr>
        <p:spPr>
          <a:xfrm>
            <a:off x="24524616" y="33910512"/>
            <a:ext cx="571500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r-FR" sz="2800" b="1" dirty="0" smtClean="0">
                <a:latin typeface="Arial" pitchFamily="34" charset="0"/>
                <a:cs typeface="Arial" pitchFamily="34" charset="0"/>
              </a:rPr>
              <a:t>Conclusion</a:t>
            </a:r>
            <a:endParaRPr lang="en-US" sz="2800" b="1" dirty="0">
              <a:latin typeface="Arial" pitchFamily="34" charset="0"/>
              <a:cs typeface="Arial" pitchFamily="34" charset="0"/>
            </a:endParaRPr>
          </a:p>
        </p:txBody>
      </p:sp>
      <p:sp>
        <p:nvSpPr>
          <p:cNvPr id="75" name="ZoneTexte 74"/>
          <p:cNvSpPr txBox="1"/>
          <p:nvPr/>
        </p:nvSpPr>
        <p:spPr>
          <a:xfrm>
            <a:off x="4748784" y="38519024"/>
            <a:ext cx="1658888"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2400" b="1" dirty="0" smtClean="0">
                <a:latin typeface="Arial" pitchFamily="34" charset="0"/>
                <a:cs typeface="Arial" pitchFamily="34" charset="0"/>
              </a:rPr>
              <a:t>Références bibliographiques</a:t>
            </a:r>
            <a:endParaRPr lang="en-US" sz="2400" b="1" dirty="0">
              <a:latin typeface="Arial" pitchFamily="34" charset="0"/>
              <a:cs typeface="Arial" pitchFamily="34" charset="0"/>
            </a:endParaRPr>
          </a:p>
        </p:txBody>
      </p:sp>
      <p:sp>
        <p:nvSpPr>
          <p:cNvPr id="76" name="Rectangle 7"/>
          <p:cNvSpPr>
            <a:spLocks noChangeArrowheads="1"/>
          </p:cNvSpPr>
          <p:nvPr/>
        </p:nvSpPr>
        <p:spPr bwMode="auto">
          <a:xfrm>
            <a:off x="22966808" y="34558584"/>
            <a:ext cx="8784976" cy="674030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57150" algn="l"/>
              </a:tabLst>
            </a:pPr>
            <a:r>
              <a:rPr kumimoji="0" lang="fr-FR"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Chez les mammifères et les oiseaux, l’organisation générale du domaine des gènes des globines</a:t>
            </a:r>
            <a:r>
              <a:rPr kumimoji="0" lang="fr-FR" sz="2400" b="1" i="0" u="none" strike="noStrike" cap="none" normalizeH="0" dirty="0" smtClean="0">
                <a:ln>
                  <a:noFill/>
                </a:ln>
                <a:solidFill>
                  <a:schemeClr val="tx1"/>
                </a:solidFill>
                <a:effectLst/>
                <a:latin typeface="Arial" pitchFamily="34" charset="0"/>
                <a:ea typeface="Times New Roman" pitchFamily="18" charset="0"/>
                <a:cs typeface="Arial" pitchFamily="34" charset="0"/>
              </a:rPr>
              <a:t> a été conservé durant l’évolution avec une régulation spatio-temporelle de leur expression. Toute fois, l’évolution indépendante de ces gènes a induit des différences caractéristiques de l’espèce:</a:t>
            </a:r>
            <a:r>
              <a:rPr lang="fr-FR" sz="2400" b="1" dirty="0">
                <a:solidFill>
                  <a:schemeClr val="tx1"/>
                </a:solidFill>
                <a:latin typeface="Arial" pitchFamily="34" charset="0"/>
                <a:ea typeface="Times New Roman" pitchFamily="18" charset="0"/>
                <a:cs typeface="Arial" pitchFamily="34" charset="0"/>
              </a:rPr>
              <a:t> </a:t>
            </a:r>
            <a:r>
              <a:rPr lang="fr-FR" sz="2400" b="1" dirty="0" smtClean="0">
                <a:solidFill>
                  <a:schemeClr val="tx1"/>
                </a:solidFill>
                <a:latin typeface="Arial" pitchFamily="34" charset="0"/>
                <a:ea typeface="Times New Roman" pitchFamily="18" charset="0"/>
                <a:cs typeface="Arial" pitchFamily="34" charset="0"/>
              </a:rPr>
              <a:t>du point de vue structure, chez l’homme, ces gènes sont organisés selon l’ordre de leur expression durant le développement, ce qui n’est pas le cas pour les oiseaux ; d</a:t>
            </a:r>
            <a:r>
              <a:rPr kumimoji="0" lang="fr-FR" sz="2400" b="1" i="0" u="none" strike="noStrike" cap="none" normalizeH="0" dirty="0" smtClean="0">
                <a:ln>
                  <a:noFill/>
                </a:ln>
                <a:solidFill>
                  <a:schemeClr val="tx1"/>
                </a:solidFill>
                <a:effectLst/>
                <a:latin typeface="Arial" pitchFamily="34" charset="0"/>
                <a:ea typeface="Times New Roman" pitchFamily="18" charset="0"/>
                <a:cs typeface="Arial" pitchFamily="34" charset="0"/>
              </a:rPr>
              <a:t>u point de </a:t>
            </a:r>
            <a:r>
              <a:rPr lang="fr-FR" sz="2400" b="1" dirty="0">
                <a:solidFill>
                  <a:schemeClr val="tx1"/>
                </a:solidFill>
                <a:latin typeface="Arial" pitchFamily="34" charset="0"/>
                <a:ea typeface="Times New Roman" pitchFamily="18" charset="0"/>
                <a:cs typeface="Arial" pitchFamily="34" charset="0"/>
              </a:rPr>
              <a:t>v</a:t>
            </a:r>
            <a:r>
              <a:rPr kumimoji="0" lang="fr-FR" sz="2400" b="1" i="0" u="none" strike="noStrike" cap="none" normalizeH="0" dirty="0" smtClean="0">
                <a:ln>
                  <a:noFill/>
                </a:ln>
                <a:solidFill>
                  <a:schemeClr val="tx1"/>
                </a:solidFill>
                <a:effectLst/>
                <a:latin typeface="Arial" pitchFamily="34" charset="0"/>
                <a:ea typeface="Times New Roman" pitchFamily="18" charset="0"/>
                <a:cs typeface="Arial" pitchFamily="34" charset="0"/>
              </a:rPr>
              <a:t>ue expression, chez l’homme, la région régulatrice contenant des sites </a:t>
            </a:r>
            <a:r>
              <a:rPr kumimoji="0" lang="fr-FR" sz="2400" b="1" i="0" u="none" strike="noStrike" cap="none" normalizeH="0" dirty="0" err="1" smtClean="0">
                <a:ln>
                  <a:noFill/>
                </a:ln>
                <a:solidFill>
                  <a:schemeClr val="tx1"/>
                </a:solidFill>
                <a:effectLst/>
                <a:latin typeface="Arial" pitchFamily="34" charset="0"/>
                <a:ea typeface="Times New Roman" pitchFamily="18" charset="0"/>
                <a:cs typeface="Arial" pitchFamily="34" charset="0"/>
              </a:rPr>
              <a:t>hypersensitifs</a:t>
            </a:r>
            <a:r>
              <a:rPr kumimoji="0" lang="fr-FR" sz="2400" b="1" i="0" u="none" strike="noStrike" cap="none" normalizeH="0" dirty="0" smtClean="0">
                <a:ln>
                  <a:noFill/>
                </a:ln>
                <a:solidFill>
                  <a:schemeClr val="tx1"/>
                </a:solidFill>
                <a:effectLst/>
                <a:latin typeface="Arial" pitchFamily="34" charset="0"/>
                <a:ea typeface="Times New Roman" pitchFamily="18" charset="0"/>
                <a:cs typeface="Arial" pitchFamily="34" charset="0"/>
              </a:rPr>
              <a:t> à la </a:t>
            </a:r>
            <a:r>
              <a:rPr kumimoji="0" lang="fr-FR" sz="2400" b="1" i="0" u="none" strike="noStrike" cap="none" normalizeH="0" dirty="0" err="1" smtClean="0">
                <a:ln>
                  <a:noFill/>
                </a:ln>
                <a:solidFill>
                  <a:schemeClr val="tx1"/>
                </a:solidFill>
                <a:effectLst/>
                <a:latin typeface="Arial" pitchFamily="34" charset="0"/>
                <a:ea typeface="Times New Roman" pitchFamily="18" charset="0"/>
                <a:cs typeface="Arial" pitchFamily="34" charset="0"/>
              </a:rPr>
              <a:t>DNase</a:t>
            </a:r>
            <a:r>
              <a:rPr kumimoji="0" lang="fr-FR" sz="2400" b="1" i="0" u="none" strike="noStrike" cap="none" normalizeH="0" dirty="0" smtClean="0">
                <a:ln>
                  <a:noFill/>
                </a:ln>
                <a:solidFill>
                  <a:schemeClr val="tx1"/>
                </a:solidFill>
                <a:effectLst/>
                <a:latin typeface="Arial" pitchFamily="34" charset="0"/>
                <a:ea typeface="Times New Roman" pitchFamily="18" charset="0"/>
                <a:cs typeface="Arial" pitchFamily="34" charset="0"/>
              </a:rPr>
              <a:t> I (HS) interagit avec </a:t>
            </a:r>
            <a:r>
              <a:rPr lang="fr-FR" sz="2400" b="1" dirty="0" smtClean="0">
                <a:solidFill>
                  <a:schemeClr val="tx1"/>
                </a:solidFill>
                <a:latin typeface="Arial" pitchFamily="34" charset="0"/>
                <a:ea typeface="Times New Roman" pitchFamily="18" charset="0"/>
                <a:cs typeface="Arial" pitchFamily="34" charset="0"/>
              </a:rPr>
              <a:t>le </a:t>
            </a:r>
            <a:r>
              <a:rPr kumimoji="0" lang="fr-FR" sz="2400" b="1" i="0" u="none" strike="noStrike" cap="none" normalizeH="0" dirty="0" smtClean="0">
                <a:ln>
                  <a:noFill/>
                </a:ln>
                <a:solidFill>
                  <a:schemeClr val="tx1"/>
                </a:solidFill>
                <a:effectLst/>
                <a:latin typeface="Arial" pitchFamily="34" charset="0"/>
                <a:ea typeface="Times New Roman" pitchFamily="18" charset="0"/>
                <a:cs typeface="Arial" pitchFamily="34" charset="0"/>
              </a:rPr>
              <a:t>promoteur de chaque gène selon le stade et le tissu, ce qui exclu tout phénomène de compétition. Chez les oiseaux, cette région interagit avec  les promoteurs des gènes de globines fœtales et adultes mais n’interagit pas avec ceux des globines embryonnaires, ceux-ci possèdent un système d’autorégulation, ainsi, un phénomène de compétition caractérise cette régulation chez les oiseaux. </a:t>
            </a:r>
            <a:endParaRPr kumimoji="0" lang="fr-FR" sz="2400" b="1"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descr="C:\Users\Owner\Desktop\M2\Controle genetique\Poster\résultat_expression_chic.PNG"/>
          <p:cNvPicPr>
            <a:picLocks noChangeAspect="1" noChangeArrowheads="1"/>
          </p:cNvPicPr>
          <p:nvPr/>
        </p:nvPicPr>
        <p:blipFill>
          <a:blip r:embed="rId8" cstate="print"/>
          <a:srcRect/>
          <a:stretch>
            <a:fillRect/>
          </a:stretch>
        </p:blipFill>
        <p:spPr bwMode="auto">
          <a:xfrm>
            <a:off x="428304" y="36286776"/>
            <a:ext cx="10225136" cy="38164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0" name="ZoneTexte 79"/>
          <p:cNvSpPr txBox="1"/>
          <p:nvPr/>
        </p:nvSpPr>
        <p:spPr>
          <a:xfrm>
            <a:off x="932360" y="40280315"/>
            <a:ext cx="9145016" cy="830997"/>
          </a:xfrm>
          <a:prstGeom prst="rect">
            <a:avLst/>
          </a:prstGeom>
          <a:ln w="57150"/>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fr-FR" sz="2400" b="1" dirty="0" smtClean="0">
                <a:latin typeface="Arial" pitchFamily="34" charset="0"/>
                <a:cs typeface="Arial" pitchFamily="34" charset="0"/>
              </a:rPr>
              <a:t>A) Profil </a:t>
            </a:r>
            <a:r>
              <a:rPr lang="fr-FR" sz="2400" b="1" dirty="0" err="1" smtClean="0">
                <a:latin typeface="Arial" pitchFamily="34" charset="0"/>
                <a:cs typeface="Arial" pitchFamily="34" charset="0"/>
              </a:rPr>
              <a:t>électrophorétique</a:t>
            </a:r>
            <a:r>
              <a:rPr lang="fr-FR" sz="2400" b="1" dirty="0" smtClean="0">
                <a:latin typeface="Arial" pitchFamily="34" charset="0"/>
                <a:cs typeface="Arial" pitchFamily="34" charset="0"/>
              </a:rPr>
              <a:t> des </a:t>
            </a:r>
            <a:r>
              <a:rPr lang="fr-FR" sz="2400" b="1" dirty="0" err="1" smtClean="0">
                <a:latin typeface="Arial" pitchFamily="34" charset="0"/>
                <a:cs typeface="Arial" pitchFamily="34" charset="0"/>
              </a:rPr>
              <a:t>ARNm</a:t>
            </a:r>
            <a:r>
              <a:rPr lang="fr-FR" sz="2400" b="1" dirty="0" smtClean="0">
                <a:latin typeface="Arial" pitchFamily="34" charset="0"/>
                <a:cs typeface="Arial" pitchFamily="34" charset="0"/>
              </a:rPr>
              <a:t> de </a:t>
            </a:r>
            <a:r>
              <a:rPr lang="fr-FR" sz="2400" b="1" dirty="0" smtClean="0"/>
              <a:t>β-globine du poulet. B) Variation des niveaux des </a:t>
            </a:r>
            <a:r>
              <a:rPr lang="fr-FR" sz="2400" b="1" dirty="0" err="1" smtClean="0"/>
              <a:t>ARNm</a:t>
            </a:r>
            <a:r>
              <a:rPr lang="fr-FR" sz="2400" b="1" dirty="0" smtClean="0"/>
              <a:t> β-globine selon l’</a:t>
            </a:r>
            <a:r>
              <a:rPr lang="fr-FR" sz="2400" b="1" dirty="0" err="1" smtClean="0"/>
              <a:t>age</a:t>
            </a:r>
            <a:r>
              <a:rPr lang="fr-FR" sz="2400" b="1" dirty="0" smtClean="0">
                <a:latin typeface="Arial" pitchFamily="34" charset="0"/>
                <a:cs typeface="Arial" pitchFamily="34" charset="0"/>
              </a:rPr>
              <a:t> . (6)</a:t>
            </a:r>
          </a:p>
        </p:txBody>
      </p:sp>
      <p:pic>
        <p:nvPicPr>
          <p:cNvPr id="81" name="Picture 2" descr="C:\Users\MINOCHA\Desktop\fig poster\2.jpg"/>
          <p:cNvPicPr>
            <a:picLocks noChangeAspect="1" noChangeArrowheads="1"/>
          </p:cNvPicPr>
          <p:nvPr/>
        </p:nvPicPr>
        <p:blipFill>
          <a:blip r:embed="rId9" cstate="print"/>
          <a:srcRect/>
          <a:stretch>
            <a:fillRect/>
          </a:stretch>
        </p:blipFill>
        <p:spPr bwMode="auto">
          <a:xfrm>
            <a:off x="11085488" y="23037304"/>
            <a:ext cx="5616624" cy="51125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2" name="ZoneTexte 81"/>
          <p:cNvSpPr txBox="1"/>
          <p:nvPr/>
        </p:nvSpPr>
        <p:spPr>
          <a:xfrm>
            <a:off x="11589544" y="28308404"/>
            <a:ext cx="4752528" cy="1569660"/>
          </a:xfrm>
          <a:prstGeom prst="rect">
            <a:avLst/>
          </a:prstGeom>
          <a:ln w="57150"/>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fr-FR" sz="2400" b="1" dirty="0" smtClean="0">
                <a:latin typeface="Arial" pitchFamily="34" charset="0"/>
                <a:cs typeface="Arial" pitchFamily="34" charset="0"/>
              </a:rPr>
              <a:t>Expression d’EGFP dans des embryons des souris transgéniques de </a:t>
            </a:r>
            <a:r>
              <a:rPr lang="fr-FR" sz="2400" b="1" dirty="0">
                <a:latin typeface="Arial" pitchFamily="34" charset="0"/>
                <a:cs typeface="Arial" pitchFamily="34" charset="0"/>
              </a:rPr>
              <a:t>HS2/GFP</a:t>
            </a:r>
            <a:r>
              <a:rPr lang="fr-FR" sz="2400" b="1" dirty="0" smtClean="0">
                <a:latin typeface="Arial" pitchFamily="34" charset="0"/>
                <a:cs typeface="Arial" pitchFamily="34" charset="0"/>
              </a:rPr>
              <a:t> aux stades : E10,5 ; E13,5. (7)</a:t>
            </a:r>
            <a:endParaRPr lang="fr-FR" sz="2400" b="1" dirty="0">
              <a:latin typeface="Arial" pitchFamily="34" charset="0"/>
              <a:cs typeface="Arial" pitchFamily="34" charset="0"/>
            </a:endParaRPr>
          </a:p>
        </p:txBody>
      </p:sp>
      <p:pic>
        <p:nvPicPr>
          <p:cNvPr id="85" name="Picture 2"/>
          <p:cNvPicPr>
            <a:picLocks noChangeAspect="1" noChangeArrowheads="1"/>
          </p:cNvPicPr>
          <p:nvPr/>
        </p:nvPicPr>
        <p:blipFill>
          <a:blip r:embed="rId10" cstate="print"/>
          <a:srcRect/>
          <a:stretch>
            <a:fillRect/>
          </a:stretch>
        </p:blipFill>
        <p:spPr bwMode="auto">
          <a:xfrm>
            <a:off x="16990144" y="23037304"/>
            <a:ext cx="5760640" cy="51303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7" name="Picture 2"/>
          <p:cNvPicPr>
            <a:picLocks noChangeAspect="1" noChangeArrowheads="1"/>
          </p:cNvPicPr>
          <p:nvPr/>
        </p:nvPicPr>
        <p:blipFill>
          <a:blip r:embed="rId11" cstate="print"/>
          <a:srcRect/>
          <a:stretch>
            <a:fillRect/>
          </a:stretch>
        </p:blipFill>
        <p:spPr bwMode="auto">
          <a:xfrm>
            <a:off x="11013480" y="30022080"/>
            <a:ext cx="5688632" cy="51125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8" name="ZoneTexte 87"/>
          <p:cNvSpPr txBox="1"/>
          <p:nvPr/>
        </p:nvSpPr>
        <p:spPr>
          <a:xfrm>
            <a:off x="11589544" y="35293180"/>
            <a:ext cx="4608512" cy="1569660"/>
          </a:xfrm>
          <a:prstGeom prst="rect">
            <a:avLst/>
          </a:prstGeom>
          <a:ln w="57150"/>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fr-FR" sz="2400" b="1" dirty="0" smtClean="0">
                <a:latin typeface="Arial" pitchFamily="34" charset="0"/>
                <a:cs typeface="Arial" pitchFamily="34" charset="0"/>
              </a:rPr>
              <a:t>Expression d’EGFP dans des embryons des souris transgéniques de HS2-3/GFP aux stades : E10,5 ; E13,5. (7)</a:t>
            </a:r>
            <a:endParaRPr lang="fr-FR" sz="2400" b="1" dirty="0">
              <a:latin typeface="Arial" pitchFamily="34" charset="0"/>
              <a:cs typeface="Arial" pitchFamily="34" charset="0"/>
            </a:endParaRPr>
          </a:p>
        </p:txBody>
      </p:sp>
      <p:pic>
        <p:nvPicPr>
          <p:cNvPr id="89" name="Picture 2" descr="C:\Users\Owner\Desktop\M2\Controle genetique\Poster\The gb-globin switch_Characterization of the transcriptome profiles _bleu.PNG"/>
          <p:cNvPicPr>
            <a:picLocks noChangeAspect="1" noChangeArrowheads="1"/>
          </p:cNvPicPr>
          <p:nvPr/>
        </p:nvPicPr>
        <p:blipFill>
          <a:blip r:embed="rId12" cstate="print"/>
          <a:srcRect/>
          <a:stretch>
            <a:fillRect/>
          </a:stretch>
        </p:blipFill>
        <p:spPr bwMode="auto">
          <a:xfrm>
            <a:off x="16990144" y="30022080"/>
            <a:ext cx="5760640" cy="48245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0" name="ZoneTexte 89"/>
          <p:cNvSpPr txBox="1"/>
          <p:nvPr/>
        </p:nvSpPr>
        <p:spPr>
          <a:xfrm>
            <a:off x="17350184" y="34990632"/>
            <a:ext cx="5112568" cy="1200329"/>
          </a:xfrm>
          <a:prstGeom prst="rect">
            <a:avLst/>
          </a:prstGeom>
          <a:ln w="57150"/>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b="1" dirty="0" err="1" smtClean="0">
                <a:latin typeface="Arial" pitchFamily="34" charset="0"/>
                <a:cs typeface="Arial" pitchFamily="34" charset="0"/>
              </a:rPr>
              <a:t>Changement</a:t>
            </a:r>
            <a:r>
              <a:rPr lang="en-US" sz="2400" b="1" dirty="0" smtClean="0">
                <a:latin typeface="Arial" pitchFamily="34" charset="0"/>
                <a:cs typeface="Arial" pitchFamily="34" charset="0"/>
              </a:rPr>
              <a:t> du </a:t>
            </a:r>
            <a:r>
              <a:rPr lang="en-US" sz="2400" b="1" dirty="0" err="1" smtClean="0">
                <a:latin typeface="Arial" pitchFamily="34" charset="0"/>
                <a:cs typeface="Arial" pitchFamily="34" charset="0"/>
              </a:rPr>
              <a:t>niveau</a:t>
            </a:r>
            <a:r>
              <a:rPr lang="en-US" sz="2400" b="1" dirty="0">
                <a:latin typeface="Arial" pitchFamily="34" charset="0"/>
                <a:cs typeface="Arial" pitchFamily="34" charset="0"/>
              </a:rPr>
              <a:t> </a:t>
            </a:r>
            <a:r>
              <a:rPr lang="en-US" sz="2400" b="1" dirty="0" smtClean="0">
                <a:latin typeface="Arial" pitchFamily="34" charset="0"/>
                <a:cs typeface="Arial" pitchFamily="34" charset="0"/>
              </a:rPr>
              <a:t>des </a:t>
            </a:r>
            <a:r>
              <a:rPr lang="en-US" sz="2400" b="1" dirty="0" err="1" smtClean="0">
                <a:latin typeface="Arial" pitchFamily="34" charset="0"/>
                <a:cs typeface="Arial" pitchFamily="34" charset="0"/>
              </a:rPr>
              <a:t>ARNm</a:t>
            </a:r>
            <a:r>
              <a:rPr lang="en-US" sz="2400" b="1" dirty="0" smtClean="0">
                <a:latin typeface="Arial" pitchFamily="34" charset="0"/>
                <a:cs typeface="Arial" pitchFamily="34" charset="0"/>
              </a:rPr>
              <a:t> de </a:t>
            </a:r>
            <a:r>
              <a:rPr lang="el-GR" sz="2400" b="1" dirty="0" smtClean="0">
                <a:latin typeface="Arial" pitchFamily="34" charset="0"/>
                <a:cs typeface="Arial" pitchFamily="34" charset="0"/>
              </a:rPr>
              <a:t>β</a:t>
            </a:r>
            <a:r>
              <a:rPr lang="fr-FR" sz="2400" b="1" dirty="0" smtClean="0">
                <a:latin typeface="Arial" pitchFamily="34" charset="0"/>
                <a:cs typeface="Arial" pitchFamily="34" charset="0"/>
              </a:rPr>
              <a:t>- et </a:t>
            </a:r>
            <a:r>
              <a:rPr lang="el-GR" sz="2400" b="1" dirty="0" smtClean="0">
                <a:latin typeface="Arial" pitchFamily="34" charset="0"/>
                <a:cs typeface="Arial" pitchFamily="34" charset="0"/>
              </a:rPr>
              <a:t>γ</a:t>
            </a:r>
            <a:r>
              <a:rPr lang="fr-FR" sz="2400" b="1" dirty="0" smtClean="0">
                <a:latin typeface="Arial" pitchFamily="34" charset="0"/>
                <a:cs typeface="Arial" pitchFamily="34" charset="0"/>
              </a:rPr>
              <a:t>-globines durant la maturation érythrocytaire. (8)</a:t>
            </a:r>
            <a:endParaRPr lang="fr-FR" sz="2400" b="1" dirty="0">
              <a:latin typeface="Arial" pitchFamily="34" charset="0"/>
              <a:cs typeface="Arial" pitchFamily="34" charset="0"/>
            </a:endParaRPr>
          </a:p>
        </p:txBody>
      </p:sp>
      <p:graphicFrame>
        <p:nvGraphicFramePr>
          <p:cNvPr id="96" name="Tableau 95"/>
          <p:cNvGraphicFramePr>
            <a:graphicFrameLocks noGrp="1"/>
          </p:cNvGraphicFramePr>
          <p:nvPr/>
        </p:nvGraphicFramePr>
        <p:xfrm>
          <a:off x="23038816" y="22965296"/>
          <a:ext cx="8712968" cy="9577064"/>
        </p:xfrm>
        <a:graphic>
          <a:graphicData uri="http://schemas.openxmlformats.org/drawingml/2006/table">
            <a:tbl>
              <a:tblPr>
                <a:tableStyleId>{E8B1032C-EA38-4F05-BA0D-38AFFFC7BED3}</a:tableStyleId>
              </a:tblPr>
              <a:tblGrid>
                <a:gridCol w="1160859"/>
                <a:gridCol w="2958612"/>
                <a:gridCol w="2340949"/>
                <a:gridCol w="2252548"/>
              </a:tblGrid>
              <a:tr h="1741284">
                <a:tc>
                  <a:txBody>
                    <a:bodyPr/>
                    <a:lstStyle/>
                    <a:p>
                      <a:pPr algn="ctr">
                        <a:lnSpc>
                          <a:spcPct val="115000"/>
                        </a:lnSpc>
                        <a:spcAft>
                          <a:spcPts val="0"/>
                        </a:spcAft>
                      </a:pPr>
                      <a:r>
                        <a:rPr lang="en-US" sz="2400" b="1" dirty="0">
                          <a:latin typeface="Arial" pitchFamily="34" charset="0"/>
                          <a:cs typeface="Arial" pitchFamily="34" charset="0"/>
                        </a:rPr>
                        <a:t>Profile</a:t>
                      </a:r>
                      <a:endParaRPr lang="fr-FR" sz="2400" b="1" dirty="0">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2400" b="1" dirty="0" err="1">
                          <a:latin typeface="Arial" pitchFamily="34" charset="0"/>
                          <a:cs typeface="Arial" pitchFamily="34" charset="0"/>
                        </a:rPr>
                        <a:t>Voies</a:t>
                      </a:r>
                      <a:r>
                        <a:rPr lang="en-US" sz="2400" b="1" dirty="0">
                          <a:latin typeface="Arial" pitchFamily="34" charset="0"/>
                          <a:cs typeface="Arial" pitchFamily="34" charset="0"/>
                        </a:rPr>
                        <a:t> de </a:t>
                      </a:r>
                      <a:r>
                        <a:rPr lang="en-US" sz="2400" b="1" dirty="0" err="1">
                          <a:latin typeface="Arial" pitchFamily="34" charset="0"/>
                          <a:cs typeface="Arial" pitchFamily="34" charset="0"/>
                        </a:rPr>
                        <a:t>signalisations</a:t>
                      </a:r>
                      <a:r>
                        <a:rPr lang="en-US" sz="2400" b="1" dirty="0">
                          <a:latin typeface="Arial" pitchFamily="34" charset="0"/>
                          <a:cs typeface="Arial" pitchFamily="34" charset="0"/>
                        </a:rPr>
                        <a:t> </a:t>
                      </a:r>
                      <a:r>
                        <a:rPr lang="en-US" sz="2400" b="1" dirty="0" err="1">
                          <a:latin typeface="Arial" pitchFamily="34" charset="0"/>
                          <a:cs typeface="Arial" pitchFamily="34" charset="0"/>
                        </a:rPr>
                        <a:t>impliquées</a:t>
                      </a:r>
                      <a:endParaRPr lang="fr-FR" sz="2400" b="1" dirty="0">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fr-FR" sz="2400" b="1" dirty="0">
                          <a:latin typeface="Arial" pitchFamily="34" charset="0"/>
                          <a:cs typeface="Arial" pitchFamily="34" charset="0"/>
                        </a:rPr>
                        <a:t>Certains Facteurs de transcriptions impliqués</a:t>
                      </a:r>
                      <a:endParaRPr lang="fr-FR" sz="2400" b="1" dirty="0">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fr-FR" sz="2400" b="1" dirty="0">
                          <a:latin typeface="Arial" pitchFamily="34" charset="0"/>
                          <a:cs typeface="Arial" pitchFamily="34" charset="0"/>
                        </a:rPr>
                        <a:t>Régulation des gènes β- et γ-globines</a:t>
                      </a:r>
                      <a:endParaRPr lang="fr-FR" sz="2400" b="1" dirty="0">
                        <a:latin typeface="Arial" pitchFamily="34" charset="0"/>
                        <a:ea typeface="Calibri"/>
                        <a:cs typeface="Arial" pitchFamily="34" charset="0"/>
                      </a:endParaRPr>
                    </a:p>
                  </a:txBody>
                  <a:tcPr marL="68580" marR="68580" marT="0" marB="0" anchor="ctr"/>
                </a:tc>
              </a:tr>
              <a:tr h="2176605">
                <a:tc>
                  <a:txBody>
                    <a:bodyPr/>
                    <a:lstStyle/>
                    <a:p>
                      <a:pPr algn="ctr">
                        <a:lnSpc>
                          <a:spcPct val="115000"/>
                        </a:lnSpc>
                        <a:spcAft>
                          <a:spcPts val="0"/>
                        </a:spcAft>
                      </a:pPr>
                      <a:r>
                        <a:rPr lang="en-US" sz="2400" b="1" dirty="0">
                          <a:latin typeface="Arial" pitchFamily="34" charset="0"/>
                          <a:cs typeface="Arial" pitchFamily="34" charset="0"/>
                        </a:rPr>
                        <a:t>Profile 1</a:t>
                      </a:r>
                      <a:endParaRPr lang="fr-FR" sz="2400" b="1" dirty="0">
                        <a:latin typeface="Arial" pitchFamily="34" charset="0"/>
                        <a:ea typeface="Calibri"/>
                        <a:cs typeface="Arial" pitchFamily="34" charset="0"/>
                      </a:endParaRPr>
                    </a:p>
                  </a:txBody>
                  <a:tcPr marL="68580" marR="68580" marT="0" marB="0" anchor="ctr"/>
                </a:tc>
                <a:tc>
                  <a:txBody>
                    <a:bodyPr/>
                    <a:lstStyle/>
                    <a:p>
                      <a:pPr>
                        <a:lnSpc>
                          <a:spcPct val="115000"/>
                        </a:lnSpc>
                        <a:spcAft>
                          <a:spcPts val="0"/>
                        </a:spcAft>
                      </a:pPr>
                      <a:r>
                        <a:rPr lang="en-US" sz="2400" dirty="0">
                          <a:latin typeface="Arial" pitchFamily="34" charset="0"/>
                          <a:cs typeface="Arial" pitchFamily="34" charset="0"/>
                        </a:rPr>
                        <a:t>*Cdc42 ;</a:t>
                      </a:r>
                      <a:endParaRPr lang="fr-FR" sz="2400" dirty="0">
                        <a:latin typeface="Arial" pitchFamily="34" charset="0"/>
                        <a:cs typeface="Arial" pitchFamily="34" charset="0"/>
                      </a:endParaRPr>
                    </a:p>
                    <a:p>
                      <a:pPr>
                        <a:lnSpc>
                          <a:spcPct val="115000"/>
                        </a:lnSpc>
                        <a:spcAft>
                          <a:spcPts val="0"/>
                        </a:spcAft>
                      </a:pPr>
                      <a:r>
                        <a:rPr lang="en-US" sz="2400" dirty="0">
                          <a:latin typeface="Arial" pitchFamily="34" charset="0"/>
                          <a:cs typeface="Arial" pitchFamily="34" charset="0"/>
                        </a:rPr>
                        <a:t>*NF-Kb ;</a:t>
                      </a:r>
                      <a:endParaRPr lang="fr-FR" sz="2400" dirty="0">
                        <a:latin typeface="Arial" pitchFamily="34" charset="0"/>
                        <a:cs typeface="Arial" pitchFamily="34" charset="0"/>
                      </a:endParaRPr>
                    </a:p>
                    <a:p>
                      <a:pPr>
                        <a:lnSpc>
                          <a:spcPct val="115000"/>
                        </a:lnSpc>
                        <a:spcAft>
                          <a:spcPts val="0"/>
                        </a:spcAft>
                      </a:pPr>
                      <a:r>
                        <a:rPr lang="en-US" sz="2400" dirty="0">
                          <a:latin typeface="Arial" pitchFamily="34" charset="0"/>
                          <a:cs typeface="Arial" pitchFamily="34" charset="0"/>
                        </a:rPr>
                        <a:t>*</a:t>
                      </a:r>
                      <a:r>
                        <a:rPr lang="en-US" sz="2400" dirty="0" err="1">
                          <a:latin typeface="Arial" pitchFamily="34" charset="0"/>
                          <a:cs typeface="Arial" pitchFamily="34" charset="0"/>
                        </a:rPr>
                        <a:t>Erythropoïetine</a:t>
                      </a:r>
                      <a:r>
                        <a:rPr lang="en-US" sz="2400" dirty="0">
                          <a:latin typeface="Arial" pitchFamily="34" charset="0"/>
                          <a:cs typeface="Arial" pitchFamily="34" charset="0"/>
                        </a:rPr>
                        <a:t> ;</a:t>
                      </a:r>
                      <a:endParaRPr lang="fr-FR" sz="2400" dirty="0">
                        <a:latin typeface="Arial" pitchFamily="34" charset="0"/>
                        <a:cs typeface="Arial" pitchFamily="34" charset="0"/>
                      </a:endParaRPr>
                    </a:p>
                    <a:p>
                      <a:pPr>
                        <a:lnSpc>
                          <a:spcPct val="115000"/>
                        </a:lnSpc>
                        <a:spcAft>
                          <a:spcPts val="0"/>
                        </a:spcAft>
                      </a:pPr>
                      <a:r>
                        <a:rPr lang="en-US" sz="2400" dirty="0">
                          <a:latin typeface="Arial" pitchFamily="34" charset="0"/>
                          <a:cs typeface="Arial" pitchFamily="34" charset="0"/>
                        </a:rPr>
                        <a:t>*Notch ;</a:t>
                      </a:r>
                      <a:endParaRPr lang="fr-FR" sz="2400" dirty="0">
                        <a:latin typeface="Arial" pitchFamily="34" charset="0"/>
                        <a:cs typeface="Arial" pitchFamily="34" charset="0"/>
                      </a:endParaRPr>
                    </a:p>
                    <a:p>
                      <a:pPr>
                        <a:lnSpc>
                          <a:spcPct val="115000"/>
                        </a:lnSpc>
                        <a:spcAft>
                          <a:spcPts val="0"/>
                        </a:spcAft>
                      </a:pPr>
                      <a:r>
                        <a:rPr lang="en-US" sz="2400" dirty="0">
                          <a:latin typeface="Arial" pitchFamily="34" charset="0"/>
                          <a:cs typeface="Arial" pitchFamily="34" charset="0"/>
                        </a:rPr>
                        <a:t>*p38 MAPK</a:t>
                      </a:r>
                      <a:endParaRPr lang="fr-FR" sz="2400" dirty="0">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fr-FR" sz="2400">
                          <a:latin typeface="Arial" pitchFamily="34" charset="0"/>
                          <a:cs typeface="Arial" pitchFamily="34" charset="0"/>
                        </a:rPr>
                        <a:t>KLF4</a:t>
                      </a:r>
                    </a:p>
                    <a:p>
                      <a:pPr algn="ctr">
                        <a:lnSpc>
                          <a:spcPct val="115000"/>
                        </a:lnSpc>
                        <a:spcAft>
                          <a:spcPts val="0"/>
                        </a:spcAft>
                      </a:pPr>
                      <a:r>
                        <a:rPr lang="fr-FR" sz="2400">
                          <a:latin typeface="Arial" pitchFamily="34" charset="0"/>
                          <a:cs typeface="Arial" pitchFamily="34" charset="0"/>
                        </a:rPr>
                        <a:t>GATA2</a:t>
                      </a:r>
                    </a:p>
                    <a:p>
                      <a:pPr algn="ctr">
                        <a:lnSpc>
                          <a:spcPct val="115000"/>
                        </a:lnSpc>
                        <a:spcAft>
                          <a:spcPts val="0"/>
                        </a:spcAft>
                      </a:pPr>
                      <a:r>
                        <a:rPr lang="fr-FR" sz="2400">
                          <a:latin typeface="Arial" pitchFamily="34" charset="0"/>
                          <a:cs typeface="Arial" pitchFamily="34" charset="0"/>
                        </a:rPr>
                        <a:t>GATA3</a:t>
                      </a:r>
                    </a:p>
                    <a:p>
                      <a:pPr algn="ctr">
                        <a:lnSpc>
                          <a:spcPct val="115000"/>
                        </a:lnSpc>
                        <a:spcAft>
                          <a:spcPts val="0"/>
                        </a:spcAft>
                      </a:pPr>
                      <a:r>
                        <a:rPr lang="fr-FR" sz="2400">
                          <a:latin typeface="Arial" pitchFamily="34" charset="0"/>
                          <a:cs typeface="Arial" pitchFamily="34" charset="0"/>
                        </a:rPr>
                        <a:t>FOS</a:t>
                      </a:r>
                      <a:endParaRPr lang="fr-FR" sz="2400">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fr-FR" sz="2400">
                          <a:latin typeface="Arial" pitchFamily="34" charset="0"/>
                          <a:cs typeface="Arial" pitchFamily="34" charset="0"/>
                        </a:rPr>
                        <a:t>7</a:t>
                      </a:r>
                      <a:r>
                        <a:rPr lang="fr-FR" sz="2400" baseline="30000">
                          <a:latin typeface="Arial" pitchFamily="34" charset="0"/>
                          <a:cs typeface="Arial" pitchFamily="34" charset="0"/>
                        </a:rPr>
                        <a:t>ème</a:t>
                      </a:r>
                      <a:r>
                        <a:rPr lang="fr-FR" sz="2400">
                          <a:latin typeface="Arial" pitchFamily="34" charset="0"/>
                          <a:cs typeface="Arial" pitchFamily="34" charset="0"/>
                        </a:rPr>
                        <a:t>- 21</a:t>
                      </a:r>
                      <a:r>
                        <a:rPr lang="fr-FR" sz="2400" baseline="30000">
                          <a:latin typeface="Arial" pitchFamily="34" charset="0"/>
                          <a:cs typeface="Arial" pitchFamily="34" charset="0"/>
                        </a:rPr>
                        <a:t>ème</a:t>
                      </a:r>
                      <a:r>
                        <a:rPr lang="fr-FR" sz="2400">
                          <a:latin typeface="Arial" pitchFamily="34" charset="0"/>
                          <a:cs typeface="Arial" pitchFamily="34" charset="0"/>
                        </a:rPr>
                        <a:t> jours: down-regulation de β et up-regulation de γ</a:t>
                      </a:r>
                      <a:endParaRPr lang="fr-FR" sz="2400">
                        <a:latin typeface="Arial" pitchFamily="34" charset="0"/>
                        <a:ea typeface="Calibri"/>
                        <a:cs typeface="Arial" pitchFamily="34" charset="0"/>
                      </a:endParaRPr>
                    </a:p>
                  </a:txBody>
                  <a:tcPr marL="68580" marR="68580" marT="0" marB="0" anchor="ctr"/>
                </a:tc>
              </a:tr>
              <a:tr h="3047248">
                <a:tc>
                  <a:txBody>
                    <a:bodyPr/>
                    <a:lstStyle/>
                    <a:p>
                      <a:pPr algn="ctr">
                        <a:lnSpc>
                          <a:spcPct val="115000"/>
                        </a:lnSpc>
                        <a:spcAft>
                          <a:spcPts val="0"/>
                        </a:spcAft>
                      </a:pPr>
                      <a:r>
                        <a:rPr lang="en-US" sz="2400" b="1" dirty="0">
                          <a:latin typeface="Arial" pitchFamily="34" charset="0"/>
                          <a:cs typeface="Arial" pitchFamily="34" charset="0"/>
                        </a:rPr>
                        <a:t>Profile 2</a:t>
                      </a:r>
                      <a:endParaRPr lang="fr-FR" sz="2400" b="1" dirty="0">
                        <a:latin typeface="Arial" pitchFamily="34" charset="0"/>
                        <a:ea typeface="Calibri"/>
                        <a:cs typeface="Arial" pitchFamily="34" charset="0"/>
                      </a:endParaRPr>
                    </a:p>
                  </a:txBody>
                  <a:tcPr marL="68580" marR="68580" marT="0" marB="0" anchor="ctr"/>
                </a:tc>
                <a:tc>
                  <a:txBody>
                    <a:bodyPr/>
                    <a:lstStyle/>
                    <a:p>
                      <a:pPr>
                        <a:lnSpc>
                          <a:spcPct val="115000"/>
                        </a:lnSpc>
                        <a:spcAft>
                          <a:spcPts val="0"/>
                        </a:spcAft>
                      </a:pPr>
                      <a:r>
                        <a:rPr lang="fr-FR" sz="2400" dirty="0">
                          <a:latin typeface="Arial" pitchFamily="34" charset="0"/>
                          <a:cs typeface="Arial" pitchFamily="34" charset="0"/>
                        </a:rPr>
                        <a:t>*Point de contrôle G2/M du cycle cellulaire;</a:t>
                      </a:r>
                    </a:p>
                    <a:p>
                      <a:pPr>
                        <a:lnSpc>
                          <a:spcPct val="115000"/>
                        </a:lnSpc>
                        <a:spcAft>
                          <a:spcPts val="0"/>
                        </a:spcAft>
                      </a:pPr>
                      <a:r>
                        <a:rPr lang="fr-FR" sz="2400" dirty="0">
                          <a:latin typeface="Arial" pitchFamily="34" charset="0"/>
                          <a:cs typeface="Arial" pitchFamily="34" charset="0"/>
                        </a:rPr>
                        <a:t>*Point de contrôle G1/S du cycle cellulaire ;</a:t>
                      </a:r>
                    </a:p>
                    <a:p>
                      <a:pPr>
                        <a:lnSpc>
                          <a:spcPct val="115000"/>
                        </a:lnSpc>
                        <a:spcAft>
                          <a:spcPts val="0"/>
                        </a:spcAft>
                      </a:pPr>
                      <a:r>
                        <a:rPr lang="fr-FR" sz="2400" dirty="0">
                          <a:latin typeface="Arial" pitchFamily="34" charset="0"/>
                          <a:cs typeface="Arial" pitchFamily="34" charset="0"/>
                        </a:rPr>
                        <a:t>*p53</a:t>
                      </a:r>
                      <a:endParaRPr lang="fr-FR" sz="2400" dirty="0">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n-US" sz="2400" dirty="0">
                          <a:latin typeface="Arial" pitchFamily="34" charset="0"/>
                          <a:cs typeface="Arial" pitchFamily="34" charset="0"/>
                        </a:rPr>
                        <a:t>KLF1</a:t>
                      </a:r>
                      <a:endParaRPr lang="fr-FR" sz="2400" dirty="0">
                        <a:latin typeface="Arial" pitchFamily="34" charset="0"/>
                        <a:cs typeface="Arial" pitchFamily="34" charset="0"/>
                      </a:endParaRPr>
                    </a:p>
                    <a:p>
                      <a:pPr algn="ctr">
                        <a:lnSpc>
                          <a:spcPct val="115000"/>
                        </a:lnSpc>
                        <a:spcAft>
                          <a:spcPts val="0"/>
                        </a:spcAft>
                      </a:pPr>
                      <a:r>
                        <a:rPr lang="en-US" sz="2400" dirty="0">
                          <a:latin typeface="Arial" pitchFamily="34" charset="0"/>
                          <a:cs typeface="Arial" pitchFamily="34" charset="0"/>
                        </a:rPr>
                        <a:t>KLF 10</a:t>
                      </a:r>
                      <a:endParaRPr lang="fr-FR" sz="2400" dirty="0">
                        <a:latin typeface="Arial" pitchFamily="34" charset="0"/>
                        <a:cs typeface="Arial" pitchFamily="34" charset="0"/>
                      </a:endParaRPr>
                    </a:p>
                    <a:p>
                      <a:pPr algn="ctr">
                        <a:lnSpc>
                          <a:spcPct val="115000"/>
                        </a:lnSpc>
                        <a:spcAft>
                          <a:spcPts val="0"/>
                        </a:spcAft>
                      </a:pPr>
                      <a:r>
                        <a:rPr lang="en-US" sz="2400" dirty="0">
                          <a:latin typeface="Arial" pitchFamily="34" charset="0"/>
                          <a:cs typeface="Arial" pitchFamily="34" charset="0"/>
                        </a:rPr>
                        <a:t>GATA1</a:t>
                      </a:r>
                      <a:endParaRPr lang="fr-FR" sz="2400" dirty="0">
                        <a:latin typeface="Arial" pitchFamily="34" charset="0"/>
                        <a:cs typeface="Arial" pitchFamily="34" charset="0"/>
                      </a:endParaRPr>
                    </a:p>
                    <a:p>
                      <a:pPr algn="ctr">
                        <a:lnSpc>
                          <a:spcPct val="115000"/>
                        </a:lnSpc>
                        <a:spcAft>
                          <a:spcPts val="0"/>
                        </a:spcAft>
                      </a:pPr>
                      <a:r>
                        <a:rPr lang="en-US" sz="2400" dirty="0">
                          <a:latin typeface="Arial" pitchFamily="34" charset="0"/>
                          <a:cs typeface="Arial" pitchFamily="34" charset="0"/>
                        </a:rPr>
                        <a:t>NFE2</a:t>
                      </a:r>
                      <a:endParaRPr lang="fr-FR" sz="2400" dirty="0">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fr-FR" sz="2400" dirty="0">
                          <a:latin typeface="Arial" pitchFamily="34" charset="0"/>
                          <a:cs typeface="Arial" pitchFamily="34" charset="0"/>
                        </a:rPr>
                        <a:t>21</a:t>
                      </a:r>
                      <a:r>
                        <a:rPr lang="fr-FR" sz="2400" baseline="30000" dirty="0">
                          <a:latin typeface="Arial" pitchFamily="34" charset="0"/>
                          <a:cs typeface="Arial" pitchFamily="34" charset="0"/>
                        </a:rPr>
                        <a:t>ème</a:t>
                      </a:r>
                      <a:r>
                        <a:rPr lang="fr-FR" sz="2400" dirty="0">
                          <a:latin typeface="Arial" pitchFamily="34" charset="0"/>
                          <a:cs typeface="Arial" pitchFamily="34" charset="0"/>
                        </a:rPr>
                        <a:t>- 28</a:t>
                      </a:r>
                      <a:r>
                        <a:rPr lang="fr-FR" sz="2400" baseline="30000" dirty="0">
                          <a:latin typeface="Arial" pitchFamily="34" charset="0"/>
                          <a:cs typeface="Arial" pitchFamily="34" charset="0"/>
                        </a:rPr>
                        <a:t>ème</a:t>
                      </a:r>
                      <a:r>
                        <a:rPr lang="fr-FR" sz="2400" dirty="0">
                          <a:latin typeface="Arial" pitchFamily="34" charset="0"/>
                          <a:cs typeface="Arial" pitchFamily="34" charset="0"/>
                        </a:rPr>
                        <a:t> jours:</a:t>
                      </a:r>
                    </a:p>
                    <a:p>
                      <a:pPr algn="ctr">
                        <a:lnSpc>
                          <a:spcPct val="115000"/>
                        </a:lnSpc>
                        <a:spcAft>
                          <a:spcPts val="0"/>
                        </a:spcAft>
                      </a:pPr>
                      <a:r>
                        <a:rPr lang="fr-FR" sz="2400" dirty="0">
                          <a:latin typeface="Arial" pitchFamily="34" charset="0"/>
                          <a:cs typeface="Arial" pitchFamily="34" charset="0"/>
                        </a:rPr>
                        <a:t>up-</a:t>
                      </a:r>
                      <a:r>
                        <a:rPr lang="fr-FR" sz="2400" dirty="0" err="1">
                          <a:latin typeface="Arial" pitchFamily="34" charset="0"/>
                          <a:cs typeface="Arial" pitchFamily="34" charset="0"/>
                        </a:rPr>
                        <a:t>regulation</a:t>
                      </a:r>
                      <a:r>
                        <a:rPr lang="fr-FR" sz="2400" dirty="0">
                          <a:latin typeface="Arial" pitchFamily="34" charset="0"/>
                          <a:cs typeface="Arial" pitchFamily="34" charset="0"/>
                        </a:rPr>
                        <a:t> de β et down-</a:t>
                      </a:r>
                      <a:r>
                        <a:rPr lang="fr-FR" sz="2400" dirty="0" err="1">
                          <a:latin typeface="Arial" pitchFamily="34" charset="0"/>
                          <a:cs typeface="Arial" pitchFamily="34" charset="0"/>
                        </a:rPr>
                        <a:t>regulation</a:t>
                      </a:r>
                      <a:r>
                        <a:rPr lang="fr-FR" sz="2400" dirty="0">
                          <a:latin typeface="Arial" pitchFamily="34" charset="0"/>
                          <a:cs typeface="Arial" pitchFamily="34" charset="0"/>
                        </a:rPr>
                        <a:t> de γ</a:t>
                      </a:r>
                      <a:endParaRPr lang="fr-FR" sz="2400" dirty="0">
                        <a:latin typeface="Arial" pitchFamily="34" charset="0"/>
                        <a:ea typeface="Calibri"/>
                        <a:cs typeface="Arial" pitchFamily="34" charset="0"/>
                      </a:endParaRPr>
                    </a:p>
                  </a:txBody>
                  <a:tcPr marL="68580" marR="68580" marT="0" marB="0" anchor="ctr"/>
                </a:tc>
              </a:tr>
              <a:tr h="2611927">
                <a:tc>
                  <a:txBody>
                    <a:bodyPr/>
                    <a:lstStyle/>
                    <a:p>
                      <a:pPr algn="ctr">
                        <a:lnSpc>
                          <a:spcPct val="115000"/>
                        </a:lnSpc>
                        <a:spcAft>
                          <a:spcPts val="0"/>
                        </a:spcAft>
                      </a:pPr>
                      <a:r>
                        <a:rPr lang="en-US" sz="2400" b="1" dirty="0" smtClean="0">
                          <a:latin typeface="Arial" pitchFamily="34" charset="0"/>
                          <a:cs typeface="Arial" pitchFamily="34" charset="0"/>
                        </a:rPr>
                        <a:t>Profile </a:t>
                      </a:r>
                      <a:r>
                        <a:rPr lang="en-US" sz="2400" b="1" dirty="0">
                          <a:latin typeface="Arial" pitchFamily="34" charset="0"/>
                          <a:cs typeface="Arial" pitchFamily="34" charset="0"/>
                        </a:rPr>
                        <a:t>3</a:t>
                      </a:r>
                      <a:endParaRPr lang="fr-FR" sz="2400" b="1" dirty="0">
                        <a:latin typeface="Arial" pitchFamily="34" charset="0"/>
                        <a:ea typeface="Calibri"/>
                        <a:cs typeface="Arial" pitchFamily="34" charset="0"/>
                      </a:endParaRPr>
                    </a:p>
                  </a:txBody>
                  <a:tcPr marL="68580" marR="68580" marT="0" marB="0" anchor="ctr"/>
                </a:tc>
                <a:tc>
                  <a:txBody>
                    <a:bodyPr/>
                    <a:lstStyle/>
                    <a:p>
                      <a:pPr>
                        <a:lnSpc>
                          <a:spcPct val="115000"/>
                        </a:lnSpc>
                        <a:spcAft>
                          <a:spcPts val="0"/>
                        </a:spcAft>
                      </a:pPr>
                      <a:r>
                        <a:rPr lang="fr-FR" sz="2400" dirty="0">
                          <a:latin typeface="Arial" pitchFamily="34" charset="0"/>
                          <a:cs typeface="Arial" pitchFamily="34" charset="0"/>
                        </a:rPr>
                        <a:t>*Point de contrôle G1/S du cycle cellulaire ;</a:t>
                      </a:r>
                    </a:p>
                    <a:p>
                      <a:pPr>
                        <a:lnSpc>
                          <a:spcPct val="115000"/>
                        </a:lnSpc>
                        <a:spcAft>
                          <a:spcPts val="0"/>
                        </a:spcAft>
                      </a:pPr>
                      <a:r>
                        <a:rPr lang="fr-FR" sz="2400" dirty="0">
                          <a:latin typeface="Arial" pitchFamily="34" charset="0"/>
                          <a:cs typeface="Arial" pitchFamily="34" charset="0"/>
                        </a:rPr>
                        <a:t>*Point de contrôle G2/M du cycle cellulaire</a:t>
                      </a:r>
                      <a:endParaRPr lang="fr-FR" sz="2400" dirty="0">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fr-FR" sz="2400">
                          <a:latin typeface="Arial" pitchFamily="34" charset="0"/>
                          <a:cs typeface="Arial" pitchFamily="34" charset="0"/>
                        </a:rPr>
                        <a:t>GATA 5</a:t>
                      </a:r>
                    </a:p>
                    <a:p>
                      <a:pPr algn="ctr">
                        <a:lnSpc>
                          <a:spcPct val="115000"/>
                        </a:lnSpc>
                        <a:spcAft>
                          <a:spcPts val="0"/>
                        </a:spcAft>
                      </a:pPr>
                      <a:r>
                        <a:rPr lang="fr-FR" sz="2400">
                          <a:latin typeface="Arial" pitchFamily="34" charset="0"/>
                          <a:cs typeface="Arial" pitchFamily="34" charset="0"/>
                        </a:rPr>
                        <a:t>WT1</a:t>
                      </a:r>
                      <a:endParaRPr lang="fr-FR" sz="2400">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fr-FR" sz="2400" dirty="0">
                          <a:latin typeface="Arial" pitchFamily="34" charset="0"/>
                          <a:cs typeface="Arial" pitchFamily="34" charset="0"/>
                        </a:rPr>
                        <a:t>Autour du 21</a:t>
                      </a:r>
                      <a:r>
                        <a:rPr lang="fr-FR" sz="2400" baseline="30000" dirty="0">
                          <a:latin typeface="Arial" pitchFamily="34" charset="0"/>
                          <a:cs typeface="Arial" pitchFamily="34" charset="0"/>
                        </a:rPr>
                        <a:t>ème</a:t>
                      </a:r>
                      <a:r>
                        <a:rPr lang="fr-FR" sz="2400" dirty="0">
                          <a:latin typeface="Arial" pitchFamily="34" charset="0"/>
                          <a:cs typeface="Arial" pitchFamily="34" charset="0"/>
                        </a:rPr>
                        <a:t> jour : γ/β -globine Switch.</a:t>
                      </a:r>
                      <a:endParaRPr lang="fr-FR" sz="2400" dirty="0">
                        <a:latin typeface="Arial" pitchFamily="34" charset="0"/>
                        <a:ea typeface="Calibri"/>
                        <a:cs typeface="Arial" pitchFamily="34" charset="0"/>
                      </a:endParaRPr>
                    </a:p>
                  </a:txBody>
                  <a:tcPr marL="68580" marR="68580" marT="0" marB="0" anchor="ctr"/>
                </a:tc>
              </a:tr>
            </a:tbl>
          </a:graphicData>
        </a:graphic>
      </p:graphicFrame>
      <p:sp>
        <p:nvSpPr>
          <p:cNvPr id="98" name="ZoneTexte 97"/>
          <p:cNvSpPr txBox="1"/>
          <p:nvPr/>
        </p:nvSpPr>
        <p:spPr>
          <a:xfrm>
            <a:off x="23902912" y="32758384"/>
            <a:ext cx="7200800" cy="830997"/>
          </a:xfrm>
          <a:prstGeom prst="rect">
            <a:avLst/>
          </a:prstGeom>
          <a:ln w="57150"/>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fr-FR" sz="2400" b="1" dirty="0" smtClean="0">
                <a:latin typeface="Arial" pitchFamily="34" charset="0"/>
                <a:cs typeface="Arial" pitchFamily="34" charset="0"/>
              </a:rPr>
              <a:t>Les facteurs de transcription intervenant dans les voies de signalisations des trois profiles. (8)</a:t>
            </a:r>
            <a:endParaRPr lang="fr-FR" sz="2400" b="1" dirty="0">
              <a:latin typeface="Arial" pitchFamily="34" charset="0"/>
              <a:cs typeface="Arial" pitchFamily="34" charset="0"/>
            </a:endParaRPr>
          </a:p>
        </p:txBody>
      </p:sp>
      <p:sp>
        <p:nvSpPr>
          <p:cNvPr id="99" name="ZoneTexte 98"/>
          <p:cNvSpPr txBox="1"/>
          <p:nvPr/>
        </p:nvSpPr>
        <p:spPr>
          <a:xfrm>
            <a:off x="11445528" y="37588144"/>
            <a:ext cx="4752528" cy="1569660"/>
          </a:xfrm>
          <a:prstGeom prst="rect">
            <a:avLst/>
          </a:prstGeom>
          <a:ln w="57150"/>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fr-FR" sz="2400" b="1" dirty="0" smtClean="0">
                <a:latin typeface="Arial" pitchFamily="34" charset="0"/>
                <a:cs typeface="Arial" pitchFamily="34" charset="0"/>
              </a:rPr>
              <a:t>Les centres actifs de la chromatine de </a:t>
            </a:r>
            <a:r>
              <a:rPr lang="el-GR" sz="2400" b="1" dirty="0" smtClean="0">
                <a:latin typeface="Times New Roman"/>
                <a:cs typeface="Times New Roman"/>
              </a:rPr>
              <a:t>β</a:t>
            </a:r>
            <a:r>
              <a:rPr lang="fr-FR" sz="2400" b="1" dirty="0" smtClean="0">
                <a:latin typeface="Times New Roman"/>
                <a:cs typeface="Times New Roman"/>
              </a:rPr>
              <a:t>-globine dans le noyau des globules rouges des embryons de poulet (3 et 9jrs)</a:t>
            </a:r>
            <a:r>
              <a:rPr lang="fr-FR" sz="2400" b="1" dirty="0" smtClean="0">
                <a:latin typeface="Arial" pitchFamily="34" charset="0"/>
                <a:cs typeface="Arial" pitchFamily="34" charset="0"/>
              </a:rPr>
              <a:t> . (9) </a:t>
            </a:r>
            <a:endParaRPr lang="fr-FR" sz="2400" b="1" dirty="0">
              <a:latin typeface="Arial" pitchFamily="34" charset="0"/>
              <a:cs typeface="Arial" pitchFamily="34" charset="0"/>
            </a:endParaRPr>
          </a:p>
        </p:txBody>
      </p:sp>
      <p:pic>
        <p:nvPicPr>
          <p:cNvPr id="1029" name="Picture 5" descr="C:\Users\Owner\Desktop\Capture.PNG"/>
          <p:cNvPicPr>
            <a:picLocks noChangeAspect="1" noChangeArrowheads="1"/>
          </p:cNvPicPr>
          <p:nvPr/>
        </p:nvPicPr>
        <p:blipFill>
          <a:blip r:embed="rId13" cstate="print"/>
          <a:srcRect/>
          <a:stretch>
            <a:fillRect/>
          </a:stretch>
        </p:blipFill>
        <p:spPr bwMode="auto">
          <a:xfrm>
            <a:off x="16630104" y="36286776"/>
            <a:ext cx="6120680" cy="37444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8" name="Rectangle 77"/>
          <p:cNvSpPr/>
          <p:nvPr/>
        </p:nvSpPr>
        <p:spPr>
          <a:xfrm>
            <a:off x="-75752" y="41629884"/>
            <a:ext cx="17281920" cy="1569660"/>
          </a:xfrm>
          <a:prstGeom prst="rect">
            <a:avLst/>
          </a:prstGeom>
        </p:spPr>
        <p:txBody>
          <a:bodyPr wrap="square">
            <a:spAutoFit/>
          </a:bodyPr>
          <a:lstStyle/>
          <a:p>
            <a:pPr marL="457200" indent="-457200"/>
            <a:r>
              <a:rPr lang="fr-FR" sz="1600" dirty="0" smtClean="0">
                <a:latin typeface="Arial" pitchFamily="34" charset="0"/>
                <a:cs typeface="Arial" pitchFamily="34" charset="0"/>
              </a:rPr>
              <a:t>1) DEISSEROTH A., </a:t>
            </a:r>
            <a:r>
              <a:rPr lang="fr-FR" sz="1600" dirty="0" err="1" smtClean="0">
                <a:latin typeface="Arial" pitchFamily="34" charset="0"/>
                <a:cs typeface="Arial" pitchFamily="34" charset="0"/>
              </a:rPr>
              <a:t>NIENHUISt</a:t>
            </a:r>
            <a:r>
              <a:rPr lang="fr-FR" sz="1600" dirty="0" smtClean="0">
                <a:latin typeface="Arial" pitchFamily="34" charset="0"/>
                <a:cs typeface="Arial" pitchFamily="34" charset="0"/>
              </a:rPr>
              <a:t> A., LAWRENCE* J.(1978):</a:t>
            </a:r>
            <a:r>
              <a:rPr lang="en-US" sz="1600" dirty="0" smtClean="0">
                <a:latin typeface="Arial" pitchFamily="34" charset="0"/>
                <a:cs typeface="Arial" pitchFamily="34" charset="0"/>
              </a:rPr>
              <a:t> Chromosomal localization of human A3 </a:t>
            </a:r>
            <a:r>
              <a:rPr lang="en-US" sz="1600" dirty="0" err="1" smtClean="0">
                <a:latin typeface="Arial" pitchFamily="34" charset="0"/>
                <a:cs typeface="Arial" pitchFamily="34" charset="0"/>
              </a:rPr>
              <a:t>globin</a:t>
            </a:r>
            <a:r>
              <a:rPr lang="en-US" sz="1600" dirty="0" smtClean="0">
                <a:latin typeface="Arial" pitchFamily="34" charset="0"/>
                <a:cs typeface="Arial" pitchFamily="34" charset="0"/>
              </a:rPr>
              <a:t> gene on human chromosome 11 in somatic cell hybrids</a:t>
            </a:r>
            <a:r>
              <a:rPr lang="fr-FR" sz="1600" dirty="0" smtClean="0">
                <a:latin typeface="Arial" pitchFamily="34" charset="0"/>
                <a:cs typeface="Arial" pitchFamily="34" charset="0"/>
              </a:rPr>
              <a:t>. </a:t>
            </a:r>
            <a:r>
              <a:rPr lang="fr-FR" sz="1600" dirty="0" err="1" smtClean="0">
                <a:latin typeface="Arial" pitchFamily="34" charset="0"/>
                <a:cs typeface="Arial" pitchFamily="34" charset="0"/>
              </a:rPr>
              <a:t>Genetics</a:t>
            </a:r>
            <a:r>
              <a:rPr lang="fr-FR" sz="1600" dirty="0" smtClean="0">
                <a:latin typeface="Arial" pitchFamily="34" charset="0"/>
                <a:cs typeface="Arial" pitchFamily="34" charset="0"/>
              </a:rPr>
              <a:t>, </a:t>
            </a:r>
            <a:r>
              <a:rPr lang="en-US" sz="1600" dirty="0" smtClean="0">
                <a:latin typeface="Arial" pitchFamily="34" charset="0"/>
                <a:cs typeface="Arial" pitchFamily="34" charset="0"/>
              </a:rPr>
              <a:t>No. 3, Vol. 75, pp (1456-1460).</a:t>
            </a:r>
          </a:p>
          <a:p>
            <a:r>
              <a:rPr lang="en-US" sz="1600" dirty="0" smtClean="0">
                <a:latin typeface="Arial" pitchFamily="34" charset="0"/>
                <a:cs typeface="Arial" pitchFamily="34" charset="0"/>
              </a:rPr>
              <a:t>2) </a:t>
            </a:r>
            <a:r>
              <a:rPr lang="fr-FR" sz="1600" dirty="0" smtClean="0">
                <a:latin typeface="Arial" pitchFamily="34" charset="0"/>
                <a:cs typeface="Arial" pitchFamily="34" charset="0"/>
              </a:rPr>
              <a:t>GUSELLA G., VARSANYI-BREINER A., …et al. (1979): </a:t>
            </a:r>
            <a:r>
              <a:rPr lang="en-US" sz="1600" dirty="0" smtClean="0">
                <a:latin typeface="Arial" pitchFamily="34" charset="0"/>
                <a:cs typeface="Arial" pitchFamily="34" charset="0"/>
              </a:rPr>
              <a:t>Precise localization of human </a:t>
            </a:r>
            <a:r>
              <a:rPr lang="el-GR" sz="1600" dirty="0" smtClean="0">
                <a:latin typeface="Arial" pitchFamily="34" charset="0"/>
                <a:cs typeface="Arial" pitchFamily="34" charset="0"/>
              </a:rPr>
              <a:t>β</a:t>
            </a:r>
            <a:r>
              <a:rPr lang="en-US" sz="1600" dirty="0" smtClean="0">
                <a:latin typeface="Arial" pitchFamily="34" charset="0"/>
                <a:cs typeface="Arial" pitchFamily="34" charset="0"/>
              </a:rPr>
              <a:t>-</a:t>
            </a:r>
            <a:r>
              <a:rPr lang="en-US" sz="1600" dirty="0" err="1" smtClean="0">
                <a:latin typeface="Arial" pitchFamily="34" charset="0"/>
                <a:cs typeface="Arial" pitchFamily="34" charset="0"/>
              </a:rPr>
              <a:t>globin</a:t>
            </a:r>
            <a:r>
              <a:rPr lang="en-US" sz="1600" dirty="0" smtClean="0">
                <a:latin typeface="Arial" pitchFamily="34" charset="0"/>
                <a:cs typeface="Arial" pitchFamily="34" charset="0"/>
              </a:rPr>
              <a:t> gene complex on </a:t>
            </a:r>
            <a:r>
              <a:rPr lang="fr-FR" sz="1600" dirty="0" smtClean="0">
                <a:latin typeface="Arial" pitchFamily="34" charset="0"/>
                <a:cs typeface="Arial" pitchFamily="34" charset="0"/>
              </a:rPr>
              <a:t>chromosome 11. </a:t>
            </a:r>
            <a:r>
              <a:rPr lang="fr-FR" sz="1600" dirty="0" err="1" smtClean="0">
                <a:latin typeface="Arial" pitchFamily="34" charset="0"/>
                <a:cs typeface="Arial" pitchFamily="34" charset="0"/>
              </a:rPr>
              <a:t>Genetics</a:t>
            </a:r>
            <a:r>
              <a:rPr lang="fr-FR" sz="1600" dirty="0" smtClean="0">
                <a:latin typeface="Arial" pitchFamily="34" charset="0"/>
                <a:cs typeface="Arial" pitchFamily="34" charset="0"/>
              </a:rPr>
              <a:t>, </a:t>
            </a:r>
            <a:r>
              <a:rPr lang="en-US" sz="1600" dirty="0" smtClean="0">
                <a:latin typeface="Arial" pitchFamily="34" charset="0"/>
                <a:cs typeface="Arial" pitchFamily="34" charset="0"/>
              </a:rPr>
              <a:t>No. 10,</a:t>
            </a:r>
            <a:r>
              <a:rPr lang="fr-FR" sz="1600" dirty="0" smtClean="0">
                <a:latin typeface="Arial" pitchFamily="34" charset="0"/>
                <a:cs typeface="Arial" pitchFamily="34" charset="0"/>
              </a:rPr>
              <a:t> </a:t>
            </a:r>
            <a:r>
              <a:rPr lang="en-US" sz="1600" dirty="0" smtClean="0">
                <a:latin typeface="Arial" pitchFamily="34" charset="0"/>
                <a:cs typeface="Arial" pitchFamily="34" charset="0"/>
              </a:rPr>
              <a:t>Vol. 76, pp (5239-5243).</a:t>
            </a:r>
          </a:p>
          <a:p>
            <a:r>
              <a:rPr lang="en-US" sz="1600" dirty="0" smtClean="0">
                <a:latin typeface="Arial" pitchFamily="34" charset="0"/>
                <a:cs typeface="Arial" pitchFamily="34" charset="0"/>
              </a:rPr>
              <a:t>3) </a:t>
            </a:r>
            <a:r>
              <a:rPr lang="fr-FR" sz="1600" dirty="0" smtClean="0">
                <a:latin typeface="Arial" pitchFamily="34" charset="0"/>
                <a:cs typeface="Arial" pitchFamily="34" charset="0"/>
              </a:rPr>
              <a:t>Passarge E. (2007): </a:t>
            </a:r>
            <a:r>
              <a:rPr lang="fr-FR" sz="1600" dirty="0" err="1" smtClean="0">
                <a:latin typeface="Arial" pitchFamily="34" charset="0"/>
                <a:cs typeface="Arial" pitchFamily="34" charset="0"/>
              </a:rPr>
              <a:t>Color</a:t>
            </a:r>
            <a:r>
              <a:rPr lang="fr-FR" sz="1600" dirty="0" smtClean="0">
                <a:latin typeface="Arial" pitchFamily="34" charset="0"/>
                <a:cs typeface="Arial" pitchFamily="34" charset="0"/>
              </a:rPr>
              <a:t> Atlas of </a:t>
            </a:r>
            <a:r>
              <a:rPr lang="fr-FR" sz="1600" dirty="0" err="1" smtClean="0">
                <a:latin typeface="Arial" pitchFamily="34" charset="0"/>
                <a:cs typeface="Arial" pitchFamily="34" charset="0"/>
              </a:rPr>
              <a:t>Genetics</a:t>
            </a:r>
            <a:r>
              <a:rPr lang="fr-FR" sz="1600" dirty="0" smtClean="0">
                <a:latin typeface="Arial" pitchFamily="34" charset="0"/>
                <a:cs typeface="Arial" pitchFamily="34" charset="0"/>
              </a:rPr>
              <a:t>. 3ème </a:t>
            </a:r>
            <a:r>
              <a:rPr lang="fr-FR" sz="1600" dirty="0" err="1" smtClean="0">
                <a:latin typeface="Arial" pitchFamily="34" charset="0"/>
                <a:cs typeface="Arial" pitchFamily="34" charset="0"/>
              </a:rPr>
              <a:t>ed</a:t>
            </a:r>
            <a:r>
              <a:rPr lang="fr-FR" sz="1600" dirty="0" smtClean="0">
                <a:latin typeface="Arial" pitchFamily="34" charset="0"/>
                <a:cs typeface="Arial" pitchFamily="34" charset="0"/>
              </a:rPr>
              <a:t>, 342-345.</a:t>
            </a:r>
          </a:p>
          <a:p>
            <a:r>
              <a:rPr lang="fr-FR" sz="1600" dirty="0" smtClean="0">
                <a:latin typeface="Arial" pitchFamily="34" charset="0"/>
                <a:cs typeface="Arial" pitchFamily="34" charset="0"/>
              </a:rPr>
              <a:t>4)</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Ulianov</a:t>
            </a:r>
            <a:r>
              <a:rPr lang="en-US" sz="1600" dirty="0" smtClean="0">
                <a:latin typeface="Arial" pitchFamily="34" charset="0"/>
                <a:cs typeface="Arial" pitchFamily="34" charset="0"/>
              </a:rPr>
              <a:t> et al.</a:t>
            </a:r>
            <a:r>
              <a:rPr lang="fr-FR" sz="1600" dirty="0" smtClean="0">
                <a:latin typeface="Arial" pitchFamily="34" charset="0"/>
                <a:cs typeface="Arial" pitchFamily="34" charset="0"/>
              </a:rPr>
              <a:t> (2012)</a:t>
            </a:r>
            <a:r>
              <a:rPr lang="en-US" sz="1600" dirty="0" smtClean="0">
                <a:latin typeface="Arial" pitchFamily="34" charset="0"/>
                <a:cs typeface="Arial" pitchFamily="34" charset="0"/>
              </a:rPr>
              <a:t>: Spatial organization of the chicken beta-</a:t>
            </a:r>
            <a:r>
              <a:rPr lang="en-US" sz="1600" dirty="0" err="1" smtClean="0">
                <a:latin typeface="Arial" pitchFamily="34" charset="0"/>
                <a:cs typeface="Arial" pitchFamily="34" charset="0"/>
              </a:rPr>
              <a:t>globin</a:t>
            </a:r>
            <a:r>
              <a:rPr lang="en-US" sz="1600" dirty="0" smtClean="0">
                <a:latin typeface="Arial" pitchFamily="34" charset="0"/>
                <a:cs typeface="Arial" pitchFamily="34" charset="0"/>
              </a:rPr>
              <a:t> gene domain in </a:t>
            </a:r>
            <a:r>
              <a:rPr lang="en-US" sz="1600" dirty="0" err="1" smtClean="0">
                <a:latin typeface="Arial" pitchFamily="34" charset="0"/>
                <a:cs typeface="Arial" pitchFamily="34" charset="0"/>
              </a:rPr>
              <a:t>erythroid</a:t>
            </a:r>
            <a:r>
              <a:rPr lang="en-US" sz="1600" dirty="0" smtClean="0">
                <a:latin typeface="Arial" pitchFamily="34" charset="0"/>
                <a:cs typeface="Arial" pitchFamily="34" charset="0"/>
              </a:rPr>
              <a:t> cells of embryonic and adult lineages. </a:t>
            </a:r>
            <a:r>
              <a:rPr lang="en-US" sz="1600" dirty="0" err="1" smtClean="0">
                <a:latin typeface="Arial" pitchFamily="34" charset="0"/>
                <a:cs typeface="Arial" pitchFamily="34" charset="0"/>
              </a:rPr>
              <a:t>Epigenetics</a:t>
            </a:r>
            <a:r>
              <a:rPr lang="en-US" sz="1600" dirty="0" smtClean="0">
                <a:latin typeface="Arial" pitchFamily="34" charset="0"/>
                <a:cs typeface="Arial" pitchFamily="34" charset="0"/>
              </a:rPr>
              <a:t> &amp; Chromatin 5:16.</a:t>
            </a:r>
          </a:p>
          <a:p>
            <a:r>
              <a:rPr lang="en-US" sz="1600" dirty="0" smtClean="0">
                <a:latin typeface="Arial" pitchFamily="34" charset="0"/>
                <a:cs typeface="Arial" pitchFamily="34" charset="0"/>
              </a:rPr>
              <a:t>5) </a:t>
            </a:r>
            <a:r>
              <a:rPr lang="en-US" sz="1600" dirty="0" err="1" smtClean="0">
                <a:latin typeface="Arial" pitchFamily="34" charset="0"/>
                <a:cs typeface="Arial" pitchFamily="34" charset="0"/>
              </a:rPr>
              <a:t>Gavrilov</a:t>
            </a:r>
            <a:r>
              <a:rPr lang="en-US" sz="1600" dirty="0" smtClean="0">
                <a:latin typeface="Arial" pitchFamily="34" charset="0"/>
                <a:cs typeface="Arial" pitchFamily="34" charset="0"/>
              </a:rPr>
              <a:t> A., </a:t>
            </a:r>
            <a:r>
              <a:rPr lang="en-US" sz="1600" dirty="0" err="1" smtClean="0">
                <a:latin typeface="Arial" pitchFamily="34" charset="0"/>
                <a:cs typeface="Arial" pitchFamily="34" charset="0"/>
              </a:rPr>
              <a:t>Razin</a:t>
            </a:r>
            <a:r>
              <a:rPr lang="en-US" sz="1600" dirty="0" smtClean="0">
                <a:latin typeface="Arial" pitchFamily="34" charset="0"/>
                <a:cs typeface="Arial" pitchFamily="34" charset="0"/>
              </a:rPr>
              <a:t> S. (2008): Spatial configuration of the chicken </a:t>
            </a:r>
            <a:r>
              <a:rPr lang="el-GR" sz="1600" dirty="0" smtClean="0">
                <a:latin typeface="Arial" pitchFamily="34" charset="0"/>
                <a:cs typeface="Arial" pitchFamily="34" charset="0"/>
              </a:rPr>
              <a:t>α</a:t>
            </a:r>
            <a:r>
              <a:rPr lang="en-US" sz="1600" dirty="0" smtClean="0">
                <a:latin typeface="Arial" pitchFamily="34" charset="0"/>
                <a:cs typeface="Arial" pitchFamily="34" charset="0"/>
              </a:rPr>
              <a:t>-</a:t>
            </a:r>
            <a:r>
              <a:rPr lang="en-US" sz="1600" dirty="0" err="1" smtClean="0">
                <a:latin typeface="Arial" pitchFamily="34" charset="0"/>
                <a:cs typeface="Arial" pitchFamily="34" charset="0"/>
              </a:rPr>
              <a:t>globin</a:t>
            </a:r>
            <a:r>
              <a:rPr lang="en-US" sz="1600" dirty="0" smtClean="0">
                <a:latin typeface="Arial" pitchFamily="34" charset="0"/>
                <a:cs typeface="Arial" pitchFamily="34" charset="0"/>
              </a:rPr>
              <a:t> gene domain: immature and active chromatin hubs. Nucleic Acids Research, No. 14, Vol. 36, pages (4629-4640).</a:t>
            </a:r>
          </a:p>
        </p:txBody>
      </p:sp>
      <p:sp>
        <p:nvSpPr>
          <p:cNvPr id="86" name="ZoneTexte 85"/>
          <p:cNvSpPr txBox="1"/>
          <p:nvPr/>
        </p:nvSpPr>
        <p:spPr>
          <a:xfrm>
            <a:off x="17494200" y="28308404"/>
            <a:ext cx="4752528" cy="1569660"/>
          </a:xfrm>
          <a:prstGeom prst="rect">
            <a:avLst/>
          </a:prstGeom>
          <a:ln w="57150"/>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fr-FR" sz="2400" b="1" dirty="0" smtClean="0">
                <a:latin typeface="Arial" pitchFamily="34" charset="0"/>
                <a:cs typeface="Arial" pitchFamily="34" charset="0"/>
              </a:rPr>
              <a:t>Expression d’EGFP dans des embryons des souris transgéniques de HS3/GFP aux stades : E10,5 ; E13,5. (7)</a:t>
            </a:r>
            <a:endParaRPr lang="fr-FR" sz="2400" b="1" dirty="0">
              <a:latin typeface="Arial" pitchFamily="34" charset="0"/>
              <a:cs typeface="Arial" pitchFamily="34" charset="0"/>
            </a:endParaRPr>
          </a:p>
        </p:txBody>
      </p:sp>
      <p:sp>
        <p:nvSpPr>
          <p:cNvPr id="79" name="Rectangle 78"/>
          <p:cNvSpPr/>
          <p:nvPr/>
        </p:nvSpPr>
        <p:spPr>
          <a:xfrm>
            <a:off x="16846129" y="41557876"/>
            <a:ext cx="15697743" cy="1569660"/>
          </a:xfrm>
          <a:prstGeom prst="rect">
            <a:avLst/>
          </a:prstGeom>
        </p:spPr>
        <p:txBody>
          <a:bodyPr wrap="square">
            <a:spAutoFit/>
          </a:bodyPr>
          <a:lstStyle/>
          <a:p>
            <a:r>
              <a:rPr lang="en-US" sz="1600" dirty="0" smtClean="0">
                <a:latin typeface="Arial" pitchFamily="34" charset="0"/>
                <a:cs typeface="Arial" pitchFamily="34" charset="0"/>
              </a:rPr>
              <a:t>6) </a:t>
            </a:r>
            <a:r>
              <a:rPr lang="de-DE" sz="1600" dirty="0" smtClean="0">
                <a:latin typeface="Arial" pitchFamily="34" charset="0"/>
                <a:cs typeface="Arial" pitchFamily="34" charset="0"/>
              </a:rPr>
              <a:t>Morison M., LEE E., WESTPHAL H., REITMAN M*. (1995):  </a:t>
            </a:r>
            <a:r>
              <a:rPr lang="en-US" sz="1600" dirty="0" smtClean="0">
                <a:latin typeface="Arial" pitchFamily="34" charset="0"/>
                <a:cs typeface="Arial" pitchFamily="34" charset="0"/>
              </a:rPr>
              <a:t>Expression of the Chicken b-</a:t>
            </a:r>
            <a:r>
              <a:rPr lang="en-US" sz="1600" dirty="0" err="1" smtClean="0">
                <a:latin typeface="Arial" pitchFamily="34" charset="0"/>
                <a:cs typeface="Arial" pitchFamily="34" charset="0"/>
              </a:rPr>
              <a:t>Globin</a:t>
            </a:r>
            <a:r>
              <a:rPr lang="en-US" sz="1600" dirty="0" smtClean="0">
                <a:latin typeface="Arial" pitchFamily="34" charset="0"/>
                <a:cs typeface="Arial" pitchFamily="34" charset="0"/>
              </a:rPr>
              <a:t> Gene Cluster in Mice: Correct Developmental Expression and Distributed Control. MOLECULAR AND CELLULAR BIOLOGY, No. 1, Vol. 15, pp (407–414). </a:t>
            </a:r>
          </a:p>
          <a:p>
            <a:r>
              <a:rPr lang="en-US" sz="1600" dirty="0" smtClean="0">
                <a:latin typeface="Arial" pitchFamily="34" charset="0"/>
                <a:cs typeface="Arial" pitchFamily="34" charset="0"/>
              </a:rPr>
              <a:t> 7) </a:t>
            </a:r>
            <a:r>
              <a:rPr lang="fr-FR" sz="1600" dirty="0" smtClean="0">
                <a:latin typeface="Arial" pitchFamily="34" charset="0"/>
                <a:cs typeface="Arial" pitchFamily="34" charset="0"/>
              </a:rPr>
              <a:t>Chun-Ping J., </a:t>
            </a:r>
            <a:r>
              <a:rPr lang="fr-FR" sz="1600" dirty="0" err="1" smtClean="0">
                <a:latin typeface="Arial" pitchFamily="34" charset="0"/>
                <a:cs typeface="Arial" pitchFamily="34" charset="0"/>
              </a:rPr>
              <a:t>Shu</a:t>
            </a:r>
            <a:r>
              <a:rPr lang="fr-FR" sz="1600" dirty="0" smtClean="0">
                <a:latin typeface="Arial" pitchFamily="34" charset="0"/>
                <a:cs typeface="Arial" pitchFamily="34" charset="0"/>
              </a:rPr>
              <a:t>-</a:t>
            </a:r>
            <a:r>
              <a:rPr lang="fr-FR" sz="1600" dirty="0" err="1" smtClean="0">
                <a:latin typeface="Arial" pitchFamily="34" charset="0"/>
                <a:cs typeface="Arial" pitchFamily="34" charset="0"/>
              </a:rPr>
              <a:t>Zhen</a:t>
            </a:r>
            <a:r>
              <a:rPr lang="fr-FR" sz="1600" dirty="0" smtClean="0">
                <a:latin typeface="Arial" pitchFamily="34" charset="0"/>
                <a:cs typeface="Arial" pitchFamily="34" charset="0"/>
              </a:rPr>
              <a:t> H., </a:t>
            </a:r>
            <a:r>
              <a:rPr lang="fr-FR" sz="1600" dirty="0" err="1" smtClean="0">
                <a:latin typeface="Arial" pitchFamily="34" charset="0"/>
                <a:cs typeface="Arial" pitchFamily="34" charset="0"/>
              </a:rPr>
              <a:t>Jing</a:t>
            </a:r>
            <a:r>
              <a:rPr lang="fr-FR" sz="1600" dirty="0" smtClean="0">
                <a:latin typeface="Arial" pitchFamily="34" charset="0"/>
                <a:cs typeface="Arial" pitchFamily="34" charset="0"/>
              </a:rPr>
              <a:t>-Bin Y., Yi-Tao Z*. (2003): </a:t>
            </a:r>
            <a:r>
              <a:rPr lang="en-US" sz="1600" dirty="0" smtClean="0">
                <a:latin typeface="Arial" pitchFamily="34" charset="0"/>
                <a:cs typeface="Arial" pitchFamily="34" charset="0"/>
              </a:rPr>
              <a:t>Effects of human locus control region elements HS2 and HS3 on human -</a:t>
            </a:r>
            <a:r>
              <a:rPr lang="en-US" sz="1600" dirty="0" err="1" smtClean="0">
                <a:latin typeface="Arial" pitchFamily="34" charset="0"/>
                <a:cs typeface="Arial" pitchFamily="34" charset="0"/>
              </a:rPr>
              <a:t>globin</a:t>
            </a:r>
            <a:r>
              <a:rPr lang="en-US" sz="1600" dirty="0" smtClean="0">
                <a:latin typeface="Arial" pitchFamily="34" charset="0"/>
                <a:cs typeface="Arial" pitchFamily="34" charset="0"/>
              </a:rPr>
              <a:t> gene expression in transgenic mouse. Blood Cells, Molecules and Diseases, Vol. 31, pages (360–369). </a:t>
            </a:r>
          </a:p>
          <a:p>
            <a:r>
              <a:rPr lang="en-US" sz="1600" dirty="0" smtClean="0">
                <a:latin typeface="Arial" pitchFamily="34" charset="0"/>
                <a:cs typeface="Arial" pitchFamily="34" charset="0"/>
              </a:rPr>
              <a:t>8) Li et al. (2012): Characterization of the </a:t>
            </a:r>
            <a:r>
              <a:rPr lang="en-US" sz="1600" dirty="0" err="1" smtClean="0">
                <a:latin typeface="Arial" pitchFamily="34" charset="0"/>
                <a:cs typeface="Arial" pitchFamily="34" charset="0"/>
              </a:rPr>
              <a:t>transcriptome</a:t>
            </a:r>
            <a:r>
              <a:rPr lang="en-US" sz="1600" dirty="0" smtClean="0">
                <a:latin typeface="Arial" pitchFamily="34" charset="0"/>
                <a:cs typeface="Arial" pitchFamily="34" charset="0"/>
              </a:rPr>
              <a:t> profiles related to </a:t>
            </a:r>
            <a:r>
              <a:rPr lang="en-US" sz="1600" dirty="0" err="1" smtClean="0">
                <a:latin typeface="Arial" pitchFamily="34" charset="0"/>
                <a:cs typeface="Arial" pitchFamily="34" charset="0"/>
              </a:rPr>
              <a:t>globin</a:t>
            </a:r>
            <a:r>
              <a:rPr lang="en-US" sz="1600" dirty="0" smtClean="0">
                <a:latin typeface="Arial" pitchFamily="34" charset="0"/>
                <a:cs typeface="Arial" pitchFamily="34" charset="0"/>
              </a:rPr>
              <a:t> gene switching during in vitro </a:t>
            </a:r>
            <a:r>
              <a:rPr lang="en-US" sz="1600" dirty="0" err="1" smtClean="0">
                <a:latin typeface="Arial" pitchFamily="34" charset="0"/>
                <a:cs typeface="Arial" pitchFamily="34" charset="0"/>
              </a:rPr>
              <a:t>erythroid</a:t>
            </a:r>
            <a:r>
              <a:rPr lang="en-US" sz="1600" dirty="0" smtClean="0">
                <a:latin typeface="Arial" pitchFamily="34" charset="0"/>
                <a:cs typeface="Arial" pitchFamily="34" charset="0"/>
              </a:rPr>
              <a:t> </a:t>
            </a:r>
            <a:r>
              <a:rPr lang="fr-FR" sz="1600" dirty="0" smtClean="0">
                <a:latin typeface="Arial" pitchFamily="34" charset="0"/>
                <a:cs typeface="Arial" pitchFamily="34" charset="0"/>
              </a:rPr>
              <a:t>maturation. BMC </a:t>
            </a:r>
            <a:r>
              <a:rPr lang="fr-FR" sz="1600" dirty="0" err="1" smtClean="0">
                <a:latin typeface="Arial" pitchFamily="34" charset="0"/>
                <a:cs typeface="Arial" pitchFamily="34" charset="0"/>
              </a:rPr>
              <a:t>Genomics</a:t>
            </a:r>
            <a:r>
              <a:rPr lang="fr-FR" sz="1600" dirty="0" smtClean="0">
                <a:latin typeface="Arial" pitchFamily="34" charset="0"/>
                <a:cs typeface="Arial" pitchFamily="34" charset="0"/>
              </a:rPr>
              <a:t>, 13:153.</a:t>
            </a:r>
          </a:p>
          <a:p>
            <a:r>
              <a:rPr lang="en-US" sz="1600" dirty="0" smtClean="0">
                <a:latin typeface="Arial" pitchFamily="34" charset="0"/>
                <a:cs typeface="Arial" pitchFamily="34" charset="0"/>
              </a:rPr>
              <a:t>9) </a:t>
            </a:r>
            <a:r>
              <a:rPr lang="en-US" sz="1600" dirty="0" err="1" smtClean="0">
                <a:latin typeface="Arial" pitchFamily="34" charset="0"/>
                <a:cs typeface="Arial" pitchFamily="34" charset="0"/>
              </a:rPr>
              <a:t>Ulianov</a:t>
            </a:r>
            <a:r>
              <a:rPr lang="en-US" sz="1600" dirty="0" smtClean="0">
                <a:latin typeface="Arial" pitchFamily="34" charset="0"/>
                <a:cs typeface="Arial" pitchFamily="34" charset="0"/>
              </a:rPr>
              <a:t> et al.: Spatial organization of the chicken beta-</a:t>
            </a:r>
            <a:r>
              <a:rPr lang="en-US" sz="1600" dirty="0" err="1" smtClean="0">
                <a:latin typeface="Arial" pitchFamily="34" charset="0"/>
                <a:cs typeface="Arial" pitchFamily="34" charset="0"/>
              </a:rPr>
              <a:t>globin</a:t>
            </a:r>
            <a:r>
              <a:rPr lang="en-US" sz="1600" dirty="0" smtClean="0">
                <a:latin typeface="Arial" pitchFamily="34" charset="0"/>
                <a:cs typeface="Arial" pitchFamily="34" charset="0"/>
              </a:rPr>
              <a:t> gene domain in </a:t>
            </a:r>
            <a:r>
              <a:rPr lang="en-US" sz="1600" dirty="0" err="1" smtClean="0">
                <a:latin typeface="Arial" pitchFamily="34" charset="0"/>
                <a:cs typeface="Arial" pitchFamily="34" charset="0"/>
              </a:rPr>
              <a:t>erythroid</a:t>
            </a:r>
            <a:r>
              <a:rPr lang="en-US" sz="1600" dirty="0" smtClean="0">
                <a:latin typeface="Arial" pitchFamily="34" charset="0"/>
                <a:cs typeface="Arial" pitchFamily="34" charset="0"/>
              </a:rPr>
              <a:t> cells of embryonic and adult lineages. </a:t>
            </a:r>
            <a:r>
              <a:rPr lang="en-US" sz="1600" dirty="0" err="1" smtClean="0">
                <a:latin typeface="Arial" pitchFamily="34" charset="0"/>
                <a:cs typeface="Arial" pitchFamily="34" charset="0"/>
              </a:rPr>
              <a:t>Epigenetics</a:t>
            </a:r>
            <a:r>
              <a:rPr lang="en-US" sz="1600" dirty="0" smtClean="0">
                <a:latin typeface="Arial" pitchFamily="34" charset="0"/>
                <a:cs typeface="Arial" pitchFamily="34" charset="0"/>
              </a:rPr>
              <a:t> &amp; Chromatin 2012 5:16.</a:t>
            </a:r>
          </a:p>
        </p:txBody>
      </p:sp>
      <p:sp>
        <p:nvSpPr>
          <p:cNvPr id="83" name="ZoneTexte 82"/>
          <p:cNvSpPr txBox="1"/>
          <p:nvPr/>
        </p:nvSpPr>
        <p:spPr>
          <a:xfrm>
            <a:off x="288032" y="41183320"/>
            <a:ext cx="5108824"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r-FR" sz="2400" b="1" dirty="0" smtClean="0">
                <a:latin typeface="Arial" pitchFamily="34" charset="0"/>
                <a:cs typeface="Arial" pitchFamily="34" charset="0"/>
              </a:rPr>
              <a:t>Références bibliographiques</a:t>
            </a:r>
            <a:endParaRPr lang="fr-FR" sz="2400" b="1" dirty="0">
              <a:latin typeface="Arial" pitchFamily="34" charset="0"/>
              <a:cs typeface="Arial" pitchFamily="34" charset="0"/>
            </a:endParaRPr>
          </a:p>
        </p:txBody>
      </p:sp>
      <p:sp>
        <p:nvSpPr>
          <p:cNvPr id="84" name="ZoneTexte 83"/>
          <p:cNvSpPr txBox="1"/>
          <p:nvPr/>
        </p:nvSpPr>
        <p:spPr>
          <a:xfrm>
            <a:off x="4028704" y="30670153"/>
            <a:ext cx="576064" cy="461665"/>
          </a:xfrm>
          <a:prstGeom prst="rect">
            <a:avLst/>
          </a:prstGeom>
          <a:noFill/>
        </p:spPr>
        <p:txBody>
          <a:bodyPr wrap="square" rtlCol="0">
            <a:spAutoFit/>
          </a:bodyPr>
          <a:lstStyle/>
          <a:p>
            <a:r>
              <a:rPr lang="fr-FR" sz="2400" dirty="0" smtClean="0">
                <a:latin typeface="Arial" pitchFamily="34" charset="0"/>
                <a:cs typeface="Arial" pitchFamily="34" charset="0"/>
              </a:rPr>
              <a:t>(3)</a:t>
            </a:r>
            <a:endParaRPr lang="fr-FR" sz="2400" dirty="0">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TotalTime>
  <Words>1850</Words>
  <Application>Microsoft Office PowerPoint</Application>
  <PresentationFormat>Personnalisé</PresentationFormat>
  <Paragraphs>106</Paragraphs>
  <Slides>1</Slides>
  <Notes>0</Notes>
  <HiddenSlides>0</HiddenSlides>
  <MMClips>0</MMClips>
  <ScaleCrop>false</ScaleCrop>
  <HeadingPairs>
    <vt:vector size="4" baseType="variant">
      <vt:variant>
        <vt:lpstr>Thème</vt:lpstr>
      </vt:variant>
      <vt:variant>
        <vt:i4>1</vt:i4>
      </vt:variant>
      <vt:variant>
        <vt:lpstr>Titres des diapositives</vt:lpstr>
      </vt:variant>
      <vt:variant>
        <vt:i4>1</vt:i4>
      </vt:variant>
    </vt:vector>
  </HeadingPairs>
  <TitlesOfParts>
    <vt:vector size="2" baseType="lpstr">
      <vt:lpstr>Thème Office</vt:lpstr>
      <vt:lpstr>Diapositive 1</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Imen KACI</dc:creator>
  <cp:lastModifiedBy>hp</cp:lastModifiedBy>
  <cp:revision>104</cp:revision>
  <dcterms:created xsi:type="dcterms:W3CDTF">2013-01-15T12:03:25Z</dcterms:created>
  <dcterms:modified xsi:type="dcterms:W3CDTF">2013-01-15T23:40:03Z</dcterms:modified>
</cp:coreProperties>
</file>