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396113" cy="43194288"/>
  <p:notesSz cx="6858000" cy="9144000"/>
  <p:defaultTextStyle>
    <a:defPPr>
      <a:defRPr lang="fr-FR"/>
    </a:defPPr>
    <a:lvl1pPr marL="0" algn="l" defTabSz="4319443" rtl="0" eaLnBrk="1" latinLnBrk="0" hangingPunct="1">
      <a:defRPr sz="8500" kern="1200">
        <a:solidFill>
          <a:schemeClr val="tx1"/>
        </a:solidFill>
        <a:latin typeface="+mn-lt"/>
        <a:ea typeface="+mn-ea"/>
        <a:cs typeface="+mn-cs"/>
      </a:defRPr>
    </a:lvl1pPr>
    <a:lvl2pPr marL="2159721" algn="l" defTabSz="4319443" rtl="0" eaLnBrk="1" latinLnBrk="0" hangingPunct="1">
      <a:defRPr sz="8500" kern="1200">
        <a:solidFill>
          <a:schemeClr val="tx1"/>
        </a:solidFill>
        <a:latin typeface="+mn-lt"/>
        <a:ea typeface="+mn-ea"/>
        <a:cs typeface="+mn-cs"/>
      </a:defRPr>
    </a:lvl2pPr>
    <a:lvl3pPr marL="4319443" algn="l" defTabSz="4319443" rtl="0" eaLnBrk="1" latinLnBrk="0" hangingPunct="1">
      <a:defRPr sz="8500" kern="1200">
        <a:solidFill>
          <a:schemeClr val="tx1"/>
        </a:solidFill>
        <a:latin typeface="+mn-lt"/>
        <a:ea typeface="+mn-ea"/>
        <a:cs typeface="+mn-cs"/>
      </a:defRPr>
    </a:lvl3pPr>
    <a:lvl4pPr marL="6479164" algn="l" defTabSz="4319443" rtl="0" eaLnBrk="1" latinLnBrk="0" hangingPunct="1">
      <a:defRPr sz="8500" kern="1200">
        <a:solidFill>
          <a:schemeClr val="tx1"/>
        </a:solidFill>
        <a:latin typeface="+mn-lt"/>
        <a:ea typeface="+mn-ea"/>
        <a:cs typeface="+mn-cs"/>
      </a:defRPr>
    </a:lvl4pPr>
    <a:lvl5pPr marL="8638885" algn="l" defTabSz="4319443" rtl="0" eaLnBrk="1" latinLnBrk="0" hangingPunct="1">
      <a:defRPr sz="8500" kern="1200">
        <a:solidFill>
          <a:schemeClr val="tx1"/>
        </a:solidFill>
        <a:latin typeface="+mn-lt"/>
        <a:ea typeface="+mn-ea"/>
        <a:cs typeface="+mn-cs"/>
      </a:defRPr>
    </a:lvl5pPr>
    <a:lvl6pPr marL="10798607" algn="l" defTabSz="4319443" rtl="0" eaLnBrk="1" latinLnBrk="0" hangingPunct="1">
      <a:defRPr sz="8500" kern="1200">
        <a:solidFill>
          <a:schemeClr val="tx1"/>
        </a:solidFill>
        <a:latin typeface="+mn-lt"/>
        <a:ea typeface="+mn-ea"/>
        <a:cs typeface="+mn-cs"/>
      </a:defRPr>
    </a:lvl6pPr>
    <a:lvl7pPr marL="12958328" algn="l" defTabSz="4319443" rtl="0" eaLnBrk="1" latinLnBrk="0" hangingPunct="1">
      <a:defRPr sz="8500" kern="1200">
        <a:solidFill>
          <a:schemeClr val="tx1"/>
        </a:solidFill>
        <a:latin typeface="+mn-lt"/>
        <a:ea typeface="+mn-ea"/>
        <a:cs typeface="+mn-cs"/>
      </a:defRPr>
    </a:lvl7pPr>
    <a:lvl8pPr marL="15118050" algn="l" defTabSz="4319443" rtl="0" eaLnBrk="1" latinLnBrk="0" hangingPunct="1">
      <a:defRPr sz="8500" kern="1200">
        <a:solidFill>
          <a:schemeClr val="tx1"/>
        </a:solidFill>
        <a:latin typeface="+mn-lt"/>
        <a:ea typeface="+mn-ea"/>
        <a:cs typeface="+mn-cs"/>
      </a:defRPr>
    </a:lvl8pPr>
    <a:lvl9pPr marL="17277771" algn="l" defTabSz="4319443"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0" d="100"/>
          <a:sy n="30" d="100"/>
        </p:scale>
        <p:origin x="-906" y="3630"/>
      </p:cViewPr>
      <p:guideLst>
        <p:guide orient="horz" pos="13605"/>
        <p:guide pos="1020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429709" y="13418234"/>
            <a:ext cx="27536696" cy="9258774"/>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859417" y="24476763"/>
            <a:ext cx="22677279" cy="11038540"/>
          </a:xfrm>
        </p:spPr>
        <p:txBody>
          <a:bodyPr/>
          <a:lstStyle>
            <a:lvl1pPr marL="0" indent="0" algn="ctr">
              <a:buNone/>
              <a:defRPr>
                <a:solidFill>
                  <a:schemeClr val="tx1">
                    <a:tint val="75000"/>
                  </a:schemeClr>
                </a:solidFill>
              </a:defRPr>
            </a:lvl1pPr>
            <a:lvl2pPr marL="2159721" indent="0" algn="ctr">
              <a:buNone/>
              <a:defRPr>
                <a:solidFill>
                  <a:schemeClr val="tx1">
                    <a:tint val="75000"/>
                  </a:schemeClr>
                </a:solidFill>
              </a:defRPr>
            </a:lvl2pPr>
            <a:lvl3pPr marL="4319443" indent="0" algn="ctr">
              <a:buNone/>
              <a:defRPr>
                <a:solidFill>
                  <a:schemeClr val="tx1">
                    <a:tint val="75000"/>
                  </a:schemeClr>
                </a:solidFill>
              </a:defRPr>
            </a:lvl3pPr>
            <a:lvl4pPr marL="6479164" indent="0" algn="ctr">
              <a:buNone/>
              <a:defRPr>
                <a:solidFill>
                  <a:schemeClr val="tx1">
                    <a:tint val="75000"/>
                  </a:schemeClr>
                </a:solidFill>
              </a:defRPr>
            </a:lvl4pPr>
            <a:lvl5pPr marL="8638885" indent="0" algn="ctr">
              <a:buNone/>
              <a:defRPr>
                <a:solidFill>
                  <a:schemeClr val="tx1">
                    <a:tint val="75000"/>
                  </a:schemeClr>
                </a:solidFill>
              </a:defRPr>
            </a:lvl5pPr>
            <a:lvl6pPr marL="10798607" indent="0" algn="ctr">
              <a:buNone/>
              <a:defRPr>
                <a:solidFill>
                  <a:schemeClr val="tx1">
                    <a:tint val="75000"/>
                  </a:schemeClr>
                </a:solidFill>
              </a:defRPr>
            </a:lvl6pPr>
            <a:lvl7pPr marL="12958328" indent="0" algn="ctr">
              <a:buNone/>
              <a:defRPr>
                <a:solidFill>
                  <a:schemeClr val="tx1">
                    <a:tint val="75000"/>
                  </a:schemeClr>
                </a:solidFill>
              </a:defRPr>
            </a:lvl7pPr>
            <a:lvl8pPr marL="15118050" indent="0" algn="ctr">
              <a:buNone/>
              <a:defRPr>
                <a:solidFill>
                  <a:schemeClr val="tx1">
                    <a:tint val="75000"/>
                  </a:schemeClr>
                </a:solidFill>
              </a:defRPr>
            </a:lvl8pPr>
            <a:lvl9pPr marL="17277771"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t>15/01/2013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t>15/01/2013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7615384" y="2309699"/>
            <a:ext cx="5466846" cy="4913350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214857" y="2309699"/>
            <a:ext cx="15860599" cy="4913350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t>15/01/2013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A44CF2B-1C12-4C67-A34C-39450241FC48}" type="datetimeFigureOut">
              <a:rPr lang="fr-FR" smtClean="0"/>
              <a:t>15/01/2013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559071" y="27756331"/>
            <a:ext cx="27536696" cy="8578866"/>
          </a:xfrm>
        </p:spPr>
        <p:txBody>
          <a:bodyPr anchor="t"/>
          <a:lstStyle>
            <a:lvl1pPr algn="l">
              <a:defRPr sz="189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559071" y="18307588"/>
            <a:ext cx="27536696" cy="9448746"/>
          </a:xfrm>
        </p:spPr>
        <p:txBody>
          <a:bodyPr anchor="b"/>
          <a:lstStyle>
            <a:lvl1pPr marL="0" indent="0">
              <a:buNone/>
              <a:defRPr sz="9400">
                <a:solidFill>
                  <a:schemeClr val="tx1">
                    <a:tint val="75000"/>
                  </a:schemeClr>
                </a:solidFill>
              </a:defRPr>
            </a:lvl1pPr>
            <a:lvl2pPr marL="2159721" indent="0">
              <a:buNone/>
              <a:defRPr sz="8500">
                <a:solidFill>
                  <a:schemeClr val="tx1">
                    <a:tint val="75000"/>
                  </a:schemeClr>
                </a:solidFill>
              </a:defRPr>
            </a:lvl2pPr>
            <a:lvl3pPr marL="4319443" indent="0">
              <a:buNone/>
              <a:defRPr sz="7600">
                <a:solidFill>
                  <a:schemeClr val="tx1">
                    <a:tint val="75000"/>
                  </a:schemeClr>
                </a:solidFill>
              </a:defRPr>
            </a:lvl3pPr>
            <a:lvl4pPr marL="6479164" indent="0">
              <a:buNone/>
              <a:defRPr sz="6600">
                <a:solidFill>
                  <a:schemeClr val="tx1">
                    <a:tint val="75000"/>
                  </a:schemeClr>
                </a:solidFill>
              </a:defRPr>
            </a:lvl4pPr>
            <a:lvl5pPr marL="8638885" indent="0">
              <a:buNone/>
              <a:defRPr sz="6600">
                <a:solidFill>
                  <a:schemeClr val="tx1">
                    <a:tint val="75000"/>
                  </a:schemeClr>
                </a:solidFill>
              </a:defRPr>
            </a:lvl5pPr>
            <a:lvl6pPr marL="10798607" indent="0">
              <a:buNone/>
              <a:defRPr sz="6600">
                <a:solidFill>
                  <a:schemeClr val="tx1">
                    <a:tint val="75000"/>
                  </a:schemeClr>
                </a:solidFill>
              </a:defRPr>
            </a:lvl6pPr>
            <a:lvl7pPr marL="12958328" indent="0">
              <a:buNone/>
              <a:defRPr sz="6600">
                <a:solidFill>
                  <a:schemeClr val="tx1">
                    <a:tint val="75000"/>
                  </a:schemeClr>
                </a:solidFill>
              </a:defRPr>
            </a:lvl7pPr>
            <a:lvl8pPr marL="15118050" indent="0">
              <a:buNone/>
              <a:defRPr sz="6600">
                <a:solidFill>
                  <a:schemeClr val="tx1">
                    <a:tint val="75000"/>
                  </a:schemeClr>
                </a:solidFill>
              </a:defRPr>
            </a:lvl8pPr>
            <a:lvl9pPr marL="17277771" indent="0">
              <a:buNone/>
              <a:defRPr sz="6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A44CF2B-1C12-4C67-A34C-39450241FC48}" type="datetimeFigureOut">
              <a:rPr lang="fr-FR" smtClean="0"/>
              <a:t>15/01/2013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14856" y="13438225"/>
            <a:ext cx="10663721" cy="38004979"/>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2418512" y="13438225"/>
            <a:ext cx="10663721" cy="38004979"/>
          </a:xfrm>
        </p:spPr>
        <p:txBody>
          <a:bodyPr/>
          <a:lstStyle>
            <a:lvl1pPr>
              <a:defRPr sz="13200"/>
            </a:lvl1pPr>
            <a:lvl2pPr>
              <a:defRPr sz="11300"/>
            </a:lvl2pPr>
            <a:lvl3pPr>
              <a:defRPr sz="9400"/>
            </a:lvl3pPr>
            <a:lvl4pPr>
              <a:defRPr sz="8500"/>
            </a:lvl4pPr>
            <a:lvl5pPr>
              <a:defRPr sz="8500"/>
            </a:lvl5pPr>
            <a:lvl6pPr>
              <a:defRPr sz="8500"/>
            </a:lvl6pPr>
            <a:lvl7pPr>
              <a:defRPr sz="8500"/>
            </a:lvl7pPr>
            <a:lvl8pPr>
              <a:defRPr sz="8500"/>
            </a:lvl8pPr>
            <a:lvl9pPr>
              <a:defRPr sz="8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A44CF2B-1C12-4C67-A34C-39450241FC48}" type="datetimeFigureOut">
              <a:rPr lang="fr-FR" smtClean="0"/>
              <a:t>15/01/2013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619806" y="1729774"/>
            <a:ext cx="29156502" cy="7199048"/>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619808" y="9668723"/>
            <a:ext cx="14313909" cy="4029464"/>
          </a:xfrm>
        </p:spPr>
        <p:txBody>
          <a:bodyPr anchor="b"/>
          <a:lstStyle>
            <a:lvl1pPr marL="0" indent="0">
              <a:buNone/>
              <a:defRPr sz="11300" b="1"/>
            </a:lvl1pPr>
            <a:lvl2pPr marL="2159721" indent="0">
              <a:buNone/>
              <a:defRPr sz="9400" b="1"/>
            </a:lvl2pPr>
            <a:lvl3pPr marL="4319443" indent="0">
              <a:buNone/>
              <a:defRPr sz="8500" b="1"/>
            </a:lvl3pPr>
            <a:lvl4pPr marL="6479164" indent="0">
              <a:buNone/>
              <a:defRPr sz="7600" b="1"/>
            </a:lvl4pPr>
            <a:lvl5pPr marL="8638885" indent="0">
              <a:buNone/>
              <a:defRPr sz="7600" b="1"/>
            </a:lvl5pPr>
            <a:lvl6pPr marL="10798607" indent="0">
              <a:buNone/>
              <a:defRPr sz="7600" b="1"/>
            </a:lvl6pPr>
            <a:lvl7pPr marL="12958328" indent="0">
              <a:buNone/>
              <a:defRPr sz="7600" b="1"/>
            </a:lvl7pPr>
            <a:lvl8pPr marL="15118050" indent="0">
              <a:buNone/>
              <a:defRPr sz="7600" b="1"/>
            </a:lvl8pPr>
            <a:lvl9pPr marL="17277771" indent="0">
              <a:buNone/>
              <a:defRPr sz="7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619808" y="13698187"/>
            <a:ext cx="14313909" cy="24886712"/>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6456779" y="9668723"/>
            <a:ext cx="14319531" cy="4029464"/>
          </a:xfrm>
        </p:spPr>
        <p:txBody>
          <a:bodyPr anchor="b"/>
          <a:lstStyle>
            <a:lvl1pPr marL="0" indent="0">
              <a:buNone/>
              <a:defRPr sz="11300" b="1"/>
            </a:lvl1pPr>
            <a:lvl2pPr marL="2159721" indent="0">
              <a:buNone/>
              <a:defRPr sz="9400" b="1"/>
            </a:lvl2pPr>
            <a:lvl3pPr marL="4319443" indent="0">
              <a:buNone/>
              <a:defRPr sz="8500" b="1"/>
            </a:lvl3pPr>
            <a:lvl4pPr marL="6479164" indent="0">
              <a:buNone/>
              <a:defRPr sz="7600" b="1"/>
            </a:lvl4pPr>
            <a:lvl5pPr marL="8638885" indent="0">
              <a:buNone/>
              <a:defRPr sz="7600" b="1"/>
            </a:lvl5pPr>
            <a:lvl6pPr marL="10798607" indent="0">
              <a:buNone/>
              <a:defRPr sz="7600" b="1"/>
            </a:lvl6pPr>
            <a:lvl7pPr marL="12958328" indent="0">
              <a:buNone/>
              <a:defRPr sz="7600" b="1"/>
            </a:lvl7pPr>
            <a:lvl8pPr marL="15118050" indent="0">
              <a:buNone/>
              <a:defRPr sz="7600" b="1"/>
            </a:lvl8pPr>
            <a:lvl9pPr marL="17277771" indent="0">
              <a:buNone/>
              <a:defRPr sz="7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6456779" y="13698187"/>
            <a:ext cx="14319531" cy="24886712"/>
          </a:xfrm>
        </p:spPr>
        <p:txBody>
          <a:bodyPr/>
          <a:lstStyle>
            <a:lvl1pPr>
              <a:defRPr sz="11300"/>
            </a:lvl1pPr>
            <a:lvl2pPr>
              <a:defRPr sz="9400"/>
            </a:lvl2pPr>
            <a:lvl3pPr>
              <a:defRPr sz="8500"/>
            </a:lvl3pPr>
            <a:lvl4pPr>
              <a:defRPr sz="7600"/>
            </a:lvl4pPr>
            <a:lvl5pPr>
              <a:defRPr sz="7600"/>
            </a:lvl5pPr>
            <a:lvl6pPr>
              <a:defRPr sz="7600"/>
            </a:lvl6pPr>
            <a:lvl7pPr>
              <a:defRPr sz="7600"/>
            </a:lvl7pPr>
            <a:lvl8pPr>
              <a:defRPr sz="7600"/>
            </a:lvl8pPr>
            <a:lvl9pPr>
              <a:defRPr sz="7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A44CF2B-1C12-4C67-A34C-39450241FC48}" type="datetimeFigureOut">
              <a:rPr lang="fr-FR" smtClean="0"/>
              <a:t>15/01/2013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A44CF2B-1C12-4C67-A34C-39450241FC48}" type="datetimeFigureOut">
              <a:rPr lang="fr-FR" smtClean="0"/>
              <a:t>15/01/2013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A44CF2B-1C12-4C67-A34C-39450241FC48}" type="datetimeFigureOut">
              <a:rPr lang="fr-FR" smtClean="0"/>
              <a:t>15/01/2013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19808" y="1719774"/>
            <a:ext cx="10658099" cy="7319032"/>
          </a:xfrm>
        </p:spPr>
        <p:txBody>
          <a:bodyPr anchor="b"/>
          <a:lstStyle>
            <a:lvl1pPr algn="l">
              <a:defRPr sz="9400" b="1"/>
            </a:lvl1pPr>
          </a:lstStyle>
          <a:p>
            <a:r>
              <a:rPr lang="fr-FR" smtClean="0"/>
              <a:t>Cliquez pour modifier le style du titre</a:t>
            </a:r>
            <a:endParaRPr lang="fr-FR"/>
          </a:p>
        </p:txBody>
      </p:sp>
      <p:sp>
        <p:nvSpPr>
          <p:cNvPr id="3" name="Espace réservé du contenu 2"/>
          <p:cNvSpPr>
            <a:spLocks noGrp="1"/>
          </p:cNvSpPr>
          <p:nvPr>
            <p:ph idx="1"/>
          </p:nvPr>
        </p:nvSpPr>
        <p:spPr>
          <a:xfrm>
            <a:off x="12665981" y="1719776"/>
            <a:ext cx="18110329" cy="36865130"/>
          </a:xfrm>
        </p:spPr>
        <p:txBody>
          <a:bodyPr/>
          <a:lstStyle>
            <a:lvl1pPr>
              <a:defRPr sz="15100"/>
            </a:lvl1pPr>
            <a:lvl2pPr>
              <a:defRPr sz="13200"/>
            </a:lvl2pPr>
            <a:lvl3pPr>
              <a:defRPr sz="11300"/>
            </a:lvl3pPr>
            <a:lvl4pPr>
              <a:defRPr sz="9400"/>
            </a:lvl4pPr>
            <a:lvl5pPr>
              <a:defRPr sz="9400"/>
            </a:lvl5pPr>
            <a:lvl6pPr>
              <a:defRPr sz="9400"/>
            </a:lvl6pPr>
            <a:lvl7pPr>
              <a:defRPr sz="9400"/>
            </a:lvl7pPr>
            <a:lvl8pPr>
              <a:defRPr sz="9400"/>
            </a:lvl8pPr>
            <a:lvl9pPr>
              <a:defRPr sz="94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619808" y="9038808"/>
            <a:ext cx="10658099" cy="29546098"/>
          </a:xfrm>
        </p:spPr>
        <p:txBody>
          <a:bodyPr/>
          <a:lstStyle>
            <a:lvl1pPr marL="0" indent="0">
              <a:buNone/>
              <a:defRPr sz="6600"/>
            </a:lvl1pPr>
            <a:lvl2pPr marL="2159721" indent="0">
              <a:buNone/>
              <a:defRPr sz="5700"/>
            </a:lvl2pPr>
            <a:lvl3pPr marL="4319443" indent="0">
              <a:buNone/>
              <a:defRPr sz="4700"/>
            </a:lvl3pPr>
            <a:lvl4pPr marL="6479164" indent="0">
              <a:buNone/>
              <a:defRPr sz="4300"/>
            </a:lvl4pPr>
            <a:lvl5pPr marL="8638885" indent="0">
              <a:buNone/>
              <a:defRPr sz="4300"/>
            </a:lvl5pPr>
            <a:lvl6pPr marL="10798607" indent="0">
              <a:buNone/>
              <a:defRPr sz="4300"/>
            </a:lvl6pPr>
            <a:lvl7pPr marL="12958328" indent="0">
              <a:buNone/>
              <a:defRPr sz="4300"/>
            </a:lvl7pPr>
            <a:lvl8pPr marL="15118050" indent="0">
              <a:buNone/>
              <a:defRPr sz="4300"/>
            </a:lvl8pPr>
            <a:lvl9pPr marL="17277771"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44CF2B-1C12-4C67-A34C-39450241FC48}" type="datetimeFigureOut">
              <a:rPr lang="fr-FR" smtClean="0"/>
              <a:t>15/01/2013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49865" y="30236004"/>
            <a:ext cx="19437668" cy="3569533"/>
          </a:xfrm>
        </p:spPr>
        <p:txBody>
          <a:bodyPr anchor="b"/>
          <a:lstStyle>
            <a:lvl1pPr algn="l">
              <a:defRPr sz="94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6349865" y="3859488"/>
            <a:ext cx="19437668" cy="25916573"/>
          </a:xfrm>
        </p:spPr>
        <p:txBody>
          <a:bodyPr/>
          <a:lstStyle>
            <a:lvl1pPr marL="0" indent="0">
              <a:buNone/>
              <a:defRPr sz="15100"/>
            </a:lvl1pPr>
            <a:lvl2pPr marL="2159721" indent="0">
              <a:buNone/>
              <a:defRPr sz="13200"/>
            </a:lvl2pPr>
            <a:lvl3pPr marL="4319443" indent="0">
              <a:buNone/>
              <a:defRPr sz="11300"/>
            </a:lvl3pPr>
            <a:lvl4pPr marL="6479164" indent="0">
              <a:buNone/>
              <a:defRPr sz="9400"/>
            </a:lvl4pPr>
            <a:lvl5pPr marL="8638885" indent="0">
              <a:buNone/>
              <a:defRPr sz="9400"/>
            </a:lvl5pPr>
            <a:lvl6pPr marL="10798607" indent="0">
              <a:buNone/>
              <a:defRPr sz="9400"/>
            </a:lvl6pPr>
            <a:lvl7pPr marL="12958328" indent="0">
              <a:buNone/>
              <a:defRPr sz="9400"/>
            </a:lvl7pPr>
            <a:lvl8pPr marL="15118050" indent="0">
              <a:buNone/>
              <a:defRPr sz="9400"/>
            </a:lvl8pPr>
            <a:lvl9pPr marL="17277771" indent="0">
              <a:buNone/>
              <a:defRPr sz="9400"/>
            </a:lvl9pPr>
          </a:lstStyle>
          <a:p>
            <a:endParaRPr lang="fr-FR"/>
          </a:p>
        </p:txBody>
      </p:sp>
      <p:sp>
        <p:nvSpPr>
          <p:cNvPr id="4" name="Espace réservé du texte 3"/>
          <p:cNvSpPr>
            <a:spLocks noGrp="1"/>
          </p:cNvSpPr>
          <p:nvPr>
            <p:ph type="body" sz="half" idx="2"/>
          </p:nvPr>
        </p:nvSpPr>
        <p:spPr>
          <a:xfrm>
            <a:off x="6349865" y="33805537"/>
            <a:ext cx="19437668" cy="5069325"/>
          </a:xfrm>
        </p:spPr>
        <p:txBody>
          <a:bodyPr/>
          <a:lstStyle>
            <a:lvl1pPr marL="0" indent="0">
              <a:buNone/>
              <a:defRPr sz="6600"/>
            </a:lvl1pPr>
            <a:lvl2pPr marL="2159721" indent="0">
              <a:buNone/>
              <a:defRPr sz="5700"/>
            </a:lvl2pPr>
            <a:lvl3pPr marL="4319443" indent="0">
              <a:buNone/>
              <a:defRPr sz="4700"/>
            </a:lvl3pPr>
            <a:lvl4pPr marL="6479164" indent="0">
              <a:buNone/>
              <a:defRPr sz="4300"/>
            </a:lvl4pPr>
            <a:lvl5pPr marL="8638885" indent="0">
              <a:buNone/>
              <a:defRPr sz="4300"/>
            </a:lvl5pPr>
            <a:lvl6pPr marL="10798607" indent="0">
              <a:buNone/>
              <a:defRPr sz="4300"/>
            </a:lvl6pPr>
            <a:lvl7pPr marL="12958328" indent="0">
              <a:buNone/>
              <a:defRPr sz="4300"/>
            </a:lvl7pPr>
            <a:lvl8pPr marL="15118050" indent="0">
              <a:buNone/>
              <a:defRPr sz="4300"/>
            </a:lvl8pPr>
            <a:lvl9pPr marL="17277771"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A44CF2B-1C12-4C67-A34C-39450241FC48}" type="datetimeFigureOut">
              <a:rPr lang="fr-FR" smtClean="0"/>
              <a:t>15/01/2013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F2AD70C-1B46-486D-83F7-1A0EA7A33235}"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619806" y="1729774"/>
            <a:ext cx="29156502" cy="7199048"/>
          </a:xfrm>
          <a:prstGeom prst="rect">
            <a:avLst/>
          </a:prstGeom>
        </p:spPr>
        <p:txBody>
          <a:bodyPr vert="horz" lIns="431944" tIns="215972" rIns="431944" bIns="215972"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619806" y="10078674"/>
            <a:ext cx="29156502" cy="28506232"/>
          </a:xfrm>
          <a:prstGeom prst="rect">
            <a:avLst/>
          </a:prstGeom>
        </p:spPr>
        <p:txBody>
          <a:bodyPr vert="horz" lIns="431944" tIns="215972" rIns="431944" bIns="215972"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619806" y="40034711"/>
            <a:ext cx="7559093" cy="2299694"/>
          </a:xfrm>
          <a:prstGeom prst="rect">
            <a:avLst/>
          </a:prstGeom>
        </p:spPr>
        <p:txBody>
          <a:bodyPr vert="horz" lIns="431944" tIns="215972" rIns="431944" bIns="215972" rtlCol="0" anchor="ctr"/>
          <a:lstStyle>
            <a:lvl1pPr algn="l">
              <a:defRPr sz="5700">
                <a:solidFill>
                  <a:schemeClr val="tx1">
                    <a:tint val="75000"/>
                  </a:schemeClr>
                </a:solidFill>
              </a:defRPr>
            </a:lvl1pPr>
          </a:lstStyle>
          <a:p>
            <a:fld id="{7A44CF2B-1C12-4C67-A34C-39450241FC48}" type="datetimeFigureOut">
              <a:rPr lang="fr-FR" smtClean="0"/>
              <a:t>15/01/2013</a:t>
            </a:fld>
            <a:endParaRPr lang="fr-FR"/>
          </a:p>
        </p:txBody>
      </p:sp>
      <p:sp>
        <p:nvSpPr>
          <p:cNvPr id="5" name="Espace réservé du pied de page 4"/>
          <p:cNvSpPr>
            <a:spLocks noGrp="1"/>
          </p:cNvSpPr>
          <p:nvPr>
            <p:ph type="ftr" sz="quarter" idx="3"/>
          </p:nvPr>
        </p:nvSpPr>
        <p:spPr>
          <a:xfrm>
            <a:off x="11068672" y="40034711"/>
            <a:ext cx="10258769" cy="2299694"/>
          </a:xfrm>
          <a:prstGeom prst="rect">
            <a:avLst/>
          </a:prstGeom>
        </p:spPr>
        <p:txBody>
          <a:bodyPr vert="horz" lIns="431944" tIns="215972" rIns="431944" bIns="215972" rtlCol="0" anchor="ctr"/>
          <a:lstStyle>
            <a:lvl1pPr algn="ctr">
              <a:defRPr sz="57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3217214" y="40034711"/>
            <a:ext cx="7559093" cy="2299694"/>
          </a:xfrm>
          <a:prstGeom prst="rect">
            <a:avLst/>
          </a:prstGeom>
        </p:spPr>
        <p:txBody>
          <a:bodyPr vert="horz" lIns="431944" tIns="215972" rIns="431944" bIns="215972" rtlCol="0" anchor="ctr"/>
          <a:lstStyle>
            <a:lvl1pPr algn="r">
              <a:defRPr sz="5700">
                <a:solidFill>
                  <a:schemeClr val="tx1">
                    <a:tint val="75000"/>
                  </a:schemeClr>
                </a:solidFill>
              </a:defRPr>
            </a:lvl1pPr>
          </a:lstStyle>
          <a:p>
            <a:fld id="{BF2AD70C-1B46-486D-83F7-1A0EA7A33235}"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19443" rtl="0" eaLnBrk="1" latinLnBrk="0" hangingPunct="1">
        <a:spcBef>
          <a:spcPct val="0"/>
        </a:spcBef>
        <a:buNone/>
        <a:defRPr sz="20800" kern="1200">
          <a:solidFill>
            <a:schemeClr val="tx1"/>
          </a:solidFill>
          <a:latin typeface="+mj-lt"/>
          <a:ea typeface="+mj-ea"/>
          <a:cs typeface="+mj-cs"/>
        </a:defRPr>
      </a:lvl1pPr>
    </p:titleStyle>
    <p:bodyStyle>
      <a:lvl1pPr marL="1619791" indent="-1619791" algn="l" defTabSz="4319443"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09547" indent="-1349826" algn="l" defTabSz="4319443"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399303" indent="-1079861" algn="l" defTabSz="4319443"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59025"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718746"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878467"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4038189"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197910"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357632" indent="-1079861" algn="l" defTabSz="4319443"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fr-FR"/>
      </a:defPPr>
      <a:lvl1pPr marL="0" algn="l" defTabSz="4319443" rtl="0" eaLnBrk="1" latinLnBrk="0" hangingPunct="1">
        <a:defRPr sz="8500" kern="1200">
          <a:solidFill>
            <a:schemeClr val="tx1"/>
          </a:solidFill>
          <a:latin typeface="+mn-lt"/>
          <a:ea typeface="+mn-ea"/>
          <a:cs typeface="+mn-cs"/>
        </a:defRPr>
      </a:lvl1pPr>
      <a:lvl2pPr marL="2159721" algn="l" defTabSz="4319443" rtl="0" eaLnBrk="1" latinLnBrk="0" hangingPunct="1">
        <a:defRPr sz="8500" kern="1200">
          <a:solidFill>
            <a:schemeClr val="tx1"/>
          </a:solidFill>
          <a:latin typeface="+mn-lt"/>
          <a:ea typeface="+mn-ea"/>
          <a:cs typeface="+mn-cs"/>
        </a:defRPr>
      </a:lvl2pPr>
      <a:lvl3pPr marL="4319443" algn="l" defTabSz="4319443" rtl="0" eaLnBrk="1" latinLnBrk="0" hangingPunct="1">
        <a:defRPr sz="8500" kern="1200">
          <a:solidFill>
            <a:schemeClr val="tx1"/>
          </a:solidFill>
          <a:latin typeface="+mn-lt"/>
          <a:ea typeface="+mn-ea"/>
          <a:cs typeface="+mn-cs"/>
        </a:defRPr>
      </a:lvl3pPr>
      <a:lvl4pPr marL="6479164" algn="l" defTabSz="4319443" rtl="0" eaLnBrk="1" latinLnBrk="0" hangingPunct="1">
        <a:defRPr sz="8500" kern="1200">
          <a:solidFill>
            <a:schemeClr val="tx1"/>
          </a:solidFill>
          <a:latin typeface="+mn-lt"/>
          <a:ea typeface="+mn-ea"/>
          <a:cs typeface="+mn-cs"/>
        </a:defRPr>
      </a:lvl4pPr>
      <a:lvl5pPr marL="8638885" algn="l" defTabSz="4319443" rtl="0" eaLnBrk="1" latinLnBrk="0" hangingPunct="1">
        <a:defRPr sz="8500" kern="1200">
          <a:solidFill>
            <a:schemeClr val="tx1"/>
          </a:solidFill>
          <a:latin typeface="+mn-lt"/>
          <a:ea typeface="+mn-ea"/>
          <a:cs typeface="+mn-cs"/>
        </a:defRPr>
      </a:lvl5pPr>
      <a:lvl6pPr marL="10798607" algn="l" defTabSz="4319443" rtl="0" eaLnBrk="1" latinLnBrk="0" hangingPunct="1">
        <a:defRPr sz="8500" kern="1200">
          <a:solidFill>
            <a:schemeClr val="tx1"/>
          </a:solidFill>
          <a:latin typeface="+mn-lt"/>
          <a:ea typeface="+mn-ea"/>
          <a:cs typeface="+mn-cs"/>
        </a:defRPr>
      </a:lvl6pPr>
      <a:lvl7pPr marL="12958328" algn="l" defTabSz="4319443" rtl="0" eaLnBrk="1" latinLnBrk="0" hangingPunct="1">
        <a:defRPr sz="8500" kern="1200">
          <a:solidFill>
            <a:schemeClr val="tx1"/>
          </a:solidFill>
          <a:latin typeface="+mn-lt"/>
          <a:ea typeface="+mn-ea"/>
          <a:cs typeface="+mn-cs"/>
        </a:defRPr>
      </a:lvl7pPr>
      <a:lvl8pPr marL="15118050" algn="l" defTabSz="4319443" rtl="0" eaLnBrk="1" latinLnBrk="0" hangingPunct="1">
        <a:defRPr sz="8500" kern="1200">
          <a:solidFill>
            <a:schemeClr val="tx1"/>
          </a:solidFill>
          <a:latin typeface="+mn-lt"/>
          <a:ea typeface="+mn-ea"/>
          <a:cs typeface="+mn-cs"/>
        </a:defRPr>
      </a:lvl8pPr>
      <a:lvl9pPr marL="17277771" algn="l" defTabSz="4319443"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p:cNvSpPr/>
          <p:nvPr/>
        </p:nvSpPr>
        <p:spPr>
          <a:xfrm>
            <a:off x="17782232" y="11732048"/>
            <a:ext cx="13897544" cy="108012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4" name="ZoneTexte 3"/>
          <p:cNvSpPr txBox="1"/>
          <p:nvPr/>
        </p:nvSpPr>
        <p:spPr>
          <a:xfrm>
            <a:off x="4892800" y="59201"/>
            <a:ext cx="22538504"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6000" b="1" dirty="0" smtClean="0">
                <a:latin typeface="Arial" pitchFamily="34" charset="0"/>
                <a:cs typeface="Arial" pitchFamily="34" charset="0"/>
              </a:rPr>
              <a:t>Etude génomique des gènes des globines chez les mammifères et les oiseaux</a:t>
            </a:r>
            <a:endParaRPr lang="fr-FR" sz="6000" b="1" dirty="0">
              <a:latin typeface="Arial" pitchFamily="34" charset="0"/>
              <a:cs typeface="Arial" pitchFamily="34" charset="0"/>
            </a:endParaRPr>
          </a:p>
        </p:txBody>
      </p:sp>
      <p:sp>
        <p:nvSpPr>
          <p:cNvPr id="5" name="ZoneTexte 4"/>
          <p:cNvSpPr txBox="1"/>
          <p:nvPr/>
        </p:nvSpPr>
        <p:spPr>
          <a:xfrm>
            <a:off x="3702050" y="2064973"/>
            <a:ext cx="24003000" cy="954107"/>
          </a:xfrm>
          <a:prstGeom prst="rect">
            <a:avLst/>
          </a:prstGeom>
          <a:ln w="285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BANSIR </a:t>
            </a:r>
            <a:r>
              <a:rPr lang="fr-FR" sz="2800" b="1" dirty="0" smtClean="0">
                <a:latin typeface="Arial" pitchFamily="34" charset="0"/>
                <a:cs typeface="Arial" pitchFamily="34" charset="0"/>
              </a:rPr>
              <a:t>R*., BOUZID M*., DERMOUCHE M*., KACI I*., KIKOUAH S*</a:t>
            </a:r>
          </a:p>
          <a:p>
            <a:pPr algn="ctr"/>
            <a:r>
              <a:rPr lang="fr-FR" sz="2800" b="1" dirty="0" smtClean="0">
                <a:latin typeface="Arial" pitchFamily="34" charset="0"/>
                <a:cs typeface="Arial" pitchFamily="34" charset="0"/>
              </a:rPr>
              <a:t>* Master </a:t>
            </a:r>
            <a:r>
              <a:rPr lang="fr-FR" sz="2800" b="1" dirty="0" smtClean="0">
                <a:latin typeface="Arial" pitchFamily="34" charset="0"/>
                <a:cs typeface="Arial" pitchFamily="34" charset="0"/>
              </a:rPr>
              <a:t>2 </a:t>
            </a:r>
            <a:r>
              <a:rPr lang="fr-FR" sz="2800" b="1" dirty="0" smtClean="0">
                <a:latin typeface="Arial" pitchFamily="34" charset="0"/>
                <a:cs typeface="Arial" pitchFamily="34" charset="0"/>
              </a:rPr>
              <a:t>GD, FSB, USTHB</a:t>
            </a:r>
            <a:endParaRPr lang="en-US" sz="2800" b="1" dirty="0">
              <a:latin typeface="Arial" pitchFamily="34" charset="0"/>
              <a:cs typeface="Arial" pitchFamily="34" charset="0"/>
            </a:endParaRPr>
          </a:p>
        </p:txBody>
      </p:sp>
      <p:pic>
        <p:nvPicPr>
          <p:cNvPr id="6" name="Image 5"/>
          <p:cNvPicPr/>
          <p:nvPr/>
        </p:nvPicPr>
        <p:blipFill>
          <a:blip r:embed="rId2" cstate="print"/>
          <a:srcRect/>
          <a:stretch>
            <a:fillRect/>
          </a:stretch>
        </p:blipFill>
        <p:spPr bwMode="auto">
          <a:xfrm>
            <a:off x="27215280" y="-5256"/>
            <a:ext cx="5117010" cy="2481687"/>
          </a:xfrm>
          <a:prstGeom prst="rect">
            <a:avLst/>
          </a:prstGeom>
          <a:noFill/>
          <a:ln w="9525">
            <a:noFill/>
            <a:miter lim="800000"/>
            <a:headEnd/>
            <a:tailEnd/>
          </a:ln>
        </p:spPr>
      </p:pic>
      <p:pic>
        <p:nvPicPr>
          <p:cNvPr id="8" name="Image 7"/>
          <p:cNvPicPr/>
          <p:nvPr/>
        </p:nvPicPr>
        <p:blipFill>
          <a:blip r:embed="rId2" cstate="print"/>
          <a:srcRect/>
          <a:stretch>
            <a:fillRect/>
          </a:stretch>
        </p:blipFill>
        <p:spPr bwMode="auto">
          <a:xfrm>
            <a:off x="0" y="0"/>
            <a:ext cx="5117010" cy="2481687"/>
          </a:xfrm>
          <a:prstGeom prst="rect">
            <a:avLst/>
          </a:prstGeom>
          <a:noFill/>
          <a:ln w="9525">
            <a:noFill/>
            <a:miter lim="800000"/>
            <a:headEnd/>
            <a:tailEnd/>
          </a:ln>
        </p:spPr>
      </p:pic>
      <p:sp>
        <p:nvSpPr>
          <p:cNvPr id="9" name="ZoneTexte 8"/>
          <p:cNvSpPr txBox="1"/>
          <p:nvPr/>
        </p:nvSpPr>
        <p:spPr>
          <a:xfrm>
            <a:off x="14037816" y="6907512"/>
            <a:ext cx="4553322"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Introduction</a:t>
            </a:r>
            <a:endParaRPr lang="en-US" sz="2800" b="1" dirty="0">
              <a:latin typeface="Arial" pitchFamily="34" charset="0"/>
              <a:cs typeface="Arial" pitchFamily="34" charset="0"/>
            </a:endParaRPr>
          </a:p>
        </p:txBody>
      </p:sp>
      <p:sp>
        <p:nvSpPr>
          <p:cNvPr id="10" name="Rectangle 9"/>
          <p:cNvSpPr/>
          <p:nvPr/>
        </p:nvSpPr>
        <p:spPr>
          <a:xfrm>
            <a:off x="120650" y="3173439"/>
            <a:ext cx="16764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atin typeface="Arial" pitchFamily="34" charset="0"/>
                <a:cs typeface="Arial" pitchFamily="34" charset="0"/>
              </a:rPr>
              <a:t>Résumé</a:t>
            </a:r>
            <a:endParaRPr lang="en-US" sz="2400" b="1" dirty="0">
              <a:latin typeface="Arial" pitchFamily="34" charset="0"/>
              <a:cs typeface="Arial" pitchFamily="34" charset="0"/>
            </a:endParaRPr>
          </a:p>
        </p:txBody>
      </p:sp>
      <p:sp>
        <p:nvSpPr>
          <p:cNvPr id="11" name="Rectangle 10"/>
          <p:cNvSpPr/>
          <p:nvPr/>
        </p:nvSpPr>
        <p:spPr>
          <a:xfrm>
            <a:off x="17341850" y="3249639"/>
            <a:ext cx="1600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latin typeface="Arial" pitchFamily="34" charset="0"/>
                <a:cs typeface="Arial" pitchFamily="34" charset="0"/>
              </a:rPr>
              <a:t>Abstract</a:t>
            </a:r>
            <a:endParaRPr lang="en-US" sz="2400" b="1" dirty="0">
              <a:latin typeface="Arial" pitchFamily="34" charset="0"/>
              <a:cs typeface="Arial" pitchFamily="34" charset="0"/>
            </a:endParaRPr>
          </a:p>
        </p:txBody>
      </p:sp>
      <p:sp>
        <p:nvSpPr>
          <p:cNvPr id="12" name="Rectangle 1"/>
          <p:cNvSpPr>
            <a:spLocks noChangeArrowheads="1"/>
          </p:cNvSpPr>
          <p:nvPr/>
        </p:nvSpPr>
        <p:spPr bwMode="auto">
          <a:xfrm>
            <a:off x="44450" y="3630639"/>
            <a:ext cx="17373600" cy="26776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Le développement des organismes supérieurs est un processus complexe qui nécessite l’action de nombreux gènes agissant par étape et de façon concertée. Parmi ces gènes du développement, la famille des gènes Pax et la famille des gènes Wnt.  </a:t>
            </a:r>
            <a:r>
              <a:rPr lang="fr-FR" sz="2400" dirty="0" smtClean="0">
                <a:latin typeface="Arial" pitchFamily="34" charset="0"/>
                <a:ea typeface="Calibri" pitchFamily="34" charset="0"/>
                <a:cs typeface="Arial" pitchFamily="34" charset="0"/>
              </a:rPr>
              <a:t>Ici, p</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lusieurs méthodes ont été employées</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pour  étudier leur localisation </a:t>
            </a:r>
            <a:r>
              <a:rPr lang="fr-FR" sz="2400" dirty="0" smtClean="0">
                <a:latin typeface="Arial" pitchFamily="34" charset="0"/>
                <a:ea typeface="Calibri" pitchFamily="34" charset="0"/>
                <a:cs typeface="Arial" pitchFamily="34" charset="0"/>
              </a:rPr>
              <a:t>e</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t expression : les recombinaisons interspécifiques et l’analyse de la ségrégation des marqueurs ont permis une localisation précise; la combinaison des techniques d’amplification, d’hybridation, d’électrophorèse et d’</a:t>
            </a:r>
            <a:r>
              <a:rPr kumimoji="0" lang="fr-FR" sz="2400" b="0" i="0" u="none" strike="noStrike" cap="none" normalizeH="0" dirty="0" err="1" smtClean="0">
                <a:ln>
                  <a:noFill/>
                </a:ln>
                <a:solidFill>
                  <a:schemeClr val="tx1"/>
                </a:solidFill>
                <a:effectLst/>
                <a:latin typeface="Arial" pitchFamily="34" charset="0"/>
                <a:ea typeface="Calibri" pitchFamily="34" charset="0"/>
                <a:cs typeface="Arial" pitchFamily="34" charset="0"/>
              </a:rPr>
              <a:t>immunohistochimie</a:t>
            </a:r>
            <a:r>
              <a:rPr lang="fr-FR" sz="2400" dirty="0" smtClean="0">
                <a:latin typeface="Arial" pitchFamily="34" charset="0"/>
                <a:ea typeface="Calibri" pitchFamily="34" charset="0"/>
                <a:cs typeface="Arial" pitchFamily="34" charset="0"/>
              </a:rPr>
              <a:t>, optimisées ou non pour une visualisation en 3D, a permis l’analyse de leur expression. Une étude comparative  entre ces deux familles de gènes a permis la confirmation de deux notions: leur conservation durant l’évolution et la synergie de leurs actions.</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ZoneTexte 12"/>
          <p:cNvSpPr txBox="1"/>
          <p:nvPr/>
        </p:nvSpPr>
        <p:spPr>
          <a:xfrm>
            <a:off x="76200" y="6369374"/>
            <a:ext cx="14674850" cy="46166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fr-FR" sz="2400" b="1" u="sng" dirty="0" smtClean="0">
                <a:latin typeface="Arial" pitchFamily="34" charset="0"/>
                <a:cs typeface="Arial" pitchFamily="34" charset="0"/>
              </a:rPr>
              <a:t>Mots clés:</a:t>
            </a:r>
            <a:r>
              <a:rPr lang="fr-FR" sz="2400" b="1" dirty="0" smtClean="0">
                <a:latin typeface="Arial" pitchFamily="34" charset="0"/>
                <a:cs typeface="Arial" pitchFamily="34" charset="0"/>
              </a:rPr>
              <a:t> cartographie comparée, </a:t>
            </a:r>
            <a:r>
              <a:rPr lang="fr-FR" sz="2400" b="1" dirty="0" err="1" smtClean="0">
                <a:latin typeface="Arial" pitchFamily="34" charset="0"/>
                <a:cs typeface="Arial" pitchFamily="34" charset="0"/>
              </a:rPr>
              <a:t>Wnt</a:t>
            </a:r>
            <a:r>
              <a:rPr lang="fr-FR" sz="2400" b="1" dirty="0" smtClean="0">
                <a:latin typeface="Arial" pitchFamily="34" charset="0"/>
                <a:cs typeface="Arial" pitchFamily="34" charset="0"/>
              </a:rPr>
              <a:t>, Pax, vertébrés, développement embryonnaire précoce  </a:t>
            </a:r>
            <a:endParaRPr lang="en-US" sz="2400" b="1" dirty="0">
              <a:latin typeface="Arial" pitchFamily="34" charset="0"/>
              <a:cs typeface="Arial" pitchFamily="34" charset="0"/>
            </a:endParaRPr>
          </a:p>
        </p:txBody>
      </p:sp>
      <p:sp>
        <p:nvSpPr>
          <p:cNvPr id="14" name="Rectangle 4"/>
          <p:cNvSpPr>
            <a:spLocks noChangeArrowheads="1"/>
          </p:cNvSpPr>
          <p:nvPr/>
        </p:nvSpPr>
        <p:spPr bwMode="auto">
          <a:xfrm>
            <a:off x="17265650" y="3630639"/>
            <a:ext cx="14935200" cy="2677656"/>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development</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superior</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organisms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complex</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process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that</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needs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action of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genes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acting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together</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Among</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these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development</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genes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distinguish</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Pax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genes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Wnt</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genes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family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Here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methods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were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employed</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order</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to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study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their</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localization</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expression :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interspecific</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backcross and the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analysis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the markers’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segregation</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allowed</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us to have a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precise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location ;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while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combination</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amplification techniques,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hybridization</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electrophoresis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immunohistochemistry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allowed</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analysis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their</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expression.</a:t>
            </a:r>
            <a:r>
              <a:rPr kumimoji="0" lang="fr-FR"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comparative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study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between</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these</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two</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families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genes</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confirmed</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two</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concepts :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their</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preservation</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during</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evolution</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the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synergy</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a:t>
            </a:r>
            <a:r>
              <a:rPr kumimoji="0" lang="fr-FR"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their</a:t>
            </a:r>
            <a:r>
              <a:rPr kumimoji="0" lang="fr-FR"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actions.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ZoneTexte 14"/>
          <p:cNvSpPr txBox="1"/>
          <p:nvPr/>
        </p:nvSpPr>
        <p:spPr>
          <a:xfrm>
            <a:off x="17875250" y="6373839"/>
            <a:ext cx="14293850" cy="461665"/>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r>
              <a:rPr lang="fr-FR" sz="2400" b="1" u="sng" dirty="0" smtClean="0">
                <a:latin typeface="Arial" pitchFamily="34" charset="0"/>
                <a:cs typeface="Arial" pitchFamily="34" charset="0"/>
              </a:rPr>
              <a:t>Key </a:t>
            </a:r>
            <a:r>
              <a:rPr lang="fr-FR" sz="2400" b="1" u="sng" dirty="0" err="1" smtClean="0">
                <a:latin typeface="Arial" pitchFamily="34" charset="0"/>
                <a:cs typeface="Arial" pitchFamily="34" charset="0"/>
              </a:rPr>
              <a:t>words</a:t>
            </a:r>
            <a:r>
              <a:rPr lang="fr-FR" sz="2400" b="1" u="sng" dirty="0" smtClean="0">
                <a:latin typeface="Arial" pitchFamily="34" charset="0"/>
                <a:cs typeface="Arial" pitchFamily="34" charset="0"/>
              </a:rPr>
              <a:t>:</a:t>
            </a:r>
            <a:r>
              <a:rPr lang="fr-FR" sz="2400" b="1" dirty="0" smtClean="0">
                <a:latin typeface="Arial" pitchFamily="34" charset="0"/>
                <a:cs typeface="Arial" pitchFamily="34" charset="0"/>
              </a:rPr>
              <a:t> comparative </a:t>
            </a:r>
            <a:r>
              <a:rPr lang="fr-FR" sz="2400" b="1" dirty="0" err="1" smtClean="0">
                <a:latin typeface="Arial" pitchFamily="34" charset="0"/>
                <a:cs typeface="Arial" pitchFamily="34" charset="0"/>
              </a:rPr>
              <a:t>mapping</a:t>
            </a:r>
            <a:r>
              <a:rPr lang="fr-FR" sz="2400" b="1" dirty="0" smtClean="0">
                <a:latin typeface="Arial" pitchFamily="34" charset="0"/>
                <a:cs typeface="Arial" pitchFamily="34" charset="0"/>
              </a:rPr>
              <a:t>, </a:t>
            </a:r>
            <a:r>
              <a:rPr lang="fr-FR" sz="2400" b="1" dirty="0" err="1" smtClean="0">
                <a:latin typeface="Arial" pitchFamily="34" charset="0"/>
                <a:cs typeface="Arial" pitchFamily="34" charset="0"/>
              </a:rPr>
              <a:t>Wnt</a:t>
            </a:r>
            <a:r>
              <a:rPr lang="fr-FR" sz="2400" b="1" dirty="0" smtClean="0">
                <a:latin typeface="Arial" pitchFamily="34" charset="0"/>
                <a:cs typeface="Arial" pitchFamily="34" charset="0"/>
              </a:rPr>
              <a:t>, Pax, </a:t>
            </a:r>
            <a:r>
              <a:rPr lang="fr-FR" sz="2400" b="1" dirty="0" err="1" smtClean="0">
                <a:latin typeface="Arial" pitchFamily="34" charset="0"/>
                <a:cs typeface="Arial" pitchFamily="34" charset="0"/>
              </a:rPr>
              <a:t>vertebrates</a:t>
            </a:r>
            <a:r>
              <a:rPr lang="fr-FR" sz="2400" b="1" dirty="0" smtClean="0">
                <a:latin typeface="Arial" pitchFamily="34" charset="0"/>
                <a:cs typeface="Arial" pitchFamily="34" charset="0"/>
              </a:rPr>
              <a:t>, </a:t>
            </a:r>
            <a:r>
              <a:rPr lang="fr-FR" sz="2400" b="1" dirty="0" err="1" smtClean="0">
                <a:latin typeface="Arial" pitchFamily="34" charset="0"/>
                <a:cs typeface="Arial" pitchFamily="34" charset="0"/>
              </a:rPr>
              <a:t>early</a:t>
            </a:r>
            <a:r>
              <a:rPr lang="fr-FR" sz="2400" b="1" dirty="0" smtClean="0">
                <a:latin typeface="Arial" pitchFamily="34" charset="0"/>
                <a:cs typeface="Arial" pitchFamily="34" charset="0"/>
              </a:rPr>
              <a:t> </a:t>
            </a:r>
            <a:r>
              <a:rPr lang="fr-FR" sz="2400" b="1" dirty="0" err="1" smtClean="0">
                <a:latin typeface="Arial" pitchFamily="34" charset="0"/>
                <a:cs typeface="Arial" pitchFamily="34" charset="0"/>
              </a:rPr>
              <a:t>embryonic</a:t>
            </a:r>
            <a:r>
              <a:rPr lang="fr-FR" sz="2400" b="1" dirty="0" smtClean="0">
                <a:latin typeface="Arial" pitchFamily="34" charset="0"/>
                <a:cs typeface="Arial" pitchFamily="34" charset="0"/>
              </a:rPr>
              <a:t> </a:t>
            </a:r>
            <a:r>
              <a:rPr lang="fr-FR" sz="2400" b="1" dirty="0" err="1" smtClean="0">
                <a:latin typeface="Arial" pitchFamily="34" charset="0"/>
                <a:cs typeface="Arial" pitchFamily="34" charset="0"/>
              </a:rPr>
              <a:t>development</a:t>
            </a:r>
            <a:r>
              <a:rPr lang="fr-FR"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16" name="Rectangle 1"/>
          <p:cNvSpPr>
            <a:spLocks noChangeArrowheads="1"/>
          </p:cNvSpPr>
          <p:nvPr/>
        </p:nvSpPr>
        <p:spPr bwMode="auto">
          <a:xfrm>
            <a:off x="500311" y="7595648"/>
            <a:ext cx="31179465" cy="3416320"/>
          </a:xfrm>
          <a:prstGeom prst="rect">
            <a:avLst/>
          </a:prstGeom>
          <a:ln w="57150">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fr-FR" sz="2400" dirty="0" smtClean="0">
                <a:latin typeface="Arial" pitchFamily="34" charset="0"/>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Chez les vertébrés supérieurs, les gènes des globines appartiennent à deux familles </a:t>
            </a:r>
            <a:r>
              <a:rPr kumimoji="0" lang="fr-F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multigéniques</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regroupant plusieurs gènes homologues organisés en cluster sur un ou deux chromosomes différents selon l’espèce. Chez les mammifères</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et les oiseaux, </a:t>
            </a:r>
            <a:r>
              <a:rPr lang="fr-FR" sz="2400" dirty="0" smtClean="0">
                <a:latin typeface="Arial" pitchFamily="34" charset="0"/>
                <a:ea typeface="Calibri" pitchFamily="34" charset="0"/>
                <a:cs typeface="Arial" pitchFamily="34" charset="0"/>
              </a:rPr>
              <a:t>l</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 cluster α est localisé sur le chromosome 16 ou </a:t>
            </a:r>
            <a:r>
              <a:rPr lang="fr-FR" sz="2400" dirty="0" smtClean="0">
                <a:latin typeface="Arial" pitchFamily="34" charset="0"/>
                <a:ea typeface="Calibri" pitchFamily="34" charset="0"/>
                <a:cs typeface="Arial" pitchFamily="34" charset="0"/>
              </a:rPr>
              <a:t>? </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tandis que le cluster β se trouve sur le chromosome 11 ou 1, respectivement</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lang="fr-FR" sz="24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Les gènes de globines ont divergé à partir d’une séquence ancestrale commune qui a subit plusieurs évènements de duplication-</a:t>
            </a:r>
            <a:r>
              <a:rPr lang="fr-FR" sz="2400" dirty="0" smtClean="0">
                <a:latin typeface="Arial" pitchFamily="34" charset="0"/>
                <a:ea typeface="Calibri" pitchFamily="34" charset="0"/>
                <a:cs typeface="Arial" pitchFamily="34" charset="0"/>
              </a:rPr>
              <a:t>transposition-</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mutation. Ils codent des catégories de globines apparentées (</a:t>
            </a:r>
            <a:r>
              <a:rPr lang="fr-FR" sz="2400" dirty="0" err="1" smtClean="0">
                <a:latin typeface="Arial" pitchFamily="34" charset="0"/>
                <a:ea typeface="Calibri" pitchFamily="34" charset="0"/>
                <a:cs typeface="Arial" pitchFamily="34" charset="0"/>
              </a:rPr>
              <a:t>N</a:t>
            </a:r>
            <a:r>
              <a:rPr kumimoji="0" lang="fr-F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euroglobine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Myoglobine, </a:t>
            </a:r>
            <a:r>
              <a:rPr lang="fr-FR" sz="2400" dirty="0" err="1" smtClean="0">
                <a:latin typeface="Arial" pitchFamily="34" charset="0"/>
                <a:ea typeface="Calibri" pitchFamily="34" charset="0"/>
                <a:cs typeface="Arial" pitchFamily="34" charset="0"/>
              </a:rPr>
              <a:t>C</a:t>
            </a:r>
            <a:r>
              <a:rPr kumimoji="0" lang="fr-FR" sz="2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ytoglobine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et les chaines de globines α et β formant l’Hémoglobine). </a:t>
            </a:r>
            <a:endParaRPr lang="fr-FR" sz="2400" dirty="0">
              <a:latin typeface="Arial" pitchFamily="34" charset="0"/>
              <a:cs typeface="Arial" pitchFamily="34" charset="0"/>
            </a:endParaRPr>
          </a:p>
          <a:p>
            <a:pPr lvl="0" eaLnBrk="0" fontAlgn="base" hangingPunct="0">
              <a:spcBef>
                <a:spcPct val="0"/>
              </a:spcBef>
              <a:spcAft>
                <a:spcPct val="0"/>
              </a:spcAft>
            </a:pP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Les clusters α et β codent respectivement différents types de chaines de globine α et β produites à différents stades du développement (embryonnaire, fœtal et adulte), dans des tissus différents (vésicule ombilicale/sac vitellin, foie, moelle osseuse et rein). L’association de ces chaines résulte en une variété de tétramères formant une catégorie de protéines (Hémoglobines) spécialisées dans la fixation et le transport de l’oxygène et une partie du dioxyde</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de carbone</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Cette fonction est assurée grâce à la présence de quatre molécules d’hème logées dans une région hydrophobe créée par la structure globulaire de ces protéines.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18"/>
          <p:cNvSpPr/>
          <p:nvPr/>
        </p:nvSpPr>
        <p:spPr>
          <a:xfrm>
            <a:off x="12885688" y="11054632"/>
            <a:ext cx="7416824" cy="4613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800" b="1" dirty="0" smtClean="0">
                <a:latin typeface="Arial" pitchFamily="34" charset="0"/>
                <a:cs typeface="Arial" pitchFamily="34" charset="0"/>
              </a:rPr>
              <a:t>Matériel et </a:t>
            </a:r>
            <a:r>
              <a:rPr lang="fr-FR" sz="2800" b="1" dirty="0" smtClean="0">
                <a:latin typeface="Arial" pitchFamily="34" charset="0"/>
                <a:cs typeface="Arial" pitchFamily="34" charset="0"/>
              </a:rPr>
              <a:t>Méthode</a:t>
            </a:r>
            <a:endParaRPr lang="en-US" sz="2800" b="1" dirty="0">
              <a:latin typeface="Arial" pitchFamily="34" charset="0"/>
              <a:cs typeface="Arial" pitchFamily="34" charset="0"/>
            </a:endParaRPr>
          </a:p>
        </p:txBody>
      </p:sp>
      <p:sp>
        <p:nvSpPr>
          <p:cNvPr id="20" name="Rectangle 19"/>
          <p:cNvSpPr/>
          <p:nvPr/>
        </p:nvSpPr>
        <p:spPr>
          <a:xfrm>
            <a:off x="11398250" y="11732048"/>
            <a:ext cx="6239966" cy="108012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21" name="Rectangle 20"/>
          <p:cNvSpPr/>
          <p:nvPr/>
        </p:nvSpPr>
        <p:spPr>
          <a:xfrm>
            <a:off x="500312" y="11732048"/>
            <a:ext cx="10745538" cy="10801200"/>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sz="2400" dirty="0">
              <a:latin typeface="Arial" pitchFamily="34" charset="0"/>
              <a:cs typeface="Arial" pitchFamily="34" charset="0"/>
            </a:endParaRPr>
          </a:p>
        </p:txBody>
      </p:sp>
      <p:sp>
        <p:nvSpPr>
          <p:cNvPr id="22" name="Rectangle 21"/>
          <p:cNvSpPr/>
          <p:nvPr/>
        </p:nvSpPr>
        <p:spPr>
          <a:xfrm>
            <a:off x="1187128" y="11808248"/>
            <a:ext cx="9394304" cy="4278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Arial" pitchFamily="34" charset="0"/>
                <a:cs typeface="Arial" pitchFamily="34" charset="0"/>
              </a:rPr>
              <a:t>Localisation </a:t>
            </a:r>
            <a:r>
              <a:rPr lang="fr-FR" sz="2400" b="1" dirty="0" smtClean="0">
                <a:latin typeface="Arial" pitchFamily="34" charset="0"/>
                <a:cs typeface="Arial" pitchFamily="34" charset="0"/>
              </a:rPr>
              <a:t>du cluster </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β-globine</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chez l’homme</a:t>
            </a:r>
            <a:r>
              <a:rPr lang="fr-FR"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23" name="Rectangle 22"/>
          <p:cNvSpPr/>
          <p:nvPr/>
        </p:nvSpPr>
        <p:spPr>
          <a:xfrm>
            <a:off x="12309624" y="11876064"/>
            <a:ext cx="3960440" cy="11521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400" b="1" dirty="0" smtClean="0">
                <a:latin typeface="Arial" pitchFamily="34" charset="0"/>
                <a:cs typeface="Arial" pitchFamily="34" charset="0"/>
              </a:rPr>
              <a:t>Expression </a:t>
            </a:r>
            <a:r>
              <a:rPr lang="fr-FR" sz="2400" dirty="0" smtClean="0"/>
              <a:t>du cluster β-globine chez le Poulet</a:t>
            </a:r>
            <a:r>
              <a:rPr lang="fr-FR" sz="2400" b="1" dirty="0" smtClean="0">
                <a:latin typeface="Arial" pitchFamily="34" charset="0"/>
                <a:cs typeface="Arial" pitchFamily="34" charset="0"/>
              </a:rPr>
              <a:t> </a:t>
            </a:r>
            <a:endParaRPr lang="en-US" sz="2400" b="1" dirty="0">
              <a:latin typeface="Arial" pitchFamily="34" charset="0"/>
              <a:cs typeface="Arial" pitchFamily="34" charset="0"/>
            </a:endParaRPr>
          </a:p>
        </p:txBody>
      </p:sp>
      <p:sp>
        <p:nvSpPr>
          <p:cNvPr id="25" name="ZoneTexte 24"/>
          <p:cNvSpPr txBox="1"/>
          <p:nvPr/>
        </p:nvSpPr>
        <p:spPr>
          <a:xfrm>
            <a:off x="2372520" y="12308113"/>
            <a:ext cx="6264696"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a:latin typeface="Arial" pitchFamily="34" charset="0"/>
                <a:cs typeface="Arial" pitchFamily="34" charset="0"/>
              </a:rPr>
              <a:t>T</a:t>
            </a:r>
            <a:r>
              <a:rPr lang="fr-FR" sz="2400" b="1" dirty="0" smtClean="0">
                <a:solidFill>
                  <a:schemeClr val="tx1"/>
                </a:solidFill>
                <a:latin typeface="Arial" pitchFamily="34" charset="0"/>
                <a:cs typeface="Arial" pitchFamily="34" charset="0"/>
              </a:rPr>
              <a:t>echnique des hybrides somatiques</a:t>
            </a:r>
            <a:endParaRPr lang="fr-FR" sz="2400" dirty="0">
              <a:latin typeface="Arial" pitchFamily="34" charset="0"/>
              <a:cs typeface="Arial" pitchFamily="34" charset="0"/>
            </a:endParaRPr>
          </a:p>
        </p:txBody>
      </p:sp>
      <p:sp>
        <p:nvSpPr>
          <p:cNvPr id="26" name="ZoneTexte 25"/>
          <p:cNvSpPr txBox="1"/>
          <p:nvPr/>
        </p:nvSpPr>
        <p:spPr>
          <a:xfrm>
            <a:off x="572320" y="12835975"/>
            <a:ext cx="105851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1/ Fusion de cellules parentes (humaines x murines) → culture des cellules hybrides → collection de lignées cellulaires hybrides contenant des chromosomes humains ;</a:t>
            </a:r>
          </a:p>
        </p:txBody>
      </p:sp>
      <p:sp>
        <p:nvSpPr>
          <p:cNvPr id="27" name="ZoneTexte 26"/>
          <p:cNvSpPr txBox="1"/>
          <p:nvPr/>
        </p:nvSpPr>
        <p:spPr>
          <a:xfrm>
            <a:off x="572320" y="14132119"/>
            <a:ext cx="10585176"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2/ Préparation des sondes d’</a:t>
            </a:r>
            <a:r>
              <a:rPr lang="fr-FR" sz="2400" dirty="0" err="1" smtClean="0">
                <a:solidFill>
                  <a:schemeClr val="tx1"/>
                </a:solidFill>
                <a:latin typeface="Arial" pitchFamily="34" charset="0"/>
                <a:cs typeface="Arial" pitchFamily="34" charset="0"/>
              </a:rPr>
              <a:t>ADNc</a:t>
            </a:r>
            <a:r>
              <a:rPr lang="fr-FR" sz="2400" dirty="0" smtClean="0">
                <a:solidFill>
                  <a:schemeClr val="tx1"/>
                </a:solidFill>
                <a:latin typeface="Arial" pitchFamily="34" charset="0"/>
                <a:cs typeface="Arial" pitchFamily="34" charset="0"/>
              </a:rPr>
              <a:t>*, des gènes </a:t>
            </a:r>
            <a:r>
              <a:rPr lang="el-GR" sz="2400" dirty="0" smtClean="0">
                <a:solidFill>
                  <a:schemeClr val="tx1"/>
                </a:solidFill>
                <a:latin typeface="Arial" pitchFamily="34" charset="0"/>
                <a:cs typeface="Arial" pitchFamily="34" charset="0"/>
              </a:rPr>
              <a:t>γ</a:t>
            </a:r>
            <a:r>
              <a:rPr lang="fr-FR" sz="2400" dirty="0" smtClean="0">
                <a:solidFill>
                  <a:schemeClr val="tx1"/>
                </a:solidFill>
                <a:latin typeface="Arial" pitchFamily="34" charset="0"/>
                <a:cs typeface="Arial" pitchFamily="34" charset="0"/>
              </a:rPr>
              <a:t>- et </a:t>
            </a:r>
            <a:r>
              <a:rPr lang="el-GR" sz="2400" dirty="0" smtClean="0">
                <a:solidFill>
                  <a:schemeClr val="tx1"/>
                </a:solidFill>
                <a:latin typeface="Arial" pitchFamily="34" charset="0"/>
                <a:cs typeface="Arial" pitchFamily="34" charset="0"/>
              </a:rPr>
              <a:t>β</a:t>
            </a:r>
            <a:r>
              <a:rPr lang="fr-FR" sz="2400" dirty="0" smtClean="0">
                <a:solidFill>
                  <a:schemeClr val="tx1"/>
                </a:solidFill>
                <a:latin typeface="Arial" pitchFamily="34" charset="0"/>
                <a:cs typeface="Arial" pitchFamily="34" charset="0"/>
              </a:rPr>
              <a:t>-globines humains à partir d’</a:t>
            </a:r>
            <a:r>
              <a:rPr lang="fr-FR" sz="2400" dirty="0" err="1" smtClean="0">
                <a:solidFill>
                  <a:schemeClr val="tx1"/>
                </a:solidFill>
                <a:latin typeface="Arial" pitchFamily="34" charset="0"/>
                <a:cs typeface="Arial" pitchFamily="34" charset="0"/>
              </a:rPr>
              <a:t>ARNm</a:t>
            </a:r>
            <a:r>
              <a:rPr lang="fr-FR" sz="2400" dirty="0" smtClean="0">
                <a:solidFill>
                  <a:schemeClr val="tx1"/>
                </a:solidFill>
                <a:latin typeface="Arial" pitchFamily="34" charset="0"/>
                <a:cs typeface="Arial" pitchFamily="34" charset="0"/>
              </a:rPr>
              <a:t> extraits d’érythrocytes fœtales et de réticulocytes de patients souffrant de l’Hémoglobine H respectivement ; </a:t>
            </a:r>
            <a:endParaRPr lang="fr-FR" sz="2400" dirty="0">
              <a:solidFill>
                <a:schemeClr val="tx1"/>
              </a:solidFill>
              <a:latin typeface="Arial" pitchFamily="34" charset="0"/>
              <a:cs typeface="Arial" pitchFamily="34" charset="0"/>
            </a:endParaRPr>
          </a:p>
        </p:txBody>
      </p:sp>
      <p:sp>
        <p:nvSpPr>
          <p:cNvPr id="28" name="ZoneTexte 27"/>
          <p:cNvSpPr txBox="1"/>
          <p:nvPr/>
        </p:nvSpPr>
        <p:spPr>
          <a:xfrm>
            <a:off x="572320" y="15404457"/>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3/ Extraction de l’ADN des cellules hybrides → </a:t>
            </a:r>
            <a:r>
              <a:rPr lang="fr-FR" sz="2400" dirty="0" err="1" smtClean="0">
                <a:solidFill>
                  <a:schemeClr val="tx1"/>
                </a:solidFill>
                <a:latin typeface="Arial" pitchFamily="34" charset="0"/>
                <a:cs typeface="Arial" pitchFamily="34" charset="0"/>
              </a:rPr>
              <a:t>sonication</a:t>
            </a:r>
            <a:r>
              <a:rPr lang="fr-FR" sz="2400" dirty="0">
                <a:solidFill>
                  <a:schemeClr val="tx1"/>
                </a:solidFill>
                <a:latin typeface="Arial" pitchFamily="34" charset="0"/>
                <a:cs typeface="Arial" pitchFamily="34" charset="0"/>
              </a:rPr>
              <a:t> </a:t>
            </a:r>
            <a:r>
              <a:rPr lang="fr-FR" sz="2400" dirty="0" smtClean="0">
                <a:solidFill>
                  <a:schemeClr val="tx1"/>
                </a:solidFill>
                <a:latin typeface="Arial" pitchFamily="34" charset="0"/>
                <a:cs typeface="Arial" pitchFamily="34" charset="0"/>
              </a:rPr>
              <a:t>→ dénaturation partielle →</a:t>
            </a:r>
            <a:r>
              <a:rPr lang="fr-FR" sz="2400" dirty="0">
                <a:solidFill>
                  <a:schemeClr val="tx1"/>
                </a:solidFill>
                <a:latin typeface="Arial" pitchFamily="34" charset="0"/>
                <a:cs typeface="Arial" pitchFamily="34" charset="0"/>
              </a:rPr>
              <a:t> </a:t>
            </a:r>
            <a:r>
              <a:rPr lang="fr-FR" sz="2400" dirty="0" smtClean="0">
                <a:solidFill>
                  <a:schemeClr val="tx1"/>
                </a:solidFill>
                <a:latin typeface="Arial" pitchFamily="34" charset="0"/>
                <a:cs typeface="Arial" pitchFamily="34" charset="0"/>
              </a:rPr>
              <a:t>hybridation ADN-</a:t>
            </a:r>
            <a:r>
              <a:rPr lang="fr-FR" sz="2400" dirty="0" err="1" smtClean="0">
                <a:solidFill>
                  <a:schemeClr val="tx1"/>
                </a:solidFill>
                <a:latin typeface="Arial" pitchFamily="34" charset="0"/>
                <a:cs typeface="Arial" pitchFamily="34" charset="0"/>
              </a:rPr>
              <a:t>ADNc</a:t>
            </a:r>
            <a:r>
              <a:rPr lang="fr-FR" sz="2400" dirty="0" smtClean="0">
                <a:solidFill>
                  <a:schemeClr val="tx1"/>
                </a:solidFill>
                <a:latin typeface="Arial" pitchFamily="34" charset="0"/>
                <a:cs typeface="Arial" pitchFamily="34" charset="0"/>
              </a:rPr>
              <a:t>* ;</a:t>
            </a:r>
            <a:endParaRPr lang="fr-FR" sz="2400" dirty="0">
              <a:solidFill>
                <a:schemeClr val="tx1"/>
              </a:solidFill>
              <a:latin typeface="Arial" pitchFamily="34" charset="0"/>
              <a:cs typeface="Arial" pitchFamily="34" charset="0"/>
            </a:endParaRPr>
          </a:p>
        </p:txBody>
      </p:sp>
      <p:sp>
        <p:nvSpPr>
          <p:cNvPr id="29" name="ZoneTexte 28"/>
          <p:cNvSpPr txBox="1"/>
          <p:nvPr/>
        </p:nvSpPr>
        <p:spPr>
          <a:xfrm>
            <a:off x="572320" y="16340561"/>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4/ Analyse par chromatographie </a:t>
            </a:r>
            <a:r>
              <a:rPr lang="fr-FR" sz="2400" dirty="0" err="1" smtClean="0">
                <a:solidFill>
                  <a:schemeClr val="tx1"/>
                </a:solidFill>
                <a:latin typeface="Arial" pitchFamily="34" charset="0"/>
                <a:cs typeface="Arial" pitchFamily="34" charset="0"/>
              </a:rPr>
              <a:t>hydroxylapatite</a:t>
            </a:r>
            <a:r>
              <a:rPr lang="fr-FR" sz="2400" dirty="0">
                <a:solidFill>
                  <a:schemeClr val="tx1"/>
                </a:solidFill>
                <a:latin typeface="Arial" pitchFamily="34" charset="0"/>
                <a:cs typeface="Arial" pitchFamily="34" charset="0"/>
              </a:rPr>
              <a:t> </a:t>
            </a:r>
            <a:r>
              <a:rPr lang="fr-FR" sz="2400" dirty="0" smtClean="0">
                <a:solidFill>
                  <a:schemeClr val="tx1"/>
                </a:solidFill>
                <a:latin typeface="Arial" pitchFamily="34" charset="0"/>
                <a:cs typeface="Arial" pitchFamily="34" charset="0"/>
              </a:rPr>
              <a:t>du marqueur Lactate Déshydrogénase A (LDA) présent sur le chromosome 11p .</a:t>
            </a:r>
            <a:endParaRPr lang="fr-FR" sz="2400" dirty="0">
              <a:solidFill>
                <a:schemeClr val="tx1"/>
              </a:solidFill>
              <a:latin typeface="Arial" pitchFamily="34" charset="0"/>
              <a:cs typeface="Arial" pitchFamily="34" charset="0"/>
            </a:endParaRPr>
          </a:p>
        </p:txBody>
      </p:sp>
      <p:sp>
        <p:nvSpPr>
          <p:cNvPr id="30" name="ZoneTexte 29"/>
          <p:cNvSpPr txBox="1"/>
          <p:nvPr/>
        </p:nvSpPr>
        <p:spPr>
          <a:xfrm>
            <a:off x="572320" y="17939252"/>
            <a:ext cx="10585176"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1/ Fusion (fibroblaste humain X cellule </a:t>
            </a:r>
            <a:r>
              <a:rPr lang="fr-FR" sz="2400" dirty="0">
                <a:solidFill>
                  <a:schemeClr val="tx1"/>
                </a:solidFill>
                <a:latin typeface="Arial" pitchFamily="34" charset="0"/>
                <a:cs typeface="Arial" pitchFamily="34" charset="0"/>
              </a:rPr>
              <a:t>O</a:t>
            </a:r>
            <a:r>
              <a:rPr lang="fr-FR" sz="2400" dirty="0" smtClean="0">
                <a:solidFill>
                  <a:schemeClr val="tx1"/>
                </a:solidFill>
                <a:latin typeface="Arial" pitchFamily="34" charset="0"/>
                <a:cs typeface="Arial" pitchFamily="34" charset="0"/>
              </a:rPr>
              <a:t>varienne de l’Hamster Chinois ‘CHO-K1’) → clone hybride J1 (chromosome 11 humain) → cultures cellulaires + irradiations au laser → clones hybrides: J1-7, J1-9, J1-10, J1-11, et J1-23</a:t>
            </a:r>
            <a:endParaRPr lang="fr-FR" sz="2400" dirty="0">
              <a:solidFill>
                <a:schemeClr val="tx1"/>
              </a:solidFill>
              <a:latin typeface="Arial" pitchFamily="34" charset="0"/>
              <a:cs typeface="Arial" pitchFamily="34" charset="0"/>
            </a:endParaRPr>
          </a:p>
        </p:txBody>
      </p:sp>
      <p:sp>
        <p:nvSpPr>
          <p:cNvPr id="31" name="ZoneTexte 30"/>
          <p:cNvSpPr txBox="1"/>
          <p:nvPr/>
        </p:nvSpPr>
        <p:spPr>
          <a:xfrm>
            <a:off x="572320" y="19580920"/>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2/ Etablissement du phénotype et du caryotype de chaque clone par méthodes cytogénétique, immunologique et </a:t>
            </a:r>
            <a:r>
              <a:rPr lang="fr-FR" sz="2400" dirty="0" err="1" smtClean="0">
                <a:solidFill>
                  <a:schemeClr val="tx1"/>
                </a:solidFill>
                <a:latin typeface="Arial" pitchFamily="34" charset="0"/>
                <a:cs typeface="Arial" pitchFamily="34" charset="0"/>
              </a:rPr>
              <a:t>isozymique</a:t>
            </a:r>
            <a:r>
              <a:rPr lang="fr-FR" sz="2400" dirty="0" smtClean="0">
                <a:solidFill>
                  <a:schemeClr val="tx1"/>
                </a:solidFill>
                <a:latin typeface="Arial" pitchFamily="34" charset="0"/>
                <a:cs typeface="Arial" pitchFamily="34" charset="0"/>
              </a:rPr>
              <a:t> ;</a:t>
            </a:r>
            <a:endParaRPr lang="fr-FR" sz="2400" dirty="0">
              <a:solidFill>
                <a:schemeClr val="tx1"/>
              </a:solidFill>
              <a:latin typeface="Arial" pitchFamily="34" charset="0"/>
              <a:cs typeface="Arial" pitchFamily="34" charset="0"/>
            </a:endParaRPr>
          </a:p>
        </p:txBody>
      </p:sp>
      <p:sp>
        <p:nvSpPr>
          <p:cNvPr id="32" name="ZoneTexte 31"/>
          <p:cNvSpPr txBox="1"/>
          <p:nvPr/>
        </p:nvSpPr>
        <p:spPr>
          <a:xfrm>
            <a:off x="572320" y="20445016"/>
            <a:ext cx="1058517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3/ Extraction de l’ADN de chaque clone ;</a:t>
            </a:r>
            <a:endParaRPr lang="fr-FR" sz="2400" dirty="0">
              <a:solidFill>
                <a:schemeClr val="tx1"/>
              </a:solidFill>
              <a:latin typeface="Arial" pitchFamily="34" charset="0"/>
              <a:cs typeface="Arial" pitchFamily="34" charset="0"/>
            </a:endParaRPr>
          </a:p>
        </p:txBody>
      </p:sp>
      <p:sp>
        <p:nvSpPr>
          <p:cNvPr id="33" name="ZoneTexte 32"/>
          <p:cNvSpPr txBox="1"/>
          <p:nvPr/>
        </p:nvSpPr>
        <p:spPr>
          <a:xfrm>
            <a:off x="572320" y="20991463"/>
            <a:ext cx="1058517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4/ Obtention des sondes ADN* spécifiques des régions </a:t>
            </a:r>
            <a:r>
              <a:rPr lang="el-GR" sz="2400" dirty="0" smtClean="0">
                <a:solidFill>
                  <a:schemeClr val="tx1"/>
                </a:solidFill>
                <a:latin typeface="Arial" pitchFamily="34" charset="0"/>
                <a:cs typeface="Arial" pitchFamily="34" charset="0"/>
              </a:rPr>
              <a:t>β</a:t>
            </a:r>
            <a:r>
              <a:rPr lang="fr-FR" sz="2400" dirty="0" smtClean="0">
                <a:solidFill>
                  <a:schemeClr val="tx1"/>
                </a:solidFill>
                <a:latin typeface="Arial" pitchFamily="34" charset="0"/>
                <a:cs typeface="Arial" pitchFamily="34" charset="0"/>
              </a:rPr>
              <a:t>-et </a:t>
            </a:r>
            <a:r>
              <a:rPr lang="el-GR" sz="2400" dirty="0" smtClean="0">
                <a:solidFill>
                  <a:schemeClr val="tx1"/>
                </a:solidFill>
                <a:latin typeface="Arial" pitchFamily="34" charset="0"/>
                <a:cs typeface="Arial" pitchFamily="34" charset="0"/>
              </a:rPr>
              <a:t>γ</a:t>
            </a:r>
            <a:r>
              <a:rPr lang="fr-FR" sz="2400" dirty="0" smtClean="0">
                <a:solidFill>
                  <a:schemeClr val="tx1"/>
                </a:solidFill>
                <a:latin typeface="Arial" pitchFamily="34" charset="0"/>
                <a:cs typeface="Arial" pitchFamily="34" charset="0"/>
              </a:rPr>
              <a:t>-globines</a:t>
            </a:r>
            <a:endParaRPr lang="fr-FR" sz="2400" dirty="0">
              <a:solidFill>
                <a:schemeClr val="tx1"/>
              </a:solidFill>
              <a:latin typeface="Arial" pitchFamily="34" charset="0"/>
              <a:cs typeface="Arial" pitchFamily="34" charset="0"/>
            </a:endParaRPr>
          </a:p>
        </p:txBody>
      </p:sp>
      <p:sp>
        <p:nvSpPr>
          <p:cNvPr id="34" name="ZoneTexte 33"/>
          <p:cNvSpPr txBox="1"/>
          <p:nvPr/>
        </p:nvSpPr>
        <p:spPr>
          <a:xfrm>
            <a:off x="572320" y="21525136"/>
            <a:ext cx="10585176"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smtClean="0">
                <a:solidFill>
                  <a:schemeClr val="tx1"/>
                </a:solidFill>
                <a:latin typeface="Arial" pitchFamily="34" charset="0"/>
                <a:cs typeface="Arial" pitchFamily="34" charset="0"/>
              </a:rPr>
              <a:t>5/ Electrophorèse sur gel d’agarose marqué au bromure d’</a:t>
            </a:r>
            <a:r>
              <a:rPr lang="fr-FR" sz="2400" dirty="0" err="1" smtClean="0">
                <a:solidFill>
                  <a:schemeClr val="tx1"/>
                </a:solidFill>
                <a:latin typeface="Arial" pitchFamily="34" charset="0"/>
                <a:cs typeface="Arial" pitchFamily="34" charset="0"/>
              </a:rPr>
              <a:t>éthidium</a:t>
            </a:r>
            <a:r>
              <a:rPr lang="fr-FR" sz="2400" dirty="0" smtClean="0">
                <a:solidFill>
                  <a:schemeClr val="tx1"/>
                </a:solidFill>
                <a:latin typeface="Arial" pitchFamily="34" charset="0"/>
                <a:cs typeface="Arial" pitchFamily="34" charset="0"/>
              </a:rPr>
              <a:t> puis hybridation ADN-ADN* et révélation par autoradiographie.</a:t>
            </a:r>
            <a:endParaRPr lang="fr-FR" sz="2400" dirty="0">
              <a:solidFill>
                <a:schemeClr val="tx1"/>
              </a:solidFill>
              <a:latin typeface="Arial" pitchFamily="34" charset="0"/>
              <a:cs typeface="Arial" pitchFamily="34" charset="0"/>
            </a:endParaRPr>
          </a:p>
        </p:txBody>
      </p:sp>
      <p:sp>
        <p:nvSpPr>
          <p:cNvPr id="35" name="ZoneTexte 34"/>
          <p:cNvSpPr txBox="1"/>
          <p:nvPr/>
        </p:nvSpPr>
        <p:spPr>
          <a:xfrm>
            <a:off x="2372520" y="17319055"/>
            <a:ext cx="633670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a:latin typeface="Arial" pitchFamily="34" charset="0"/>
                <a:cs typeface="Arial" pitchFamily="34" charset="0"/>
              </a:rPr>
              <a:t>T</a:t>
            </a:r>
            <a:r>
              <a:rPr lang="fr-FR" sz="2400" b="1" dirty="0" smtClean="0">
                <a:solidFill>
                  <a:schemeClr val="tx1"/>
                </a:solidFill>
                <a:latin typeface="Arial" pitchFamily="34" charset="0"/>
                <a:cs typeface="Arial" pitchFamily="34" charset="0"/>
              </a:rPr>
              <a:t>echnique des hybrides irradiés</a:t>
            </a:r>
            <a:endParaRPr lang="fr-FR" sz="2400" dirty="0">
              <a:latin typeface="Arial" pitchFamily="34" charset="0"/>
              <a:cs typeface="Arial" pitchFamily="34" charset="0"/>
            </a:endParaRPr>
          </a:p>
        </p:txBody>
      </p:sp>
      <p:sp>
        <p:nvSpPr>
          <p:cNvPr id="37" name="ZoneTexte 36"/>
          <p:cNvSpPr txBox="1"/>
          <p:nvPr/>
        </p:nvSpPr>
        <p:spPr>
          <a:xfrm>
            <a:off x="11877576" y="13676264"/>
            <a:ext cx="482453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400" dirty="0" smtClean="0">
                <a:latin typeface="Arial" pitchFamily="34" charset="0"/>
                <a:cs typeface="Arial" pitchFamily="34" charset="0"/>
              </a:rPr>
              <a:t>1) Préparation des plasmides construits par les clusters β globine de poulet</a:t>
            </a:r>
            <a:endParaRPr lang="fr-FR" sz="2400" dirty="0">
              <a:latin typeface="Arial" pitchFamily="34" charset="0"/>
              <a:cs typeface="Arial" pitchFamily="34" charset="0"/>
            </a:endParaRPr>
          </a:p>
        </p:txBody>
      </p:sp>
      <p:sp>
        <p:nvSpPr>
          <p:cNvPr id="38" name="ZoneTexte 37"/>
          <p:cNvSpPr txBox="1"/>
          <p:nvPr/>
        </p:nvSpPr>
        <p:spPr>
          <a:xfrm>
            <a:off x="11949584" y="15692488"/>
            <a:ext cx="48256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400" dirty="0" smtClean="0">
                <a:latin typeface="Arial" pitchFamily="34" charset="0"/>
                <a:cs typeface="Arial" pitchFamily="34" charset="0"/>
              </a:rPr>
              <a:t>2) Création des générations des souris transgéniques </a:t>
            </a:r>
            <a:endParaRPr lang="fr-FR" sz="2400" dirty="0">
              <a:latin typeface="Arial" pitchFamily="34" charset="0"/>
              <a:cs typeface="Arial" pitchFamily="34" charset="0"/>
            </a:endParaRPr>
          </a:p>
        </p:txBody>
      </p:sp>
      <p:sp>
        <p:nvSpPr>
          <p:cNvPr id="39" name="ZoneTexte 38"/>
          <p:cNvSpPr txBox="1"/>
          <p:nvPr/>
        </p:nvSpPr>
        <p:spPr>
          <a:xfrm>
            <a:off x="11949584" y="17564696"/>
            <a:ext cx="4824536"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400" dirty="0" smtClean="0">
                <a:latin typeface="Arial" pitchFamily="34" charset="0"/>
                <a:cs typeface="Arial" pitchFamily="34" charset="0"/>
              </a:rPr>
              <a:t>3) Southern Blot et Hybridation in situ pour confirmer l’intégration et la localisation chromosomique des clusters </a:t>
            </a:r>
          </a:p>
        </p:txBody>
      </p:sp>
      <p:sp>
        <p:nvSpPr>
          <p:cNvPr id="40" name="ZoneTexte 39"/>
          <p:cNvSpPr txBox="1"/>
          <p:nvPr/>
        </p:nvSpPr>
        <p:spPr>
          <a:xfrm>
            <a:off x="11949584" y="20156984"/>
            <a:ext cx="4824536"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400" dirty="0" smtClean="0">
                <a:latin typeface="Arial" pitchFamily="34" charset="0"/>
                <a:cs typeface="Arial" pitchFamily="34" charset="0"/>
              </a:rPr>
              <a:t>4) Extraction des </a:t>
            </a:r>
            <a:r>
              <a:rPr lang="fr-FR" sz="2400" dirty="0" err="1" smtClean="0">
                <a:latin typeface="Arial" pitchFamily="34" charset="0"/>
                <a:cs typeface="Arial" pitchFamily="34" charset="0"/>
              </a:rPr>
              <a:t>ARNm</a:t>
            </a:r>
            <a:r>
              <a:rPr lang="fr-FR" sz="2400" dirty="0" smtClean="0">
                <a:latin typeface="Arial" pitchFamily="34" charset="0"/>
                <a:cs typeface="Arial" pitchFamily="34" charset="0"/>
              </a:rPr>
              <a:t> à partir du : Sac vitellin, Foie </a:t>
            </a:r>
            <a:r>
              <a:rPr lang="fr-FR" sz="2400" dirty="0" smtClean="0">
                <a:latin typeface="Arial" pitchFamily="34" charset="0"/>
                <a:cs typeface="Arial" pitchFamily="34" charset="0"/>
              </a:rPr>
              <a:t>et sang </a:t>
            </a:r>
            <a:r>
              <a:rPr lang="fr-FR" sz="2400" dirty="0" smtClean="0">
                <a:latin typeface="Times New Roman"/>
                <a:cs typeface="Times New Roman"/>
              </a:rPr>
              <a:t>→ </a:t>
            </a:r>
            <a:r>
              <a:rPr lang="fr-FR" sz="2400" dirty="0" smtClean="0">
                <a:latin typeface="Arial" pitchFamily="34" charset="0"/>
                <a:cs typeface="Arial" pitchFamily="34" charset="0"/>
              </a:rPr>
              <a:t>réalisation </a:t>
            </a:r>
            <a:r>
              <a:rPr lang="fr-FR" sz="2400" dirty="0" smtClean="0">
                <a:latin typeface="Arial" pitchFamily="34" charset="0"/>
                <a:cs typeface="Arial" pitchFamily="34" charset="0"/>
              </a:rPr>
              <a:t>d’une électrophorèse</a:t>
            </a:r>
            <a:endParaRPr lang="fr-FR" sz="2400" dirty="0">
              <a:latin typeface="Arial" pitchFamily="34" charset="0"/>
              <a:cs typeface="Arial" pitchFamily="34" charset="0"/>
            </a:endParaRPr>
          </a:p>
        </p:txBody>
      </p:sp>
      <p:sp>
        <p:nvSpPr>
          <p:cNvPr id="42" name="ZoneTexte 41"/>
          <p:cNvSpPr txBox="1"/>
          <p:nvPr/>
        </p:nvSpPr>
        <p:spPr>
          <a:xfrm>
            <a:off x="18430304" y="13388232"/>
            <a:ext cx="432048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dirty="0" smtClean="0">
                <a:latin typeface="Arial" pitchFamily="34" charset="0"/>
                <a:cs typeface="Arial" pitchFamily="34" charset="0"/>
              </a:rPr>
              <a:t>1) </a:t>
            </a:r>
            <a:r>
              <a:rPr lang="fr-FR" sz="2400" dirty="0" smtClean="0">
                <a:latin typeface="Arial" pitchFamily="34" charset="0"/>
                <a:cs typeface="Arial" pitchFamily="34" charset="0"/>
              </a:rPr>
              <a:t>Construction des plasmides </a:t>
            </a:r>
            <a:endParaRPr lang="fr-FR" sz="2400" dirty="0">
              <a:latin typeface="Arial" pitchFamily="34" charset="0"/>
              <a:cs typeface="Arial" pitchFamily="34" charset="0"/>
            </a:endParaRPr>
          </a:p>
        </p:txBody>
      </p:sp>
      <p:sp>
        <p:nvSpPr>
          <p:cNvPr id="43" name="ZoneTexte 42"/>
          <p:cNvSpPr txBox="1"/>
          <p:nvPr/>
        </p:nvSpPr>
        <p:spPr>
          <a:xfrm>
            <a:off x="18181602" y="14828392"/>
            <a:ext cx="4929222"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dirty="0" smtClean="0">
                <a:latin typeface="Arial" pitchFamily="34" charset="0"/>
                <a:cs typeface="Arial" pitchFamily="34" charset="0"/>
              </a:rPr>
              <a:t>2) Création des générations des souris transgéniques </a:t>
            </a:r>
          </a:p>
        </p:txBody>
      </p:sp>
      <p:sp>
        <p:nvSpPr>
          <p:cNvPr id="44" name="ZoneTexte 43"/>
          <p:cNvSpPr txBox="1"/>
          <p:nvPr/>
        </p:nvSpPr>
        <p:spPr>
          <a:xfrm>
            <a:off x="19798456" y="11804056"/>
            <a:ext cx="907300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fr-FR" sz="2400" dirty="0" smtClean="0">
                <a:latin typeface="Arial" pitchFamily="34" charset="0"/>
                <a:cs typeface="Arial" pitchFamily="34" charset="0"/>
              </a:rPr>
              <a:t>Régulation de l’expression du </a:t>
            </a:r>
            <a:r>
              <a:rPr lang="fr-FR" sz="2400" b="1" dirty="0" smtClean="0">
                <a:latin typeface="Arial" pitchFamily="34" charset="0"/>
                <a:cs typeface="Arial" pitchFamily="34" charset="0"/>
              </a:rPr>
              <a:t>cluster </a:t>
            </a:r>
            <a:r>
              <a:rPr kumimoji="0" lang="fr-F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β-globine</a:t>
            </a:r>
            <a:r>
              <a:rPr kumimoji="0" lang="fr-FR" sz="2400" b="0" i="0" u="none" strike="noStrike" cap="none" normalizeH="0" dirty="0" smtClean="0">
                <a:ln>
                  <a:noFill/>
                </a:ln>
                <a:solidFill>
                  <a:schemeClr val="tx1"/>
                </a:solidFill>
                <a:effectLst/>
                <a:latin typeface="Arial" pitchFamily="34" charset="0"/>
                <a:ea typeface="Calibri" pitchFamily="34" charset="0"/>
                <a:cs typeface="Arial" pitchFamily="34" charset="0"/>
              </a:rPr>
              <a:t> chez l’homme</a:t>
            </a:r>
            <a:r>
              <a:rPr lang="fr-FR" sz="2400" b="1" dirty="0" smtClean="0">
                <a:latin typeface="Arial" pitchFamily="34" charset="0"/>
                <a:cs typeface="Arial" pitchFamily="34" charset="0"/>
              </a:rPr>
              <a:t> </a:t>
            </a:r>
            <a:endParaRPr lang="fr-FR" sz="2400" dirty="0">
              <a:latin typeface="Arial" pitchFamily="34" charset="0"/>
              <a:cs typeface="Arial" pitchFamily="34" charset="0"/>
            </a:endParaRPr>
          </a:p>
        </p:txBody>
      </p:sp>
      <p:sp>
        <p:nvSpPr>
          <p:cNvPr id="45" name="ZoneTexte 44"/>
          <p:cNvSpPr txBox="1"/>
          <p:nvPr/>
        </p:nvSpPr>
        <p:spPr>
          <a:xfrm>
            <a:off x="18070264" y="16556584"/>
            <a:ext cx="5214974"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dirty="0" smtClean="0">
                <a:latin typeface="Arial" pitchFamily="34" charset="0"/>
                <a:cs typeface="Arial" pitchFamily="34" charset="0"/>
              </a:rPr>
              <a:t>3) Vérification de l’intégration et la localisation chromosomale par Southern blot et FISH</a:t>
            </a:r>
            <a:endParaRPr lang="fr-FR" sz="2400" dirty="0">
              <a:latin typeface="Arial" pitchFamily="34" charset="0"/>
              <a:cs typeface="Arial" pitchFamily="34" charset="0"/>
            </a:endParaRPr>
          </a:p>
        </p:txBody>
      </p:sp>
      <p:sp>
        <p:nvSpPr>
          <p:cNvPr id="46" name="ZoneTexte 45"/>
          <p:cNvSpPr txBox="1"/>
          <p:nvPr/>
        </p:nvSpPr>
        <p:spPr>
          <a:xfrm>
            <a:off x="17710224" y="19076864"/>
            <a:ext cx="6215106"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dirty="0" smtClean="0">
                <a:latin typeface="Arial" pitchFamily="34" charset="0"/>
                <a:cs typeface="Arial" pitchFamily="34" charset="0"/>
              </a:rPr>
              <a:t>4) Mesure des taux d’expression de l’EGFP chez les embryons, fœtus et adultes des souris transgéniques au niveau du sac vitellin, foie fœtal, et dans le sang</a:t>
            </a:r>
            <a:endParaRPr lang="fr-FR" sz="2400" dirty="0">
              <a:latin typeface="Arial" pitchFamily="34" charset="0"/>
              <a:cs typeface="Arial" pitchFamily="34" charset="0"/>
            </a:endParaRPr>
          </a:p>
        </p:txBody>
      </p:sp>
      <p:sp>
        <p:nvSpPr>
          <p:cNvPr id="47" name="ZoneTexte 46"/>
          <p:cNvSpPr txBox="1"/>
          <p:nvPr/>
        </p:nvSpPr>
        <p:spPr>
          <a:xfrm>
            <a:off x="18358296" y="20805056"/>
            <a:ext cx="4786346"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dirty="0" smtClean="0">
                <a:latin typeface="Arial" pitchFamily="34" charset="0"/>
                <a:cs typeface="Arial" pitchFamily="34" charset="0"/>
              </a:rPr>
              <a:t>5) Analyse du nombre de copies des transgènes par PCR en temps réel </a:t>
            </a:r>
            <a:endParaRPr lang="fr-FR" sz="2400" dirty="0">
              <a:latin typeface="Arial" pitchFamily="34" charset="0"/>
              <a:cs typeface="Arial" pitchFamily="34" charset="0"/>
            </a:endParaRPr>
          </a:p>
        </p:txBody>
      </p:sp>
      <p:sp>
        <p:nvSpPr>
          <p:cNvPr id="48" name="ZoneTexte 47"/>
          <p:cNvSpPr txBox="1"/>
          <p:nvPr/>
        </p:nvSpPr>
        <p:spPr>
          <a:xfrm>
            <a:off x="25919136" y="12380121"/>
            <a:ext cx="4032448"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2400" dirty="0" err="1" smtClean="0">
                <a:latin typeface="Arial" pitchFamily="34" charset="0"/>
                <a:cs typeface="Arial" pitchFamily="34" charset="0"/>
              </a:rPr>
              <a:t>Trans</a:t>
            </a:r>
            <a:r>
              <a:rPr lang="fr-FR" sz="2400" dirty="0" smtClean="0">
                <a:latin typeface="Arial" pitchFamily="34" charset="0"/>
                <a:cs typeface="Arial" pitchFamily="34" charset="0"/>
              </a:rPr>
              <a:t>-régulation</a:t>
            </a:r>
            <a:endParaRPr lang="fr-FR" sz="2400" i="1" dirty="0" smtClean="0">
              <a:latin typeface="Arial" pitchFamily="34" charset="0"/>
              <a:cs typeface="Arial" pitchFamily="34" charset="0"/>
            </a:endParaRPr>
          </a:p>
        </p:txBody>
      </p:sp>
      <p:sp>
        <p:nvSpPr>
          <p:cNvPr id="49" name="ZoneTexte 48"/>
          <p:cNvSpPr txBox="1"/>
          <p:nvPr/>
        </p:nvSpPr>
        <p:spPr>
          <a:xfrm>
            <a:off x="24334960" y="12956184"/>
            <a:ext cx="7200800"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indent="-342900" algn="ctr"/>
            <a:r>
              <a:rPr lang="fr-FR" sz="2400" dirty="0" smtClean="0">
                <a:latin typeface="Arial" pitchFamily="34" charset="0"/>
                <a:cs typeface="Arial" pitchFamily="34" charset="0"/>
              </a:rPr>
              <a:t>1</a:t>
            </a:r>
            <a:r>
              <a:rPr lang="fr-FR" sz="2400" dirty="0" smtClean="0">
                <a:latin typeface="Times New Roman"/>
                <a:cs typeface="Times New Roman"/>
              </a:rPr>
              <a:t>) </a:t>
            </a:r>
            <a:r>
              <a:rPr lang="fr-FR" sz="2400" dirty="0" smtClean="0">
                <a:latin typeface="Arial" pitchFamily="34" charset="0"/>
                <a:cs typeface="Arial" pitchFamily="34" charset="0"/>
              </a:rPr>
              <a:t>Réalisation </a:t>
            </a:r>
            <a:r>
              <a:rPr lang="fr-FR" sz="2400" dirty="0" smtClean="0">
                <a:latin typeface="Arial" pitchFamily="34" charset="0"/>
                <a:cs typeface="Arial" pitchFamily="34" charset="0"/>
              </a:rPr>
              <a:t>de </a:t>
            </a:r>
            <a:r>
              <a:rPr lang="fr-FR" sz="2400" dirty="0" smtClean="0">
                <a:latin typeface="Arial" pitchFamily="34" charset="0"/>
                <a:cs typeface="Arial" pitchFamily="34" charset="0"/>
              </a:rPr>
              <a:t> 3 </a:t>
            </a:r>
            <a:r>
              <a:rPr lang="fr-FR" sz="2400" dirty="0" smtClean="0">
                <a:latin typeface="Arial" pitchFamily="34" charset="0"/>
                <a:cs typeface="Arial" pitchFamily="34" charset="0"/>
              </a:rPr>
              <a:t>cultures différentes des </a:t>
            </a:r>
            <a:r>
              <a:rPr lang="fr-FR" sz="2400" dirty="0" smtClean="0">
                <a:latin typeface="Arial" pitchFamily="34" charset="0"/>
                <a:cs typeface="Arial" pitchFamily="34" charset="0"/>
              </a:rPr>
              <a:t>cellules mononucléaires </a:t>
            </a:r>
            <a:r>
              <a:rPr lang="fr-FR" sz="2400" dirty="0" smtClean="0">
                <a:latin typeface="Arial" pitchFamily="34" charset="0"/>
                <a:cs typeface="Arial" pitchFamily="34" charset="0"/>
              </a:rPr>
              <a:t>du sang périphérique dans </a:t>
            </a:r>
            <a:r>
              <a:rPr lang="fr-FR" sz="2400" dirty="0" smtClean="0">
                <a:latin typeface="Arial" pitchFamily="34" charset="0"/>
                <a:cs typeface="Arial" pitchFamily="34" charset="0"/>
              </a:rPr>
              <a:t>un milieu </a:t>
            </a:r>
            <a:r>
              <a:rPr lang="fr-FR" sz="2400" dirty="0" smtClean="0">
                <a:latin typeface="Arial" pitchFamily="34" charset="0"/>
                <a:cs typeface="Arial" pitchFamily="34" charset="0"/>
              </a:rPr>
              <a:t>de culture liquide à phase </a:t>
            </a:r>
            <a:r>
              <a:rPr lang="fr-FR" sz="2400" dirty="0" smtClean="0">
                <a:latin typeface="Arial" pitchFamily="34" charset="0"/>
                <a:cs typeface="Arial" pitchFamily="34" charset="0"/>
              </a:rPr>
              <a:t>unique, puis récolte </a:t>
            </a:r>
            <a:r>
              <a:rPr lang="fr-FR" sz="2400" dirty="0" smtClean="0">
                <a:latin typeface="Arial" pitchFamily="34" charset="0"/>
                <a:cs typeface="Arial" pitchFamily="34" charset="0"/>
              </a:rPr>
              <a:t>des cellules </a:t>
            </a:r>
            <a:r>
              <a:rPr lang="fr-FR" sz="2400" dirty="0" smtClean="0">
                <a:latin typeface="Arial" pitchFamily="34" charset="0"/>
                <a:cs typeface="Arial" pitchFamily="34" charset="0"/>
              </a:rPr>
              <a:t>pour </a:t>
            </a:r>
            <a:r>
              <a:rPr lang="fr-FR" sz="2400" dirty="0" smtClean="0">
                <a:latin typeface="Arial" pitchFamily="34" charset="0"/>
                <a:cs typeface="Arial" pitchFamily="34" charset="0"/>
              </a:rPr>
              <a:t>l’étude morphologique et l’extraction des </a:t>
            </a:r>
            <a:r>
              <a:rPr lang="fr-FR" sz="2400" dirty="0" err="1" smtClean="0">
                <a:latin typeface="Arial" pitchFamily="34" charset="0"/>
                <a:cs typeface="Arial" pitchFamily="34" charset="0"/>
              </a:rPr>
              <a:t>ARNm</a:t>
            </a:r>
            <a:endParaRPr lang="fr-FR" sz="2400" dirty="0">
              <a:latin typeface="Arial" pitchFamily="34" charset="0"/>
              <a:cs typeface="Arial" pitchFamily="34" charset="0"/>
            </a:endParaRPr>
          </a:p>
        </p:txBody>
      </p:sp>
      <p:sp>
        <p:nvSpPr>
          <p:cNvPr id="50" name="ZoneTexte 49"/>
          <p:cNvSpPr txBox="1"/>
          <p:nvPr/>
        </p:nvSpPr>
        <p:spPr>
          <a:xfrm>
            <a:off x="24334960" y="14972408"/>
            <a:ext cx="7200800"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400" dirty="0" smtClean="0">
                <a:latin typeface="Arial" pitchFamily="34" charset="0"/>
                <a:cs typeface="Arial" pitchFamily="34" charset="0"/>
              </a:rPr>
              <a:t>2) Mesure des taux d’</a:t>
            </a:r>
            <a:r>
              <a:rPr lang="fr-FR" sz="2400" dirty="0" err="1" smtClean="0">
                <a:latin typeface="Arial" pitchFamily="34" charset="0"/>
                <a:cs typeface="Arial" pitchFamily="34" charset="0"/>
              </a:rPr>
              <a:t>ARNm</a:t>
            </a:r>
            <a:r>
              <a:rPr lang="fr-FR" sz="2400" dirty="0" smtClean="0">
                <a:latin typeface="Arial" pitchFamily="34" charset="0"/>
                <a:cs typeface="Arial" pitchFamily="34" charset="0"/>
              </a:rPr>
              <a:t> de γ et β globines </a:t>
            </a:r>
            <a:r>
              <a:rPr lang="fr-FR" sz="2400" dirty="0" smtClean="0">
                <a:latin typeface="Arial" pitchFamily="34" charset="0"/>
                <a:cs typeface="Arial" pitchFamily="34" charset="0"/>
              </a:rPr>
              <a:t>: Analyse </a:t>
            </a:r>
            <a:r>
              <a:rPr lang="fr-FR" sz="2400" dirty="0" smtClean="0">
                <a:latin typeface="Arial" pitchFamily="34" charset="0"/>
                <a:cs typeface="Arial" pitchFamily="34" charset="0"/>
              </a:rPr>
              <a:t>qualitative par </a:t>
            </a:r>
            <a:r>
              <a:rPr lang="fr-FR" sz="2400" dirty="0" err="1" smtClean="0">
                <a:latin typeface="Arial" pitchFamily="34" charset="0"/>
                <a:cs typeface="Arial" pitchFamily="34" charset="0"/>
              </a:rPr>
              <a:t>éléctrophorèse</a:t>
            </a:r>
            <a:r>
              <a:rPr lang="fr-FR" sz="2400" dirty="0" smtClean="0">
                <a:latin typeface="Arial" pitchFamily="34" charset="0"/>
                <a:cs typeface="Arial" pitchFamily="34" charset="0"/>
              </a:rPr>
              <a:t> Bio </a:t>
            </a:r>
            <a:r>
              <a:rPr lang="fr-FR" sz="2400" dirty="0" err="1" smtClean="0">
                <a:latin typeface="Arial" pitchFamily="34" charset="0"/>
                <a:cs typeface="Arial" pitchFamily="34" charset="0"/>
              </a:rPr>
              <a:t>Red</a:t>
            </a:r>
            <a:r>
              <a:rPr lang="fr-FR" sz="2400" dirty="0" smtClean="0">
                <a:latin typeface="Arial" pitchFamily="34" charset="0"/>
                <a:cs typeface="Arial" pitchFamily="34" charset="0"/>
              </a:rPr>
              <a:t> </a:t>
            </a:r>
            <a:r>
              <a:rPr lang="fr-FR" sz="2400" dirty="0">
                <a:latin typeface="Arial" pitchFamily="34" charset="0"/>
                <a:cs typeface="Arial" pitchFamily="34" charset="0"/>
              </a:rPr>
              <a:t> </a:t>
            </a:r>
            <a:r>
              <a:rPr lang="fr-FR" sz="2400" dirty="0" smtClean="0">
                <a:latin typeface="Arial" pitchFamily="34" charset="0"/>
                <a:cs typeface="Arial" pitchFamily="34" charset="0"/>
              </a:rPr>
              <a:t>et analyse </a:t>
            </a:r>
            <a:r>
              <a:rPr lang="fr-FR" sz="2400" dirty="0" smtClean="0">
                <a:latin typeface="Arial" pitchFamily="34" charset="0"/>
                <a:cs typeface="Arial" pitchFamily="34" charset="0"/>
              </a:rPr>
              <a:t>quantitative par </a:t>
            </a:r>
            <a:r>
              <a:rPr lang="fr-FR" sz="2400" dirty="0" err="1" smtClean="0">
                <a:latin typeface="Arial" pitchFamily="34" charset="0"/>
                <a:cs typeface="Arial" pitchFamily="34" charset="0"/>
              </a:rPr>
              <a:t>qPCR</a:t>
            </a:r>
            <a:endParaRPr lang="fr-FR" sz="2400" dirty="0" smtClean="0">
              <a:latin typeface="Arial" pitchFamily="34" charset="0"/>
              <a:cs typeface="Arial" pitchFamily="34" charset="0"/>
            </a:endParaRPr>
          </a:p>
        </p:txBody>
      </p:sp>
      <p:sp>
        <p:nvSpPr>
          <p:cNvPr id="51" name="ZoneTexte 50"/>
          <p:cNvSpPr txBox="1"/>
          <p:nvPr/>
        </p:nvSpPr>
        <p:spPr>
          <a:xfrm>
            <a:off x="24334960" y="16268552"/>
            <a:ext cx="715064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400" dirty="0" smtClean="0">
                <a:latin typeface="Arial" pitchFamily="34" charset="0"/>
                <a:cs typeface="Arial" pitchFamily="34" charset="0"/>
              </a:rPr>
              <a:t>3) Analyse par Illumina </a:t>
            </a:r>
            <a:r>
              <a:rPr lang="fr-FR" sz="2400" dirty="0" err="1" smtClean="0">
                <a:latin typeface="Arial" pitchFamily="34" charset="0"/>
                <a:cs typeface="Arial" pitchFamily="34" charset="0"/>
              </a:rPr>
              <a:t>BeadChip</a:t>
            </a:r>
            <a:r>
              <a:rPr lang="fr-FR" sz="2400" dirty="0" smtClean="0">
                <a:latin typeface="Arial" pitchFamily="34" charset="0"/>
                <a:cs typeface="Arial" pitchFamily="34" charset="0"/>
              </a:rPr>
              <a:t> </a:t>
            </a:r>
            <a:r>
              <a:rPr lang="fr-FR" sz="2400" dirty="0" err="1" smtClean="0">
                <a:latin typeface="Arial" pitchFamily="34" charset="0"/>
                <a:cs typeface="Arial" pitchFamily="34" charset="0"/>
              </a:rPr>
              <a:t>Microarray</a:t>
            </a:r>
            <a:r>
              <a:rPr lang="fr-FR" sz="2400" dirty="0">
                <a:latin typeface="Arial" pitchFamily="34" charset="0"/>
                <a:cs typeface="Arial" pitchFamily="34" charset="0"/>
              </a:rPr>
              <a:t> </a:t>
            </a:r>
            <a:r>
              <a:rPr lang="fr-FR" sz="2400" dirty="0" smtClean="0">
                <a:latin typeface="Arial" pitchFamily="34" charset="0"/>
                <a:cs typeface="Arial" pitchFamily="34" charset="0"/>
              </a:rPr>
              <a:t>du </a:t>
            </a:r>
            <a:r>
              <a:rPr lang="fr-FR" sz="2400" dirty="0" err="1" smtClean="0">
                <a:latin typeface="Arial" pitchFamily="34" charset="0"/>
                <a:cs typeface="Arial" pitchFamily="34" charset="0"/>
              </a:rPr>
              <a:t>microalignement</a:t>
            </a:r>
            <a:r>
              <a:rPr lang="fr-FR" sz="2400" dirty="0" smtClean="0">
                <a:latin typeface="Arial" pitchFamily="34" charset="0"/>
                <a:cs typeface="Arial" pitchFamily="34" charset="0"/>
              </a:rPr>
              <a:t> </a:t>
            </a:r>
            <a:r>
              <a:rPr lang="fr-FR" sz="2400" dirty="0" smtClean="0">
                <a:latin typeface="Arial" pitchFamily="34" charset="0"/>
                <a:cs typeface="Arial" pitchFamily="34" charset="0"/>
              </a:rPr>
              <a:t>puis confirmation par </a:t>
            </a:r>
            <a:r>
              <a:rPr lang="fr-FR" sz="2400" dirty="0" err="1" smtClean="0">
                <a:latin typeface="Arial" pitchFamily="34" charset="0"/>
                <a:cs typeface="Arial" pitchFamily="34" charset="0"/>
              </a:rPr>
              <a:t>qPCR</a:t>
            </a:r>
            <a:endParaRPr lang="fr-FR" sz="2400" dirty="0">
              <a:latin typeface="Arial" pitchFamily="34" charset="0"/>
              <a:cs typeface="Arial" pitchFamily="34" charset="0"/>
            </a:endParaRPr>
          </a:p>
        </p:txBody>
      </p:sp>
      <p:sp>
        <p:nvSpPr>
          <p:cNvPr id="52" name="ZoneTexte 51"/>
          <p:cNvSpPr txBox="1"/>
          <p:nvPr/>
        </p:nvSpPr>
        <p:spPr>
          <a:xfrm>
            <a:off x="24334960" y="17204656"/>
            <a:ext cx="715577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400" dirty="0" smtClean="0">
                <a:latin typeface="Arial" pitchFamily="34" charset="0"/>
                <a:cs typeface="Arial" pitchFamily="34" charset="0"/>
              </a:rPr>
              <a:t>4) Analyse Bioinformatique et </a:t>
            </a:r>
            <a:r>
              <a:rPr lang="fr-FR" sz="2400" dirty="0" err="1" smtClean="0">
                <a:latin typeface="Arial" pitchFamily="34" charset="0"/>
                <a:cs typeface="Arial" pitchFamily="34" charset="0"/>
              </a:rPr>
              <a:t>Biostatistique</a:t>
            </a:r>
            <a:r>
              <a:rPr lang="fr-FR" sz="2400" dirty="0">
                <a:latin typeface="Arial" pitchFamily="34" charset="0"/>
                <a:cs typeface="Arial" pitchFamily="34" charset="0"/>
              </a:rPr>
              <a:t> </a:t>
            </a:r>
            <a:r>
              <a:rPr lang="fr-FR" sz="2400" dirty="0" smtClean="0">
                <a:latin typeface="Arial" pitchFamily="34" charset="0"/>
                <a:cs typeface="Arial" pitchFamily="34" charset="0"/>
              </a:rPr>
              <a:t>ainsi, </a:t>
            </a:r>
            <a:r>
              <a:rPr lang="fr-FR" sz="2400" dirty="0">
                <a:latin typeface="Arial" pitchFamily="34" charset="0"/>
                <a:cs typeface="Arial" pitchFamily="34" charset="0"/>
              </a:rPr>
              <a:t>g</a:t>
            </a:r>
            <a:r>
              <a:rPr lang="fr-FR" sz="2400" dirty="0" smtClean="0">
                <a:latin typeface="Arial" pitchFamily="34" charset="0"/>
                <a:cs typeface="Arial" pitchFamily="34" charset="0"/>
              </a:rPr>
              <a:t>énération </a:t>
            </a:r>
            <a:r>
              <a:rPr lang="fr-FR" sz="2400" dirty="0" smtClean="0">
                <a:latin typeface="Arial" pitchFamily="34" charset="0"/>
                <a:cs typeface="Arial" pitchFamily="34" charset="0"/>
              </a:rPr>
              <a:t>de </a:t>
            </a:r>
            <a:r>
              <a:rPr lang="fr-FR" sz="2400" dirty="0" smtClean="0">
                <a:latin typeface="Arial" pitchFamily="34" charset="0"/>
                <a:cs typeface="Arial" pitchFamily="34" charset="0"/>
              </a:rPr>
              <a:t>3 </a:t>
            </a:r>
            <a:r>
              <a:rPr lang="fr-FR" sz="2400" dirty="0" smtClean="0">
                <a:latin typeface="Arial" pitchFamily="34" charset="0"/>
                <a:cs typeface="Arial" pitchFamily="34" charset="0"/>
              </a:rPr>
              <a:t>profiles d’expression des gènes </a:t>
            </a:r>
            <a:endParaRPr lang="fr-FR" sz="2400" dirty="0">
              <a:latin typeface="Arial" pitchFamily="34" charset="0"/>
              <a:cs typeface="Arial" pitchFamily="34" charset="0"/>
            </a:endParaRPr>
          </a:p>
        </p:txBody>
      </p:sp>
      <p:sp>
        <p:nvSpPr>
          <p:cNvPr id="56" name="ZoneTexte 55"/>
          <p:cNvSpPr txBox="1"/>
          <p:nvPr/>
        </p:nvSpPr>
        <p:spPr>
          <a:xfrm>
            <a:off x="24334960" y="18140760"/>
            <a:ext cx="7128792"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400" dirty="0" smtClean="0">
                <a:latin typeface="Arial" pitchFamily="34" charset="0"/>
                <a:cs typeface="Arial" pitchFamily="34" charset="0"/>
              </a:rPr>
              <a:t>5) Analyse DAVID GO </a:t>
            </a:r>
            <a:r>
              <a:rPr lang="fr-FR" sz="2400" dirty="0">
                <a:latin typeface="Arial" pitchFamily="34" charset="0"/>
                <a:cs typeface="Arial" pitchFamily="34" charset="0"/>
              </a:rPr>
              <a:t> </a:t>
            </a:r>
            <a:r>
              <a:rPr lang="fr-FR" sz="2400" dirty="0" smtClean="0">
                <a:latin typeface="Arial" pitchFamily="34" charset="0"/>
                <a:cs typeface="Arial" pitchFamily="34" charset="0"/>
              </a:rPr>
              <a:t>par un logiciel </a:t>
            </a:r>
            <a:r>
              <a:rPr lang="fr-FR" sz="2400" dirty="0" smtClean="0">
                <a:latin typeface="Arial" pitchFamily="34" charset="0"/>
                <a:cs typeface="Arial" pitchFamily="34" charset="0"/>
              </a:rPr>
              <a:t>classifiant les gènes dans des groupes selon leur fonction biologique </a:t>
            </a:r>
            <a:r>
              <a:rPr lang="fr-FR" sz="2400" dirty="0" smtClean="0">
                <a:latin typeface="Arial" pitchFamily="34" charset="0"/>
                <a:cs typeface="Arial" pitchFamily="34" charset="0"/>
              </a:rPr>
              <a:t> puis, caractérisation du </a:t>
            </a:r>
            <a:r>
              <a:rPr lang="fr-FR" sz="2400" dirty="0" err="1" smtClean="0">
                <a:latin typeface="Arial" pitchFamily="34" charset="0"/>
                <a:cs typeface="Arial" pitchFamily="34" charset="0"/>
              </a:rPr>
              <a:t>transcriptome</a:t>
            </a:r>
            <a:r>
              <a:rPr lang="fr-FR" sz="2400" dirty="0" smtClean="0">
                <a:latin typeface="Arial" pitchFamily="34" charset="0"/>
                <a:cs typeface="Arial" pitchFamily="34" charset="0"/>
              </a:rPr>
              <a:t> de chaque profil  </a:t>
            </a:r>
            <a:endParaRPr lang="fr-FR" sz="2400" dirty="0">
              <a:latin typeface="Arial" pitchFamily="34" charset="0"/>
              <a:cs typeface="Arial" pitchFamily="34" charset="0"/>
            </a:endParaRPr>
          </a:p>
        </p:txBody>
      </p:sp>
      <p:sp>
        <p:nvSpPr>
          <p:cNvPr id="57" name="ZoneTexte 56"/>
          <p:cNvSpPr txBox="1"/>
          <p:nvPr/>
        </p:nvSpPr>
        <p:spPr>
          <a:xfrm>
            <a:off x="24334960" y="19796944"/>
            <a:ext cx="712879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400" dirty="0" smtClean="0">
                <a:latin typeface="Arial" pitchFamily="34" charset="0"/>
                <a:cs typeface="Arial" pitchFamily="34" charset="0"/>
              </a:rPr>
              <a:t>6) Analyse fonctionnelle </a:t>
            </a:r>
            <a:r>
              <a:rPr lang="fr-FR" sz="2400" dirty="0" smtClean="0">
                <a:latin typeface="Arial" pitchFamily="34" charset="0"/>
                <a:cs typeface="Arial" pitchFamily="34" charset="0"/>
              </a:rPr>
              <a:t>génomique: établissement </a:t>
            </a:r>
            <a:r>
              <a:rPr lang="fr-FR" sz="2400" dirty="0" smtClean="0">
                <a:latin typeface="Arial" pitchFamily="34" charset="0"/>
                <a:cs typeface="Arial" pitchFamily="34" charset="0"/>
              </a:rPr>
              <a:t>des voies de signalisation via la méthode</a:t>
            </a:r>
            <a:r>
              <a:rPr lang="fr-FR" sz="2400" dirty="0">
                <a:latin typeface="Arial" pitchFamily="34" charset="0"/>
                <a:cs typeface="Arial" pitchFamily="34" charset="0"/>
              </a:rPr>
              <a:t> </a:t>
            </a:r>
            <a:r>
              <a:rPr lang="fr-FR" sz="2400" dirty="0" smtClean="0">
                <a:latin typeface="Arial" pitchFamily="34" charset="0"/>
                <a:cs typeface="Arial" pitchFamily="34" charset="0"/>
              </a:rPr>
              <a:t>IPA (</a:t>
            </a:r>
            <a:r>
              <a:rPr lang="fr-FR" sz="2400" dirty="0" err="1" smtClean="0">
                <a:latin typeface="Arial" pitchFamily="34" charset="0"/>
                <a:cs typeface="Arial" pitchFamily="34" charset="0"/>
              </a:rPr>
              <a:t>Ingenuity</a:t>
            </a:r>
            <a:r>
              <a:rPr lang="fr-FR" sz="2400" dirty="0" smtClean="0">
                <a:latin typeface="Arial" pitchFamily="34" charset="0"/>
                <a:cs typeface="Arial" pitchFamily="34" charset="0"/>
              </a:rPr>
              <a:t> </a:t>
            </a:r>
            <a:r>
              <a:rPr lang="fr-FR" sz="2400" dirty="0" err="1">
                <a:latin typeface="Arial" pitchFamily="34" charset="0"/>
                <a:cs typeface="Arial" pitchFamily="34" charset="0"/>
              </a:rPr>
              <a:t>pathway</a:t>
            </a:r>
            <a:r>
              <a:rPr lang="fr-FR" sz="2400" dirty="0">
                <a:latin typeface="Arial" pitchFamily="34" charset="0"/>
                <a:cs typeface="Arial" pitchFamily="34" charset="0"/>
              </a:rPr>
              <a:t> </a:t>
            </a:r>
            <a:r>
              <a:rPr lang="fr-FR" sz="2400" dirty="0" err="1" smtClean="0">
                <a:latin typeface="Arial" pitchFamily="34" charset="0"/>
                <a:cs typeface="Arial" pitchFamily="34" charset="0"/>
              </a:rPr>
              <a:t>analysis</a:t>
            </a:r>
            <a:r>
              <a:rPr lang="fr-FR" sz="2400" dirty="0" smtClean="0">
                <a:latin typeface="Arial" pitchFamily="34" charset="0"/>
                <a:cs typeface="Arial" pitchFamily="34" charset="0"/>
              </a:rPr>
              <a:t>)</a:t>
            </a:r>
            <a:endParaRPr lang="fr-FR" sz="2400" dirty="0">
              <a:latin typeface="Arial" pitchFamily="34" charset="0"/>
              <a:cs typeface="Arial" pitchFamily="34" charset="0"/>
            </a:endParaRPr>
          </a:p>
        </p:txBody>
      </p:sp>
      <p:sp>
        <p:nvSpPr>
          <p:cNvPr id="58" name="ZoneTexte 57"/>
          <p:cNvSpPr txBox="1"/>
          <p:nvPr/>
        </p:nvSpPr>
        <p:spPr>
          <a:xfrm>
            <a:off x="24334960" y="21093088"/>
            <a:ext cx="712879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2400" dirty="0" smtClean="0">
                <a:latin typeface="Arial" pitchFamily="34" charset="0"/>
                <a:cs typeface="Arial" pitchFamily="34" charset="0"/>
              </a:rPr>
              <a:t>7) Analyse des facteurs de transcription </a:t>
            </a:r>
            <a:r>
              <a:rPr lang="fr-FR" sz="2400" dirty="0" smtClean="0">
                <a:latin typeface="Arial" pitchFamily="34" charset="0"/>
                <a:cs typeface="Arial" pitchFamily="34" charset="0"/>
              </a:rPr>
              <a:t>: détermination </a:t>
            </a:r>
            <a:r>
              <a:rPr lang="fr-FR" sz="2400" dirty="0" smtClean="0">
                <a:latin typeface="Arial" pitchFamily="34" charset="0"/>
                <a:cs typeface="Arial" pitchFamily="34" charset="0"/>
              </a:rPr>
              <a:t>des sites de leur fixation sur le locus β globine</a:t>
            </a:r>
            <a:endParaRPr lang="fr-FR" sz="2400" dirty="0">
              <a:latin typeface="Arial" pitchFamily="34" charset="0"/>
              <a:cs typeface="Arial" pitchFamily="34" charset="0"/>
            </a:endParaRPr>
          </a:p>
        </p:txBody>
      </p:sp>
      <p:sp>
        <p:nvSpPr>
          <p:cNvPr id="59" name="ZoneTexte 58"/>
          <p:cNvSpPr txBox="1"/>
          <p:nvPr/>
        </p:nvSpPr>
        <p:spPr>
          <a:xfrm>
            <a:off x="18574320" y="12380120"/>
            <a:ext cx="4032448" cy="461665"/>
          </a:xfrm>
          <a:prstGeom prst="rect">
            <a:avLst/>
          </a:prstGeom>
          <a:noFill/>
        </p:spPr>
        <p:txBody>
          <a:bodyPr wrap="square" rtlCol="0">
            <a:spAutoFit/>
          </a:bodyPr>
          <a:lstStyle/>
          <a:p>
            <a:pPr algn="ctr"/>
            <a:r>
              <a:rPr lang="fr-FR" sz="2400" dirty="0" smtClean="0">
                <a:latin typeface="Arial" pitchFamily="34" charset="0"/>
                <a:cs typeface="Arial" pitchFamily="34" charset="0"/>
              </a:rPr>
              <a:t>Cis-régulation</a:t>
            </a:r>
            <a:endParaRPr lang="fr-FR" sz="2400" dirty="0">
              <a:latin typeface="Arial" pitchFamily="34" charset="0"/>
              <a:cs typeface="Arial" pitchFamily="34" charset="0"/>
            </a:endParaRPr>
          </a:p>
        </p:txBody>
      </p:sp>
      <p:cxnSp>
        <p:nvCxnSpPr>
          <p:cNvPr id="61" name="Connecteur droit 60"/>
          <p:cNvCxnSpPr/>
          <p:nvPr/>
        </p:nvCxnSpPr>
        <p:spPr>
          <a:xfrm>
            <a:off x="24118936" y="12236104"/>
            <a:ext cx="0" cy="10297144"/>
          </a:xfrm>
          <a:prstGeom prst="line">
            <a:avLst/>
          </a:prstGeom>
          <a:ln w="57150"/>
        </p:spPr>
        <p:style>
          <a:lnRef idx="3">
            <a:schemeClr val="dk1"/>
          </a:lnRef>
          <a:fillRef idx="0">
            <a:schemeClr val="dk1"/>
          </a:fillRef>
          <a:effectRef idx="2">
            <a:schemeClr val="dk1"/>
          </a:effectRef>
          <a:fontRef idx="minor">
            <a:schemeClr val="tx1"/>
          </a:fontRef>
        </p:style>
      </p:cxnSp>
      <p:sp>
        <p:nvSpPr>
          <p:cNvPr id="65" name="ZoneTexte 64"/>
          <p:cNvSpPr txBox="1"/>
          <p:nvPr/>
        </p:nvSpPr>
        <p:spPr>
          <a:xfrm>
            <a:off x="11805568" y="22605256"/>
            <a:ext cx="11526416"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Résultats et </a:t>
            </a:r>
            <a:r>
              <a:rPr lang="fr-FR" sz="2800" b="1" dirty="0" smtClean="0">
                <a:latin typeface="Arial" pitchFamily="34" charset="0"/>
                <a:cs typeface="Arial" pitchFamily="34" charset="0"/>
              </a:rPr>
              <a:t>discussion</a:t>
            </a:r>
            <a:endParaRPr lang="en-US" sz="2800" b="1" dirty="0">
              <a:latin typeface="Arial" pitchFamily="34" charset="0"/>
              <a:cs typeface="Arial" pitchFamily="34" charset="0"/>
            </a:endParaRPr>
          </a:p>
        </p:txBody>
      </p:sp>
      <p:pic>
        <p:nvPicPr>
          <p:cNvPr id="67" name="Picture 2"/>
          <p:cNvPicPr>
            <a:picLocks noChangeAspect="1" noChangeArrowheads="1"/>
          </p:cNvPicPr>
          <p:nvPr/>
        </p:nvPicPr>
        <p:blipFill>
          <a:blip r:embed="rId3" cstate="print"/>
          <a:srcRect/>
          <a:stretch>
            <a:fillRect/>
          </a:stretch>
        </p:blipFill>
        <p:spPr bwMode="auto">
          <a:xfrm>
            <a:off x="860352" y="22821280"/>
            <a:ext cx="9289032" cy="48898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8" name="ZoneTexte 67"/>
          <p:cNvSpPr txBox="1"/>
          <p:nvPr/>
        </p:nvSpPr>
        <p:spPr>
          <a:xfrm>
            <a:off x="572320" y="27789832"/>
            <a:ext cx="9937104"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Arial" pitchFamily="34" charset="0"/>
                <a:cs typeface="Arial" pitchFamily="34" charset="0"/>
              </a:rPr>
              <a:t>(A) </a:t>
            </a:r>
            <a:r>
              <a:rPr lang="en-US" sz="2400" b="1" dirty="0" err="1" smtClean="0">
                <a:latin typeface="Arial" pitchFamily="34" charset="0"/>
                <a:cs typeface="Arial" pitchFamily="34" charset="0"/>
              </a:rPr>
              <a:t>Cartographie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génique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régionale</a:t>
            </a:r>
            <a:r>
              <a:rPr lang="en-US" sz="2400" b="1" dirty="0" smtClean="0">
                <a:latin typeface="Arial" pitchFamily="34" charset="0"/>
                <a:cs typeface="Arial" pitchFamily="34" charset="0"/>
              </a:rPr>
              <a:t> du chromosome 11 </a:t>
            </a:r>
            <a:r>
              <a:rPr lang="en-US" sz="2400" b="1" dirty="0" err="1" smtClean="0">
                <a:latin typeface="Arial" pitchFamily="34" charset="0"/>
                <a:cs typeface="Arial" pitchFamily="34" charset="0"/>
              </a:rPr>
              <a:t>humain</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montrant</a:t>
            </a:r>
            <a:r>
              <a:rPr lang="en-US" sz="2400" b="1" dirty="0" smtClean="0">
                <a:latin typeface="Arial" pitchFamily="34" charset="0"/>
                <a:cs typeface="Arial" pitchFamily="34" charset="0"/>
              </a:rPr>
              <a:t> la position des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a:t>
            </a:r>
            <a:r>
              <a:rPr lang="el-GR" sz="2400" b="1" dirty="0" smtClean="0">
                <a:latin typeface="Arial" pitchFamily="34" charset="0"/>
                <a:cs typeface="Arial" pitchFamily="34" charset="0"/>
              </a:rPr>
              <a:t>β</a:t>
            </a:r>
            <a:r>
              <a:rPr lang="fr-FR" sz="2400" b="1" dirty="0" smtClean="0">
                <a:latin typeface="Arial" pitchFamily="34" charset="0"/>
                <a:cs typeface="Arial" pitchFamily="34" charset="0"/>
              </a:rPr>
              <a:t>- et </a:t>
            </a:r>
            <a:r>
              <a:rPr lang="el-GR" sz="2400" b="1" dirty="0" smtClean="0">
                <a:latin typeface="Arial" pitchFamily="34" charset="0"/>
                <a:cs typeface="Arial" pitchFamily="34" charset="0"/>
              </a:rPr>
              <a:t>γ</a:t>
            </a:r>
            <a:r>
              <a:rPr lang="fr-FR" sz="2400" b="1" dirty="0" smtClean="0">
                <a:latin typeface="Arial" pitchFamily="34" charset="0"/>
                <a:cs typeface="Arial" pitchFamily="34" charset="0"/>
              </a:rPr>
              <a:t>-globines.</a:t>
            </a:r>
            <a:r>
              <a:rPr lang="en-US" sz="2400" b="1" dirty="0" smtClean="0">
                <a:latin typeface="Arial" pitchFamily="34" charset="0"/>
                <a:cs typeface="Arial" pitchFamily="34" charset="0"/>
              </a:rPr>
              <a:t> (B) Carte </a:t>
            </a:r>
            <a:r>
              <a:rPr lang="en-US" sz="2400" b="1" dirty="0" err="1" smtClean="0">
                <a:latin typeface="Arial" pitchFamily="34" charset="0"/>
                <a:cs typeface="Arial" pitchFamily="34" charset="0"/>
              </a:rPr>
              <a:t>génique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montrant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l’ordre</a:t>
            </a:r>
            <a:r>
              <a:rPr lang="en-US" sz="2400" b="1" dirty="0" smtClean="0">
                <a:latin typeface="Arial" pitchFamily="34" charset="0"/>
                <a:cs typeface="Arial" pitchFamily="34" charset="0"/>
              </a:rPr>
              <a:t> et la distance entre les 4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de </a:t>
            </a:r>
            <a:r>
              <a:rPr lang="en-US" sz="2400" b="1" dirty="0" err="1" smtClean="0">
                <a:latin typeface="Arial" pitchFamily="34" charset="0"/>
                <a:cs typeface="Arial" pitchFamily="34" charset="0"/>
              </a:rPr>
              <a:t>globines</a:t>
            </a:r>
            <a:r>
              <a:rPr lang="en-US" sz="2400" b="1" dirty="0" smtClean="0">
                <a:latin typeface="Arial" pitchFamily="34" charset="0"/>
                <a:cs typeface="Arial" pitchFamily="34" charset="0"/>
              </a:rPr>
              <a:t>.</a:t>
            </a:r>
            <a:endParaRPr lang="fr-FR" sz="2400" b="1" dirty="0">
              <a:latin typeface="Arial" pitchFamily="34" charset="0"/>
              <a:cs typeface="Arial" pitchFamily="34" charset="0"/>
            </a:endParaRPr>
          </a:p>
        </p:txBody>
      </p:sp>
      <p:pic>
        <p:nvPicPr>
          <p:cNvPr id="69" name="Picture 2"/>
          <p:cNvPicPr>
            <a:picLocks noChangeAspect="1" noChangeArrowheads="1"/>
          </p:cNvPicPr>
          <p:nvPr/>
        </p:nvPicPr>
        <p:blipFill>
          <a:blip r:embed="rId4" cstate="print"/>
          <a:srcRect/>
          <a:stretch>
            <a:fillRect/>
          </a:stretch>
        </p:blipFill>
        <p:spPr bwMode="auto">
          <a:xfrm>
            <a:off x="500313" y="29085976"/>
            <a:ext cx="10297144" cy="20162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0" name="Rectangle 69"/>
          <p:cNvSpPr/>
          <p:nvPr/>
        </p:nvSpPr>
        <p:spPr>
          <a:xfrm>
            <a:off x="428304" y="33118424"/>
            <a:ext cx="10369152"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400" b="1" dirty="0" err="1" smtClean="0">
                <a:latin typeface="Arial" pitchFamily="34" charset="0"/>
                <a:cs typeface="Arial" pitchFamily="34" charset="0"/>
              </a:rPr>
              <a:t>Cartographie</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montrant</a:t>
            </a:r>
            <a:r>
              <a:rPr lang="en-US" sz="2400" b="1" dirty="0" smtClean="0">
                <a:latin typeface="Arial" pitchFamily="34" charset="0"/>
                <a:cs typeface="Arial" pitchFamily="34" charset="0"/>
              </a:rPr>
              <a:t> la position des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et les </a:t>
            </a:r>
            <a:r>
              <a:rPr lang="en-US" sz="2400" b="1" dirty="0" err="1" smtClean="0">
                <a:latin typeface="Arial" pitchFamily="34" charset="0"/>
                <a:cs typeface="Arial" pitchFamily="34" charset="0"/>
              </a:rPr>
              <a:t>éléments</a:t>
            </a:r>
            <a:r>
              <a:rPr lang="en-US" sz="2400" b="1" dirty="0" smtClean="0">
                <a:latin typeface="Arial" pitchFamily="34" charset="0"/>
                <a:cs typeface="Arial" pitchFamily="34" charset="0"/>
              </a:rPr>
              <a:t> de </a:t>
            </a:r>
            <a:r>
              <a:rPr lang="en-US" sz="2400" b="1" dirty="0" err="1" smtClean="0">
                <a:latin typeface="Arial" pitchFamily="34" charset="0"/>
                <a:cs typeface="Arial" pitchFamily="34" charset="0"/>
              </a:rPr>
              <a:t>régulation</a:t>
            </a:r>
            <a:r>
              <a:rPr lang="en-US" sz="2400" b="1" dirty="0" smtClean="0">
                <a:latin typeface="Arial" pitchFamily="34" charset="0"/>
                <a:cs typeface="Arial" pitchFamily="34" charset="0"/>
              </a:rPr>
              <a:t> des </a:t>
            </a:r>
            <a:r>
              <a:rPr lang="en-US" sz="2400" b="1" dirty="0" err="1" smtClean="0">
                <a:latin typeface="Arial" pitchFamily="34" charset="0"/>
                <a:cs typeface="Arial" pitchFamily="34" charset="0"/>
              </a:rPr>
              <a:t>gènes</a:t>
            </a:r>
            <a:r>
              <a:rPr lang="en-US" sz="2400" b="1" dirty="0" smtClean="0">
                <a:latin typeface="Arial" pitchFamily="34" charset="0"/>
                <a:cs typeface="Arial" pitchFamily="34" charset="0"/>
              </a:rPr>
              <a:t> </a:t>
            </a:r>
            <a:r>
              <a:rPr lang="el-GR" sz="2400" b="1" dirty="0" smtClean="0">
                <a:latin typeface="Arial" pitchFamily="34" charset="0"/>
                <a:cs typeface="Arial" pitchFamily="34" charset="0"/>
              </a:rPr>
              <a:t>β</a:t>
            </a:r>
            <a:r>
              <a:rPr lang="fr-FR" sz="2400" b="1" dirty="0" smtClean="0">
                <a:latin typeface="Arial" pitchFamily="34" charset="0"/>
                <a:cs typeface="Arial" pitchFamily="34" charset="0"/>
              </a:rPr>
              <a:t>-globines des oiseaux.</a:t>
            </a:r>
            <a:r>
              <a:rPr lang="en-US" sz="2400" b="1" dirty="0" smtClean="0">
                <a:latin typeface="Arial" pitchFamily="34" charset="0"/>
                <a:cs typeface="Arial" pitchFamily="34" charset="0"/>
              </a:rPr>
              <a:t> </a:t>
            </a:r>
          </a:p>
        </p:txBody>
      </p:sp>
      <p:sp>
        <p:nvSpPr>
          <p:cNvPr id="71" name="ZoneTexte 70"/>
          <p:cNvSpPr txBox="1"/>
          <p:nvPr/>
        </p:nvSpPr>
        <p:spPr>
          <a:xfrm>
            <a:off x="500312" y="35206656"/>
            <a:ext cx="1029714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Cartographie du domaine des gènes </a:t>
            </a:r>
            <a:r>
              <a:rPr lang="en-US" sz="2400" b="1" dirty="0" smtClean="0">
                <a:latin typeface="Arial" pitchFamily="34" charset="0"/>
                <a:cs typeface="Arial" pitchFamily="34" charset="0"/>
              </a:rPr>
              <a:t>α-</a:t>
            </a:r>
            <a:r>
              <a:rPr lang="en-US" sz="2400" b="1" dirty="0" err="1" smtClean="0">
                <a:latin typeface="Arial" pitchFamily="34" charset="0"/>
                <a:cs typeface="Arial" pitchFamily="34" charset="0"/>
              </a:rPr>
              <a:t>globin</a:t>
            </a:r>
            <a:r>
              <a:rPr lang="en-US" sz="2400" b="1" dirty="0" smtClean="0">
                <a:latin typeface="Arial" pitchFamily="34" charset="0"/>
                <a:cs typeface="Arial" pitchFamily="34" charset="0"/>
              </a:rPr>
              <a:t> des </a:t>
            </a:r>
            <a:r>
              <a:rPr lang="en-US" sz="2400" b="1" dirty="0" err="1" smtClean="0">
                <a:latin typeface="Arial" pitchFamily="34" charset="0"/>
                <a:cs typeface="Arial" pitchFamily="34" charset="0"/>
              </a:rPr>
              <a:t>oiseaux</a:t>
            </a:r>
            <a:r>
              <a:rPr lang="en-US" sz="2400" b="1" dirty="0" smtClean="0">
                <a:latin typeface="Arial" pitchFamily="34" charset="0"/>
                <a:cs typeface="Arial" pitchFamily="34" charset="0"/>
              </a:rPr>
              <a:t> et la position des </a:t>
            </a:r>
            <a:r>
              <a:rPr lang="en-US" sz="2400" b="1" dirty="0" err="1" smtClean="0">
                <a:latin typeface="Arial" pitchFamily="34" charset="0"/>
                <a:cs typeface="Arial" pitchFamily="34" charset="0"/>
              </a:rPr>
              <a:t>éléments</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fonctionnels</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importants</a:t>
            </a:r>
            <a:endParaRPr lang="fr-FR" sz="2400" b="1" dirty="0">
              <a:latin typeface="Arial" pitchFamily="34" charset="0"/>
              <a:cs typeface="Arial" pitchFamily="34" charset="0"/>
            </a:endParaRPr>
          </a:p>
        </p:txBody>
      </p:sp>
      <p:pic>
        <p:nvPicPr>
          <p:cNvPr id="72" name="Picture 2" descr="C:\Users\Owner\Desktop\M2\Controle genetique\Poster\Cluster b_globine_chicken.PNG"/>
          <p:cNvPicPr>
            <a:picLocks noChangeAspect="1" noChangeArrowheads="1"/>
          </p:cNvPicPr>
          <p:nvPr/>
        </p:nvPicPr>
        <p:blipFill>
          <a:blip r:embed="rId5" cstate="print"/>
          <a:srcRect/>
          <a:stretch>
            <a:fillRect/>
          </a:stretch>
        </p:blipFill>
        <p:spPr bwMode="auto">
          <a:xfrm>
            <a:off x="500312" y="31211803"/>
            <a:ext cx="10297144" cy="1906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3" name="Picture 3" descr="C:\Users\Owner\Desktop\M2\Controle genetique\Poster\Cluster a_globine_chicken.PNG"/>
          <p:cNvPicPr>
            <a:picLocks noChangeAspect="1" noChangeArrowheads="1"/>
          </p:cNvPicPr>
          <p:nvPr/>
        </p:nvPicPr>
        <p:blipFill>
          <a:blip r:embed="rId6" cstate="print"/>
          <a:srcRect/>
          <a:stretch>
            <a:fillRect/>
          </a:stretch>
        </p:blipFill>
        <p:spPr bwMode="auto">
          <a:xfrm>
            <a:off x="500312" y="34073742"/>
            <a:ext cx="10297144" cy="1060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4" name="ZoneTexte 73"/>
          <p:cNvSpPr txBox="1"/>
          <p:nvPr/>
        </p:nvSpPr>
        <p:spPr>
          <a:xfrm>
            <a:off x="24164576" y="34251388"/>
            <a:ext cx="5715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800" b="1" dirty="0" smtClean="0">
                <a:latin typeface="Arial" pitchFamily="34" charset="0"/>
                <a:cs typeface="Arial" pitchFamily="34" charset="0"/>
              </a:rPr>
              <a:t>Conclusion</a:t>
            </a:r>
            <a:endParaRPr lang="en-US" sz="2800" b="1" dirty="0">
              <a:latin typeface="Arial" pitchFamily="34" charset="0"/>
              <a:cs typeface="Arial" pitchFamily="34" charset="0"/>
            </a:endParaRPr>
          </a:p>
        </p:txBody>
      </p:sp>
      <p:sp>
        <p:nvSpPr>
          <p:cNvPr id="75" name="ZoneTexte 74"/>
          <p:cNvSpPr txBox="1"/>
          <p:nvPr/>
        </p:nvSpPr>
        <p:spPr>
          <a:xfrm>
            <a:off x="0" y="41903400"/>
            <a:ext cx="2667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Références bibliographiques</a:t>
            </a:r>
            <a:endParaRPr lang="en-US" sz="2400" b="1" dirty="0">
              <a:latin typeface="Arial" pitchFamily="34" charset="0"/>
              <a:cs typeface="Arial" pitchFamily="34" charset="0"/>
            </a:endParaRPr>
          </a:p>
        </p:txBody>
      </p:sp>
      <p:sp>
        <p:nvSpPr>
          <p:cNvPr id="76" name="Rectangle 7"/>
          <p:cNvSpPr>
            <a:spLocks noChangeArrowheads="1"/>
          </p:cNvSpPr>
          <p:nvPr/>
        </p:nvSpPr>
        <p:spPr bwMode="auto">
          <a:xfrm>
            <a:off x="22894800" y="35019077"/>
            <a:ext cx="8712968" cy="674030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tab pos="57150" algn="l"/>
              </a:tabLst>
            </a:pPr>
            <a:r>
              <a:rPr kumimoji="0" lang="fr-FR"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Chez les mammifères et les oiseaux, l’organisation générale du domaine des gènes des globines</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a été conservé durant l’évolution avec une régulation </a:t>
            </a:r>
            <a:r>
              <a:rPr kumimoji="0" lang="fr-FR"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spation-temporelle</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de leur expression. Toute fois, l’évolution indépendante de ces gènes a induit des différences caractéristiques de l’espèce:</a:t>
            </a:r>
            <a:r>
              <a:rPr lang="fr-FR" sz="2400" b="1" dirty="0">
                <a:solidFill>
                  <a:schemeClr val="tx1"/>
                </a:solidFill>
                <a:latin typeface="Arial" pitchFamily="34" charset="0"/>
                <a:ea typeface="Times New Roman" pitchFamily="18" charset="0"/>
                <a:cs typeface="Arial" pitchFamily="34" charset="0"/>
              </a:rPr>
              <a:t> </a:t>
            </a:r>
            <a:r>
              <a:rPr lang="fr-FR" sz="2400" b="1" dirty="0" smtClean="0">
                <a:solidFill>
                  <a:schemeClr val="tx1"/>
                </a:solidFill>
                <a:latin typeface="Arial" pitchFamily="34" charset="0"/>
                <a:ea typeface="Times New Roman" pitchFamily="18" charset="0"/>
                <a:cs typeface="Arial" pitchFamily="34" charset="0"/>
              </a:rPr>
              <a:t>d</a:t>
            </a:r>
            <a:r>
              <a:rPr lang="fr-FR" sz="2400" b="1" dirty="0" smtClean="0">
                <a:solidFill>
                  <a:schemeClr val="tx1"/>
                </a:solidFill>
                <a:latin typeface="Arial" pitchFamily="34" charset="0"/>
                <a:ea typeface="Times New Roman" pitchFamily="18" charset="0"/>
                <a:cs typeface="Arial" pitchFamily="34" charset="0"/>
              </a:rPr>
              <a:t>u point de vue structure, chez l’homme, ces gènes sont organisés selon l’ordre de leur expression durant le développement, ce qui n’est pas le cas pour les oiseaux </a:t>
            </a:r>
            <a:r>
              <a:rPr lang="fr-FR" sz="2400" b="1" dirty="0" smtClean="0">
                <a:solidFill>
                  <a:schemeClr val="tx1"/>
                </a:solidFill>
                <a:latin typeface="Arial" pitchFamily="34" charset="0"/>
                <a:ea typeface="Times New Roman" pitchFamily="18" charset="0"/>
                <a:cs typeface="Arial" pitchFamily="34" charset="0"/>
              </a:rPr>
              <a:t>; d</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u point de </a:t>
            </a:r>
            <a:r>
              <a:rPr lang="fr-FR" sz="2400" b="1" dirty="0">
                <a:solidFill>
                  <a:schemeClr val="tx1"/>
                </a:solidFill>
                <a:latin typeface="Arial" pitchFamily="34" charset="0"/>
                <a:ea typeface="Times New Roman" pitchFamily="18" charset="0"/>
                <a:cs typeface="Arial" pitchFamily="34" charset="0"/>
              </a:rPr>
              <a:t>v</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ue expression, chez l’homme, la région régulatrice contenant des sites </a:t>
            </a:r>
            <a:r>
              <a:rPr kumimoji="0" lang="fr-FR"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hypersensitifs</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à la </a:t>
            </a:r>
            <a:r>
              <a:rPr kumimoji="0" lang="fr-FR" sz="2400" b="1" i="0" u="none" strike="noStrike" cap="none" normalizeH="0" dirty="0" err="1" smtClean="0">
                <a:ln>
                  <a:noFill/>
                </a:ln>
                <a:solidFill>
                  <a:schemeClr val="tx1"/>
                </a:solidFill>
                <a:effectLst/>
                <a:latin typeface="Arial" pitchFamily="34" charset="0"/>
                <a:ea typeface="Times New Roman" pitchFamily="18" charset="0"/>
                <a:cs typeface="Arial" pitchFamily="34" charset="0"/>
              </a:rPr>
              <a:t>Dnase</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 I (HS) interagit avec </a:t>
            </a:r>
            <a:r>
              <a:rPr lang="fr-FR" sz="2400" b="1" dirty="0" smtClean="0">
                <a:solidFill>
                  <a:schemeClr val="tx1"/>
                </a:solidFill>
                <a:latin typeface="Arial" pitchFamily="34" charset="0"/>
                <a:ea typeface="Times New Roman" pitchFamily="18" charset="0"/>
                <a:cs typeface="Arial" pitchFamily="34" charset="0"/>
              </a:rPr>
              <a:t>le </a:t>
            </a:r>
            <a:r>
              <a:rPr kumimoji="0" lang="fr-FR" sz="2400" b="1" i="0" u="none" strike="noStrike" cap="none" normalizeH="0" dirty="0" smtClean="0">
                <a:ln>
                  <a:noFill/>
                </a:ln>
                <a:solidFill>
                  <a:schemeClr val="tx1"/>
                </a:solidFill>
                <a:effectLst/>
                <a:latin typeface="Arial" pitchFamily="34" charset="0"/>
                <a:ea typeface="Times New Roman" pitchFamily="18" charset="0"/>
                <a:cs typeface="Arial" pitchFamily="34" charset="0"/>
              </a:rPr>
              <a:t>promoteur de chaque gène selon le stade et le tissu, ce qui exclu tout phénomène de compétition. Chez les oiseaux, cette région interagit avec  les promoteurs des gènes de globines fœtales et adultes mais n’interagit pas avec ceux des globines embryonnaires, ceux-ci possèdent un système d’autorégulation, ainsi, un phénomène de compétition caractérise cette régulation chez les oiseaux.   </a:t>
            </a:r>
            <a:endParaRPr kumimoji="0" lang="fr-FR" sz="24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Owner\Desktop\M2\Controle genetique\Poster\résultat_expression_chic.PNG"/>
          <p:cNvPicPr>
            <a:picLocks noChangeAspect="1" noChangeArrowheads="1"/>
          </p:cNvPicPr>
          <p:nvPr/>
        </p:nvPicPr>
        <p:blipFill>
          <a:blip r:embed="rId7" cstate="print"/>
          <a:srcRect/>
          <a:stretch>
            <a:fillRect/>
          </a:stretch>
        </p:blipFill>
        <p:spPr bwMode="auto">
          <a:xfrm>
            <a:off x="572320" y="36286776"/>
            <a:ext cx="10225136"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0" name="ZoneTexte 79"/>
          <p:cNvSpPr txBox="1"/>
          <p:nvPr/>
        </p:nvSpPr>
        <p:spPr>
          <a:xfrm>
            <a:off x="572320" y="40280315"/>
            <a:ext cx="10225136"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A) Profil </a:t>
            </a:r>
            <a:r>
              <a:rPr lang="fr-FR" sz="2400" b="1" dirty="0" err="1" smtClean="0">
                <a:latin typeface="Arial" pitchFamily="34" charset="0"/>
                <a:cs typeface="Arial" pitchFamily="34" charset="0"/>
              </a:rPr>
              <a:t>électrophorétique</a:t>
            </a:r>
            <a:r>
              <a:rPr lang="fr-FR" sz="2400" b="1" dirty="0" smtClean="0">
                <a:latin typeface="Arial" pitchFamily="34" charset="0"/>
                <a:cs typeface="Arial" pitchFamily="34" charset="0"/>
              </a:rPr>
              <a:t> des </a:t>
            </a:r>
            <a:r>
              <a:rPr lang="fr-FR" sz="2400" b="1" dirty="0" err="1" smtClean="0">
                <a:latin typeface="Arial" pitchFamily="34" charset="0"/>
                <a:cs typeface="Arial" pitchFamily="34" charset="0"/>
              </a:rPr>
              <a:t>ARNm</a:t>
            </a:r>
            <a:r>
              <a:rPr lang="fr-FR" sz="2400" b="1" dirty="0" smtClean="0">
                <a:latin typeface="Arial" pitchFamily="34" charset="0"/>
                <a:cs typeface="Arial" pitchFamily="34" charset="0"/>
              </a:rPr>
              <a:t> de </a:t>
            </a:r>
            <a:r>
              <a:rPr lang="fr-FR" sz="2400" b="1" dirty="0" smtClean="0"/>
              <a:t>β-globine du poulet. B) Variation des niveaux des </a:t>
            </a:r>
            <a:r>
              <a:rPr lang="fr-FR" sz="2400" b="1" dirty="0" err="1" smtClean="0"/>
              <a:t>ARNm</a:t>
            </a:r>
            <a:r>
              <a:rPr lang="fr-FR" sz="2400" b="1" dirty="0" smtClean="0"/>
              <a:t> β-globine selon l’</a:t>
            </a:r>
            <a:r>
              <a:rPr lang="fr-FR" sz="2400" b="1" dirty="0" err="1" smtClean="0"/>
              <a:t>age</a:t>
            </a:r>
            <a:r>
              <a:rPr lang="fr-FR" sz="2400" b="1" dirty="0" smtClean="0">
                <a:latin typeface="Arial" pitchFamily="34" charset="0"/>
                <a:cs typeface="Arial" pitchFamily="34" charset="0"/>
              </a:rPr>
              <a:t> </a:t>
            </a:r>
          </a:p>
        </p:txBody>
      </p:sp>
      <p:pic>
        <p:nvPicPr>
          <p:cNvPr id="81" name="Picture 2" descr="C:\Users\MINOCHA\Desktop\fig poster\2.jpg"/>
          <p:cNvPicPr>
            <a:picLocks noChangeAspect="1" noChangeArrowheads="1"/>
          </p:cNvPicPr>
          <p:nvPr/>
        </p:nvPicPr>
        <p:blipFill>
          <a:blip r:embed="rId8" cstate="print"/>
          <a:srcRect/>
          <a:stretch>
            <a:fillRect/>
          </a:stretch>
        </p:blipFill>
        <p:spPr bwMode="auto">
          <a:xfrm>
            <a:off x="11085488" y="23325336"/>
            <a:ext cx="5472608" cy="51125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2" name="ZoneTexte 81"/>
          <p:cNvSpPr txBox="1"/>
          <p:nvPr/>
        </p:nvSpPr>
        <p:spPr>
          <a:xfrm>
            <a:off x="11085488" y="28509912"/>
            <a:ext cx="540060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Expression d’EGFP dans des embryons des souris transgéniques de </a:t>
            </a:r>
            <a:r>
              <a:rPr lang="fr-FR" sz="2400" b="1" dirty="0">
                <a:latin typeface="Arial" pitchFamily="34" charset="0"/>
                <a:cs typeface="Arial" pitchFamily="34" charset="0"/>
              </a:rPr>
              <a:t>HS2/GFP</a:t>
            </a:r>
            <a:r>
              <a:rPr lang="fr-FR" sz="2400" b="1" dirty="0" smtClean="0">
                <a:latin typeface="Arial" pitchFamily="34" charset="0"/>
                <a:cs typeface="Arial" pitchFamily="34" charset="0"/>
              </a:rPr>
              <a:t> aux stades : E10,5 ; E13,5</a:t>
            </a:r>
            <a:endParaRPr lang="fr-FR" sz="2400" b="1" dirty="0">
              <a:latin typeface="Arial" pitchFamily="34" charset="0"/>
              <a:cs typeface="Arial" pitchFamily="34" charset="0"/>
            </a:endParaRPr>
          </a:p>
        </p:txBody>
      </p:sp>
      <p:pic>
        <p:nvPicPr>
          <p:cNvPr id="85" name="Picture 2"/>
          <p:cNvPicPr>
            <a:picLocks noChangeAspect="1" noChangeArrowheads="1"/>
          </p:cNvPicPr>
          <p:nvPr/>
        </p:nvPicPr>
        <p:blipFill>
          <a:blip r:embed="rId9" cstate="print"/>
          <a:srcRect/>
          <a:stretch>
            <a:fillRect/>
          </a:stretch>
        </p:blipFill>
        <p:spPr bwMode="auto">
          <a:xfrm>
            <a:off x="16774120" y="23325336"/>
            <a:ext cx="5832648" cy="51303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6" name="ZoneTexte 85"/>
          <p:cNvSpPr txBox="1"/>
          <p:nvPr/>
        </p:nvSpPr>
        <p:spPr>
          <a:xfrm>
            <a:off x="16846128" y="28509912"/>
            <a:ext cx="5760640"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Expression d’EGFP dans des embryons des souris transgéniques de HS3/GFP aux stades : E10,5 ; E13,5</a:t>
            </a:r>
            <a:endParaRPr lang="fr-FR" sz="2400" b="1" dirty="0">
              <a:latin typeface="Arial" pitchFamily="34" charset="0"/>
              <a:cs typeface="Arial" pitchFamily="34" charset="0"/>
            </a:endParaRPr>
          </a:p>
        </p:txBody>
      </p:sp>
      <p:pic>
        <p:nvPicPr>
          <p:cNvPr id="87" name="Picture 2"/>
          <p:cNvPicPr>
            <a:picLocks noChangeAspect="1" noChangeArrowheads="1"/>
          </p:cNvPicPr>
          <p:nvPr/>
        </p:nvPicPr>
        <p:blipFill>
          <a:blip r:embed="rId10" cstate="print"/>
          <a:srcRect/>
          <a:stretch>
            <a:fillRect/>
          </a:stretch>
        </p:blipFill>
        <p:spPr bwMode="auto">
          <a:xfrm>
            <a:off x="11157496" y="30238104"/>
            <a:ext cx="5400600"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8" name="ZoneTexte 87"/>
          <p:cNvSpPr txBox="1"/>
          <p:nvPr/>
        </p:nvSpPr>
        <p:spPr>
          <a:xfrm>
            <a:off x="11157496" y="35509204"/>
            <a:ext cx="5328592"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b="1" dirty="0" smtClean="0">
                <a:latin typeface="Arial" pitchFamily="34" charset="0"/>
                <a:cs typeface="Arial" pitchFamily="34" charset="0"/>
              </a:rPr>
              <a:t>Expression d’EGFP dans des embryons des souris transgéniques de HS2-3/GFP aux stades : E10,5 ; E13,5</a:t>
            </a:r>
            <a:endParaRPr lang="fr-FR" sz="2400" b="1" dirty="0">
              <a:latin typeface="Arial" pitchFamily="34" charset="0"/>
              <a:cs typeface="Arial" pitchFamily="34" charset="0"/>
            </a:endParaRPr>
          </a:p>
        </p:txBody>
      </p:sp>
      <p:pic>
        <p:nvPicPr>
          <p:cNvPr id="89" name="Picture 2" descr="C:\Users\Owner\Desktop\M2\Controle genetique\Poster\The gb-globin switch_Characterization of the transcriptome profiles _bleu.PNG"/>
          <p:cNvPicPr>
            <a:picLocks noChangeAspect="1" noChangeArrowheads="1"/>
          </p:cNvPicPr>
          <p:nvPr/>
        </p:nvPicPr>
        <p:blipFill>
          <a:blip r:embed="rId11" cstate="print"/>
          <a:srcRect/>
          <a:stretch>
            <a:fillRect/>
          </a:stretch>
        </p:blipFill>
        <p:spPr bwMode="auto">
          <a:xfrm>
            <a:off x="16846128" y="30238104"/>
            <a:ext cx="5760640" cy="5184576"/>
          </a:xfrm>
          <a:prstGeom prst="rect">
            <a:avLst/>
          </a:prstGeom>
          <a:noFill/>
        </p:spPr>
      </p:pic>
      <p:sp>
        <p:nvSpPr>
          <p:cNvPr id="90" name="ZoneTexte 89"/>
          <p:cNvSpPr txBox="1"/>
          <p:nvPr/>
        </p:nvSpPr>
        <p:spPr>
          <a:xfrm>
            <a:off x="16846128" y="35422680"/>
            <a:ext cx="568863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err="1" smtClean="0">
                <a:latin typeface="Arial" pitchFamily="34" charset="0"/>
                <a:cs typeface="Arial" pitchFamily="34" charset="0"/>
              </a:rPr>
              <a:t>Changement</a:t>
            </a:r>
            <a:r>
              <a:rPr lang="en-US" sz="2400" b="1" dirty="0" smtClean="0">
                <a:latin typeface="Arial" pitchFamily="34" charset="0"/>
                <a:cs typeface="Arial" pitchFamily="34" charset="0"/>
              </a:rPr>
              <a:t> du </a:t>
            </a:r>
            <a:r>
              <a:rPr lang="en-US" sz="2400" b="1" dirty="0" err="1" smtClean="0">
                <a:latin typeface="Arial" pitchFamily="34" charset="0"/>
                <a:cs typeface="Arial" pitchFamily="34" charset="0"/>
              </a:rPr>
              <a:t>niveau</a:t>
            </a:r>
            <a:r>
              <a:rPr lang="en-US" sz="2400" b="1" dirty="0">
                <a:latin typeface="Arial" pitchFamily="34" charset="0"/>
                <a:cs typeface="Arial" pitchFamily="34" charset="0"/>
              </a:rPr>
              <a:t> </a:t>
            </a:r>
            <a:r>
              <a:rPr lang="en-US" sz="2400" b="1" dirty="0" smtClean="0">
                <a:latin typeface="Arial" pitchFamily="34" charset="0"/>
                <a:cs typeface="Arial" pitchFamily="34" charset="0"/>
              </a:rPr>
              <a:t>des </a:t>
            </a:r>
            <a:r>
              <a:rPr lang="en-US" sz="2400" b="1" dirty="0" err="1" smtClean="0">
                <a:latin typeface="Arial" pitchFamily="34" charset="0"/>
                <a:cs typeface="Arial" pitchFamily="34" charset="0"/>
              </a:rPr>
              <a:t>ARNm</a:t>
            </a:r>
            <a:r>
              <a:rPr lang="en-US" sz="2400" b="1" dirty="0" smtClean="0">
                <a:latin typeface="Arial" pitchFamily="34" charset="0"/>
                <a:cs typeface="Arial" pitchFamily="34" charset="0"/>
              </a:rPr>
              <a:t> de </a:t>
            </a:r>
            <a:r>
              <a:rPr lang="el-GR" sz="2400" b="1" dirty="0" smtClean="0">
                <a:latin typeface="Arial" pitchFamily="34" charset="0"/>
                <a:cs typeface="Arial" pitchFamily="34" charset="0"/>
              </a:rPr>
              <a:t>β</a:t>
            </a:r>
            <a:r>
              <a:rPr lang="fr-FR" sz="2400" b="1" dirty="0" smtClean="0">
                <a:latin typeface="Arial" pitchFamily="34" charset="0"/>
                <a:cs typeface="Arial" pitchFamily="34" charset="0"/>
              </a:rPr>
              <a:t>- et </a:t>
            </a:r>
            <a:r>
              <a:rPr lang="el-GR" sz="2400" b="1" dirty="0" smtClean="0">
                <a:latin typeface="Arial" pitchFamily="34" charset="0"/>
                <a:cs typeface="Arial" pitchFamily="34" charset="0"/>
              </a:rPr>
              <a:t>γ</a:t>
            </a:r>
            <a:r>
              <a:rPr lang="fr-FR" sz="2400" b="1" dirty="0" smtClean="0">
                <a:latin typeface="Arial" pitchFamily="34" charset="0"/>
                <a:cs typeface="Arial" pitchFamily="34" charset="0"/>
              </a:rPr>
              <a:t>-globines durant la maturation érythrocytaire</a:t>
            </a:r>
            <a:endParaRPr lang="fr-FR" sz="2400" b="1" dirty="0">
              <a:latin typeface="Arial" pitchFamily="34" charset="0"/>
              <a:cs typeface="Arial" pitchFamily="34" charset="0"/>
            </a:endParaRPr>
          </a:p>
        </p:txBody>
      </p:sp>
      <p:graphicFrame>
        <p:nvGraphicFramePr>
          <p:cNvPr id="96" name="Tableau 95"/>
          <p:cNvGraphicFramePr>
            <a:graphicFrameLocks noGrp="1"/>
          </p:cNvGraphicFramePr>
          <p:nvPr/>
        </p:nvGraphicFramePr>
        <p:xfrm>
          <a:off x="22894800" y="23325336"/>
          <a:ext cx="8712968" cy="9253728"/>
        </p:xfrm>
        <a:graphic>
          <a:graphicData uri="http://schemas.openxmlformats.org/drawingml/2006/table">
            <a:tbl>
              <a:tblPr/>
              <a:tblGrid>
                <a:gridCol w="1160859"/>
                <a:gridCol w="2958612"/>
                <a:gridCol w="2340949"/>
                <a:gridCol w="2252548"/>
              </a:tblGrid>
              <a:tr h="1540261">
                <a:tc>
                  <a:txBody>
                    <a:bodyPr/>
                    <a:lstStyle/>
                    <a:p>
                      <a:pPr algn="ctr">
                        <a:lnSpc>
                          <a:spcPct val="115000"/>
                        </a:lnSpc>
                        <a:spcAft>
                          <a:spcPts val="0"/>
                        </a:spcAft>
                      </a:pPr>
                      <a:r>
                        <a:rPr lang="en-US" sz="2400" b="1" dirty="0">
                          <a:latin typeface="Arial" pitchFamily="34" charset="0"/>
                          <a:ea typeface="Calibri"/>
                          <a:cs typeface="Arial" pitchFamily="34" charset="0"/>
                        </a:rPr>
                        <a:t>Profile</a:t>
                      </a:r>
                      <a:endParaRPr lang="fr-FR"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a:latin typeface="Arial" pitchFamily="34" charset="0"/>
                          <a:ea typeface="Calibri"/>
                          <a:cs typeface="Arial" pitchFamily="34" charset="0"/>
                        </a:rPr>
                        <a:t>Voies de signalisations impliquées</a:t>
                      </a:r>
                      <a:endParaRPr lang="fr-FR" sz="24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b="1">
                          <a:latin typeface="Arial" pitchFamily="34" charset="0"/>
                          <a:ea typeface="Calibri"/>
                          <a:cs typeface="Arial" pitchFamily="34" charset="0"/>
                        </a:rPr>
                        <a:t>Certains Facteurs de transcriptions impliqués</a:t>
                      </a:r>
                      <a:endParaRPr lang="fr-FR" sz="24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b="1">
                          <a:latin typeface="Arial" pitchFamily="34" charset="0"/>
                          <a:ea typeface="Calibri"/>
                          <a:cs typeface="Arial" pitchFamily="34" charset="0"/>
                        </a:rPr>
                        <a:t>Régulation des gènes β- et γ-globines</a:t>
                      </a:r>
                      <a:endParaRPr lang="fr-FR" sz="24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8313">
                <a:tc>
                  <a:txBody>
                    <a:bodyPr/>
                    <a:lstStyle/>
                    <a:p>
                      <a:pPr algn="ctr">
                        <a:lnSpc>
                          <a:spcPct val="115000"/>
                        </a:lnSpc>
                        <a:spcAft>
                          <a:spcPts val="0"/>
                        </a:spcAft>
                      </a:pPr>
                      <a:r>
                        <a:rPr lang="en-US" sz="2400">
                          <a:latin typeface="Arial" pitchFamily="34" charset="0"/>
                          <a:ea typeface="Calibri"/>
                          <a:cs typeface="Arial" pitchFamily="34" charset="0"/>
                        </a:rPr>
                        <a:t>Profile 1</a:t>
                      </a:r>
                      <a:endParaRPr lang="fr-FR" sz="24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latin typeface="Arial" pitchFamily="34" charset="0"/>
                          <a:ea typeface="Calibri"/>
                          <a:cs typeface="Arial" pitchFamily="34" charset="0"/>
                        </a:rPr>
                        <a:t>*Cdc42 ;</a:t>
                      </a:r>
                      <a:endParaRPr lang="fr-FR" sz="2400" dirty="0">
                        <a:latin typeface="Arial" pitchFamily="34" charset="0"/>
                        <a:ea typeface="Calibri"/>
                        <a:cs typeface="Arial" pitchFamily="34" charset="0"/>
                      </a:endParaRPr>
                    </a:p>
                    <a:p>
                      <a:pPr>
                        <a:lnSpc>
                          <a:spcPct val="115000"/>
                        </a:lnSpc>
                        <a:spcAft>
                          <a:spcPts val="0"/>
                        </a:spcAft>
                      </a:pPr>
                      <a:r>
                        <a:rPr lang="en-US" sz="2400" dirty="0">
                          <a:latin typeface="Arial" pitchFamily="34" charset="0"/>
                          <a:ea typeface="Calibri"/>
                          <a:cs typeface="Arial" pitchFamily="34" charset="0"/>
                        </a:rPr>
                        <a:t>*NF-Kb ;</a:t>
                      </a:r>
                      <a:endParaRPr lang="fr-FR" sz="2400" dirty="0">
                        <a:latin typeface="Arial" pitchFamily="34" charset="0"/>
                        <a:ea typeface="Calibri"/>
                        <a:cs typeface="Arial" pitchFamily="34" charset="0"/>
                      </a:endParaRPr>
                    </a:p>
                    <a:p>
                      <a:pPr>
                        <a:lnSpc>
                          <a:spcPct val="115000"/>
                        </a:lnSpc>
                        <a:spcAft>
                          <a:spcPts val="0"/>
                        </a:spcAft>
                      </a:pPr>
                      <a:r>
                        <a:rPr lang="en-US" sz="2400" dirty="0">
                          <a:latin typeface="Arial" pitchFamily="34" charset="0"/>
                          <a:ea typeface="Calibri"/>
                          <a:cs typeface="Arial" pitchFamily="34" charset="0"/>
                        </a:rPr>
                        <a:t>*</a:t>
                      </a:r>
                      <a:r>
                        <a:rPr lang="en-US" sz="2400" dirty="0" err="1">
                          <a:latin typeface="Arial" pitchFamily="34" charset="0"/>
                          <a:ea typeface="Calibri"/>
                          <a:cs typeface="Arial" pitchFamily="34" charset="0"/>
                        </a:rPr>
                        <a:t>Erythropoïetine</a:t>
                      </a:r>
                      <a:r>
                        <a:rPr lang="en-US" sz="2400" dirty="0">
                          <a:latin typeface="Arial" pitchFamily="34" charset="0"/>
                          <a:ea typeface="Calibri"/>
                          <a:cs typeface="Arial" pitchFamily="34" charset="0"/>
                        </a:rPr>
                        <a:t> ;</a:t>
                      </a:r>
                      <a:endParaRPr lang="fr-FR" sz="2400" dirty="0">
                        <a:latin typeface="Arial" pitchFamily="34" charset="0"/>
                        <a:ea typeface="Calibri"/>
                        <a:cs typeface="Arial" pitchFamily="34" charset="0"/>
                      </a:endParaRPr>
                    </a:p>
                    <a:p>
                      <a:pPr>
                        <a:lnSpc>
                          <a:spcPct val="115000"/>
                        </a:lnSpc>
                        <a:spcAft>
                          <a:spcPts val="0"/>
                        </a:spcAft>
                      </a:pPr>
                      <a:r>
                        <a:rPr lang="en-US" sz="2400" dirty="0">
                          <a:latin typeface="Arial" pitchFamily="34" charset="0"/>
                          <a:ea typeface="Calibri"/>
                          <a:cs typeface="Arial" pitchFamily="34" charset="0"/>
                        </a:rPr>
                        <a:t>*Notch ;</a:t>
                      </a:r>
                      <a:endParaRPr lang="fr-FR" sz="2400" dirty="0">
                        <a:latin typeface="Arial" pitchFamily="34" charset="0"/>
                        <a:ea typeface="Calibri"/>
                        <a:cs typeface="Arial" pitchFamily="34" charset="0"/>
                      </a:endParaRPr>
                    </a:p>
                    <a:p>
                      <a:pPr>
                        <a:lnSpc>
                          <a:spcPct val="115000"/>
                        </a:lnSpc>
                        <a:spcAft>
                          <a:spcPts val="0"/>
                        </a:spcAft>
                      </a:pPr>
                      <a:r>
                        <a:rPr lang="en-US" sz="2400" dirty="0">
                          <a:latin typeface="Arial" pitchFamily="34" charset="0"/>
                          <a:ea typeface="Calibri"/>
                          <a:cs typeface="Arial" pitchFamily="34" charset="0"/>
                        </a:rPr>
                        <a:t>*p38 MAPK</a:t>
                      </a:r>
                      <a:endParaRPr lang="fr-FR" sz="2400" dirty="0">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Arial" pitchFamily="34" charset="0"/>
                          <a:ea typeface="Calibri"/>
                          <a:cs typeface="Arial" pitchFamily="34" charset="0"/>
                        </a:rPr>
                        <a:t>KLF4</a:t>
                      </a:r>
                    </a:p>
                    <a:p>
                      <a:pPr algn="ctr">
                        <a:lnSpc>
                          <a:spcPct val="115000"/>
                        </a:lnSpc>
                        <a:spcAft>
                          <a:spcPts val="0"/>
                        </a:spcAft>
                      </a:pPr>
                      <a:r>
                        <a:rPr lang="fr-FR" sz="2400">
                          <a:latin typeface="Arial" pitchFamily="34" charset="0"/>
                          <a:ea typeface="Calibri"/>
                          <a:cs typeface="Arial" pitchFamily="34" charset="0"/>
                        </a:rPr>
                        <a:t>GATA2</a:t>
                      </a:r>
                    </a:p>
                    <a:p>
                      <a:pPr algn="ctr">
                        <a:lnSpc>
                          <a:spcPct val="115000"/>
                        </a:lnSpc>
                        <a:spcAft>
                          <a:spcPts val="0"/>
                        </a:spcAft>
                      </a:pPr>
                      <a:r>
                        <a:rPr lang="fr-FR" sz="2400">
                          <a:latin typeface="Arial" pitchFamily="34" charset="0"/>
                          <a:ea typeface="Calibri"/>
                          <a:cs typeface="Arial" pitchFamily="34" charset="0"/>
                        </a:rPr>
                        <a:t>GATA3</a:t>
                      </a:r>
                    </a:p>
                    <a:p>
                      <a:pPr algn="ctr">
                        <a:lnSpc>
                          <a:spcPct val="115000"/>
                        </a:lnSpc>
                        <a:spcAft>
                          <a:spcPts val="0"/>
                        </a:spcAft>
                      </a:pPr>
                      <a:r>
                        <a:rPr lang="fr-FR" sz="2400">
                          <a:latin typeface="Arial" pitchFamily="34" charset="0"/>
                          <a:ea typeface="Calibri"/>
                          <a:cs typeface="Arial" pitchFamily="34" charset="0"/>
                        </a:rPr>
                        <a:t>FOS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Arial" pitchFamily="34" charset="0"/>
                          <a:ea typeface="Calibri"/>
                          <a:cs typeface="Arial" pitchFamily="34" charset="0"/>
                        </a:rPr>
                        <a:t>7</a:t>
                      </a:r>
                      <a:r>
                        <a:rPr lang="fr-FR" sz="2400" baseline="30000">
                          <a:latin typeface="Arial" pitchFamily="34" charset="0"/>
                          <a:ea typeface="Calibri"/>
                          <a:cs typeface="Arial" pitchFamily="34" charset="0"/>
                        </a:rPr>
                        <a:t>ème</a:t>
                      </a:r>
                      <a:r>
                        <a:rPr lang="fr-FR" sz="2400">
                          <a:latin typeface="Arial" pitchFamily="34" charset="0"/>
                          <a:ea typeface="Calibri"/>
                          <a:cs typeface="Arial" pitchFamily="34" charset="0"/>
                        </a:rPr>
                        <a:t>- 21</a:t>
                      </a:r>
                      <a:r>
                        <a:rPr lang="fr-FR" sz="2400" baseline="30000">
                          <a:latin typeface="Arial" pitchFamily="34" charset="0"/>
                          <a:ea typeface="Calibri"/>
                          <a:cs typeface="Arial" pitchFamily="34" charset="0"/>
                        </a:rPr>
                        <a:t>ème</a:t>
                      </a:r>
                      <a:r>
                        <a:rPr lang="fr-FR" sz="2400">
                          <a:latin typeface="Arial" pitchFamily="34" charset="0"/>
                          <a:ea typeface="Calibri"/>
                          <a:cs typeface="Arial" pitchFamily="34" charset="0"/>
                        </a:rPr>
                        <a:t> jours: down-regulation de β et up-regulation de 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58246">
                <a:tc>
                  <a:txBody>
                    <a:bodyPr/>
                    <a:lstStyle/>
                    <a:p>
                      <a:pPr algn="ctr">
                        <a:lnSpc>
                          <a:spcPct val="115000"/>
                        </a:lnSpc>
                        <a:spcAft>
                          <a:spcPts val="0"/>
                        </a:spcAft>
                      </a:pPr>
                      <a:r>
                        <a:rPr lang="en-US" sz="2400">
                          <a:latin typeface="Arial" pitchFamily="34" charset="0"/>
                          <a:ea typeface="Calibri"/>
                          <a:cs typeface="Arial" pitchFamily="34" charset="0"/>
                        </a:rPr>
                        <a:t>Profile 2</a:t>
                      </a:r>
                      <a:endParaRPr lang="fr-FR" sz="24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400" dirty="0">
                          <a:latin typeface="Arial" pitchFamily="34" charset="0"/>
                          <a:ea typeface="Calibri"/>
                          <a:cs typeface="Arial" pitchFamily="34" charset="0"/>
                        </a:rPr>
                        <a:t>*Point de contrôle G2/M du cycle cellulaire;</a:t>
                      </a:r>
                    </a:p>
                    <a:p>
                      <a:pPr>
                        <a:lnSpc>
                          <a:spcPct val="115000"/>
                        </a:lnSpc>
                        <a:spcAft>
                          <a:spcPts val="0"/>
                        </a:spcAft>
                      </a:pPr>
                      <a:r>
                        <a:rPr lang="fr-FR" sz="2400" dirty="0">
                          <a:latin typeface="Arial" pitchFamily="34" charset="0"/>
                          <a:ea typeface="Calibri"/>
                          <a:cs typeface="Arial" pitchFamily="34" charset="0"/>
                        </a:rPr>
                        <a:t>*Point de contrôle G1/S du cycle cellulaire ;</a:t>
                      </a:r>
                    </a:p>
                    <a:p>
                      <a:pPr>
                        <a:lnSpc>
                          <a:spcPct val="115000"/>
                        </a:lnSpc>
                        <a:spcAft>
                          <a:spcPts val="0"/>
                        </a:spcAft>
                      </a:pPr>
                      <a:r>
                        <a:rPr lang="fr-FR" sz="2400" dirty="0">
                          <a:latin typeface="Arial" pitchFamily="34" charset="0"/>
                          <a:ea typeface="Calibri"/>
                          <a:cs typeface="Arial" pitchFamily="34" charset="0"/>
                        </a:rPr>
                        <a:t>*p53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dirty="0">
                          <a:latin typeface="Arial" pitchFamily="34" charset="0"/>
                          <a:ea typeface="Calibri"/>
                          <a:cs typeface="Arial" pitchFamily="34" charset="0"/>
                        </a:rPr>
                        <a:t>KLF1</a:t>
                      </a:r>
                      <a:endParaRPr lang="fr-FR" sz="2400" dirty="0">
                        <a:latin typeface="Arial" pitchFamily="34" charset="0"/>
                        <a:ea typeface="Calibri"/>
                        <a:cs typeface="Arial" pitchFamily="34" charset="0"/>
                      </a:endParaRPr>
                    </a:p>
                    <a:p>
                      <a:pPr algn="ctr">
                        <a:lnSpc>
                          <a:spcPct val="115000"/>
                        </a:lnSpc>
                        <a:spcAft>
                          <a:spcPts val="0"/>
                        </a:spcAft>
                      </a:pPr>
                      <a:r>
                        <a:rPr lang="en-US" sz="2400" dirty="0">
                          <a:latin typeface="Arial" pitchFamily="34" charset="0"/>
                          <a:ea typeface="Calibri"/>
                          <a:cs typeface="Arial" pitchFamily="34" charset="0"/>
                        </a:rPr>
                        <a:t>KLF 10</a:t>
                      </a:r>
                      <a:endParaRPr lang="fr-FR" sz="2400" dirty="0">
                        <a:latin typeface="Arial" pitchFamily="34" charset="0"/>
                        <a:ea typeface="Calibri"/>
                        <a:cs typeface="Arial" pitchFamily="34" charset="0"/>
                      </a:endParaRPr>
                    </a:p>
                    <a:p>
                      <a:pPr algn="ctr">
                        <a:lnSpc>
                          <a:spcPct val="115000"/>
                        </a:lnSpc>
                        <a:spcAft>
                          <a:spcPts val="0"/>
                        </a:spcAft>
                      </a:pPr>
                      <a:r>
                        <a:rPr lang="en-US" sz="2400" dirty="0">
                          <a:latin typeface="Arial" pitchFamily="34" charset="0"/>
                          <a:ea typeface="Calibri"/>
                          <a:cs typeface="Arial" pitchFamily="34" charset="0"/>
                        </a:rPr>
                        <a:t>GATA1</a:t>
                      </a:r>
                      <a:endParaRPr lang="fr-FR" sz="2400" dirty="0">
                        <a:latin typeface="Arial" pitchFamily="34" charset="0"/>
                        <a:ea typeface="Calibri"/>
                        <a:cs typeface="Arial" pitchFamily="34" charset="0"/>
                      </a:endParaRPr>
                    </a:p>
                    <a:p>
                      <a:pPr algn="ctr">
                        <a:lnSpc>
                          <a:spcPct val="115000"/>
                        </a:lnSpc>
                        <a:spcAft>
                          <a:spcPts val="0"/>
                        </a:spcAft>
                      </a:pPr>
                      <a:r>
                        <a:rPr lang="en-US" sz="2400" dirty="0">
                          <a:latin typeface="Arial" pitchFamily="34" charset="0"/>
                          <a:ea typeface="Calibri"/>
                          <a:cs typeface="Arial" pitchFamily="34" charset="0"/>
                        </a:rPr>
                        <a:t>NFE2</a:t>
                      </a:r>
                      <a:endParaRPr lang="fr-FR"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Arial" pitchFamily="34" charset="0"/>
                          <a:ea typeface="Calibri"/>
                          <a:cs typeface="Arial" pitchFamily="34" charset="0"/>
                        </a:rPr>
                        <a:t>21</a:t>
                      </a:r>
                      <a:r>
                        <a:rPr lang="fr-FR" sz="2400" baseline="30000">
                          <a:latin typeface="Arial" pitchFamily="34" charset="0"/>
                          <a:ea typeface="Calibri"/>
                          <a:cs typeface="Arial" pitchFamily="34" charset="0"/>
                        </a:rPr>
                        <a:t>ème</a:t>
                      </a:r>
                      <a:r>
                        <a:rPr lang="fr-FR" sz="2400">
                          <a:latin typeface="Arial" pitchFamily="34" charset="0"/>
                          <a:ea typeface="Calibri"/>
                          <a:cs typeface="Arial" pitchFamily="34" charset="0"/>
                        </a:rPr>
                        <a:t>- 28</a:t>
                      </a:r>
                      <a:r>
                        <a:rPr lang="fr-FR" sz="2400" baseline="30000">
                          <a:latin typeface="Arial" pitchFamily="34" charset="0"/>
                          <a:ea typeface="Calibri"/>
                          <a:cs typeface="Arial" pitchFamily="34" charset="0"/>
                        </a:rPr>
                        <a:t>ème</a:t>
                      </a:r>
                      <a:r>
                        <a:rPr lang="fr-FR" sz="2400">
                          <a:latin typeface="Arial" pitchFamily="34" charset="0"/>
                          <a:ea typeface="Calibri"/>
                          <a:cs typeface="Arial" pitchFamily="34" charset="0"/>
                        </a:rPr>
                        <a:t> jours:</a:t>
                      </a:r>
                    </a:p>
                    <a:p>
                      <a:pPr algn="ctr">
                        <a:lnSpc>
                          <a:spcPct val="115000"/>
                        </a:lnSpc>
                        <a:spcAft>
                          <a:spcPts val="0"/>
                        </a:spcAft>
                      </a:pPr>
                      <a:r>
                        <a:rPr lang="fr-FR" sz="2400">
                          <a:latin typeface="Arial" pitchFamily="34" charset="0"/>
                          <a:ea typeface="Calibri"/>
                          <a:cs typeface="Arial" pitchFamily="34" charset="0"/>
                        </a:rPr>
                        <a:t>up-regulation de β et down-regulation de γ</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7068">
                <a:tc>
                  <a:txBody>
                    <a:bodyPr/>
                    <a:lstStyle/>
                    <a:p>
                      <a:pPr algn="ctr">
                        <a:lnSpc>
                          <a:spcPct val="115000"/>
                        </a:lnSpc>
                        <a:spcAft>
                          <a:spcPts val="0"/>
                        </a:spcAft>
                      </a:pPr>
                      <a:r>
                        <a:rPr lang="en-US" sz="2400" dirty="0" smtClean="0">
                          <a:latin typeface="Arial" pitchFamily="34" charset="0"/>
                          <a:ea typeface="Calibri"/>
                          <a:cs typeface="Arial" pitchFamily="34" charset="0"/>
                        </a:rPr>
                        <a:t>Profile </a:t>
                      </a:r>
                      <a:r>
                        <a:rPr lang="en-US" sz="2400" dirty="0">
                          <a:latin typeface="Arial" pitchFamily="34" charset="0"/>
                          <a:ea typeface="Calibri"/>
                          <a:cs typeface="Arial" pitchFamily="34" charset="0"/>
                        </a:rPr>
                        <a:t>3</a:t>
                      </a:r>
                      <a:endParaRPr lang="fr-FR" sz="24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2400" dirty="0">
                          <a:latin typeface="Arial" pitchFamily="34" charset="0"/>
                          <a:ea typeface="Calibri"/>
                          <a:cs typeface="Arial" pitchFamily="34" charset="0"/>
                        </a:rPr>
                        <a:t>*Point de contrôle G1/S du cycle cellulaire ;</a:t>
                      </a:r>
                    </a:p>
                    <a:p>
                      <a:pPr>
                        <a:lnSpc>
                          <a:spcPct val="115000"/>
                        </a:lnSpc>
                        <a:spcAft>
                          <a:spcPts val="0"/>
                        </a:spcAft>
                      </a:pPr>
                      <a:r>
                        <a:rPr lang="fr-FR" sz="2400" dirty="0">
                          <a:latin typeface="Arial" pitchFamily="34" charset="0"/>
                          <a:ea typeface="Calibri"/>
                          <a:cs typeface="Arial" pitchFamily="34" charset="0"/>
                        </a:rPr>
                        <a:t>*Point de contrôle G2/M du cycle cellulaire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a:latin typeface="Arial" pitchFamily="34" charset="0"/>
                          <a:ea typeface="Calibri"/>
                          <a:cs typeface="Arial" pitchFamily="34" charset="0"/>
                        </a:rPr>
                        <a:t>GATA 5</a:t>
                      </a:r>
                    </a:p>
                    <a:p>
                      <a:pPr algn="ctr">
                        <a:lnSpc>
                          <a:spcPct val="115000"/>
                        </a:lnSpc>
                        <a:spcAft>
                          <a:spcPts val="0"/>
                        </a:spcAft>
                      </a:pPr>
                      <a:r>
                        <a:rPr lang="fr-FR" sz="2400">
                          <a:latin typeface="Arial" pitchFamily="34" charset="0"/>
                          <a:ea typeface="Calibri"/>
                          <a:cs typeface="Arial" pitchFamily="34" charset="0"/>
                        </a:rPr>
                        <a:t>WT1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400" dirty="0">
                          <a:latin typeface="Arial" pitchFamily="34" charset="0"/>
                          <a:ea typeface="Calibri"/>
                          <a:cs typeface="Arial" pitchFamily="34" charset="0"/>
                        </a:rPr>
                        <a:t>Autour du 21</a:t>
                      </a:r>
                      <a:r>
                        <a:rPr lang="fr-FR" sz="2400" baseline="30000" dirty="0">
                          <a:latin typeface="Arial" pitchFamily="34" charset="0"/>
                          <a:ea typeface="Calibri"/>
                          <a:cs typeface="Arial" pitchFamily="34" charset="0"/>
                        </a:rPr>
                        <a:t>ème</a:t>
                      </a:r>
                      <a:r>
                        <a:rPr lang="fr-FR" sz="2400" dirty="0">
                          <a:latin typeface="Arial" pitchFamily="34" charset="0"/>
                          <a:ea typeface="Calibri"/>
                          <a:cs typeface="Arial" pitchFamily="34" charset="0"/>
                        </a:rPr>
                        <a:t> jour : γ/β -globine Switch.</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8" name="ZoneTexte 97"/>
          <p:cNvSpPr txBox="1"/>
          <p:nvPr/>
        </p:nvSpPr>
        <p:spPr>
          <a:xfrm>
            <a:off x="23614880" y="32647467"/>
            <a:ext cx="7488832" cy="830997"/>
          </a:xfrm>
          <a:prstGeom prst="rect">
            <a:avLst/>
          </a:prstGeom>
          <a:noFill/>
        </p:spPr>
        <p:txBody>
          <a:bodyPr wrap="square" rtlCol="0">
            <a:spAutoFit/>
          </a:bodyPr>
          <a:lstStyle/>
          <a:p>
            <a:pPr algn="ctr"/>
            <a:r>
              <a:rPr lang="fr-FR" sz="2400" b="1" dirty="0" smtClean="0">
                <a:latin typeface="Arial" pitchFamily="34" charset="0"/>
                <a:cs typeface="Arial" pitchFamily="34" charset="0"/>
              </a:rPr>
              <a:t>Les facteurs de transcription intervenant dans les voies de signalisations des trois profiles</a:t>
            </a:r>
            <a:endParaRPr lang="fr-FR" sz="2400" b="1" dirty="0">
              <a:latin typeface="Arial" pitchFamily="34" charset="0"/>
              <a:cs typeface="Arial" pitchFamily="34" charset="0"/>
            </a:endParaRPr>
          </a:p>
        </p:txBody>
      </p:sp>
      <p:sp>
        <p:nvSpPr>
          <p:cNvPr id="99" name="ZoneTexte 98"/>
          <p:cNvSpPr txBox="1"/>
          <p:nvPr/>
        </p:nvSpPr>
        <p:spPr>
          <a:xfrm>
            <a:off x="19078376" y="37582920"/>
            <a:ext cx="2664296" cy="3046988"/>
          </a:xfrm>
          <a:prstGeom prst="rect">
            <a:avLst/>
          </a:prstGeom>
          <a:noFill/>
        </p:spPr>
        <p:txBody>
          <a:bodyPr wrap="square" rtlCol="0">
            <a:spAutoFit/>
          </a:bodyPr>
          <a:lstStyle/>
          <a:p>
            <a:pPr algn="ctr"/>
            <a:r>
              <a:rPr lang="fr-FR" sz="2400" b="1" dirty="0" smtClean="0">
                <a:latin typeface="Arial" pitchFamily="34" charset="0"/>
                <a:cs typeface="Arial" pitchFamily="34" charset="0"/>
              </a:rPr>
              <a:t>Les centres actifs de la chromatine de </a:t>
            </a:r>
            <a:r>
              <a:rPr lang="el-GR" sz="2400" b="1" dirty="0" smtClean="0">
                <a:latin typeface="Times New Roman"/>
                <a:cs typeface="Times New Roman"/>
              </a:rPr>
              <a:t>β</a:t>
            </a:r>
            <a:r>
              <a:rPr lang="fr-FR" sz="2400" b="1" dirty="0" smtClean="0">
                <a:latin typeface="Times New Roman"/>
                <a:cs typeface="Times New Roman"/>
              </a:rPr>
              <a:t>-globine dans le noyau des globules rouges des embryons de poulet (3 et 9jrs)</a:t>
            </a:r>
            <a:r>
              <a:rPr lang="fr-FR" sz="2400" b="1" dirty="0" smtClean="0">
                <a:latin typeface="Arial" pitchFamily="34" charset="0"/>
                <a:cs typeface="Arial" pitchFamily="34" charset="0"/>
              </a:rPr>
              <a:t>  </a:t>
            </a:r>
            <a:endParaRPr lang="fr-FR" sz="2400" b="1" dirty="0">
              <a:latin typeface="Arial" pitchFamily="34" charset="0"/>
              <a:cs typeface="Arial" pitchFamily="34" charset="0"/>
            </a:endParaRPr>
          </a:p>
        </p:txBody>
      </p:sp>
      <p:pic>
        <p:nvPicPr>
          <p:cNvPr id="1029" name="Picture 5" descr="C:\Users\Owner\Desktop\Capture.PNG"/>
          <p:cNvPicPr>
            <a:picLocks noChangeAspect="1" noChangeArrowheads="1"/>
          </p:cNvPicPr>
          <p:nvPr/>
        </p:nvPicPr>
        <p:blipFill>
          <a:blip r:embed="rId12" cstate="print"/>
          <a:srcRect/>
          <a:stretch>
            <a:fillRect/>
          </a:stretch>
        </p:blipFill>
        <p:spPr bwMode="auto">
          <a:xfrm>
            <a:off x="11157496" y="37150872"/>
            <a:ext cx="6408712" cy="3943901"/>
          </a:xfrm>
          <a:prstGeom prst="rect">
            <a:avLst/>
          </a:prstGeom>
          <a:noFill/>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1299</Words>
  <Application>Microsoft Office PowerPoint</Application>
  <PresentationFormat>Personnalisé</PresentationFormat>
  <Paragraphs>94</Paragraphs>
  <Slides>1</Slides>
  <Notes>0</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Imen KACI</dc:creator>
  <cp:lastModifiedBy>Imen KACI</cp:lastModifiedBy>
  <cp:revision>50</cp:revision>
  <dcterms:created xsi:type="dcterms:W3CDTF">2013-01-15T12:03:25Z</dcterms:created>
  <dcterms:modified xsi:type="dcterms:W3CDTF">2013-01-15T16:02:21Z</dcterms:modified>
</cp:coreProperties>
</file>