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7"/>
  </p:notesMasterIdLst>
  <p:sldIdLst>
    <p:sldId id="256" r:id="rId2"/>
    <p:sldId id="257" r:id="rId3"/>
    <p:sldId id="258" r:id="rId4"/>
    <p:sldId id="262" r:id="rId5"/>
    <p:sldId id="259" r:id="rId6"/>
    <p:sldId id="260" r:id="rId7"/>
    <p:sldId id="261" r:id="rId8"/>
    <p:sldId id="263" r:id="rId9"/>
    <p:sldId id="264" r:id="rId10"/>
    <p:sldId id="265" r:id="rId11"/>
    <p:sldId id="266" r:id="rId12"/>
    <p:sldId id="267" r:id="rId13"/>
    <p:sldId id="268" r:id="rId14"/>
    <p:sldId id="269" r:id="rId15"/>
    <p:sldId id="279" r:id="rId16"/>
    <p:sldId id="272" r:id="rId17"/>
    <p:sldId id="273" r:id="rId18"/>
    <p:sldId id="274" r:id="rId19"/>
    <p:sldId id="281" r:id="rId20"/>
    <p:sldId id="275" r:id="rId21"/>
    <p:sldId id="277" r:id="rId22"/>
    <p:sldId id="282" r:id="rId23"/>
    <p:sldId id="283" r:id="rId24"/>
    <p:sldId id="285" r:id="rId25"/>
    <p:sldId id="284" r:id="rId26"/>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autoAdjust="0"/>
    <p:restoredTop sz="97119" autoAdjust="0"/>
  </p:normalViewPr>
  <p:slideViewPr>
    <p:cSldViewPr>
      <p:cViewPr>
        <p:scale>
          <a:sx n="77" d="100"/>
          <a:sy n="77" d="100"/>
        </p:scale>
        <p:origin x="-1176" y="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B4F7C6-7AAD-4474-BDE4-D7B436FADF3D}" type="datetimeFigureOut">
              <a:rPr lang="fr-FR" smtClean="0"/>
              <a:pPr/>
              <a:t>16/01/2013</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1168A95-19BD-40F2-988D-0ECCAE4D3427}"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61168A95-19BD-40F2-988D-0ECCAE4D3427}" type="slidenum">
              <a:rPr lang="fr-FR" smtClean="0"/>
              <a:pPr/>
              <a:t>2</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C61E18D6-0C8C-44AD-A07A-EE9C7A3462F6}" type="datetimeFigureOut">
              <a:rPr lang="fr-FR" smtClean="0"/>
              <a:pPr/>
              <a:t>16/01/2013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953A5A2-EBEA-46C8-A32B-DC8F2A512BA0}"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C61E18D6-0C8C-44AD-A07A-EE9C7A3462F6}" type="datetimeFigureOut">
              <a:rPr lang="fr-FR" smtClean="0"/>
              <a:pPr/>
              <a:t>16/01/2013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953A5A2-EBEA-46C8-A32B-DC8F2A512BA0}"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C61E18D6-0C8C-44AD-A07A-EE9C7A3462F6}" type="datetimeFigureOut">
              <a:rPr lang="fr-FR" smtClean="0"/>
              <a:pPr/>
              <a:t>16/01/2013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953A5A2-EBEA-46C8-A32B-DC8F2A512BA0}"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C61E18D6-0C8C-44AD-A07A-EE9C7A3462F6}" type="datetimeFigureOut">
              <a:rPr lang="fr-FR" smtClean="0"/>
              <a:pPr/>
              <a:t>16/01/2013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953A5A2-EBEA-46C8-A32B-DC8F2A512BA0}"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C61E18D6-0C8C-44AD-A07A-EE9C7A3462F6}" type="datetimeFigureOut">
              <a:rPr lang="fr-FR" smtClean="0"/>
              <a:pPr/>
              <a:t>16/01/2013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953A5A2-EBEA-46C8-A32B-DC8F2A512BA0}"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C61E18D6-0C8C-44AD-A07A-EE9C7A3462F6}" type="datetimeFigureOut">
              <a:rPr lang="fr-FR" smtClean="0"/>
              <a:pPr/>
              <a:t>16/01/2013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953A5A2-EBEA-46C8-A32B-DC8F2A512BA0}"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C61E18D6-0C8C-44AD-A07A-EE9C7A3462F6}" type="datetimeFigureOut">
              <a:rPr lang="fr-FR" smtClean="0"/>
              <a:pPr/>
              <a:t>16/01/2013</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5953A5A2-EBEA-46C8-A32B-DC8F2A512BA0}"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C61E18D6-0C8C-44AD-A07A-EE9C7A3462F6}" type="datetimeFigureOut">
              <a:rPr lang="fr-FR" smtClean="0"/>
              <a:pPr/>
              <a:t>16/01/2013</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5953A5A2-EBEA-46C8-A32B-DC8F2A512BA0}"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C61E18D6-0C8C-44AD-A07A-EE9C7A3462F6}" type="datetimeFigureOut">
              <a:rPr lang="fr-FR" smtClean="0"/>
              <a:pPr/>
              <a:t>16/01/2013</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5953A5A2-EBEA-46C8-A32B-DC8F2A512BA0}"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C61E18D6-0C8C-44AD-A07A-EE9C7A3462F6}" type="datetimeFigureOut">
              <a:rPr lang="fr-FR" smtClean="0"/>
              <a:pPr/>
              <a:t>16/01/2013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953A5A2-EBEA-46C8-A32B-DC8F2A512BA0}"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C61E18D6-0C8C-44AD-A07A-EE9C7A3462F6}" type="datetimeFigureOut">
              <a:rPr lang="fr-FR" smtClean="0"/>
              <a:pPr/>
              <a:t>16/01/2013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953A5A2-EBEA-46C8-A32B-DC8F2A512BA0}"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1E18D6-0C8C-44AD-A07A-EE9C7A3462F6}" type="datetimeFigureOut">
              <a:rPr lang="fr-FR" smtClean="0"/>
              <a:pPr/>
              <a:t>16/01/2013</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53A5A2-EBEA-46C8-A32B-DC8F2A512BA0}"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00034" y="2214554"/>
            <a:ext cx="8376012" cy="156966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9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lgerian" pitchFamily="82" charset="0"/>
              </a:rPr>
              <a:t>Introduction</a:t>
            </a:r>
            <a:endParaRPr lang="fr-FR" sz="9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lgerian" pitchFamily="82"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357290" y="642918"/>
            <a:ext cx="6286544" cy="338554"/>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fr-FR" sz="1600" b="1" u="sng"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Profile 01 : </a:t>
            </a:r>
            <a:r>
              <a:rPr lang="fr-FR" sz="1600" b="1" dirty="0" smtClean="0">
                <a:latin typeface="Times New Roman" pitchFamily="18" charset="0"/>
                <a:cs typeface="Times New Roman" pitchFamily="18" charset="0"/>
              </a:rPr>
              <a:t>du 7</a:t>
            </a:r>
            <a:r>
              <a:rPr lang="fr-FR" sz="1600" b="1" baseline="30000" dirty="0" smtClean="0">
                <a:latin typeface="Times New Roman" pitchFamily="18" charset="0"/>
                <a:cs typeface="Times New Roman" pitchFamily="18" charset="0"/>
              </a:rPr>
              <a:t>ème</a:t>
            </a:r>
            <a:r>
              <a:rPr lang="fr-FR" sz="1600" b="1" dirty="0" smtClean="0">
                <a:latin typeface="Times New Roman" pitchFamily="18" charset="0"/>
                <a:cs typeface="Times New Roman" pitchFamily="18" charset="0"/>
              </a:rPr>
              <a:t> jour au 28 </a:t>
            </a:r>
            <a:r>
              <a:rPr lang="fr-FR" sz="1600" b="1" dirty="0" err="1" smtClean="0">
                <a:latin typeface="Times New Roman" pitchFamily="18" charset="0"/>
                <a:cs typeface="Times New Roman" pitchFamily="18" charset="0"/>
              </a:rPr>
              <a:t>ème</a:t>
            </a:r>
            <a:r>
              <a:rPr lang="fr-FR" sz="1600" b="1" dirty="0" smtClean="0">
                <a:latin typeface="Times New Roman" pitchFamily="18" charset="0"/>
                <a:cs typeface="Times New Roman" pitchFamily="18" charset="0"/>
              </a:rPr>
              <a:t> jour </a:t>
            </a:r>
            <a:r>
              <a:rPr lang="fr-FR" sz="1600" b="1" dirty="0" smtClean="0">
                <a:latin typeface="Times New Roman" pitchFamily="18" charset="0"/>
                <a:cs typeface="Times New Roman" pitchFamily="18" charset="0"/>
                <a:sym typeface="Wingdings" pitchFamily="2" charset="2"/>
              </a:rPr>
              <a:t>  </a:t>
            </a:r>
            <a:r>
              <a:rPr lang="fr-FR" sz="1600" b="1" dirty="0" err="1" smtClean="0">
                <a:latin typeface="Times New Roman" pitchFamily="18" charset="0"/>
                <a:cs typeface="Times New Roman" pitchFamily="18" charset="0"/>
                <a:sym typeface="Wingdings" pitchFamily="2" charset="2"/>
              </a:rPr>
              <a:t>silencing</a:t>
            </a:r>
            <a:r>
              <a:rPr lang="fr-FR" sz="1600" b="1" dirty="0" smtClean="0">
                <a:latin typeface="Times New Roman" pitchFamily="18" charset="0"/>
                <a:cs typeface="Times New Roman" pitchFamily="18" charset="0"/>
                <a:sym typeface="Wingdings" pitchFamily="2" charset="2"/>
              </a:rPr>
              <a:t> des gènes </a:t>
            </a:r>
            <a:endParaRPr lang="fr-FR" sz="1600" b="1" dirty="0">
              <a:latin typeface="Times New Roman" pitchFamily="18" charset="0"/>
              <a:cs typeface="Times New Roman" pitchFamily="18" charset="0"/>
            </a:endParaRPr>
          </a:p>
        </p:txBody>
      </p:sp>
      <p:sp>
        <p:nvSpPr>
          <p:cNvPr id="8" name="ZoneTexte 7"/>
          <p:cNvSpPr txBox="1"/>
          <p:nvPr/>
        </p:nvSpPr>
        <p:spPr>
          <a:xfrm>
            <a:off x="1357290" y="4077306"/>
            <a:ext cx="6286544" cy="830997"/>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fr-FR" sz="1600" b="1" dirty="0" smtClean="0">
                <a:latin typeface="Times New Roman" pitchFamily="18" charset="0"/>
                <a:cs typeface="Times New Roman" pitchFamily="18" charset="0"/>
              </a:rPr>
              <a:t>6) Analyse fonctionnelle génomique : </a:t>
            </a:r>
          </a:p>
          <a:p>
            <a:r>
              <a:rPr lang="fr-FR" sz="1600" b="1" dirty="0" smtClean="0">
                <a:latin typeface="Times New Roman" pitchFamily="18" charset="0"/>
                <a:cs typeface="Times New Roman" pitchFamily="18" charset="0"/>
              </a:rPr>
              <a:t>- Etablissement des voies de signalisation via la méthode</a:t>
            </a:r>
            <a:r>
              <a:rPr lang="fr-FR" sz="1600" b="1" dirty="0">
                <a:latin typeface="Times New Roman" pitchFamily="18" charset="0"/>
                <a:cs typeface="Times New Roman" pitchFamily="18" charset="0"/>
              </a:rPr>
              <a:t> </a:t>
            </a:r>
            <a:r>
              <a:rPr lang="fr-FR" sz="1600" b="1" dirty="0" smtClean="0">
                <a:latin typeface="Times New Roman" pitchFamily="18" charset="0"/>
                <a:cs typeface="Times New Roman" pitchFamily="18" charset="0"/>
              </a:rPr>
              <a:t>IPA (</a:t>
            </a:r>
            <a:r>
              <a:rPr lang="fr-FR" sz="1600" b="1" dirty="0" err="1" smtClean="0">
                <a:latin typeface="Times New Roman" pitchFamily="18" charset="0"/>
                <a:cs typeface="Times New Roman" pitchFamily="18" charset="0"/>
              </a:rPr>
              <a:t>Ingenuity</a:t>
            </a:r>
            <a:r>
              <a:rPr lang="fr-FR" sz="1600" b="1" dirty="0" smtClean="0">
                <a:latin typeface="Times New Roman" pitchFamily="18" charset="0"/>
                <a:cs typeface="Times New Roman" pitchFamily="18" charset="0"/>
              </a:rPr>
              <a:t> </a:t>
            </a:r>
            <a:r>
              <a:rPr lang="fr-FR" sz="1600" b="1" dirty="0" err="1">
                <a:latin typeface="Times New Roman" pitchFamily="18" charset="0"/>
                <a:cs typeface="Times New Roman" pitchFamily="18" charset="0"/>
              </a:rPr>
              <a:t>pathway</a:t>
            </a:r>
            <a:r>
              <a:rPr lang="fr-FR" sz="1600" b="1" dirty="0">
                <a:latin typeface="Times New Roman" pitchFamily="18" charset="0"/>
                <a:cs typeface="Times New Roman" pitchFamily="18" charset="0"/>
              </a:rPr>
              <a:t> </a:t>
            </a:r>
            <a:r>
              <a:rPr lang="fr-FR" sz="1600" b="1" dirty="0" err="1" smtClean="0">
                <a:latin typeface="Times New Roman" pitchFamily="18" charset="0"/>
                <a:cs typeface="Times New Roman" pitchFamily="18" charset="0"/>
              </a:rPr>
              <a:t>analysis</a:t>
            </a:r>
            <a:r>
              <a:rPr lang="fr-FR" sz="1600" b="1" dirty="0" smtClean="0">
                <a:latin typeface="Times New Roman" pitchFamily="18" charset="0"/>
                <a:cs typeface="Times New Roman" pitchFamily="18" charset="0"/>
              </a:rPr>
              <a:t>)</a:t>
            </a:r>
            <a:endParaRPr lang="fr-FR" sz="1600" b="1" dirty="0">
              <a:latin typeface="Times New Roman" pitchFamily="18" charset="0"/>
              <a:cs typeface="Times New Roman" pitchFamily="18" charset="0"/>
            </a:endParaRPr>
          </a:p>
        </p:txBody>
      </p:sp>
      <p:sp>
        <p:nvSpPr>
          <p:cNvPr id="10" name="ZoneTexte 9"/>
          <p:cNvSpPr txBox="1"/>
          <p:nvPr/>
        </p:nvSpPr>
        <p:spPr>
          <a:xfrm>
            <a:off x="1357290" y="5357826"/>
            <a:ext cx="6286544" cy="58477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fr-FR" sz="1600" b="1" dirty="0" smtClean="0">
                <a:latin typeface="Times New Roman" pitchFamily="18" charset="0"/>
                <a:cs typeface="Times New Roman" pitchFamily="18" charset="0"/>
              </a:rPr>
              <a:t>7) Analyse des facteurs de transcription : </a:t>
            </a:r>
          </a:p>
          <a:p>
            <a:r>
              <a:rPr lang="fr-FR" sz="1600" b="1" dirty="0" smtClean="0">
                <a:latin typeface="Times New Roman" pitchFamily="18" charset="0"/>
                <a:cs typeface="Times New Roman" pitchFamily="18" charset="0"/>
              </a:rPr>
              <a:t>- Détermination des sites de leur fixation sur le locus β globine</a:t>
            </a:r>
            <a:endParaRPr lang="fr-FR" sz="1600" b="1" dirty="0">
              <a:latin typeface="Times New Roman" pitchFamily="18" charset="0"/>
              <a:cs typeface="Times New Roman" pitchFamily="18" charset="0"/>
            </a:endParaRPr>
          </a:p>
        </p:txBody>
      </p:sp>
      <p:sp>
        <p:nvSpPr>
          <p:cNvPr id="9" name="ZoneTexte 8"/>
          <p:cNvSpPr txBox="1"/>
          <p:nvPr/>
        </p:nvSpPr>
        <p:spPr>
          <a:xfrm>
            <a:off x="1357290" y="1285860"/>
            <a:ext cx="6286544" cy="338554"/>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fr-FR" sz="1600" b="1" u="sng"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Profile 02 : </a:t>
            </a:r>
            <a:r>
              <a:rPr lang="fr-FR" sz="1600" b="1" dirty="0" smtClean="0">
                <a:latin typeface="Times New Roman" pitchFamily="18" charset="0"/>
                <a:cs typeface="Times New Roman" pitchFamily="18" charset="0"/>
              </a:rPr>
              <a:t>du 7</a:t>
            </a:r>
            <a:r>
              <a:rPr lang="fr-FR" sz="1600" b="1" baseline="30000" dirty="0" smtClean="0">
                <a:latin typeface="Times New Roman" pitchFamily="18" charset="0"/>
                <a:cs typeface="Times New Roman" pitchFamily="18" charset="0"/>
              </a:rPr>
              <a:t>ème</a:t>
            </a:r>
            <a:r>
              <a:rPr lang="fr-FR" sz="1600" b="1" dirty="0" smtClean="0">
                <a:latin typeface="Times New Roman" pitchFamily="18" charset="0"/>
                <a:cs typeface="Times New Roman" pitchFamily="18" charset="0"/>
              </a:rPr>
              <a:t> jour au 28</a:t>
            </a:r>
            <a:r>
              <a:rPr lang="fr-FR" sz="1600" b="1" baseline="30000" dirty="0" smtClean="0">
                <a:latin typeface="Times New Roman" pitchFamily="18" charset="0"/>
                <a:cs typeface="Times New Roman" pitchFamily="18" charset="0"/>
              </a:rPr>
              <a:t>ème</a:t>
            </a:r>
            <a:r>
              <a:rPr lang="fr-FR" sz="1600" b="1" dirty="0" smtClean="0">
                <a:latin typeface="Times New Roman" pitchFamily="18" charset="0"/>
                <a:cs typeface="Times New Roman" pitchFamily="18" charset="0"/>
              </a:rPr>
              <a:t> jour </a:t>
            </a:r>
            <a:r>
              <a:rPr lang="fr-FR" sz="1600" b="1" dirty="0" smtClean="0">
                <a:latin typeface="Times New Roman" pitchFamily="18" charset="0"/>
                <a:cs typeface="Times New Roman" pitchFamily="18" charset="0"/>
                <a:sym typeface="Wingdings" pitchFamily="2" charset="2"/>
              </a:rPr>
              <a:t> activation des gènes </a:t>
            </a:r>
            <a:endParaRPr lang="fr-FR" sz="1600" b="1" dirty="0">
              <a:latin typeface="Times New Roman" pitchFamily="18" charset="0"/>
              <a:cs typeface="Times New Roman" pitchFamily="18" charset="0"/>
            </a:endParaRPr>
          </a:p>
        </p:txBody>
      </p:sp>
      <p:sp>
        <p:nvSpPr>
          <p:cNvPr id="11" name="ZoneTexte 10"/>
          <p:cNvSpPr txBox="1"/>
          <p:nvPr/>
        </p:nvSpPr>
        <p:spPr>
          <a:xfrm>
            <a:off x="1357290" y="1928802"/>
            <a:ext cx="6286544" cy="338554"/>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fr-FR" sz="1600" b="1" u="sng"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Profile 03 : </a:t>
            </a:r>
            <a:r>
              <a:rPr lang="fr-FR" sz="1600" b="1" dirty="0" smtClean="0">
                <a:latin typeface="Times New Roman" pitchFamily="18" charset="0"/>
                <a:cs typeface="Times New Roman" pitchFamily="18" charset="0"/>
              </a:rPr>
              <a:t>au bout du 21</a:t>
            </a:r>
            <a:r>
              <a:rPr lang="fr-FR" sz="1600" b="1" baseline="30000" dirty="0" smtClean="0">
                <a:latin typeface="Times New Roman" pitchFamily="18" charset="0"/>
                <a:cs typeface="Times New Roman" pitchFamily="18" charset="0"/>
              </a:rPr>
              <a:t>ème</a:t>
            </a:r>
            <a:r>
              <a:rPr lang="fr-FR" sz="1600" b="1" dirty="0" smtClean="0">
                <a:latin typeface="Times New Roman" pitchFamily="18" charset="0"/>
                <a:cs typeface="Times New Roman" pitchFamily="18" charset="0"/>
              </a:rPr>
              <a:t> jour </a:t>
            </a:r>
            <a:r>
              <a:rPr lang="fr-FR" sz="1600" b="1" dirty="0" smtClean="0">
                <a:latin typeface="Times New Roman" pitchFamily="18" charset="0"/>
                <a:cs typeface="Times New Roman" pitchFamily="18" charset="0"/>
                <a:sym typeface="Wingdings" pitchFamily="2" charset="2"/>
              </a:rPr>
              <a:t> Seuil de l’expression</a:t>
            </a:r>
            <a:endParaRPr lang="fr-FR" sz="1600" b="1" dirty="0">
              <a:latin typeface="Times New Roman" pitchFamily="18" charset="0"/>
              <a:cs typeface="Times New Roman" pitchFamily="18" charset="0"/>
            </a:endParaRPr>
          </a:p>
        </p:txBody>
      </p:sp>
      <p:sp>
        <p:nvSpPr>
          <p:cNvPr id="12" name="ZoneTexte 11"/>
          <p:cNvSpPr txBox="1"/>
          <p:nvPr/>
        </p:nvSpPr>
        <p:spPr>
          <a:xfrm>
            <a:off x="1357290" y="2571744"/>
            <a:ext cx="6286544" cy="1077218"/>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fr-FR" sz="1600" b="1" dirty="0" smtClean="0">
                <a:latin typeface="Times New Roman" pitchFamily="18" charset="0"/>
                <a:cs typeface="Times New Roman" pitchFamily="18" charset="0"/>
              </a:rPr>
              <a:t>5) Analyse DAVID GO : </a:t>
            </a:r>
          </a:p>
          <a:p>
            <a:r>
              <a:rPr lang="fr-FR" sz="1600" b="1" dirty="0" smtClean="0">
                <a:latin typeface="Times New Roman" pitchFamily="18" charset="0"/>
                <a:cs typeface="Times New Roman" pitchFamily="18" charset="0"/>
              </a:rPr>
              <a:t>- Logiciel classifiant les gènes dans des groupes selon leur fonction biologique </a:t>
            </a:r>
          </a:p>
          <a:p>
            <a:r>
              <a:rPr lang="fr-FR" sz="1600" b="1" dirty="0" smtClean="0">
                <a:latin typeface="Times New Roman" pitchFamily="18" charset="0"/>
                <a:cs typeface="Times New Roman" pitchFamily="18" charset="0"/>
              </a:rPr>
              <a:t>- Caractérise le </a:t>
            </a:r>
            <a:r>
              <a:rPr lang="fr-FR" sz="1600" b="1" dirty="0" err="1" smtClean="0">
                <a:latin typeface="Times New Roman" pitchFamily="18" charset="0"/>
                <a:cs typeface="Times New Roman" pitchFamily="18" charset="0"/>
              </a:rPr>
              <a:t>transcriptome</a:t>
            </a:r>
            <a:r>
              <a:rPr lang="fr-FR" sz="1600" b="1" dirty="0" smtClean="0">
                <a:latin typeface="Times New Roman" pitchFamily="18" charset="0"/>
                <a:cs typeface="Times New Roman" pitchFamily="18" charset="0"/>
              </a:rPr>
              <a:t> de chaque profil  </a:t>
            </a:r>
            <a:endParaRPr lang="fr-FR" sz="1600" b="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900" decel="100000" fill="hold"/>
                                        <p:tgtEl>
                                          <p:spTgt spid="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1000"/>
                                        <p:tgtEl>
                                          <p:spTgt spid="11"/>
                                        </p:tgtEl>
                                      </p:cBhvr>
                                    </p:animEffect>
                                    <p:anim calcmode="lin" valueType="num">
                                      <p:cBhvr>
                                        <p:cTn id="24" dur="1000" fill="hold"/>
                                        <p:tgtEl>
                                          <p:spTgt spid="11"/>
                                        </p:tgtEl>
                                        <p:attrNameLst>
                                          <p:attrName>ppt_x</p:attrName>
                                        </p:attrNameLst>
                                      </p:cBhvr>
                                      <p:tavLst>
                                        <p:tav tm="0">
                                          <p:val>
                                            <p:strVal val="#ppt_x"/>
                                          </p:val>
                                        </p:tav>
                                        <p:tav tm="100000">
                                          <p:val>
                                            <p:strVal val="#ppt_x"/>
                                          </p:val>
                                        </p:tav>
                                      </p:tavLst>
                                    </p:anim>
                                    <p:anim calcmode="lin" valueType="num">
                                      <p:cBhvr>
                                        <p:cTn id="25" dur="900" decel="100000" fill="hold"/>
                                        <p:tgtEl>
                                          <p:spTgt spid="1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7"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7" presetClass="entr" presetSubtype="0"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1000"/>
                                        <p:tgtEl>
                                          <p:spTgt spid="8"/>
                                        </p:tgtEl>
                                      </p:cBhvr>
                                    </p:animEffect>
                                    <p:anim calcmode="lin" valueType="num">
                                      <p:cBhvr>
                                        <p:cTn id="39" dur="1000" fill="hold"/>
                                        <p:tgtEl>
                                          <p:spTgt spid="8"/>
                                        </p:tgtEl>
                                        <p:attrNameLst>
                                          <p:attrName>ppt_x</p:attrName>
                                        </p:attrNameLst>
                                      </p:cBhvr>
                                      <p:tavLst>
                                        <p:tav tm="0">
                                          <p:val>
                                            <p:strVal val="#ppt_x"/>
                                          </p:val>
                                        </p:tav>
                                        <p:tav tm="100000">
                                          <p:val>
                                            <p:strVal val="#ppt_x"/>
                                          </p:val>
                                        </p:tav>
                                      </p:tavLst>
                                    </p:anim>
                                    <p:anim calcmode="lin" valueType="num">
                                      <p:cBhvr>
                                        <p:cTn id="4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7" presetClass="entr" presetSubtype="0" fill="hold" grpId="0" nodeType="click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fade">
                                      <p:cBhvr>
                                        <p:cTn id="45" dur="1000"/>
                                        <p:tgtEl>
                                          <p:spTgt spid="10"/>
                                        </p:tgtEl>
                                      </p:cBhvr>
                                    </p:animEffect>
                                    <p:anim calcmode="lin" valueType="num">
                                      <p:cBhvr>
                                        <p:cTn id="46" dur="1000" fill="hold"/>
                                        <p:tgtEl>
                                          <p:spTgt spid="10"/>
                                        </p:tgtEl>
                                        <p:attrNameLst>
                                          <p:attrName>ppt_x</p:attrName>
                                        </p:attrNameLst>
                                      </p:cBhvr>
                                      <p:tavLst>
                                        <p:tav tm="0">
                                          <p:val>
                                            <p:strVal val="#ppt_x"/>
                                          </p:val>
                                        </p:tav>
                                        <p:tav tm="100000">
                                          <p:val>
                                            <p:strVal val="#ppt_x"/>
                                          </p:val>
                                        </p:tav>
                                      </p:tavLst>
                                    </p:anim>
                                    <p:anim calcmode="lin" valueType="num">
                                      <p:cBhvr>
                                        <p:cTn id="4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10" grpId="0" animBg="1"/>
      <p:bldP spid="9" grpId="0" animBg="1"/>
      <p:bldP spid="11" grpId="0" animBg="1"/>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4282" y="1785926"/>
            <a:ext cx="8669361" cy="3046988"/>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9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lgerian" pitchFamily="82" charset="0"/>
              </a:rPr>
              <a:t>Résultats et</a:t>
            </a:r>
          </a:p>
          <a:p>
            <a:pPr algn="ctr"/>
            <a:r>
              <a:rPr lang="fr-FR" sz="9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lgerian" pitchFamily="82" charset="0"/>
              </a:rPr>
              <a:t>discussion</a:t>
            </a:r>
            <a:endParaRPr lang="fr-FR" sz="9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lgerian" pitchFamily="8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86662" y="116632"/>
            <a:ext cx="5709474" cy="309634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1" name="ZoneTexte 10"/>
          <p:cNvSpPr txBox="1"/>
          <p:nvPr/>
        </p:nvSpPr>
        <p:spPr>
          <a:xfrm>
            <a:off x="6156176" y="1124744"/>
            <a:ext cx="2664296" cy="1169551"/>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fr-FR" sz="1400" b="1" dirty="0" smtClean="0">
                <a:latin typeface="Times New Roman" pitchFamily="18" charset="0"/>
                <a:cs typeface="Times New Roman" pitchFamily="18" charset="0"/>
              </a:rPr>
              <a:t>Composition en chromosomes humains présents dans les lignées cellulaires hybrides positives pour les gènes </a:t>
            </a:r>
            <a:r>
              <a:rPr lang="el-GR" sz="1400" b="1" dirty="0" smtClean="0">
                <a:latin typeface="Times New Roman" pitchFamily="18" charset="0"/>
                <a:cs typeface="Times New Roman" pitchFamily="18" charset="0"/>
              </a:rPr>
              <a:t>β</a:t>
            </a:r>
            <a:r>
              <a:rPr lang="fr-FR" sz="1400" b="1" dirty="0" smtClean="0">
                <a:latin typeface="Times New Roman" pitchFamily="18" charset="0"/>
                <a:cs typeface="Times New Roman" pitchFamily="18" charset="0"/>
              </a:rPr>
              <a:t>-globines humains </a:t>
            </a:r>
            <a:endParaRPr lang="fr-FR" sz="1400" b="1" dirty="0">
              <a:latin typeface="Times New Roman" pitchFamily="18" charset="0"/>
              <a:cs typeface="Times New Roman" pitchFamily="18" charset="0"/>
            </a:endParaRPr>
          </a:p>
        </p:txBody>
      </p:sp>
      <p:pic>
        <p:nvPicPr>
          <p:cNvPr id="9" name="Picture 5"/>
          <p:cNvPicPr>
            <a:picLocks noChangeAspect="1" noChangeArrowheads="1"/>
          </p:cNvPicPr>
          <p:nvPr/>
        </p:nvPicPr>
        <p:blipFill>
          <a:blip r:embed="rId3" cstate="print"/>
          <a:srcRect/>
          <a:stretch>
            <a:fillRect/>
          </a:stretch>
        </p:blipFill>
        <p:spPr bwMode="auto">
          <a:xfrm>
            <a:off x="2411760" y="3933056"/>
            <a:ext cx="6624736" cy="266429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2" name="ZoneTexte 11"/>
          <p:cNvSpPr txBox="1"/>
          <p:nvPr/>
        </p:nvSpPr>
        <p:spPr>
          <a:xfrm>
            <a:off x="35496" y="4437112"/>
            <a:ext cx="2304256" cy="1815882"/>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fr-FR" sz="1400" b="1" dirty="0" smtClean="0">
                <a:latin typeface="Times New Roman" pitchFamily="18" charset="0"/>
                <a:cs typeface="Times New Roman" pitchFamily="18" charset="0"/>
              </a:rPr>
              <a:t>Démonstration de la relation entre la quantité du chromosome 11 perdue à travers les délétions terminales dans chaque clone hybride mutant, et la présence du gène </a:t>
            </a:r>
            <a:r>
              <a:rPr lang="el-GR" sz="1400" b="1" dirty="0" smtClean="0">
                <a:latin typeface="Times New Roman" pitchFamily="18" charset="0"/>
                <a:cs typeface="Times New Roman" pitchFamily="18" charset="0"/>
              </a:rPr>
              <a:t>β</a:t>
            </a:r>
            <a:r>
              <a:rPr lang="fr-FR" sz="1400" b="1" dirty="0" smtClean="0">
                <a:latin typeface="Times New Roman" pitchFamily="18" charset="0"/>
                <a:cs typeface="Times New Roman" pitchFamily="18" charset="0"/>
              </a:rPr>
              <a:t>-globine humain</a:t>
            </a:r>
            <a:endParaRPr lang="fr-FR" sz="1400" b="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checkerboard(across)">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50" presetClass="entr" presetSubtype="0" decel="10000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1000" fill="hold"/>
                                        <p:tgtEl>
                                          <p:spTgt spid="11"/>
                                        </p:tgtEl>
                                        <p:attrNameLst>
                                          <p:attrName>ppt_w</p:attrName>
                                        </p:attrNameLst>
                                      </p:cBhvr>
                                      <p:tavLst>
                                        <p:tav tm="0">
                                          <p:val>
                                            <p:strVal val="#ppt_w+.3"/>
                                          </p:val>
                                        </p:tav>
                                        <p:tav tm="100000">
                                          <p:val>
                                            <p:strVal val="#ppt_w"/>
                                          </p:val>
                                        </p:tav>
                                      </p:tavLst>
                                    </p:anim>
                                    <p:anim calcmode="lin" valueType="num">
                                      <p:cBhvr>
                                        <p:cTn id="13" dur="1000" fill="hold"/>
                                        <p:tgtEl>
                                          <p:spTgt spid="11"/>
                                        </p:tgtEl>
                                        <p:attrNameLst>
                                          <p:attrName>ppt_h</p:attrName>
                                        </p:attrNameLst>
                                      </p:cBhvr>
                                      <p:tavLst>
                                        <p:tav tm="0">
                                          <p:val>
                                            <p:strVal val="#ppt_h"/>
                                          </p:val>
                                        </p:tav>
                                        <p:tav tm="100000">
                                          <p:val>
                                            <p:strVal val="#ppt_h"/>
                                          </p:val>
                                        </p:tav>
                                      </p:tavLst>
                                    </p:anim>
                                    <p:animEffect transition="in" filter="fade">
                                      <p:cBhvr>
                                        <p:cTn id="14" dur="10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checkerboard(across)">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50" presetClass="entr" presetSubtype="0" decel="100000"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strVal val="#ppt_w+.3"/>
                                          </p:val>
                                        </p:tav>
                                        <p:tav tm="100000">
                                          <p:val>
                                            <p:strVal val="#ppt_w"/>
                                          </p:val>
                                        </p:tav>
                                      </p:tavLst>
                                    </p:anim>
                                    <p:anim calcmode="lin" valueType="num">
                                      <p:cBhvr>
                                        <p:cTn id="25" dur="1000" fill="hold"/>
                                        <p:tgtEl>
                                          <p:spTgt spid="12"/>
                                        </p:tgtEl>
                                        <p:attrNameLst>
                                          <p:attrName>ppt_h</p:attrName>
                                        </p:attrNameLst>
                                      </p:cBhvr>
                                      <p:tavLst>
                                        <p:tav tm="0">
                                          <p:val>
                                            <p:strVal val="#ppt_h"/>
                                          </p:val>
                                        </p:tav>
                                        <p:tav tm="100000">
                                          <p:val>
                                            <p:strVal val="#ppt_h"/>
                                          </p:val>
                                        </p:tav>
                                      </p:tavLst>
                                    </p:anim>
                                    <p:animEffect transition="in" filter="fade">
                                      <p:cBhvr>
                                        <p:cTn id="26"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p:cNvSpPr txBox="1"/>
          <p:nvPr/>
        </p:nvSpPr>
        <p:spPr>
          <a:xfrm>
            <a:off x="6000760" y="1214422"/>
            <a:ext cx="3024336" cy="1384995"/>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1400" b="1" dirty="0" smtClean="0">
                <a:latin typeface="Times New Roman" pitchFamily="18" charset="0"/>
                <a:cs typeface="Times New Roman" pitchFamily="18" charset="0"/>
              </a:rPr>
              <a:t>(A) </a:t>
            </a:r>
            <a:r>
              <a:rPr lang="en-US" sz="1400" b="1" dirty="0" err="1" smtClean="0">
                <a:latin typeface="Times New Roman" pitchFamily="18" charset="0"/>
                <a:cs typeface="Times New Roman" pitchFamily="18" charset="0"/>
              </a:rPr>
              <a:t>Cartographie</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génique</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régionale</a:t>
            </a:r>
            <a:r>
              <a:rPr lang="en-US" sz="1400" b="1" dirty="0" smtClean="0">
                <a:latin typeface="Times New Roman" pitchFamily="18" charset="0"/>
                <a:cs typeface="Times New Roman" pitchFamily="18" charset="0"/>
              </a:rPr>
              <a:t> du chromosome 11 </a:t>
            </a:r>
            <a:r>
              <a:rPr lang="en-US" sz="1400" b="1" dirty="0" err="1" smtClean="0">
                <a:latin typeface="Times New Roman" pitchFamily="18" charset="0"/>
                <a:cs typeface="Times New Roman" pitchFamily="18" charset="0"/>
              </a:rPr>
              <a:t>humain</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montrant</a:t>
            </a:r>
            <a:r>
              <a:rPr lang="en-US" sz="1400" b="1" dirty="0" smtClean="0">
                <a:latin typeface="Times New Roman" pitchFamily="18" charset="0"/>
                <a:cs typeface="Times New Roman" pitchFamily="18" charset="0"/>
              </a:rPr>
              <a:t> la position des </a:t>
            </a:r>
            <a:r>
              <a:rPr lang="en-US" sz="1400" b="1" dirty="0" err="1" smtClean="0">
                <a:latin typeface="Times New Roman" pitchFamily="18" charset="0"/>
                <a:cs typeface="Times New Roman" pitchFamily="18" charset="0"/>
              </a:rPr>
              <a:t>gènes</a:t>
            </a:r>
            <a:r>
              <a:rPr lang="en-US" sz="1400" b="1" dirty="0" smtClean="0">
                <a:latin typeface="Times New Roman" pitchFamily="18" charset="0"/>
                <a:cs typeface="Times New Roman" pitchFamily="18" charset="0"/>
              </a:rPr>
              <a:t> </a:t>
            </a:r>
            <a:r>
              <a:rPr lang="el-GR" sz="1400" b="1" dirty="0" smtClean="0">
                <a:latin typeface="Times New Roman" pitchFamily="18" charset="0"/>
                <a:cs typeface="Times New Roman" pitchFamily="18" charset="0"/>
              </a:rPr>
              <a:t>β</a:t>
            </a:r>
            <a:r>
              <a:rPr lang="fr-FR" sz="1400" b="1" dirty="0" smtClean="0">
                <a:latin typeface="Times New Roman" pitchFamily="18" charset="0"/>
                <a:cs typeface="Times New Roman" pitchFamily="18" charset="0"/>
              </a:rPr>
              <a:t>- et </a:t>
            </a:r>
            <a:r>
              <a:rPr lang="el-GR" sz="1400" b="1" dirty="0" smtClean="0">
                <a:latin typeface="Times New Roman" pitchFamily="18" charset="0"/>
                <a:cs typeface="Times New Roman" pitchFamily="18" charset="0"/>
              </a:rPr>
              <a:t>γ</a:t>
            </a:r>
            <a:r>
              <a:rPr lang="fr-FR" sz="1400" b="1" dirty="0" smtClean="0">
                <a:latin typeface="Times New Roman" pitchFamily="18" charset="0"/>
                <a:cs typeface="Times New Roman" pitchFamily="18" charset="0"/>
              </a:rPr>
              <a:t>-globines.</a:t>
            </a:r>
            <a:r>
              <a:rPr lang="en-US" sz="1400" b="1" dirty="0" smtClean="0">
                <a:latin typeface="Times New Roman" pitchFamily="18" charset="0"/>
                <a:cs typeface="Times New Roman" pitchFamily="18" charset="0"/>
              </a:rPr>
              <a:t> (B) Carte </a:t>
            </a:r>
            <a:r>
              <a:rPr lang="en-US" sz="1400" b="1" dirty="0" err="1" smtClean="0">
                <a:latin typeface="Times New Roman" pitchFamily="18" charset="0"/>
                <a:cs typeface="Times New Roman" pitchFamily="18" charset="0"/>
              </a:rPr>
              <a:t>génique</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montrant</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l’ordre</a:t>
            </a:r>
            <a:r>
              <a:rPr lang="en-US" sz="1400" b="1" dirty="0" smtClean="0">
                <a:latin typeface="Times New Roman" pitchFamily="18" charset="0"/>
                <a:cs typeface="Times New Roman" pitchFamily="18" charset="0"/>
              </a:rPr>
              <a:t> et la distance entre les 4 </a:t>
            </a:r>
            <a:r>
              <a:rPr lang="en-US" sz="1400" b="1" dirty="0" err="1" smtClean="0">
                <a:latin typeface="Times New Roman" pitchFamily="18" charset="0"/>
                <a:cs typeface="Times New Roman" pitchFamily="18" charset="0"/>
              </a:rPr>
              <a:t>gènes</a:t>
            </a:r>
            <a:r>
              <a:rPr lang="en-US" sz="1400" b="1" dirty="0" smtClean="0">
                <a:latin typeface="Times New Roman" pitchFamily="18" charset="0"/>
                <a:cs typeface="Times New Roman" pitchFamily="18" charset="0"/>
              </a:rPr>
              <a:t> de </a:t>
            </a:r>
            <a:r>
              <a:rPr lang="en-US" sz="1400" b="1" dirty="0" err="1" smtClean="0">
                <a:latin typeface="Times New Roman" pitchFamily="18" charset="0"/>
                <a:cs typeface="Times New Roman" pitchFamily="18" charset="0"/>
              </a:rPr>
              <a:t>globines</a:t>
            </a:r>
            <a:r>
              <a:rPr lang="en-US" sz="1400" b="1" dirty="0" smtClean="0">
                <a:latin typeface="Times New Roman" pitchFamily="18" charset="0"/>
                <a:cs typeface="Times New Roman" pitchFamily="18" charset="0"/>
              </a:rPr>
              <a:t>.</a:t>
            </a:r>
            <a:endParaRPr lang="fr-FR" sz="1400" b="1"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cstate="print"/>
          <a:srcRect/>
          <a:stretch>
            <a:fillRect/>
          </a:stretch>
        </p:blipFill>
        <p:spPr bwMode="auto">
          <a:xfrm>
            <a:off x="285720" y="142852"/>
            <a:ext cx="5616624" cy="335292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7" name="Picture 2"/>
          <p:cNvPicPr>
            <a:picLocks noChangeAspect="1" noChangeArrowheads="1"/>
          </p:cNvPicPr>
          <p:nvPr/>
        </p:nvPicPr>
        <p:blipFill>
          <a:blip r:embed="rId3" cstate="print"/>
          <a:srcRect/>
          <a:stretch>
            <a:fillRect/>
          </a:stretch>
        </p:blipFill>
        <p:spPr bwMode="auto">
          <a:xfrm>
            <a:off x="539552" y="3717032"/>
            <a:ext cx="7848872" cy="3096344"/>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7"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900" decel="100000" fill="hold"/>
                                        <p:tgtEl>
                                          <p:spTgt spid="8"/>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checkerboard(across)">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23528" y="3068960"/>
            <a:ext cx="8496944" cy="307777"/>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en-US" sz="1400" b="1" dirty="0" err="1" smtClean="0">
                <a:latin typeface="Times New Roman" pitchFamily="18" charset="0"/>
                <a:cs typeface="Times New Roman" pitchFamily="18" charset="0"/>
              </a:rPr>
              <a:t>Cartographie</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montrant</a:t>
            </a:r>
            <a:r>
              <a:rPr lang="en-US" sz="1400" b="1" dirty="0" smtClean="0">
                <a:latin typeface="Times New Roman" pitchFamily="18" charset="0"/>
                <a:cs typeface="Times New Roman" pitchFamily="18" charset="0"/>
              </a:rPr>
              <a:t> la position des </a:t>
            </a:r>
            <a:r>
              <a:rPr lang="en-US" sz="1400" b="1" dirty="0" err="1" smtClean="0">
                <a:latin typeface="Times New Roman" pitchFamily="18" charset="0"/>
                <a:cs typeface="Times New Roman" pitchFamily="18" charset="0"/>
              </a:rPr>
              <a:t>gènes</a:t>
            </a:r>
            <a:r>
              <a:rPr lang="en-US" sz="1400" b="1" dirty="0" smtClean="0">
                <a:latin typeface="Times New Roman" pitchFamily="18" charset="0"/>
                <a:cs typeface="Times New Roman" pitchFamily="18" charset="0"/>
              </a:rPr>
              <a:t> et les </a:t>
            </a:r>
            <a:r>
              <a:rPr lang="en-US" sz="1400" b="1" dirty="0" err="1" smtClean="0">
                <a:latin typeface="Times New Roman" pitchFamily="18" charset="0"/>
                <a:cs typeface="Times New Roman" pitchFamily="18" charset="0"/>
              </a:rPr>
              <a:t>éléments</a:t>
            </a:r>
            <a:r>
              <a:rPr lang="en-US" sz="1400" b="1" dirty="0" smtClean="0">
                <a:latin typeface="Times New Roman" pitchFamily="18" charset="0"/>
                <a:cs typeface="Times New Roman" pitchFamily="18" charset="0"/>
              </a:rPr>
              <a:t> de </a:t>
            </a:r>
            <a:r>
              <a:rPr lang="en-US" sz="1400" b="1" dirty="0" err="1" smtClean="0">
                <a:latin typeface="Times New Roman" pitchFamily="18" charset="0"/>
                <a:cs typeface="Times New Roman" pitchFamily="18" charset="0"/>
              </a:rPr>
              <a:t>régulation</a:t>
            </a:r>
            <a:r>
              <a:rPr lang="en-US" sz="1400" b="1" dirty="0" smtClean="0">
                <a:latin typeface="Times New Roman" pitchFamily="18" charset="0"/>
                <a:cs typeface="Times New Roman" pitchFamily="18" charset="0"/>
              </a:rPr>
              <a:t> des </a:t>
            </a:r>
            <a:r>
              <a:rPr lang="en-US" sz="1400" b="1" dirty="0" err="1" smtClean="0">
                <a:latin typeface="Times New Roman" pitchFamily="18" charset="0"/>
                <a:cs typeface="Times New Roman" pitchFamily="18" charset="0"/>
              </a:rPr>
              <a:t>gènes</a:t>
            </a:r>
            <a:r>
              <a:rPr lang="en-US" sz="1400" b="1" dirty="0" smtClean="0">
                <a:latin typeface="Times New Roman" pitchFamily="18" charset="0"/>
                <a:cs typeface="Times New Roman" pitchFamily="18" charset="0"/>
              </a:rPr>
              <a:t> </a:t>
            </a:r>
            <a:r>
              <a:rPr lang="el-GR" sz="1400" b="1" dirty="0" smtClean="0">
                <a:latin typeface="Times New Roman" pitchFamily="18" charset="0"/>
                <a:cs typeface="Times New Roman" pitchFamily="18" charset="0"/>
              </a:rPr>
              <a:t>β</a:t>
            </a:r>
            <a:r>
              <a:rPr lang="fr-FR" sz="1400" b="1" dirty="0" smtClean="0">
                <a:latin typeface="Times New Roman" pitchFamily="18" charset="0"/>
                <a:cs typeface="Times New Roman" pitchFamily="18" charset="0"/>
              </a:rPr>
              <a:t>-globines des oiseaux.</a:t>
            </a:r>
            <a:r>
              <a:rPr lang="en-US" sz="1400" b="1" dirty="0" smtClean="0">
                <a:latin typeface="Times New Roman" pitchFamily="18" charset="0"/>
                <a:cs typeface="Times New Roman" pitchFamily="18" charset="0"/>
              </a:rPr>
              <a:t> </a:t>
            </a:r>
          </a:p>
        </p:txBody>
      </p:sp>
      <p:sp>
        <p:nvSpPr>
          <p:cNvPr id="10" name="ZoneTexte 9"/>
          <p:cNvSpPr txBox="1"/>
          <p:nvPr/>
        </p:nvSpPr>
        <p:spPr>
          <a:xfrm>
            <a:off x="323528" y="5929535"/>
            <a:ext cx="8424936" cy="307777"/>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fr-FR" sz="1400" b="1" dirty="0" smtClean="0">
                <a:latin typeface="Times New Roman" pitchFamily="18" charset="0"/>
                <a:cs typeface="Times New Roman" pitchFamily="18" charset="0"/>
              </a:rPr>
              <a:t>Cartographie du domaine des gènes </a:t>
            </a:r>
            <a:r>
              <a:rPr lang="en-US" sz="1400" b="1" dirty="0" smtClean="0">
                <a:latin typeface="Times New Roman" pitchFamily="18" charset="0"/>
                <a:cs typeface="Times New Roman" pitchFamily="18" charset="0"/>
              </a:rPr>
              <a:t>α-</a:t>
            </a:r>
            <a:r>
              <a:rPr lang="en-US" sz="1400" b="1" dirty="0" err="1" smtClean="0">
                <a:latin typeface="Times New Roman" pitchFamily="18" charset="0"/>
                <a:cs typeface="Times New Roman" pitchFamily="18" charset="0"/>
              </a:rPr>
              <a:t>globin</a:t>
            </a:r>
            <a:r>
              <a:rPr lang="en-US" sz="1400" b="1" dirty="0" smtClean="0">
                <a:latin typeface="Times New Roman" pitchFamily="18" charset="0"/>
                <a:cs typeface="Times New Roman" pitchFamily="18" charset="0"/>
              </a:rPr>
              <a:t> des </a:t>
            </a:r>
            <a:r>
              <a:rPr lang="en-US" sz="1400" b="1" dirty="0" err="1" smtClean="0">
                <a:latin typeface="Times New Roman" pitchFamily="18" charset="0"/>
                <a:cs typeface="Times New Roman" pitchFamily="18" charset="0"/>
              </a:rPr>
              <a:t>oiseaux</a:t>
            </a:r>
            <a:r>
              <a:rPr lang="en-US" sz="1400" b="1" dirty="0" smtClean="0">
                <a:latin typeface="Times New Roman" pitchFamily="18" charset="0"/>
                <a:cs typeface="Times New Roman" pitchFamily="18" charset="0"/>
              </a:rPr>
              <a:t> et la position des </a:t>
            </a:r>
            <a:r>
              <a:rPr lang="en-US" sz="1400" b="1" dirty="0" err="1" smtClean="0">
                <a:latin typeface="Times New Roman" pitchFamily="18" charset="0"/>
                <a:cs typeface="Times New Roman" pitchFamily="18" charset="0"/>
              </a:rPr>
              <a:t>éléments</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fonctionnels</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importants</a:t>
            </a:r>
            <a:endParaRPr lang="fr-FR" sz="1400" b="1" dirty="0">
              <a:latin typeface="Times New Roman" pitchFamily="18" charset="0"/>
              <a:cs typeface="Times New Roman" pitchFamily="18" charset="0"/>
            </a:endParaRPr>
          </a:p>
        </p:txBody>
      </p:sp>
      <p:pic>
        <p:nvPicPr>
          <p:cNvPr id="11" name="Picture 2" descr="C:\Users\Owner\Desktop\M2\Controle genetique\Poster\Cluster b_globine_chicken.PNG"/>
          <p:cNvPicPr>
            <a:picLocks noChangeAspect="1" noChangeArrowheads="1"/>
          </p:cNvPicPr>
          <p:nvPr/>
        </p:nvPicPr>
        <p:blipFill>
          <a:blip r:embed="rId2" cstate="print"/>
          <a:srcRect/>
          <a:stretch>
            <a:fillRect/>
          </a:stretch>
        </p:blipFill>
        <p:spPr bwMode="auto">
          <a:xfrm>
            <a:off x="179512" y="188640"/>
            <a:ext cx="8784976" cy="25922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2" name="Picture 3" descr="C:\Users\Owner\Desktop\M2\Controle genetique\Poster\Cluster a_globine_chicken.PNG"/>
          <p:cNvPicPr>
            <a:picLocks noChangeAspect="1" noChangeArrowheads="1"/>
          </p:cNvPicPr>
          <p:nvPr/>
        </p:nvPicPr>
        <p:blipFill>
          <a:blip r:embed="rId3" cstate="print"/>
          <a:srcRect/>
          <a:stretch>
            <a:fillRect/>
          </a:stretch>
        </p:blipFill>
        <p:spPr bwMode="auto">
          <a:xfrm>
            <a:off x="107504" y="4149080"/>
            <a:ext cx="8784976" cy="165618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strVal val="#ppt_w+.3"/>
                                          </p:val>
                                        </p:tav>
                                        <p:tav tm="100000">
                                          <p:val>
                                            <p:strVal val="#ppt_w"/>
                                          </p:val>
                                        </p:tav>
                                      </p:tavLst>
                                    </p:anim>
                                    <p:anim calcmode="lin" valueType="num">
                                      <p:cBhvr>
                                        <p:cTn id="8" dur="1000" fill="hold"/>
                                        <p:tgtEl>
                                          <p:spTgt spid="11"/>
                                        </p:tgtEl>
                                        <p:attrNameLst>
                                          <p:attrName>ppt_h</p:attrName>
                                        </p:attrNameLst>
                                      </p:cBhvr>
                                      <p:tavLst>
                                        <p:tav tm="0">
                                          <p:val>
                                            <p:strVal val="#ppt_h"/>
                                          </p:val>
                                        </p:tav>
                                        <p:tav tm="100000">
                                          <p:val>
                                            <p:strVal val="#ppt_h"/>
                                          </p:val>
                                        </p:tav>
                                      </p:tavLst>
                                    </p:anim>
                                    <p:animEffect transition="in" filter="fade">
                                      <p:cBhvr>
                                        <p:cTn id="9" dur="10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900" decel="100000" fill="hold"/>
                                        <p:tgtEl>
                                          <p:spTgt spid="1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7"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MINOCHA\Desktop\résultat_expression_chic.PNG"/>
          <p:cNvPicPr>
            <a:picLocks noChangeAspect="1" noChangeArrowheads="1"/>
          </p:cNvPicPr>
          <p:nvPr/>
        </p:nvPicPr>
        <p:blipFill>
          <a:blip r:embed="rId2" cstate="print"/>
          <a:srcRect/>
          <a:stretch>
            <a:fillRect/>
          </a:stretch>
        </p:blipFill>
        <p:spPr bwMode="auto">
          <a:xfrm>
            <a:off x="500034" y="368295"/>
            <a:ext cx="8072494" cy="5346721"/>
          </a:xfrm>
          <a:prstGeom prst="rect">
            <a:avLst/>
          </a:prstGeom>
          <a:ln>
            <a:noFill/>
          </a:ln>
          <a:effectLst>
            <a:outerShdw blurRad="190500" algn="tl" rotWithShape="0">
              <a:srgbClr val="000000">
                <a:alpha val="70000"/>
              </a:srgbClr>
            </a:outerShdw>
          </a:effectLst>
        </p:spPr>
      </p:pic>
      <p:sp>
        <p:nvSpPr>
          <p:cNvPr id="4" name="ZoneTexte 3"/>
          <p:cNvSpPr txBox="1"/>
          <p:nvPr/>
        </p:nvSpPr>
        <p:spPr>
          <a:xfrm>
            <a:off x="572320" y="40280315"/>
            <a:ext cx="10225136" cy="83099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2400" b="1" dirty="0" smtClean="0">
                <a:latin typeface="Arial" pitchFamily="34" charset="0"/>
                <a:cs typeface="Arial" pitchFamily="34" charset="0"/>
              </a:rPr>
              <a:t>A) Profil </a:t>
            </a:r>
            <a:r>
              <a:rPr lang="fr-FR" sz="2400" b="1" dirty="0" err="1" smtClean="0">
                <a:latin typeface="Arial" pitchFamily="34" charset="0"/>
                <a:cs typeface="Arial" pitchFamily="34" charset="0"/>
              </a:rPr>
              <a:t>électrophorétique</a:t>
            </a:r>
            <a:r>
              <a:rPr lang="fr-FR" sz="2400" b="1" dirty="0" smtClean="0">
                <a:latin typeface="Arial" pitchFamily="34" charset="0"/>
                <a:cs typeface="Arial" pitchFamily="34" charset="0"/>
              </a:rPr>
              <a:t> des </a:t>
            </a:r>
            <a:r>
              <a:rPr lang="fr-FR" sz="2400" b="1" dirty="0" err="1" smtClean="0">
                <a:latin typeface="Arial" pitchFamily="34" charset="0"/>
                <a:cs typeface="Arial" pitchFamily="34" charset="0"/>
              </a:rPr>
              <a:t>ARNm</a:t>
            </a:r>
            <a:r>
              <a:rPr lang="fr-FR" sz="2400" b="1" dirty="0" smtClean="0">
                <a:latin typeface="Arial" pitchFamily="34" charset="0"/>
                <a:cs typeface="Arial" pitchFamily="34" charset="0"/>
              </a:rPr>
              <a:t> de </a:t>
            </a:r>
            <a:r>
              <a:rPr lang="fr-FR" sz="2400" b="1" dirty="0" smtClean="0"/>
              <a:t>β-globine du poulet. B) Variation des niveaux des </a:t>
            </a:r>
            <a:r>
              <a:rPr lang="fr-FR" sz="2400" b="1" dirty="0" err="1" smtClean="0"/>
              <a:t>ARNm</a:t>
            </a:r>
            <a:r>
              <a:rPr lang="fr-FR" sz="2400" b="1" dirty="0" smtClean="0"/>
              <a:t> β-globine selon l’</a:t>
            </a:r>
            <a:r>
              <a:rPr lang="fr-FR" sz="2400" b="1" dirty="0" err="1" smtClean="0"/>
              <a:t>age</a:t>
            </a:r>
            <a:r>
              <a:rPr lang="fr-FR" sz="2400" b="1" dirty="0" smtClean="0">
                <a:latin typeface="Arial" pitchFamily="34" charset="0"/>
                <a:cs typeface="Arial" pitchFamily="34" charset="0"/>
              </a:rPr>
              <a:t> </a:t>
            </a:r>
          </a:p>
        </p:txBody>
      </p:sp>
      <p:sp>
        <p:nvSpPr>
          <p:cNvPr id="5" name="ZoneTexte 4"/>
          <p:cNvSpPr txBox="1"/>
          <p:nvPr/>
        </p:nvSpPr>
        <p:spPr>
          <a:xfrm>
            <a:off x="571472" y="5929330"/>
            <a:ext cx="7929618" cy="52322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fr-FR" sz="1400" b="1" dirty="0" smtClean="0">
                <a:latin typeface="Times New Roman" pitchFamily="18" charset="0"/>
                <a:cs typeface="Times New Roman" pitchFamily="18" charset="0"/>
              </a:rPr>
              <a:t> Profil éléctrophorétique des </a:t>
            </a:r>
            <a:r>
              <a:rPr lang="fr-FR" sz="1400" b="1" dirty="0" err="1" smtClean="0">
                <a:latin typeface="Times New Roman" pitchFamily="18" charset="0"/>
                <a:cs typeface="Times New Roman" pitchFamily="18" charset="0"/>
              </a:rPr>
              <a:t>ARNm</a:t>
            </a:r>
            <a:r>
              <a:rPr lang="fr-FR" sz="1400" b="1" dirty="0" smtClean="0">
                <a:latin typeface="Times New Roman" pitchFamily="18" charset="0"/>
                <a:cs typeface="Times New Roman" pitchFamily="18" charset="0"/>
              </a:rPr>
              <a:t> de β-globine du poulet. B) Variation des niveaux des </a:t>
            </a:r>
            <a:r>
              <a:rPr lang="fr-FR" sz="1400" b="1" dirty="0" err="1" smtClean="0">
                <a:latin typeface="Times New Roman" pitchFamily="18" charset="0"/>
                <a:cs typeface="Times New Roman" pitchFamily="18" charset="0"/>
              </a:rPr>
              <a:t>ARNm</a:t>
            </a:r>
            <a:r>
              <a:rPr lang="fr-FR" sz="1400" b="1" dirty="0" smtClean="0">
                <a:latin typeface="Times New Roman" pitchFamily="18" charset="0"/>
                <a:cs typeface="Times New Roman" pitchFamily="18" charset="0"/>
              </a:rPr>
              <a:t> β-globine selon l’</a:t>
            </a:r>
            <a:r>
              <a:rPr lang="fr-FR" sz="1400" b="1" dirty="0" err="1" smtClean="0">
                <a:latin typeface="Times New Roman" pitchFamily="18" charset="0"/>
                <a:cs typeface="Times New Roman" pitchFamily="18" charset="0"/>
              </a:rPr>
              <a:t>àge</a:t>
            </a:r>
            <a:r>
              <a:rPr lang="fr-FR" sz="1400" b="1" dirty="0" smtClean="0">
                <a:latin typeface="Times New Roman" pitchFamily="18" charset="0"/>
                <a:cs typeface="Times New Roman"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checkerboard(across)">
                                      <p:cBhvr>
                                        <p:cTn id="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MINOCHA\Desktop\fig poster\2.jpg"/>
          <p:cNvPicPr>
            <a:picLocks noChangeAspect="1" noChangeArrowheads="1"/>
          </p:cNvPicPr>
          <p:nvPr/>
        </p:nvPicPr>
        <p:blipFill>
          <a:blip r:embed="rId2" cstate="print"/>
          <a:srcRect/>
          <a:stretch>
            <a:fillRect/>
          </a:stretch>
        </p:blipFill>
        <p:spPr bwMode="auto">
          <a:xfrm>
            <a:off x="71406" y="71438"/>
            <a:ext cx="5941204" cy="600076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ZoneTexte 4"/>
          <p:cNvSpPr txBox="1"/>
          <p:nvPr/>
        </p:nvSpPr>
        <p:spPr>
          <a:xfrm>
            <a:off x="357158" y="6140255"/>
            <a:ext cx="5500726" cy="523220"/>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fr-FR" sz="1400" b="1" dirty="0" smtClean="0">
                <a:solidFill>
                  <a:schemeClr val="tx1"/>
                </a:solidFill>
                <a:latin typeface="Times New Roman" pitchFamily="18" charset="0"/>
                <a:cs typeface="Times New Roman" pitchFamily="18" charset="0"/>
              </a:rPr>
              <a:t>Expression d’EGFP dans des embryons des souris transgéniques de </a:t>
            </a:r>
            <a:r>
              <a:rPr lang="fr-FR" sz="1400" b="1" dirty="0">
                <a:solidFill>
                  <a:schemeClr val="tx1"/>
                </a:solidFill>
                <a:latin typeface="Times New Roman" pitchFamily="18" charset="0"/>
                <a:cs typeface="Times New Roman" pitchFamily="18" charset="0"/>
              </a:rPr>
              <a:t>HS2/GFP</a:t>
            </a:r>
            <a:r>
              <a:rPr lang="fr-FR" sz="1400" b="1" dirty="0" smtClean="0">
                <a:solidFill>
                  <a:schemeClr val="tx1"/>
                </a:solidFill>
                <a:latin typeface="Times New Roman" pitchFamily="18" charset="0"/>
                <a:cs typeface="Times New Roman" pitchFamily="18" charset="0"/>
              </a:rPr>
              <a:t> aux stades : E10,5 ; E13,5</a:t>
            </a:r>
            <a:endParaRPr lang="fr-FR" sz="1400" b="1" dirty="0">
              <a:solidFill>
                <a:schemeClr val="tx1"/>
              </a:solidFill>
              <a:latin typeface="Times New Roman" pitchFamily="18" charset="0"/>
              <a:cs typeface="Times New Roman" pitchFamily="18" charset="0"/>
            </a:endParaRPr>
          </a:p>
        </p:txBody>
      </p:sp>
      <p:sp>
        <p:nvSpPr>
          <p:cNvPr id="8" name="ZoneTexte 7"/>
          <p:cNvSpPr txBox="1"/>
          <p:nvPr/>
        </p:nvSpPr>
        <p:spPr>
          <a:xfrm>
            <a:off x="6143636" y="483944"/>
            <a:ext cx="2714644" cy="501675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fr-FR" sz="1600" dirty="0" smtClean="0">
                <a:latin typeface="Times New Roman" pitchFamily="18" charset="0"/>
                <a:cs typeface="Times New Roman" pitchFamily="18" charset="0"/>
              </a:rPr>
              <a:t>A – B : expression de l’EGFP : E 10,5 au niveau du sac vitellin, tissu hématopoïétique principal à ce stade;</a:t>
            </a:r>
          </a:p>
          <a:p>
            <a:endParaRPr lang="fr-FR" sz="1600" dirty="0" smtClean="0">
              <a:latin typeface="Times New Roman" pitchFamily="18" charset="0"/>
              <a:cs typeface="Times New Roman" pitchFamily="18" charset="0"/>
            </a:endParaRPr>
          </a:p>
          <a:p>
            <a:r>
              <a:rPr lang="fr-FR" sz="1600" dirty="0" smtClean="0">
                <a:latin typeface="Times New Roman" pitchFamily="18" charset="0"/>
                <a:cs typeface="Times New Roman" pitchFamily="18" charset="0"/>
              </a:rPr>
              <a:t>C-D :E13,5 au niveau du sac vitellin</a:t>
            </a:r>
          </a:p>
          <a:p>
            <a:r>
              <a:rPr lang="fr-FR" sz="1600" dirty="0" smtClean="0">
                <a:latin typeface="Times New Roman" pitchFamily="18" charset="0"/>
                <a:cs typeface="Times New Roman" pitchFamily="18" charset="0"/>
              </a:rPr>
              <a:t> </a:t>
            </a:r>
          </a:p>
          <a:p>
            <a:r>
              <a:rPr lang="fr-FR" sz="1600" dirty="0" smtClean="0">
                <a:latin typeface="Times New Roman" pitchFamily="18" charset="0"/>
                <a:cs typeface="Times New Roman" pitchFamily="18" charset="0"/>
              </a:rPr>
              <a:t>E-F : E 13,5 au niveau des hépatocytes fœtales, tissu hématopoïétique principal à ce stade.</a:t>
            </a:r>
          </a:p>
          <a:p>
            <a:endParaRPr lang="fr-FR" sz="1600" dirty="0" smtClean="0">
              <a:latin typeface="Times New Roman" pitchFamily="18" charset="0"/>
              <a:cs typeface="Times New Roman" pitchFamily="18" charset="0"/>
            </a:endParaRPr>
          </a:p>
          <a:p>
            <a:endParaRPr lang="fr-FR" sz="1600" dirty="0">
              <a:latin typeface="Times New Roman" pitchFamily="18" charset="0"/>
              <a:cs typeface="Times New Roman" pitchFamily="18" charset="0"/>
            </a:endParaRPr>
          </a:p>
          <a:p>
            <a:r>
              <a:rPr lang="fr-FR" sz="1600" dirty="0" smtClean="0">
                <a:latin typeface="Times New Roman" pitchFamily="18" charset="0"/>
                <a:cs typeface="Times New Roman" pitchFamily="18" charset="0"/>
              </a:rPr>
              <a:t>Au stade E 18,5 : au niveau des érythrocytes des vaisseaux sanguins dérivées de la moelle osseuse , tissu hématopoïétique principal à ce stade.</a:t>
            </a:r>
            <a:endParaRPr lang="fr-FR" sz="16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900" decel="100000" fill="hold"/>
                                        <p:tgtEl>
                                          <p:spTgt spid="8"/>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142844" y="142853"/>
            <a:ext cx="5786478" cy="550072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ZoneTexte 5"/>
          <p:cNvSpPr txBox="1"/>
          <p:nvPr/>
        </p:nvSpPr>
        <p:spPr>
          <a:xfrm>
            <a:off x="428596" y="5929330"/>
            <a:ext cx="5143536" cy="523220"/>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fr-FR" sz="1400" b="1" dirty="0" smtClean="0">
                <a:solidFill>
                  <a:schemeClr val="tx1"/>
                </a:solidFill>
                <a:latin typeface="Times New Roman" pitchFamily="18" charset="0"/>
                <a:cs typeface="Times New Roman" pitchFamily="18" charset="0"/>
              </a:rPr>
              <a:t>Expression d’EGFP dans des embryons des souris transgéniques de HS3/GFP aux stades : E10,5 ; E13,5</a:t>
            </a:r>
            <a:endParaRPr lang="fr-FR" sz="1400" b="1" dirty="0">
              <a:solidFill>
                <a:schemeClr val="tx1"/>
              </a:solidFill>
              <a:latin typeface="Times New Roman" pitchFamily="18" charset="0"/>
              <a:cs typeface="Times New Roman" pitchFamily="18" charset="0"/>
            </a:endParaRPr>
          </a:p>
        </p:txBody>
      </p:sp>
      <p:sp>
        <p:nvSpPr>
          <p:cNvPr id="7" name="ZoneTexte 6"/>
          <p:cNvSpPr txBox="1"/>
          <p:nvPr/>
        </p:nvSpPr>
        <p:spPr>
          <a:xfrm>
            <a:off x="6143636" y="500042"/>
            <a:ext cx="2740872" cy="526297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fr-FR" sz="1600" dirty="0" smtClean="0">
                <a:latin typeface="Times New Roman" pitchFamily="18" charset="0"/>
                <a:cs typeface="Times New Roman" pitchFamily="18" charset="0"/>
              </a:rPr>
              <a:t>A : E 10,5 : absence d’expression EGFP au niveau du sac vitellin</a:t>
            </a:r>
          </a:p>
          <a:p>
            <a:endParaRPr lang="fr-FR" sz="1600" dirty="0" smtClean="0">
              <a:latin typeface="Times New Roman" pitchFamily="18" charset="0"/>
              <a:cs typeface="Times New Roman" pitchFamily="18" charset="0"/>
            </a:endParaRPr>
          </a:p>
          <a:p>
            <a:r>
              <a:rPr lang="fr-FR" sz="1600" dirty="0" smtClean="0">
                <a:latin typeface="Times New Roman" pitchFamily="18" charset="0"/>
                <a:cs typeface="Times New Roman" pitchFamily="18" charset="0"/>
              </a:rPr>
              <a:t>B : E 10,5 : expression au niveau des vaisseaux sanguins dans l’amnios</a:t>
            </a:r>
          </a:p>
          <a:p>
            <a:endParaRPr lang="fr-FR" sz="1600" dirty="0" smtClean="0">
              <a:latin typeface="Times New Roman" pitchFamily="18" charset="0"/>
              <a:cs typeface="Times New Roman" pitchFamily="18" charset="0"/>
            </a:endParaRPr>
          </a:p>
          <a:p>
            <a:r>
              <a:rPr lang="fr-FR" sz="1600" dirty="0" smtClean="0">
                <a:latin typeface="Times New Roman" pitchFamily="18" charset="0"/>
                <a:cs typeface="Times New Roman" pitchFamily="18" charset="0"/>
              </a:rPr>
              <a:t>C : E 13,5 : expression au niveau des vaisseaux sanguins dans l’</a:t>
            </a:r>
            <a:r>
              <a:rPr lang="fr-FR" sz="1600" dirty="0" err="1" smtClean="0">
                <a:latin typeface="Times New Roman" pitchFamily="18" charset="0"/>
                <a:cs typeface="Times New Roman" pitchFamily="18" charset="0"/>
              </a:rPr>
              <a:t>mnios</a:t>
            </a:r>
            <a:endParaRPr lang="fr-FR" sz="1600" dirty="0" smtClean="0">
              <a:latin typeface="Times New Roman" pitchFamily="18" charset="0"/>
              <a:cs typeface="Times New Roman" pitchFamily="18" charset="0"/>
            </a:endParaRPr>
          </a:p>
          <a:p>
            <a:endParaRPr lang="fr-FR" sz="1600" dirty="0" smtClean="0">
              <a:latin typeface="Times New Roman" pitchFamily="18" charset="0"/>
              <a:cs typeface="Times New Roman" pitchFamily="18" charset="0"/>
            </a:endParaRPr>
          </a:p>
          <a:p>
            <a:r>
              <a:rPr lang="fr-FR" sz="1600" dirty="0" smtClean="0">
                <a:latin typeface="Times New Roman" pitchFamily="18" charset="0"/>
                <a:cs typeface="Times New Roman" pitchFamily="18" charset="0"/>
              </a:rPr>
              <a:t>D : E 13,5 : expression au niveau des hépatocytes fœtales </a:t>
            </a:r>
          </a:p>
          <a:p>
            <a:endParaRPr lang="fr-FR" sz="1600" dirty="0" smtClean="0">
              <a:latin typeface="Times New Roman" pitchFamily="18" charset="0"/>
              <a:cs typeface="Times New Roman" pitchFamily="18" charset="0"/>
            </a:endParaRPr>
          </a:p>
          <a:p>
            <a:r>
              <a:rPr lang="fr-FR" sz="1600" dirty="0" smtClean="0">
                <a:latin typeface="Times New Roman" pitchFamily="18" charset="0"/>
                <a:cs typeface="Times New Roman" pitchFamily="18" charset="0"/>
              </a:rPr>
              <a:t>E : E 13,5 : absence de l’EGFP au niveau du sac vitellin </a:t>
            </a:r>
            <a:endParaRPr lang="fr-FR" sz="1600" dirty="0">
              <a:latin typeface="Times New Roman" pitchFamily="18" charset="0"/>
              <a:cs typeface="Times New Roman" pitchFamily="18" charset="0"/>
            </a:endParaRPr>
          </a:p>
          <a:p>
            <a:r>
              <a:rPr lang="fr-FR" sz="1600" dirty="0" smtClean="0">
                <a:latin typeface="Times New Roman" pitchFamily="18" charset="0"/>
                <a:cs typeface="Times New Roman" pitchFamily="18" charset="0"/>
              </a:rPr>
              <a:t>F : E 13,5 : expression d’EGFP au niveau du sac vitellin chez des embryons HS2/GFP transgéniques </a:t>
            </a:r>
            <a:endParaRPr lang="fr-FR" sz="16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1000"/>
                                        <p:tgtEl>
                                          <p:spTgt spid="2050"/>
                                        </p:tgtEl>
                                      </p:cBhvr>
                                    </p:animEffect>
                                    <p:anim calcmode="lin" valueType="num">
                                      <p:cBhvr>
                                        <p:cTn id="8" dur="1000" fill="hold"/>
                                        <p:tgtEl>
                                          <p:spTgt spid="2050"/>
                                        </p:tgtEl>
                                        <p:attrNameLst>
                                          <p:attrName>ppt_x</p:attrName>
                                        </p:attrNameLst>
                                      </p:cBhvr>
                                      <p:tavLst>
                                        <p:tav tm="0">
                                          <p:val>
                                            <p:strVal val="#ppt_x"/>
                                          </p:val>
                                        </p:tav>
                                        <p:tav tm="100000">
                                          <p:val>
                                            <p:strVal val="#ppt_x"/>
                                          </p:val>
                                        </p:tav>
                                      </p:tavLst>
                                    </p:anim>
                                    <p:anim calcmode="lin" valueType="num">
                                      <p:cBhvr>
                                        <p:cTn id="9"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7"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900" decel="100000" fill="hold"/>
                                        <p:tgtEl>
                                          <p:spTgt spid="6"/>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7"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142844" y="142852"/>
            <a:ext cx="4857752" cy="589871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ZoneTexte 5"/>
          <p:cNvSpPr txBox="1"/>
          <p:nvPr/>
        </p:nvSpPr>
        <p:spPr>
          <a:xfrm>
            <a:off x="142844" y="6143644"/>
            <a:ext cx="4714908" cy="523220"/>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fr-FR" sz="1400" b="1" dirty="0" smtClean="0">
                <a:solidFill>
                  <a:schemeClr val="tx1"/>
                </a:solidFill>
                <a:latin typeface="Times New Roman" pitchFamily="18" charset="0"/>
                <a:cs typeface="Times New Roman" pitchFamily="18" charset="0"/>
              </a:rPr>
              <a:t>Expression d’EGFP dans des embryons des souris transgéniques de HS2-3/GFP aux stades : E10,5 ; E13,5</a:t>
            </a:r>
            <a:endParaRPr lang="fr-FR" sz="1400" b="1" dirty="0">
              <a:solidFill>
                <a:schemeClr val="tx1"/>
              </a:solidFill>
              <a:latin typeface="Times New Roman" pitchFamily="18" charset="0"/>
              <a:cs typeface="Times New Roman" pitchFamily="18" charset="0"/>
            </a:endParaRPr>
          </a:p>
        </p:txBody>
      </p:sp>
      <p:sp>
        <p:nvSpPr>
          <p:cNvPr id="7" name="ZoneTexte 6"/>
          <p:cNvSpPr txBox="1"/>
          <p:nvPr/>
        </p:nvSpPr>
        <p:spPr>
          <a:xfrm>
            <a:off x="5143504" y="1382144"/>
            <a:ext cx="3571900" cy="304698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fr-FR" sz="1600" dirty="0" smtClean="0">
                <a:latin typeface="Times New Roman" pitchFamily="18" charset="0"/>
                <a:cs typeface="Times New Roman" pitchFamily="18" charset="0"/>
              </a:rPr>
              <a:t>A-B : E 10,5 : expression au niveau des vaisseaux sanguins uniquement ( absence au niveau du sac vitellin)</a:t>
            </a:r>
          </a:p>
          <a:p>
            <a:endParaRPr lang="fr-FR" sz="1600" dirty="0" smtClean="0">
              <a:latin typeface="Times New Roman" pitchFamily="18" charset="0"/>
              <a:cs typeface="Times New Roman" pitchFamily="18" charset="0"/>
            </a:endParaRPr>
          </a:p>
          <a:p>
            <a:r>
              <a:rPr lang="fr-FR" sz="1600" dirty="0" smtClean="0">
                <a:latin typeface="Times New Roman" pitchFamily="18" charset="0"/>
                <a:cs typeface="Times New Roman" pitchFamily="18" charset="0"/>
              </a:rPr>
              <a:t>C-D : E 13,5 : expression au niveau des vaisseaux sanguins de l’amnios</a:t>
            </a:r>
          </a:p>
          <a:p>
            <a:endParaRPr lang="fr-FR" sz="1600" dirty="0" smtClean="0">
              <a:latin typeface="Times New Roman" pitchFamily="18" charset="0"/>
              <a:cs typeface="Times New Roman" pitchFamily="18" charset="0"/>
            </a:endParaRPr>
          </a:p>
          <a:p>
            <a:r>
              <a:rPr lang="fr-FR" sz="1600" dirty="0" smtClean="0">
                <a:latin typeface="Times New Roman" pitchFamily="18" charset="0"/>
                <a:cs typeface="Times New Roman" pitchFamily="18" charset="0"/>
              </a:rPr>
              <a:t>E-F : E 13,5 : expression au niveau des globules rouges du sang périphérique </a:t>
            </a:r>
          </a:p>
          <a:p>
            <a:endParaRPr lang="fr-FR" sz="1600" dirty="0" smtClean="0">
              <a:latin typeface="Times New Roman" pitchFamily="18" charset="0"/>
              <a:cs typeface="Times New Roman" pitchFamily="18" charset="0"/>
            </a:endParaRPr>
          </a:p>
          <a:p>
            <a:r>
              <a:rPr lang="fr-FR" sz="1600" dirty="0" smtClean="0">
                <a:latin typeface="Times New Roman" pitchFamily="18" charset="0"/>
                <a:cs typeface="Times New Roman" pitchFamily="18" charset="0"/>
              </a:rPr>
              <a:t>G-H : E 13,5 : expression au niveau du foie </a:t>
            </a:r>
            <a:endParaRPr lang="fr-FR" sz="16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1000"/>
                                        <p:tgtEl>
                                          <p:spTgt spid="3074"/>
                                        </p:tgtEl>
                                      </p:cBhvr>
                                    </p:animEffect>
                                    <p:anim calcmode="lin" valueType="num">
                                      <p:cBhvr>
                                        <p:cTn id="8" dur="1000" fill="hold"/>
                                        <p:tgtEl>
                                          <p:spTgt spid="3074"/>
                                        </p:tgtEl>
                                        <p:attrNameLst>
                                          <p:attrName>ppt_x</p:attrName>
                                        </p:attrNameLst>
                                      </p:cBhvr>
                                      <p:tavLst>
                                        <p:tav tm="0">
                                          <p:val>
                                            <p:strVal val="#ppt_x"/>
                                          </p:val>
                                        </p:tav>
                                        <p:tav tm="100000">
                                          <p:val>
                                            <p:strVal val="#ppt_x"/>
                                          </p:val>
                                        </p:tav>
                                      </p:tavLst>
                                    </p:anim>
                                    <p:anim calcmode="lin" valueType="num">
                                      <p:cBhvr>
                                        <p:cTn id="9"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7"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900" decel="100000" fill="hold"/>
                                        <p:tgtEl>
                                          <p:spTgt spid="6"/>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7"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Owner\Desktop\M2\Controle genetique\Poster\The gb-globin switch_Characterization of the transcriptome profiles _bleu.PNG"/>
          <p:cNvPicPr>
            <a:picLocks noChangeAspect="1" noChangeArrowheads="1"/>
          </p:cNvPicPr>
          <p:nvPr/>
        </p:nvPicPr>
        <p:blipFill>
          <a:blip r:embed="rId2" cstate="print"/>
          <a:srcRect/>
          <a:stretch>
            <a:fillRect/>
          </a:stretch>
        </p:blipFill>
        <p:spPr bwMode="auto">
          <a:xfrm>
            <a:off x="1285852" y="1285860"/>
            <a:ext cx="6109564" cy="352839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ZoneTexte 4"/>
          <p:cNvSpPr txBox="1"/>
          <p:nvPr/>
        </p:nvSpPr>
        <p:spPr>
          <a:xfrm>
            <a:off x="1285852" y="5214950"/>
            <a:ext cx="6072230" cy="52322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1400" b="1" dirty="0" err="1" smtClean="0">
                <a:latin typeface="Times New Roman" pitchFamily="18" charset="0"/>
                <a:cs typeface="Times New Roman" pitchFamily="18" charset="0"/>
              </a:rPr>
              <a:t>Changement</a:t>
            </a:r>
            <a:r>
              <a:rPr lang="en-US" sz="1400" b="1" dirty="0" smtClean="0">
                <a:latin typeface="Times New Roman" pitchFamily="18" charset="0"/>
                <a:cs typeface="Times New Roman" pitchFamily="18" charset="0"/>
              </a:rPr>
              <a:t> du </a:t>
            </a:r>
            <a:r>
              <a:rPr lang="en-US" sz="1400" b="1" dirty="0" err="1" smtClean="0">
                <a:latin typeface="Times New Roman" pitchFamily="18" charset="0"/>
                <a:cs typeface="Times New Roman" pitchFamily="18" charset="0"/>
              </a:rPr>
              <a:t>niveau</a:t>
            </a:r>
            <a:r>
              <a:rPr lang="en-US" sz="1400" b="1" dirty="0" smtClean="0">
                <a:latin typeface="Times New Roman" pitchFamily="18" charset="0"/>
                <a:cs typeface="Times New Roman" pitchFamily="18" charset="0"/>
              </a:rPr>
              <a:t> des </a:t>
            </a:r>
            <a:r>
              <a:rPr lang="en-US" sz="1400" b="1" dirty="0" err="1" smtClean="0">
                <a:latin typeface="Times New Roman" pitchFamily="18" charset="0"/>
                <a:cs typeface="Times New Roman" pitchFamily="18" charset="0"/>
              </a:rPr>
              <a:t>ARNm</a:t>
            </a:r>
            <a:r>
              <a:rPr lang="en-US" sz="1400" b="1" dirty="0" smtClean="0">
                <a:latin typeface="Times New Roman" pitchFamily="18" charset="0"/>
                <a:cs typeface="Times New Roman" pitchFamily="18" charset="0"/>
              </a:rPr>
              <a:t> de </a:t>
            </a:r>
            <a:r>
              <a:rPr lang="el-GR" sz="1400" b="1" dirty="0" smtClean="0">
                <a:latin typeface="Times New Roman" pitchFamily="18" charset="0"/>
                <a:cs typeface="Times New Roman" pitchFamily="18" charset="0"/>
              </a:rPr>
              <a:t>β</a:t>
            </a:r>
            <a:r>
              <a:rPr lang="fr-FR" sz="1400" b="1" dirty="0" smtClean="0">
                <a:latin typeface="Times New Roman" pitchFamily="18" charset="0"/>
                <a:cs typeface="Times New Roman" pitchFamily="18" charset="0"/>
              </a:rPr>
              <a:t>- et </a:t>
            </a:r>
            <a:r>
              <a:rPr lang="el-GR" sz="1400" b="1" dirty="0" smtClean="0">
                <a:latin typeface="Times New Roman" pitchFamily="18" charset="0"/>
                <a:cs typeface="Times New Roman" pitchFamily="18" charset="0"/>
              </a:rPr>
              <a:t>γ</a:t>
            </a:r>
            <a:r>
              <a:rPr lang="fr-FR" sz="1400" b="1" dirty="0" smtClean="0">
                <a:latin typeface="Times New Roman" pitchFamily="18" charset="0"/>
                <a:cs typeface="Times New Roman" pitchFamily="18" charset="0"/>
              </a:rPr>
              <a:t>-globines durant la maturation érythrocytaire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checkerboard(across)">
                                      <p:cBhvr>
                                        <p:cTn id="7" dur="5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683568" y="785794"/>
            <a:ext cx="7776864" cy="50167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fr-FR" sz="1600" dirty="0" smtClean="0">
                <a:latin typeface="Times New Roman" pitchFamily="18" charset="0"/>
                <a:ea typeface="Calibri" pitchFamily="34" charset="0"/>
                <a:cs typeface="Times New Roman" pitchFamily="18" charset="0"/>
              </a:rPr>
              <a:t>      </a:t>
            </a:r>
            <a:r>
              <a:rPr kumimoji="0" lang="fr-FR"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Chez les vertébrés supérieurs, les gènes des globines appartiennent à deux familles </a:t>
            </a:r>
            <a:r>
              <a:rPr kumimoji="0" lang="fr-FR"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multigéniques</a:t>
            </a:r>
            <a:r>
              <a:rPr kumimoji="0" lang="fr-FR"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regroupant plusieurs gènes homologues organisés en cluster sur un ou deux chromosomes différents selon l’espèce. Chez les mammifères</a:t>
            </a:r>
            <a:r>
              <a:rPr kumimoji="0" lang="fr-FR" sz="1600" b="0"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et les oiseaux, </a:t>
            </a:r>
            <a:r>
              <a:rPr lang="fr-FR" sz="1600" dirty="0" smtClean="0">
                <a:latin typeface="Times New Roman" pitchFamily="18" charset="0"/>
                <a:ea typeface="Calibri" pitchFamily="34" charset="0"/>
                <a:cs typeface="Times New Roman" pitchFamily="18" charset="0"/>
              </a:rPr>
              <a:t>l</a:t>
            </a:r>
            <a:r>
              <a:rPr kumimoji="0" lang="fr-FR"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e cluster α est localisé sur le chromosome</a:t>
            </a:r>
            <a:r>
              <a:rPr kumimoji="0" lang="fr-FR" sz="1600" b="0"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(mammifères) </a:t>
            </a:r>
            <a:r>
              <a:rPr kumimoji="0" lang="fr-FR"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tandis que le cluster β se trouve sur le chromosome 11 ou 1, respectivement.</a:t>
            </a:r>
          </a:p>
          <a:p>
            <a:pPr marL="0" marR="0" lvl="0" indent="0" algn="l" defTabSz="914400" rtl="0" eaLnBrk="1" fontAlgn="base" latinLnBrk="0" hangingPunct="1">
              <a:lnSpc>
                <a:spcPct val="100000"/>
              </a:lnSpc>
              <a:spcBef>
                <a:spcPct val="0"/>
              </a:spcBef>
              <a:spcAft>
                <a:spcPct val="0"/>
              </a:spcAft>
              <a:buClrTx/>
              <a:buSzTx/>
              <a:buFontTx/>
              <a:buNone/>
              <a:tabLst/>
            </a:pPr>
            <a:endParaRPr lang="fr-FR" sz="1600" dirty="0" smtClean="0">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600" b="0" i="0" u="none" strike="noStrike" cap="none" normalizeH="0" baseline="0" dirty="0" smtClean="0">
              <a:ln>
                <a:noFill/>
              </a:ln>
              <a:solidFill>
                <a:schemeClr val="tx1"/>
              </a:solidFill>
              <a:effectLst/>
              <a:latin typeface="Times New Roman" pitchFamily="18" charset="0"/>
              <a:cs typeface="Times New Roman" pitchFamily="18" charset="0"/>
            </a:endParaRPr>
          </a:p>
          <a:p>
            <a:pPr lvl="0" eaLnBrk="0" fontAlgn="base" hangingPunct="0">
              <a:spcBef>
                <a:spcPct val="0"/>
              </a:spcBef>
              <a:spcAft>
                <a:spcPct val="0"/>
              </a:spcAft>
            </a:pPr>
            <a:r>
              <a:rPr kumimoji="0" lang="fr-FR"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Les gènes de globines ont divergé à partir d’une séquence ancestrale commune qui a subit plusieurs évènements de duplication-</a:t>
            </a:r>
            <a:r>
              <a:rPr lang="fr-FR" sz="1600" dirty="0" smtClean="0">
                <a:latin typeface="Times New Roman" pitchFamily="18" charset="0"/>
                <a:ea typeface="Calibri" pitchFamily="34" charset="0"/>
                <a:cs typeface="Times New Roman" pitchFamily="18" charset="0"/>
              </a:rPr>
              <a:t>transposition-</a:t>
            </a:r>
            <a:r>
              <a:rPr kumimoji="0" lang="fr-FR"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mutation. Ils codent des catégories de globines apparentées (</a:t>
            </a:r>
            <a:r>
              <a:rPr lang="fr-FR" sz="1600" dirty="0" err="1" smtClean="0">
                <a:latin typeface="Times New Roman" pitchFamily="18" charset="0"/>
                <a:ea typeface="Calibri" pitchFamily="34" charset="0"/>
                <a:cs typeface="Times New Roman" pitchFamily="18" charset="0"/>
              </a:rPr>
              <a:t>N</a:t>
            </a:r>
            <a:r>
              <a:rPr kumimoji="0" lang="fr-FR"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euroglobine</a:t>
            </a:r>
            <a:r>
              <a:rPr kumimoji="0" lang="fr-FR"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Myoglobine, </a:t>
            </a:r>
            <a:r>
              <a:rPr lang="fr-FR" sz="1600" dirty="0" err="1" smtClean="0">
                <a:latin typeface="Times New Roman" pitchFamily="18" charset="0"/>
                <a:ea typeface="Calibri" pitchFamily="34" charset="0"/>
                <a:cs typeface="Times New Roman" pitchFamily="18" charset="0"/>
              </a:rPr>
              <a:t>C</a:t>
            </a:r>
            <a:r>
              <a:rPr kumimoji="0" lang="fr-FR"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ytoglobine</a:t>
            </a:r>
            <a:r>
              <a:rPr kumimoji="0" lang="fr-FR"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et les chaines de globines α et β formant l’Hémoglobine).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Les clusters α et β codent respectivement différents types de chaines de globine α et β produites à différents stades du développement (embryonnaire, fœtal et adulte), dans des tissus différents (vésicule ombilicale/sac vitellin, foie, moelle osseuse et rein). L’association de ces chaines résulte en une variété de tétramères formant une catégorie de protéines (Hémoglobines) spécialisées dans la fixation et le transport de l’oxygène et une partie du dioxyde</a:t>
            </a:r>
            <a:r>
              <a:rPr kumimoji="0" lang="fr-FR" sz="1600" b="0"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de carbone</a:t>
            </a:r>
            <a:r>
              <a:rPr kumimoji="0" lang="fr-FR"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Cette fonction est assurée grâce à la présence de quatre molécules d’hème logées dans une région hydrophobe créée par la structure globulaire de ces protéines.      </a:t>
            </a:r>
            <a:endParaRPr kumimoji="0" lang="fr-FR" sz="16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025">
                                            <p:txEl>
                                              <p:pRg st="0" end="0"/>
                                            </p:txEl>
                                          </p:spTgt>
                                        </p:tgtEl>
                                        <p:attrNameLst>
                                          <p:attrName>style.visibility</p:attrName>
                                        </p:attrNameLst>
                                      </p:cBhvr>
                                      <p:to>
                                        <p:strVal val="visible"/>
                                      </p:to>
                                    </p:set>
                                    <p:animEffect transition="in" filter="fade">
                                      <p:cBhvr>
                                        <p:cTn id="7" dur="1000"/>
                                        <p:tgtEl>
                                          <p:spTgt spid="1025">
                                            <p:txEl>
                                              <p:pRg st="0" end="0"/>
                                            </p:txEl>
                                          </p:spTgt>
                                        </p:tgtEl>
                                      </p:cBhvr>
                                    </p:animEffect>
                                    <p:anim calcmode="lin" valueType="num">
                                      <p:cBhvr>
                                        <p:cTn id="8" dur="1000" fill="hold"/>
                                        <p:tgtEl>
                                          <p:spTgt spid="102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2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7" presetClass="entr" presetSubtype="0" fill="hold" nodeType="clickEffect">
                                  <p:stCondLst>
                                    <p:cond delay="0"/>
                                  </p:stCondLst>
                                  <p:childTnLst>
                                    <p:set>
                                      <p:cBhvr>
                                        <p:cTn id="13" dur="1" fill="hold">
                                          <p:stCondLst>
                                            <p:cond delay="0"/>
                                          </p:stCondLst>
                                        </p:cTn>
                                        <p:tgtEl>
                                          <p:spTgt spid="1025">
                                            <p:txEl>
                                              <p:pRg st="3" end="3"/>
                                            </p:txEl>
                                          </p:spTgt>
                                        </p:tgtEl>
                                        <p:attrNameLst>
                                          <p:attrName>style.visibility</p:attrName>
                                        </p:attrNameLst>
                                      </p:cBhvr>
                                      <p:to>
                                        <p:strVal val="visible"/>
                                      </p:to>
                                    </p:set>
                                    <p:animEffect transition="in" filter="fade">
                                      <p:cBhvr>
                                        <p:cTn id="14" dur="1000"/>
                                        <p:tgtEl>
                                          <p:spTgt spid="1025">
                                            <p:txEl>
                                              <p:pRg st="3" end="3"/>
                                            </p:txEl>
                                          </p:spTgt>
                                        </p:tgtEl>
                                      </p:cBhvr>
                                    </p:animEffect>
                                    <p:anim calcmode="lin" valueType="num">
                                      <p:cBhvr>
                                        <p:cTn id="15" dur="1000" fill="hold"/>
                                        <p:tgtEl>
                                          <p:spTgt spid="1025">
                                            <p:txEl>
                                              <p:pRg st="3" end="3"/>
                                            </p:txEl>
                                          </p:spTgt>
                                        </p:tgtEl>
                                        <p:attrNameLst>
                                          <p:attrName>ppt_x</p:attrName>
                                        </p:attrNameLst>
                                      </p:cBhvr>
                                      <p:tavLst>
                                        <p:tav tm="0">
                                          <p:val>
                                            <p:strVal val="#ppt_x"/>
                                          </p:val>
                                        </p:tav>
                                        <p:tav tm="100000">
                                          <p:val>
                                            <p:strVal val="#ppt_x"/>
                                          </p:val>
                                        </p:tav>
                                      </p:tavLst>
                                    </p:anim>
                                    <p:anim calcmode="lin" valueType="num">
                                      <p:cBhvr>
                                        <p:cTn id="16" dur="900" decel="100000" fill="hold"/>
                                        <p:tgtEl>
                                          <p:spTgt spid="1025">
                                            <p:txEl>
                                              <p:pRg st="3" end="3"/>
                                            </p:txEl>
                                          </p:spTgt>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1025">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50" presetClass="entr" presetSubtype="0" decel="100000" fill="hold" nodeType="clickEffect">
                                  <p:stCondLst>
                                    <p:cond delay="0"/>
                                  </p:stCondLst>
                                  <p:childTnLst>
                                    <p:set>
                                      <p:cBhvr>
                                        <p:cTn id="21" dur="1" fill="hold">
                                          <p:stCondLst>
                                            <p:cond delay="0"/>
                                          </p:stCondLst>
                                        </p:cTn>
                                        <p:tgtEl>
                                          <p:spTgt spid="1025">
                                            <p:txEl>
                                              <p:pRg st="6" end="6"/>
                                            </p:txEl>
                                          </p:spTgt>
                                        </p:tgtEl>
                                        <p:attrNameLst>
                                          <p:attrName>style.visibility</p:attrName>
                                        </p:attrNameLst>
                                      </p:cBhvr>
                                      <p:to>
                                        <p:strVal val="visible"/>
                                      </p:to>
                                    </p:set>
                                    <p:anim calcmode="lin" valueType="num">
                                      <p:cBhvr>
                                        <p:cTn id="22" dur="1000" fill="hold"/>
                                        <p:tgtEl>
                                          <p:spTgt spid="1025">
                                            <p:txEl>
                                              <p:pRg st="6" end="6"/>
                                            </p:txEl>
                                          </p:spTgt>
                                        </p:tgtEl>
                                        <p:attrNameLst>
                                          <p:attrName>ppt_w</p:attrName>
                                        </p:attrNameLst>
                                      </p:cBhvr>
                                      <p:tavLst>
                                        <p:tav tm="0">
                                          <p:val>
                                            <p:strVal val="#ppt_w+.3"/>
                                          </p:val>
                                        </p:tav>
                                        <p:tav tm="100000">
                                          <p:val>
                                            <p:strVal val="#ppt_w"/>
                                          </p:val>
                                        </p:tav>
                                      </p:tavLst>
                                    </p:anim>
                                    <p:anim calcmode="lin" valueType="num">
                                      <p:cBhvr>
                                        <p:cTn id="23" dur="1000" fill="hold"/>
                                        <p:tgtEl>
                                          <p:spTgt spid="1025">
                                            <p:txEl>
                                              <p:pRg st="6" end="6"/>
                                            </p:txEl>
                                          </p:spTgt>
                                        </p:tgtEl>
                                        <p:attrNameLst>
                                          <p:attrName>ppt_h</p:attrName>
                                        </p:attrNameLst>
                                      </p:cBhvr>
                                      <p:tavLst>
                                        <p:tav tm="0">
                                          <p:val>
                                            <p:strVal val="#ppt_h"/>
                                          </p:val>
                                        </p:tav>
                                        <p:tav tm="100000">
                                          <p:val>
                                            <p:strVal val="#ppt_h"/>
                                          </p:val>
                                        </p:tav>
                                      </p:tavLst>
                                    </p:anim>
                                    <p:animEffect transition="in" filter="fade">
                                      <p:cBhvr>
                                        <p:cTn id="24" dur="1000"/>
                                        <p:tgtEl>
                                          <p:spTgt spid="102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au 2"/>
          <p:cNvGraphicFramePr>
            <a:graphicFrameLocks noGrp="1"/>
          </p:cNvGraphicFramePr>
          <p:nvPr/>
        </p:nvGraphicFramePr>
        <p:xfrm>
          <a:off x="107505" y="167477"/>
          <a:ext cx="8856983" cy="6534630"/>
        </p:xfrm>
        <a:graphic>
          <a:graphicData uri="http://schemas.openxmlformats.org/drawingml/2006/table">
            <a:tbl>
              <a:tblPr/>
              <a:tblGrid>
                <a:gridCol w="1180045"/>
                <a:gridCol w="3212442"/>
                <a:gridCol w="2448272"/>
                <a:gridCol w="2016224"/>
              </a:tblGrid>
              <a:tr h="645894">
                <a:tc>
                  <a:txBody>
                    <a:bodyPr/>
                    <a:lstStyle/>
                    <a:p>
                      <a:pPr algn="ctr">
                        <a:lnSpc>
                          <a:spcPct val="115000"/>
                        </a:lnSpc>
                        <a:spcAft>
                          <a:spcPts val="0"/>
                        </a:spcAft>
                      </a:pPr>
                      <a:r>
                        <a:rPr lang="en-US" sz="1600" b="1" dirty="0">
                          <a:latin typeface="Times New Roman" pitchFamily="18" charset="0"/>
                          <a:ea typeface="Calibri"/>
                          <a:cs typeface="Times New Roman" pitchFamily="18" charset="0"/>
                        </a:rPr>
                        <a:t>Profile</a:t>
                      </a:r>
                      <a:endParaRPr lang="fr-FR" sz="1600" b="1" dirty="0">
                        <a:latin typeface="Times New Roman" pitchFamily="18" charset="0"/>
                        <a:ea typeface="Calibri"/>
                        <a:cs typeface="Times New Roman" pitchFamily="18" charset="0"/>
                      </a:endParaRPr>
                    </a:p>
                  </a:txBody>
                  <a:tcPr marL="26156" marR="261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b="1" dirty="0" err="1">
                          <a:solidFill>
                            <a:srgbClr val="002060"/>
                          </a:solidFill>
                          <a:latin typeface="Times New Roman" pitchFamily="18" charset="0"/>
                          <a:ea typeface="Calibri"/>
                          <a:cs typeface="Times New Roman" pitchFamily="18" charset="0"/>
                        </a:rPr>
                        <a:t>Voies</a:t>
                      </a:r>
                      <a:r>
                        <a:rPr lang="en-US" sz="1600" b="1" dirty="0">
                          <a:solidFill>
                            <a:srgbClr val="002060"/>
                          </a:solidFill>
                          <a:latin typeface="Times New Roman" pitchFamily="18" charset="0"/>
                          <a:ea typeface="Calibri"/>
                          <a:cs typeface="Times New Roman" pitchFamily="18" charset="0"/>
                        </a:rPr>
                        <a:t> de </a:t>
                      </a:r>
                      <a:r>
                        <a:rPr lang="en-US" sz="1600" b="1" dirty="0" err="1">
                          <a:solidFill>
                            <a:srgbClr val="002060"/>
                          </a:solidFill>
                          <a:latin typeface="Times New Roman" pitchFamily="18" charset="0"/>
                          <a:ea typeface="Calibri"/>
                          <a:cs typeface="Times New Roman" pitchFamily="18" charset="0"/>
                        </a:rPr>
                        <a:t>signalisations</a:t>
                      </a:r>
                      <a:r>
                        <a:rPr lang="en-US" sz="1600" b="1" dirty="0">
                          <a:solidFill>
                            <a:srgbClr val="002060"/>
                          </a:solidFill>
                          <a:latin typeface="Times New Roman" pitchFamily="18" charset="0"/>
                          <a:ea typeface="Calibri"/>
                          <a:cs typeface="Times New Roman" pitchFamily="18" charset="0"/>
                        </a:rPr>
                        <a:t> </a:t>
                      </a:r>
                      <a:r>
                        <a:rPr lang="en-US" sz="1600" b="1" dirty="0" err="1">
                          <a:solidFill>
                            <a:srgbClr val="002060"/>
                          </a:solidFill>
                          <a:latin typeface="Times New Roman" pitchFamily="18" charset="0"/>
                          <a:ea typeface="Calibri"/>
                          <a:cs typeface="Times New Roman" pitchFamily="18" charset="0"/>
                        </a:rPr>
                        <a:t>impliquées</a:t>
                      </a:r>
                      <a:endParaRPr lang="fr-FR" sz="1600" dirty="0">
                        <a:solidFill>
                          <a:srgbClr val="002060"/>
                        </a:solidFill>
                        <a:latin typeface="Times New Roman" pitchFamily="18" charset="0"/>
                        <a:ea typeface="Calibri"/>
                        <a:cs typeface="Times New Roman" pitchFamily="18" charset="0"/>
                      </a:endParaRPr>
                    </a:p>
                  </a:txBody>
                  <a:tcPr marL="26156" marR="261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600" b="1" dirty="0">
                          <a:solidFill>
                            <a:srgbClr val="002060"/>
                          </a:solidFill>
                          <a:latin typeface="Times New Roman" pitchFamily="18" charset="0"/>
                          <a:ea typeface="Calibri"/>
                          <a:cs typeface="Times New Roman" pitchFamily="18" charset="0"/>
                        </a:rPr>
                        <a:t>Certains Facteurs de transcriptions impliqués</a:t>
                      </a:r>
                      <a:endParaRPr lang="fr-FR" sz="1600" dirty="0">
                        <a:solidFill>
                          <a:srgbClr val="002060"/>
                        </a:solidFill>
                        <a:latin typeface="Times New Roman" pitchFamily="18" charset="0"/>
                        <a:ea typeface="Calibri"/>
                        <a:cs typeface="Times New Roman" pitchFamily="18" charset="0"/>
                      </a:endParaRPr>
                    </a:p>
                  </a:txBody>
                  <a:tcPr marL="26156" marR="261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600" b="1" dirty="0">
                          <a:solidFill>
                            <a:srgbClr val="002060"/>
                          </a:solidFill>
                          <a:latin typeface="Times New Roman" pitchFamily="18" charset="0"/>
                          <a:ea typeface="Calibri"/>
                          <a:cs typeface="Times New Roman" pitchFamily="18" charset="0"/>
                        </a:rPr>
                        <a:t>Régulation des gènes β- et γ-globines</a:t>
                      </a:r>
                      <a:endParaRPr lang="fr-FR" sz="1600" dirty="0">
                        <a:solidFill>
                          <a:srgbClr val="002060"/>
                        </a:solidFill>
                        <a:latin typeface="Times New Roman" pitchFamily="18" charset="0"/>
                        <a:ea typeface="Calibri"/>
                        <a:cs typeface="Times New Roman" pitchFamily="18" charset="0"/>
                      </a:endParaRPr>
                    </a:p>
                  </a:txBody>
                  <a:tcPr marL="26156" marR="261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72757">
                <a:tc>
                  <a:txBody>
                    <a:bodyPr/>
                    <a:lstStyle/>
                    <a:p>
                      <a:pPr algn="ctr">
                        <a:lnSpc>
                          <a:spcPct val="115000"/>
                        </a:lnSpc>
                        <a:spcAft>
                          <a:spcPts val="0"/>
                        </a:spcAft>
                      </a:pPr>
                      <a:r>
                        <a:rPr lang="en-US" sz="1600" b="1" dirty="0">
                          <a:solidFill>
                            <a:srgbClr val="C00000"/>
                          </a:solidFill>
                          <a:effectLst>
                            <a:outerShdw blurRad="38100" dist="38100" dir="2700000" algn="tl">
                              <a:srgbClr val="000000">
                                <a:alpha val="43137"/>
                              </a:srgbClr>
                            </a:outerShdw>
                          </a:effectLst>
                          <a:latin typeface="Times New Roman" pitchFamily="18" charset="0"/>
                          <a:ea typeface="Calibri"/>
                          <a:cs typeface="Times New Roman" pitchFamily="18" charset="0"/>
                        </a:rPr>
                        <a:t>Profile 1</a:t>
                      </a:r>
                      <a:endParaRPr lang="fr-FR" sz="1600" b="1" dirty="0">
                        <a:solidFill>
                          <a:srgbClr val="C00000"/>
                        </a:solidFill>
                        <a:effectLst>
                          <a:outerShdw blurRad="38100" dist="38100" dir="2700000" algn="tl">
                            <a:srgbClr val="000000">
                              <a:alpha val="43137"/>
                            </a:srgbClr>
                          </a:outerShdw>
                        </a:effectLst>
                        <a:latin typeface="Times New Roman" pitchFamily="18" charset="0"/>
                        <a:ea typeface="Calibri"/>
                        <a:cs typeface="Times New Roman" pitchFamily="18" charset="0"/>
                      </a:endParaRPr>
                    </a:p>
                  </a:txBody>
                  <a:tcPr marL="26156" marR="261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dirty="0">
                          <a:latin typeface="Times New Roman" pitchFamily="18" charset="0"/>
                          <a:ea typeface="Calibri"/>
                          <a:cs typeface="Times New Roman" pitchFamily="18" charset="0"/>
                        </a:rPr>
                        <a:t>*Cdc42 ;</a:t>
                      </a:r>
                      <a:endParaRPr lang="fr-FR" sz="1600" dirty="0">
                        <a:latin typeface="Times New Roman" pitchFamily="18" charset="0"/>
                        <a:ea typeface="Calibri"/>
                        <a:cs typeface="Times New Roman" pitchFamily="18" charset="0"/>
                      </a:endParaRPr>
                    </a:p>
                    <a:p>
                      <a:pPr>
                        <a:lnSpc>
                          <a:spcPct val="115000"/>
                        </a:lnSpc>
                        <a:spcAft>
                          <a:spcPts val="0"/>
                        </a:spcAft>
                      </a:pPr>
                      <a:r>
                        <a:rPr lang="en-US" sz="1600" dirty="0">
                          <a:latin typeface="Times New Roman" pitchFamily="18" charset="0"/>
                          <a:ea typeface="Calibri"/>
                          <a:cs typeface="Times New Roman" pitchFamily="18" charset="0"/>
                        </a:rPr>
                        <a:t>*</a:t>
                      </a:r>
                      <a:r>
                        <a:rPr lang="en-US" sz="1600" dirty="0" err="1">
                          <a:latin typeface="Times New Roman" pitchFamily="18" charset="0"/>
                          <a:ea typeface="Calibri"/>
                          <a:cs typeface="Times New Roman" pitchFamily="18" charset="0"/>
                        </a:rPr>
                        <a:t>phospholipase</a:t>
                      </a:r>
                      <a:r>
                        <a:rPr lang="en-US" sz="1600" dirty="0">
                          <a:latin typeface="Times New Roman" pitchFamily="18" charset="0"/>
                          <a:ea typeface="Calibri"/>
                          <a:cs typeface="Times New Roman" pitchFamily="18" charset="0"/>
                        </a:rPr>
                        <a:t> C ;</a:t>
                      </a:r>
                      <a:endParaRPr lang="fr-FR" sz="1600" dirty="0">
                        <a:latin typeface="Times New Roman" pitchFamily="18" charset="0"/>
                        <a:ea typeface="Calibri"/>
                        <a:cs typeface="Times New Roman" pitchFamily="18" charset="0"/>
                      </a:endParaRPr>
                    </a:p>
                    <a:p>
                      <a:pPr>
                        <a:lnSpc>
                          <a:spcPct val="115000"/>
                        </a:lnSpc>
                        <a:spcAft>
                          <a:spcPts val="0"/>
                        </a:spcAft>
                      </a:pPr>
                      <a:r>
                        <a:rPr lang="en-US" sz="1600" dirty="0">
                          <a:latin typeface="Times New Roman" pitchFamily="18" charset="0"/>
                          <a:ea typeface="Calibri"/>
                          <a:cs typeface="Times New Roman" pitchFamily="18" charset="0"/>
                        </a:rPr>
                        <a:t>*NF-Kb ;</a:t>
                      </a:r>
                      <a:endParaRPr lang="fr-FR" sz="1600" dirty="0">
                        <a:latin typeface="Times New Roman" pitchFamily="18" charset="0"/>
                        <a:ea typeface="Calibri"/>
                        <a:cs typeface="Times New Roman" pitchFamily="18" charset="0"/>
                      </a:endParaRPr>
                    </a:p>
                    <a:p>
                      <a:pPr>
                        <a:lnSpc>
                          <a:spcPct val="115000"/>
                        </a:lnSpc>
                        <a:spcAft>
                          <a:spcPts val="0"/>
                        </a:spcAft>
                      </a:pPr>
                      <a:r>
                        <a:rPr lang="en-US" sz="1600" dirty="0">
                          <a:latin typeface="Times New Roman" pitchFamily="18" charset="0"/>
                          <a:ea typeface="Calibri"/>
                          <a:cs typeface="Times New Roman" pitchFamily="18" charset="0"/>
                        </a:rPr>
                        <a:t>*Interleukin-4 ;</a:t>
                      </a:r>
                      <a:endParaRPr lang="fr-FR" sz="1600" dirty="0">
                        <a:latin typeface="Times New Roman" pitchFamily="18" charset="0"/>
                        <a:ea typeface="Calibri"/>
                        <a:cs typeface="Times New Roman" pitchFamily="18" charset="0"/>
                      </a:endParaRPr>
                    </a:p>
                    <a:p>
                      <a:pPr>
                        <a:lnSpc>
                          <a:spcPct val="115000"/>
                        </a:lnSpc>
                        <a:spcAft>
                          <a:spcPts val="0"/>
                        </a:spcAft>
                      </a:pPr>
                      <a:r>
                        <a:rPr lang="en-US" sz="1600" dirty="0">
                          <a:latin typeface="Times New Roman" pitchFamily="18" charset="0"/>
                          <a:ea typeface="Calibri"/>
                          <a:cs typeface="Times New Roman" pitchFamily="18" charset="0"/>
                        </a:rPr>
                        <a:t>*</a:t>
                      </a:r>
                      <a:r>
                        <a:rPr lang="en-US" sz="1600" dirty="0" err="1">
                          <a:latin typeface="Times New Roman" pitchFamily="18" charset="0"/>
                          <a:ea typeface="Calibri"/>
                          <a:cs typeface="Times New Roman" pitchFamily="18" charset="0"/>
                        </a:rPr>
                        <a:t>Erythropoïetine</a:t>
                      </a:r>
                      <a:r>
                        <a:rPr lang="en-US" sz="1600" dirty="0">
                          <a:latin typeface="Times New Roman" pitchFamily="18" charset="0"/>
                          <a:ea typeface="Calibri"/>
                          <a:cs typeface="Times New Roman" pitchFamily="18" charset="0"/>
                        </a:rPr>
                        <a:t> ;</a:t>
                      </a:r>
                      <a:endParaRPr lang="fr-FR" sz="1600" dirty="0">
                        <a:latin typeface="Times New Roman" pitchFamily="18" charset="0"/>
                        <a:ea typeface="Calibri"/>
                        <a:cs typeface="Times New Roman" pitchFamily="18" charset="0"/>
                      </a:endParaRPr>
                    </a:p>
                    <a:p>
                      <a:pPr>
                        <a:lnSpc>
                          <a:spcPct val="115000"/>
                        </a:lnSpc>
                        <a:spcAft>
                          <a:spcPts val="0"/>
                        </a:spcAft>
                      </a:pPr>
                      <a:r>
                        <a:rPr lang="en-US" sz="1600" dirty="0">
                          <a:latin typeface="Times New Roman" pitchFamily="18" charset="0"/>
                          <a:ea typeface="Calibri"/>
                          <a:cs typeface="Times New Roman" pitchFamily="18" charset="0"/>
                        </a:rPr>
                        <a:t>*Notch ;</a:t>
                      </a:r>
                      <a:endParaRPr lang="fr-FR" sz="1600" dirty="0">
                        <a:latin typeface="Times New Roman" pitchFamily="18" charset="0"/>
                        <a:ea typeface="Calibri"/>
                        <a:cs typeface="Times New Roman" pitchFamily="18" charset="0"/>
                      </a:endParaRPr>
                    </a:p>
                    <a:p>
                      <a:pPr>
                        <a:lnSpc>
                          <a:spcPct val="115000"/>
                        </a:lnSpc>
                        <a:spcAft>
                          <a:spcPts val="0"/>
                        </a:spcAft>
                      </a:pPr>
                      <a:r>
                        <a:rPr lang="en-US" sz="1600" dirty="0">
                          <a:latin typeface="Times New Roman" pitchFamily="18" charset="0"/>
                          <a:ea typeface="Calibri"/>
                          <a:cs typeface="Times New Roman" pitchFamily="18" charset="0"/>
                        </a:rPr>
                        <a:t>*p38 MAPK</a:t>
                      </a:r>
                      <a:endParaRPr lang="fr-FR" sz="1600" dirty="0">
                        <a:latin typeface="Times New Roman" pitchFamily="18" charset="0"/>
                        <a:ea typeface="Calibri"/>
                        <a:cs typeface="Times New Roman" pitchFamily="18" charset="0"/>
                      </a:endParaRPr>
                    </a:p>
                  </a:txBody>
                  <a:tcPr marL="26156" marR="261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600">
                          <a:latin typeface="Times New Roman" pitchFamily="18" charset="0"/>
                          <a:ea typeface="Calibri"/>
                          <a:cs typeface="Times New Roman" pitchFamily="18" charset="0"/>
                        </a:rPr>
                        <a:t>KLF4</a:t>
                      </a:r>
                    </a:p>
                    <a:p>
                      <a:pPr algn="ctr">
                        <a:lnSpc>
                          <a:spcPct val="115000"/>
                        </a:lnSpc>
                        <a:spcAft>
                          <a:spcPts val="0"/>
                        </a:spcAft>
                      </a:pPr>
                      <a:r>
                        <a:rPr lang="fr-FR" sz="1600">
                          <a:latin typeface="Times New Roman" pitchFamily="18" charset="0"/>
                          <a:ea typeface="Calibri"/>
                          <a:cs typeface="Times New Roman" pitchFamily="18" charset="0"/>
                        </a:rPr>
                        <a:t>GATA2</a:t>
                      </a:r>
                    </a:p>
                    <a:p>
                      <a:pPr algn="ctr">
                        <a:lnSpc>
                          <a:spcPct val="115000"/>
                        </a:lnSpc>
                        <a:spcAft>
                          <a:spcPts val="0"/>
                        </a:spcAft>
                      </a:pPr>
                      <a:r>
                        <a:rPr lang="fr-FR" sz="1600">
                          <a:latin typeface="Times New Roman" pitchFamily="18" charset="0"/>
                          <a:ea typeface="Calibri"/>
                          <a:cs typeface="Times New Roman" pitchFamily="18" charset="0"/>
                        </a:rPr>
                        <a:t>GATA3</a:t>
                      </a:r>
                    </a:p>
                    <a:p>
                      <a:pPr algn="ctr">
                        <a:lnSpc>
                          <a:spcPct val="115000"/>
                        </a:lnSpc>
                        <a:spcAft>
                          <a:spcPts val="0"/>
                        </a:spcAft>
                      </a:pPr>
                      <a:r>
                        <a:rPr lang="fr-FR" sz="1600">
                          <a:latin typeface="Times New Roman" pitchFamily="18" charset="0"/>
                          <a:ea typeface="Calibri"/>
                          <a:cs typeface="Times New Roman" pitchFamily="18" charset="0"/>
                        </a:rPr>
                        <a:t>FOS</a:t>
                      </a:r>
                    </a:p>
                  </a:txBody>
                  <a:tcPr marL="26156" marR="261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600">
                          <a:latin typeface="Times New Roman" pitchFamily="18" charset="0"/>
                          <a:ea typeface="Calibri"/>
                          <a:cs typeface="Times New Roman" pitchFamily="18" charset="0"/>
                        </a:rPr>
                        <a:t>Du 7</a:t>
                      </a:r>
                      <a:r>
                        <a:rPr lang="fr-FR" sz="1600" baseline="30000">
                          <a:latin typeface="Times New Roman" pitchFamily="18" charset="0"/>
                          <a:ea typeface="Calibri"/>
                          <a:cs typeface="Times New Roman" pitchFamily="18" charset="0"/>
                        </a:rPr>
                        <a:t>ème</a:t>
                      </a:r>
                      <a:r>
                        <a:rPr lang="fr-FR" sz="1600">
                          <a:latin typeface="Times New Roman" pitchFamily="18" charset="0"/>
                          <a:ea typeface="Calibri"/>
                          <a:cs typeface="Times New Roman" pitchFamily="18" charset="0"/>
                        </a:rPr>
                        <a:t> au 21</a:t>
                      </a:r>
                      <a:r>
                        <a:rPr lang="fr-FR" sz="1600" baseline="30000">
                          <a:latin typeface="Times New Roman" pitchFamily="18" charset="0"/>
                          <a:ea typeface="Calibri"/>
                          <a:cs typeface="Times New Roman" pitchFamily="18" charset="0"/>
                        </a:rPr>
                        <a:t>ème</a:t>
                      </a:r>
                      <a:r>
                        <a:rPr lang="fr-FR" sz="1600">
                          <a:latin typeface="Times New Roman" pitchFamily="18" charset="0"/>
                          <a:ea typeface="Calibri"/>
                          <a:cs typeface="Times New Roman" pitchFamily="18" charset="0"/>
                        </a:rPr>
                        <a:t> jour: down-regulation de β et up-regulation de γ</a:t>
                      </a:r>
                    </a:p>
                  </a:txBody>
                  <a:tcPr marL="26156" marR="261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14029">
                <a:tc>
                  <a:txBody>
                    <a:bodyPr/>
                    <a:lstStyle/>
                    <a:p>
                      <a:pPr algn="ctr">
                        <a:lnSpc>
                          <a:spcPct val="115000"/>
                        </a:lnSpc>
                        <a:spcAft>
                          <a:spcPts val="0"/>
                        </a:spcAft>
                      </a:pPr>
                      <a:r>
                        <a:rPr lang="en-US" sz="1600" b="1" dirty="0">
                          <a:solidFill>
                            <a:srgbClr val="C00000"/>
                          </a:solidFill>
                          <a:effectLst>
                            <a:outerShdw blurRad="38100" dist="38100" dir="2700000" algn="tl">
                              <a:srgbClr val="000000">
                                <a:alpha val="43137"/>
                              </a:srgbClr>
                            </a:outerShdw>
                          </a:effectLst>
                          <a:latin typeface="Times New Roman" pitchFamily="18" charset="0"/>
                          <a:ea typeface="Calibri"/>
                          <a:cs typeface="Times New Roman" pitchFamily="18" charset="0"/>
                        </a:rPr>
                        <a:t>Profile 2</a:t>
                      </a:r>
                      <a:endParaRPr lang="fr-FR" sz="1600" b="1" dirty="0">
                        <a:solidFill>
                          <a:srgbClr val="C00000"/>
                        </a:solidFill>
                        <a:effectLst>
                          <a:outerShdw blurRad="38100" dist="38100" dir="2700000" algn="tl">
                            <a:srgbClr val="000000">
                              <a:alpha val="43137"/>
                            </a:srgbClr>
                          </a:outerShdw>
                        </a:effectLst>
                        <a:latin typeface="Times New Roman" pitchFamily="18" charset="0"/>
                        <a:ea typeface="Calibri"/>
                        <a:cs typeface="Times New Roman" pitchFamily="18" charset="0"/>
                      </a:endParaRPr>
                    </a:p>
                  </a:txBody>
                  <a:tcPr marL="26156" marR="261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1600">
                          <a:latin typeface="Times New Roman" pitchFamily="18" charset="0"/>
                          <a:ea typeface="Calibri"/>
                          <a:cs typeface="Times New Roman" pitchFamily="18" charset="0"/>
                        </a:rPr>
                        <a:t>*Polo-Like Kinase ;</a:t>
                      </a:r>
                    </a:p>
                    <a:p>
                      <a:pPr>
                        <a:lnSpc>
                          <a:spcPct val="115000"/>
                        </a:lnSpc>
                        <a:spcAft>
                          <a:spcPts val="0"/>
                        </a:spcAft>
                      </a:pPr>
                      <a:r>
                        <a:rPr lang="fr-FR" sz="1600">
                          <a:latin typeface="Times New Roman" pitchFamily="18" charset="0"/>
                          <a:ea typeface="Calibri"/>
                          <a:cs typeface="Times New Roman" pitchFamily="18" charset="0"/>
                        </a:rPr>
                        <a:t>*Point de contrôle G2/M du cycle cellulaire;</a:t>
                      </a:r>
                    </a:p>
                    <a:p>
                      <a:pPr>
                        <a:lnSpc>
                          <a:spcPct val="115000"/>
                        </a:lnSpc>
                        <a:spcAft>
                          <a:spcPts val="0"/>
                        </a:spcAft>
                      </a:pPr>
                      <a:r>
                        <a:rPr lang="en-US" sz="1600">
                          <a:latin typeface="Times New Roman" pitchFamily="18" charset="0"/>
                          <a:ea typeface="Calibri"/>
                          <a:cs typeface="Times New Roman" pitchFamily="18" charset="0"/>
                        </a:rPr>
                        <a:t>*Aryl Hydrocarbon Receptor ;</a:t>
                      </a:r>
                      <a:endParaRPr lang="fr-FR" sz="1600">
                        <a:latin typeface="Times New Roman" pitchFamily="18" charset="0"/>
                        <a:ea typeface="Calibri"/>
                        <a:cs typeface="Times New Roman" pitchFamily="18" charset="0"/>
                      </a:endParaRPr>
                    </a:p>
                    <a:p>
                      <a:pPr>
                        <a:lnSpc>
                          <a:spcPct val="115000"/>
                        </a:lnSpc>
                        <a:spcAft>
                          <a:spcPts val="0"/>
                        </a:spcAft>
                      </a:pPr>
                      <a:r>
                        <a:rPr lang="en-US" sz="1600">
                          <a:latin typeface="Times New Roman" pitchFamily="18" charset="0"/>
                          <a:ea typeface="Calibri"/>
                          <a:cs typeface="Times New Roman" pitchFamily="18" charset="0"/>
                        </a:rPr>
                        <a:t>*ATM (Ataxia Telangiectasia Mutated Protein) ;</a:t>
                      </a:r>
                      <a:endParaRPr lang="fr-FR" sz="1600">
                        <a:latin typeface="Times New Roman" pitchFamily="18" charset="0"/>
                        <a:ea typeface="Calibri"/>
                        <a:cs typeface="Times New Roman" pitchFamily="18" charset="0"/>
                      </a:endParaRPr>
                    </a:p>
                    <a:p>
                      <a:pPr>
                        <a:lnSpc>
                          <a:spcPct val="115000"/>
                        </a:lnSpc>
                        <a:spcAft>
                          <a:spcPts val="0"/>
                        </a:spcAft>
                      </a:pPr>
                      <a:r>
                        <a:rPr lang="fr-FR" sz="1600">
                          <a:latin typeface="Times New Roman" pitchFamily="18" charset="0"/>
                          <a:ea typeface="Calibri"/>
                          <a:cs typeface="Times New Roman" pitchFamily="18" charset="0"/>
                        </a:rPr>
                        <a:t>*Point de contrôle G1/S du cycle cellulaire ;</a:t>
                      </a:r>
                    </a:p>
                    <a:p>
                      <a:pPr>
                        <a:lnSpc>
                          <a:spcPct val="115000"/>
                        </a:lnSpc>
                        <a:spcAft>
                          <a:spcPts val="0"/>
                        </a:spcAft>
                      </a:pPr>
                      <a:r>
                        <a:rPr lang="fr-FR" sz="1600">
                          <a:latin typeface="Times New Roman" pitchFamily="18" charset="0"/>
                          <a:ea typeface="Calibri"/>
                          <a:cs typeface="Times New Roman" pitchFamily="18" charset="0"/>
                        </a:rPr>
                        <a:t>*P53</a:t>
                      </a:r>
                    </a:p>
                  </a:txBody>
                  <a:tcPr marL="26156" marR="261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US" sz="1600">
                        <a:latin typeface="Times New Roman" pitchFamily="18" charset="0"/>
                        <a:ea typeface="Calibri"/>
                        <a:cs typeface="Times New Roman" pitchFamily="18" charset="0"/>
                      </a:endParaRPr>
                    </a:p>
                    <a:p>
                      <a:pPr algn="ctr">
                        <a:lnSpc>
                          <a:spcPct val="115000"/>
                        </a:lnSpc>
                        <a:spcAft>
                          <a:spcPts val="0"/>
                        </a:spcAft>
                      </a:pPr>
                      <a:r>
                        <a:rPr lang="en-US" sz="1600">
                          <a:latin typeface="Times New Roman" pitchFamily="18" charset="0"/>
                          <a:ea typeface="Calibri"/>
                          <a:cs typeface="Times New Roman" pitchFamily="18" charset="0"/>
                        </a:rPr>
                        <a:t>KLF1</a:t>
                      </a:r>
                      <a:endParaRPr lang="fr-FR" sz="1600">
                        <a:latin typeface="Times New Roman" pitchFamily="18" charset="0"/>
                        <a:ea typeface="Calibri"/>
                        <a:cs typeface="Times New Roman" pitchFamily="18" charset="0"/>
                      </a:endParaRPr>
                    </a:p>
                    <a:p>
                      <a:pPr algn="ctr">
                        <a:lnSpc>
                          <a:spcPct val="115000"/>
                        </a:lnSpc>
                        <a:spcAft>
                          <a:spcPts val="0"/>
                        </a:spcAft>
                      </a:pPr>
                      <a:r>
                        <a:rPr lang="en-US" sz="1600">
                          <a:latin typeface="Times New Roman" pitchFamily="18" charset="0"/>
                          <a:ea typeface="Calibri"/>
                          <a:cs typeface="Times New Roman" pitchFamily="18" charset="0"/>
                        </a:rPr>
                        <a:t>KLF 10</a:t>
                      </a:r>
                      <a:endParaRPr lang="fr-FR" sz="1600">
                        <a:latin typeface="Times New Roman" pitchFamily="18" charset="0"/>
                        <a:ea typeface="Calibri"/>
                        <a:cs typeface="Times New Roman" pitchFamily="18" charset="0"/>
                      </a:endParaRPr>
                    </a:p>
                    <a:p>
                      <a:pPr algn="ctr">
                        <a:lnSpc>
                          <a:spcPct val="115000"/>
                        </a:lnSpc>
                        <a:spcAft>
                          <a:spcPts val="0"/>
                        </a:spcAft>
                      </a:pPr>
                      <a:r>
                        <a:rPr lang="en-US" sz="1600">
                          <a:latin typeface="Times New Roman" pitchFamily="18" charset="0"/>
                          <a:ea typeface="Calibri"/>
                          <a:cs typeface="Times New Roman" pitchFamily="18" charset="0"/>
                        </a:rPr>
                        <a:t>GATA1</a:t>
                      </a:r>
                      <a:endParaRPr lang="fr-FR" sz="1600">
                        <a:latin typeface="Times New Roman" pitchFamily="18" charset="0"/>
                        <a:ea typeface="Calibri"/>
                        <a:cs typeface="Times New Roman" pitchFamily="18" charset="0"/>
                      </a:endParaRPr>
                    </a:p>
                    <a:p>
                      <a:pPr algn="ctr">
                        <a:lnSpc>
                          <a:spcPct val="115000"/>
                        </a:lnSpc>
                        <a:spcAft>
                          <a:spcPts val="0"/>
                        </a:spcAft>
                      </a:pPr>
                      <a:r>
                        <a:rPr lang="en-US" sz="1600">
                          <a:latin typeface="Times New Roman" pitchFamily="18" charset="0"/>
                          <a:ea typeface="Calibri"/>
                          <a:cs typeface="Times New Roman" pitchFamily="18" charset="0"/>
                        </a:rPr>
                        <a:t>NFE2</a:t>
                      </a:r>
                      <a:endParaRPr lang="fr-FR" sz="1600">
                        <a:latin typeface="Times New Roman" pitchFamily="18" charset="0"/>
                        <a:ea typeface="Calibri"/>
                        <a:cs typeface="Times New Roman" pitchFamily="18" charset="0"/>
                      </a:endParaRPr>
                    </a:p>
                  </a:txBody>
                  <a:tcPr marL="26156" marR="261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600">
                          <a:latin typeface="Times New Roman" pitchFamily="18" charset="0"/>
                          <a:ea typeface="Calibri"/>
                          <a:cs typeface="Times New Roman" pitchFamily="18" charset="0"/>
                        </a:rPr>
                        <a:t>Du 21</a:t>
                      </a:r>
                      <a:r>
                        <a:rPr lang="fr-FR" sz="1600" baseline="30000">
                          <a:latin typeface="Times New Roman" pitchFamily="18" charset="0"/>
                          <a:ea typeface="Calibri"/>
                          <a:cs typeface="Times New Roman" pitchFamily="18" charset="0"/>
                        </a:rPr>
                        <a:t>ème</a:t>
                      </a:r>
                      <a:r>
                        <a:rPr lang="fr-FR" sz="1600">
                          <a:latin typeface="Times New Roman" pitchFamily="18" charset="0"/>
                          <a:ea typeface="Calibri"/>
                          <a:cs typeface="Times New Roman" pitchFamily="18" charset="0"/>
                        </a:rPr>
                        <a:t> jour au 28</a:t>
                      </a:r>
                      <a:r>
                        <a:rPr lang="fr-FR" sz="1600" baseline="30000">
                          <a:latin typeface="Times New Roman" pitchFamily="18" charset="0"/>
                          <a:ea typeface="Calibri"/>
                          <a:cs typeface="Times New Roman" pitchFamily="18" charset="0"/>
                        </a:rPr>
                        <a:t>ème</a:t>
                      </a:r>
                      <a:r>
                        <a:rPr lang="fr-FR" sz="1600">
                          <a:latin typeface="Times New Roman" pitchFamily="18" charset="0"/>
                          <a:ea typeface="Calibri"/>
                          <a:cs typeface="Times New Roman" pitchFamily="18" charset="0"/>
                        </a:rPr>
                        <a:t> jour et au-delà de ce jour: up-regulation de β et down-regulation de γ</a:t>
                      </a:r>
                    </a:p>
                  </a:txBody>
                  <a:tcPr marL="26156" marR="261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53180">
                <a:tc>
                  <a:txBody>
                    <a:bodyPr/>
                    <a:lstStyle/>
                    <a:p>
                      <a:pPr algn="ctr">
                        <a:lnSpc>
                          <a:spcPct val="115000"/>
                        </a:lnSpc>
                        <a:spcAft>
                          <a:spcPts val="0"/>
                        </a:spcAft>
                      </a:pPr>
                      <a:r>
                        <a:rPr lang="en-US" sz="1600" b="1" dirty="0" smtClean="0">
                          <a:solidFill>
                            <a:srgbClr val="C00000"/>
                          </a:solidFill>
                          <a:effectLst>
                            <a:outerShdw blurRad="38100" dist="38100" dir="2700000" algn="tl">
                              <a:srgbClr val="000000">
                                <a:alpha val="43137"/>
                              </a:srgbClr>
                            </a:outerShdw>
                          </a:effectLst>
                          <a:latin typeface="Times New Roman" pitchFamily="18" charset="0"/>
                          <a:ea typeface="Calibri"/>
                          <a:cs typeface="Times New Roman" pitchFamily="18" charset="0"/>
                        </a:rPr>
                        <a:t>Profile </a:t>
                      </a:r>
                      <a:r>
                        <a:rPr lang="en-US" sz="1600" b="1" dirty="0">
                          <a:solidFill>
                            <a:srgbClr val="C00000"/>
                          </a:solidFill>
                          <a:effectLst>
                            <a:outerShdw blurRad="38100" dist="38100" dir="2700000" algn="tl">
                              <a:srgbClr val="000000">
                                <a:alpha val="43137"/>
                              </a:srgbClr>
                            </a:outerShdw>
                          </a:effectLst>
                          <a:latin typeface="Times New Roman" pitchFamily="18" charset="0"/>
                          <a:ea typeface="Calibri"/>
                          <a:cs typeface="Times New Roman" pitchFamily="18" charset="0"/>
                        </a:rPr>
                        <a:t>3</a:t>
                      </a:r>
                      <a:endParaRPr lang="fr-FR" sz="1600" b="1" dirty="0">
                        <a:solidFill>
                          <a:srgbClr val="C00000"/>
                        </a:solidFill>
                        <a:effectLst>
                          <a:outerShdw blurRad="38100" dist="38100" dir="2700000" algn="tl">
                            <a:srgbClr val="000000">
                              <a:alpha val="43137"/>
                            </a:srgbClr>
                          </a:outerShdw>
                        </a:effectLst>
                        <a:latin typeface="Times New Roman" pitchFamily="18" charset="0"/>
                        <a:ea typeface="Calibri"/>
                        <a:cs typeface="Times New Roman" pitchFamily="18" charset="0"/>
                      </a:endParaRPr>
                    </a:p>
                  </a:txBody>
                  <a:tcPr marL="26156" marR="261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1600">
                          <a:latin typeface="Times New Roman" pitchFamily="18" charset="0"/>
                          <a:ea typeface="Calibri"/>
                          <a:cs typeface="Times New Roman" pitchFamily="18" charset="0"/>
                        </a:rPr>
                        <a:t>*ATM ;</a:t>
                      </a:r>
                    </a:p>
                    <a:p>
                      <a:pPr>
                        <a:lnSpc>
                          <a:spcPct val="115000"/>
                        </a:lnSpc>
                        <a:spcAft>
                          <a:spcPts val="0"/>
                        </a:spcAft>
                      </a:pPr>
                      <a:r>
                        <a:rPr lang="fr-FR" sz="1600">
                          <a:latin typeface="Times New Roman" pitchFamily="18" charset="0"/>
                          <a:ea typeface="Calibri"/>
                          <a:cs typeface="Times New Roman" pitchFamily="18" charset="0"/>
                        </a:rPr>
                        <a:t>*Point de contrôle G1/S du cycle cellulaire ;</a:t>
                      </a:r>
                    </a:p>
                    <a:p>
                      <a:pPr>
                        <a:lnSpc>
                          <a:spcPct val="115000"/>
                        </a:lnSpc>
                        <a:spcAft>
                          <a:spcPts val="0"/>
                        </a:spcAft>
                      </a:pPr>
                      <a:r>
                        <a:rPr lang="fr-FR" sz="1600">
                          <a:latin typeface="Times New Roman" pitchFamily="18" charset="0"/>
                          <a:ea typeface="Calibri"/>
                          <a:cs typeface="Times New Roman" pitchFamily="18" charset="0"/>
                        </a:rPr>
                        <a:t>*Point de contrôle G2/M du cycle cellulaire</a:t>
                      </a:r>
                    </a:p>
                  </a:txBody>
                  <a:tcPr marL="26156" marR="261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fr-FR" sz="1600">
                        <a:latin typeface="Times New Roman" pitchFamily="18" charset="0"/>
                        <a:ea typeface="Calibri"/>
                        <a:cs typeface="Times New Roman" pitchFamily="18" charset="0"/>
                      </a:endParaRPr>
                    </a:p>
                    <a:p>
                      <a:pPr algn="ctr">
                        <a:lnSpc>
                          <a:spcPct val="115000"/>
                        </a:lnSpc>
                        <a:spcAft>
                          <a:spcPts val="0"/>
                        </a:spcAft>
                      </a:pPr>
                      <a:r>
                        <a:rPr lang="fr-FR" sz="1600">
                          <a:latin typeface="Times New Roman" pitchFamily="18" charset="0"/>
                          <a:ea typeface="Calibri"/>
                          <a:cs typeface="Times New Roman" pitchFamily="18" charset="0"/>
                        </a:rPr>
                        <a:t>GATA 5</a:t>
                      </a:r>
                    </a:p>
                    <a:p>
                      <a:pPr algn="ctr">
                        <a:lnSpc>
                          <a:spcPct val="115000"/>
                        </a:lnSpc>
                        <a:spcAft>
                          <a:spcPts val="0"/>
                        </a:spcAft>
                      </a:pPr>
                      <a:r>
                        <a:rPr lang="fr-FR" sz="1600">
                          <a:latin typeface="Times New Roman" pitchFamily="18" charset="0"/>
                          <a:ea typeface="Calibri"/>
                          <a:cs typeface="Times New Roman" pitchFamily="18" charset="0"/>
                        </a:rPr>
                        <a:t>WT1</a:t>
                      </a:r>
                    </a:p>
                  </a:txBody>
                  <a:tcPr marL="26156" marR="261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600" dirty="0">
                          <a:latin typeface="Times New Roman" pitchFamily="18" charset="0"/>
                          <a:ea typeface="Calibri"/>
                          <a:cs typeface="Times New Roman" pitchFamily="18" charset="0"/>
                        </a:rPr>
                        <a:t>Autour du 21</a:t>
                      </a:r>
                      <a:r>
                        <a:rPr lang="fr-FR" sz="1600" baseline="30000" dirty="0">
                          <a:latin typeface="Times New Roman" pitchFamily="18" charset="0"/>
                          <a:ea typeface="Calibri"/>
                          <a:cs typeface="Times New Roman" pitchFamily="18" charset="0"/>
                        </a:rPr>
                        <a:t>ème</a:t>
                      </a:r>
                      <a:r>
                        <a:rPr lang="fr-FR" sz="1600" dirty="0">
                          <a:latin typeface="Times New Roman" pitchFamily="18" charset="0"/>
                          <a:ea typeface="Calibri"/>
                          <a:cs typeface="Times New Roman" pitchFamily="18" charset="0"/>
                        </a:rPr>
                        <a:t> jour : γ/β -globine Switch.</a:t>
                      </a:r>
                    </a:p>
                  </a:txBody>
                  <a:tcPr marL="26156" marR="261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MINOCHA\Desktop\Capture.PNG"/>
          <p:cNvPicPr>
            <a:picLocks noChangeAspect="1" noChangeArrowheads="1"/>
          </p:cNvPicPr>
          <p:nvPr/>
        </p:nvPicPr>
        <p:blipFill>
          <a:blip r:embed="rId2" cstate="print"/>
          <a:srcRect/>
          <a:stretch>
            <a:fillRect/>
          </a:stretch>
        </p:blipFill>
        <p:spPr bwMode="auto">
          <a:xfrm>
            <a:off x="357158" y="2343170"/>
            <a:ext cx="4705350" cy="39433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27" name="Picture 3" descr="C:\Users\MINOCHA\Desktop\Capture2.PNG"/>
          <p:cNvPicPr>
            <a:picLocks noChangeAspect="1" noChangeArrowheads="1"/>
          </p:cNvPicPr>
          <p:nvPr/>
        </p:nvPicPr>
        <p:blipFill>
          <a:blip r:embed="rId3" cstate="print"/>
          <a:srcRect/>
          <a:stretch>
            <a:fillRect/>
          </a:stretch>
        </p:blipFill>
        <p:spPr bwMode="auto">
          <a:xfrm>
            <a:off x="142844" y="152390"/>
            <a:ext cx="8786874" cy="1847850"/>
          </a:xfrm>
          <a:prstGeom prst="rect">
            <a:avLst/>
          </a:prstGeom>
          <a:ln>
            <a:noFill/>
          </a:ln>
          <a:effectLst>
            <a:outerShdw blurRad="190500" algn="tl" rotWithShape="0">
              <a:srgbClr val="000000">
                <a:alpha val="70000"/>
              </a:srgbClr>
            </a:outerShdw>
          </a:effectLst>
        </p:spPr>
      </p:pic>
      <p:sp>
        <p:nvSpPr>
          <p:cNvPr id="7" name="ZoneTexte 6"/>
          <p:cNvSpPr txBox="1"/>
          <p:nvPr/>
        </p:nvSpPr>
        <p:spPr>
          <a:xfrm>
            <a:off x="5500694" y="3714752"/>
            <a:ext cx="3000396" cy="116955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fr-FR" sz="1400" b="1" dirty="0" smtClean="0">
                <a:latin typeface="Times New Roman" pitchFamily="18" charset="0"/>
                <a:cs typeface="Times New Roman" pitchFamily="18" charset="0"/>
              </a:rPr>
              <a:t>Les centres actifs de la chromatine de </a:t>
            </a:r>
            <a:r>
              <a:rPr lang="el-GR" sz="1400" b="1" dirty="0" smtClean="0">
                <a:latin typeface="Times New Roman" pitchFamily="18" charset="0"/>
                <a:cs typeface="Times New Roman" pitchFamily="18" charset="0"/>
              </a:rPr>
              <a:t>β</a:t>
            </a:r>
            <a:r>
              <a:rPr lang="fr-FR" sz="1400" b="1" dirty="0" smtClean="0">
                <a:latin typeface="Times New Roman" pitchFamily="18" charset="0"/>
                <a:cs typeface="Times New Roman" pitchFamily="18" charset="0"/>
              </a:rPr>
              <a:t>-globine dans le noyau des globules rouges des embryons de poulet (3 et 9jrs)  </a:t>
            </a:r>
          </a:p>
          <a:p>
            <a:pPr algn="ctr"/>
            <a:endParaRPr lang="fr-FR" sz="14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fade">
                                      <p:cBhvr>
                                        <p:cTn id="7" dur="1000"/>
                                        <p:tgtEl>
                                          <p:spTgt spid="1027"/>
                                        </p:tgtEl>
                                      </p:cBhvr>
                                    </p:animEffect>
                                    <p:anim calcmode="lin" valueType="num">
                                      <p:cBhvr>
                                        <p:cTn id="8" dur="1000" fill="hold"/>
                                        <p:tgtEl>
                                          <p:spTgt spid="1027"/>
                                        </p:tgtEl>
                                        <p:attrNameLst>
                                          <p:attrName>ppt_x</p:attrName>
                                        </p:attrNameLst>
                                      </p:cBhvr>
                                      <p:tavLst>
                                        <p:tav tm="0">
                                          <p:val>
                                            <p:strVal val="#ppt_x"/>
                                          </p:val>
                                        </p:tav>
                                        <p:tav tm="100000">
                                          <p:val>
                                            <p:strVal val="#ppt_x"/>
                                          </p:val>
                                        </p:tav>
                                      </p:tavLst>
                                    </p:anim>
                                    <p:anim calcmode="lin" valueType="num">
                                      <p:cBhvr>
                                        <p:cTn id="9" dur="1000" fill="hold"/>
                                        <p:tgtEl>
                                          <p:spTgt spid="10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7"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900" decel="100000" fill="hold"/>
                                        <p:tgtEl>
                                          <p:spTgt spid="3"/>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7"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MINOCHA\Desktop\fig poster\alfa homme.png"/>
          <p:cNvPicPr>
            <a:picLocks noChangeAspect="1" noChangeArrowheads="1"/>
          </p:cNvPicPr>
          <p:nvPr/>
        </p:nvPicPr>
        <p:blipFill>
          <a:blip r:embed="rId2" cstate="print"/>
          <a:srcRect/>
          <a:stretch>
            <a:fillRect/>
          </a:stretch>
        </p:blipFill>
        <p:spPr bwMode="auto">
          <a:xfrm>
            <a:off x="142844" y="1357298"/>
            <a:ext cx="8846904" cy="3929090"/>
          </a:xfrm>
          <a:prstGeom prst="rect">
            <a:avLst/>
          </a:prstGeom>
          <a:noFill/>
        </p:spPr>
      </p:pic>
      <p:sp>
        <p:nvSpPr>
          <p:cNvPr id="3" name="ZoneTexte 2"/>
          <p:cNvSpPr txBox="1"/>
          <p:nvPr/>
        </p:nvSpPr>
        <p:spPr>
          <a:xfrm>
            <a:off x="500034" y="357166"/>
            <a:ext cx="8286776" cy="58477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fr-FR" sz="1600" b="1" dirty="0" smtClean="0">
                <a:latin typeface="Times New Roman" pitchFamily="18" charset="0"/>
                <a:cs typeface="Times New Roman" pitchFamily="18" charset="0"/>
              </a:rPr>
              <a:t>* Uprégulation de l’expression du gène </a:t>
            </a:r>
            <a:r>
              <a:rPr lang="el-GR" sz="1600" b="1" dirty="0" smtClean="0">
                <a:latin typeface="Times New Roman" pitchFamily="18" charset="0"/>
                <a:cs typeface="Times New Roman" pitchFamily="18" charset="0"/>
              </a:rPr>
              <a:t>α</a:t>
            </a:r>
            <a:r>
              <a:rPr lang="fr-FR" sz="1600" b="1" dirty="0" smtClean="0">
                <a:latin typeface="Times New Roman" pitchFamily="18" charset="0"/>
                <a:cs typeface="Times New Roman" pitchFamily="18" charset="0"/>
              </a:rPr>
              <a:t>- globine de l’homme dépendante de l’hème par le répresseur </a:t>
            </a:r>
            <a:r>
              <a:rPr lang="fr-FR" sz="1600" b="1" dirty="0" err="1" smtClean="0">
                <a:latin typeface="Times New Roman" pitchFamily="18" charset="0"/>
                <a:cs typeface="Times New Roman" pitchFamily="18" charset="0"/>
              </a:rPr>
              <a:t>transcriptionnel</a:t>
            </a:r>
            <a:r>
              <a:rPr lang="fr-FR" sz="1600" b="1" dirty="0" smtClean="0">
                <a:latin typeface="Times New Roman" pitchFamily="18" charset="0"/>
                <a:cs typeface="Times New Roman" pitchFamily="18" charset="0"/>
              </a:rPr>
              <a:t> Bach 1 dans les érythrocytes :</a:t>
            </a:r>
            <a:endParaRPr lang="fr-FR" sz="1600" b="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4098"/>
                                        </p:tgtEl>
                                        <p:attrNameLst>
                                          <p:attrName>style.visibility</p:attrName>
                                        </p:attrNameLst>
                                      </p:cBhvr>
                                      <p:to>
                                        <p:strVal val="visible"/>
                                      </p:to>
                                    </p:set>
                                    <p:animEffect transition="in" filter="fade">
                                      <p:cBhvr>
                                        <p:cTn id="14" dur="1000"/>
                                        <p:tgtEl>
                                          <p:spTgt spid="4098"/>
                                        </p:tgtEl>
                                      </p:cBhvr>
                                    </p:animEffect>
                                    <p:anim calcmode="lin" valueType="num">
                                      <p:cBhvr>
                                        <p:cTn id="15" dur="1000" fill="hold"/>
                                        <p:tgtEl>
                                          <p:spTgt spid="4098"/>
                                        </p:tgtEl>
                                        <p:attrNameLst>
                                          <p:attrName>ppt_x</p:attrName>
                                        </p:attrNameLst>
                                      </p:cBhvr>
                                      <p:tavLst>
                                        <p:tav tm="0">
                                          <p:val>
                                            <p:strVal val="#ppt_x"/>
                                          </p:val>
                                        </p:tav>
                                        <p:tav tm="100000">
                                          <p:val>
                                            <p:strVal val="#ppt_x"/>
                                          </p:val>
                                        </p:tav>
                                      </p:tavLst>
                                    </p:anim>
                                    <p:anim calcmode="lin" valueType="num">
                                      <p:cBhvr>
                                        <p:cTn id="16" dur="1000" fill="hold"/>
                                        <p:tgtEl>
                                          <p:spTgt spid="40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57224" y="2143116"/>
            <a:ext cx="7120860" cy="156966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9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lgerian" pitchFamily="82" charset="0"/>
              </a:rPr>
              <a:t>conclusion</a:t>
            </a:r>
            <a:endParaRPr lang="fr-FR" sz="9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lgerian" pitchFamily="8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p:cNvSpPr>
            <a:spLocks noChangeArrowheads="1"/>
          </p:cNvSpPr>
          <p:nvPr/>
        </p:nvSpPr>
        <p:spPr bwMode="auto">
          <a:xfrm>
            <a:off x="11988824" y="26831600"/>
            <a:ext cx="8784976" cy="6740307"/>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tab pos="57150" algn="l"/>
              </a:tabLst>
            </a:pPr>
            <a:r>
              <a:rPr kumimoji="0" lang="fr-FR" sz="2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Chez les mammifères et les oiseaux, l’organisation générale du domaine des gènes des globines</a:t>
            </a:r>
            <a:r>
              <a:rPr kumimoji="0" lang="fr-FR" sz="2400" b="1" i="0" u="none" strike="noStrike" cap="none" normalizeH="0" dirty="0" smtClean="0">
                <a:ln>
                  <a:noFill/>
                </a:ln>
                <a:solidFill>
                  <a:schemeClr val="tx1"/>
                </a:solidFill>
                <a:effectLst/>
                <a:latin typeface="Arial" pitchFamily="34" charset="0"/>
                <a:ea typeface="Times New Roman" pitchFamily="18" charset="0"/>
                <a:cs typeface="Arial" pitchFamily="34" charset="0"/>
              </a:rPr>
              <a:t> a été conservé durant l’évolution avec une régulation spatio-temporelle de leur expression. Toute fois, l’évolution indépendante de ces gènes a induit des différences caractéristiques de l’espèce:</a:t>
            </a:r>
            <a:r>
              <a:rPr lang="fr-FR" sz="2400" b="1" dirty="0">
                <a:solidFill>
                  <a:schemeClr val="tx1"/>
                </a:solidFill>
                <a:latin typeface="Arial" pitchFamily="34" charset="0"/>
                <a:ea typeface="Times New Roman" pitchFamily="18" charset="0"/>
                <a:cs typeface="Arial" pitchFamily="34" charset="0"/>
              </a:rPr>
              <a:t> </a:t>
            </a:r>
            <a:r>
              <a:rPr lang="fr-FR" sz="2400" b="1" dirty="0" smtClean="0">
                <a:solidFill>
                  <a:schemeClr val="tx1"/>
                </a:solidFill>
                <a:latin typeface="Arial" pitchFamily="34" charset="0"/>
                <a:ea typeface="Times New Roman" pitchFamily="18" charset="0"/>
                <a:cs typeface="Arial" pitchFamily="34" charset="0"/>
              </a:rPr>
              <a:t>du point de vue structure, chez l’homme, ces gènes sont organisés selon l’ordre de leur expression durant le développement, ce qui n’est pas le cas pour les oiseaux ; d</a:t>
            </a:r>
            <a:r>
              <a:rPr kumimoji="0" lang="fr-FR" sz="2400" b="1" i="0" u="none" strike="noStrike" cap="none" normalizeH="0" dirty="0" smtClean="0">
                <a:ln>
                  <a:noFill/>
                </a:ln>
                <a:solidFill>
                  <a:schemeClr val="tx1"/>
                </a:solidFill>
                <a:effectLst/>
                <a:latin typeface="Arial" pitchFamily="34" charset="0"/>
                <a:ea typeface="Times New Roman" pitchFamily="18" charset="0"/>
                <a:cs typeface="Arial" pitchFamily="34" charset="0"/>
              </a:rPr>
              <a:t>u point de </a:t>
            </a:r>
            <a:r>
              <a:rPr lang="fr-FR" sz="2400" b="1" dirty="0">
                <a:solidFill>
                  <a:schemeClr val="tx1"/>
                </a:solidFill>
                <a:latin typeface="Arial" pitchFamily="34" charset="0"/>
                <a:ea typeface="Times New Roman" pitchFamily="18" charset="0"/>
                <a:cs typeface="Arial" pitchFamily="34" charset="0"/>
              </a:rPr>
              <a:t>v</a:t>
            </a:r>
            <a:r>
              <a:rPr kumimoji="0" lang="fr-FR" sz="2400" b="1" i="0" u="none" strike="noStrike" cap="none" normalizeH="0" dirty="0" smtClean="0">
                <a:ln>
                  <a:noFill/>
                </a:ln>
                <a:solidFill>
                  <a:schemeClr val="tx1"/>
                </a:solidFill>
                <a:effectLst/>
                <a:latin typeface="Arial" pitchFamily="34" charset="0"/>
                <a:ea typeface="Times New Roman" pitchFamily="18" charset="0"/>
                <a:cs typeface="Arial" pitchFamily="34" charset="0"/>
              </a:rPr>
              <a:t>ue expression, chez l’homme, la région régulatrice contenant des sites </a:t>
            </a:r>
            <a:r>
              <a:rPr kumimoji="0" lang="fr-FR" sz="2400" b="1" i="0" u="none" strike="noStrike" cap="none" normalizeH="0" dirty="0" err="1" smtClean="0">
                <a:ln>
                  <a:noFill/>
                </a:ln>
                <a:solidFill>
                  <a:schemeClr val="tx1"/>
                </a:solidFill>
                <a:effectLst/>
                <a:latin typeface="Arial" pitchFamily="34" charset="0"/>
                <a:ea typeface="Times New Roman" pitchFamily="18" charset="0"/>
                <a:cs typeface="Arial" pitchFamily="34" charset="0"/>
              </a:rPr>
              <a:t>hypersensitifs</a:t>
            </a:r>
            <a:r>
              <a:rPr kumimoji="0" lang="fr-FR" sz="2400" b="1" i="0" u="none" strike="noStrike" cap="none" normalizeH="0" dirty="0" smtClean="0">
                <a:ln>
                  <a:noFill/>
                </a:ln>
                <a:solidFill>
                  <a:schemeClr val="tx1"/>
                </a:solidFill>
                <a:effectLst/>
                <a:latin typeface="Arial" pitchFamily="34" charset="0"/>
                <a:ea typeface="Times New Roman" pitchFamily="18" charset="0"/>
                <a:cs typeface="Arial" pitchFamily="34" charset="0"/>
              </a:rPr>
              <a:t> à la </a:t>
            </a:r>
            <a:r>
              <a:rPr kumimoji="0" lang="fr-FR" sz="2400" b="1" i="0" u="none" strike="noStrike" cap="none" normalizeH="0" dirty="0" err="1" smtClean="0">
                <a:ln>
                  <a:noFill/>
                </a:ln>
                <a:solidFill>
                  <a:schemeClr val="tx1"/>
                </a:solidFill>
                <a:effectLst/>
                <a:latin typeface="Arial" pitchFamily="34" charset="0"/>
                <a:ea typeface="Times New Roman" pitchFamily="18" charset="0"/>
                <a:cs typeface="Arial" pitchFamily="34" charset="0"/>
              </a:rPr>
              <a:t>DNase</a:t>
            </a:r>
            <a:r>
              <a:rPr kumimoji="0" lang="fr-FR" sz="2400" b="1" i="0" u="none" strike="noStrike" cap="none" normalizeH="0" dirty="0" smtClean="0">
                <a:ln>
                  <a:noFill/>
                </a:ln>
                <a:solidFill>
                  <a:schemeClr val="tx1"/>
                </a:solidFill>
                <a:effectLst/>
                <a:latin typeface="Arial" pitchFamily="34" charset="0"/>
                <a:ea typeface="Times New Roman" pitchFamily="18" charset="0"/>
                <a:cs typeface="Arial" pitchFamily="34" charset="0"/>
              </a:rPr>
              <a:t> I (HS) interagit avec </a:t>
            </a:r>
            <a:r>
              <a:rPr lang="fr-FR" sz="2400" b="1" dirty="0" smtClean="0">
                <a:solidFill>
                  <a:schemeClr val="tx1"/>
                </a:solidFill>
                <a:latin typeface="Arial" pitchFamily="34" charset="0"/>
                <a:ea typeface="Times New Roman" pitchFamily="18" charset="0"/>
                <a:cs typeface="Arial" pitchFamily="34" charset="0"/>
              </a:rPr>
              <a:t>le </a:t>
            </a:r>
            <a:r>
              <a:rPr kumimoji="0" lang="fr-FR" sz="2400" b="1" i="0" u="none" strike="noStrike" cap="none" normalizeH="0" dirty="0" smtClean="0">
                <a:ln>
                  <a:noFill/>
                </a:ln>
                <a:solidFill>
                  <a:schemeClr val="tx1"/>
                </a:solidFill>
                <a:effectLst/>
                <a:latin typeface="Arial" pitchFamily="34" charset="0"/>
                <a:ea typeface="Times New Roman" pitchFamily="18" charset="0"/>
                <a:cs typeface="Arial" pitchFamily="34" charset="0"/>
              </a:rPr>
              <a:t>promoteur de chaque gène selon le stade et le tissu, ce qui exclu tout phénomène de compétition. Chez les oiseaux, cette région interagit avec  les promoteurs des gènes de globines fœtales et adultes mais n’interagit pas avec ceux des globines embryonnaires, ceux-ci possèdent un système d’autorégulation, ainsi, un phénomène de compétition caractérise cette régulation chez les oiseaux. </a:t>
            </a:r>
            <a:endParaRPr kumimoji="0" lang="fr-FR" sz="2400" b="1" i="0" u="none" strike="noStrike" cap="none" normalizeH="0" baseline="0" dirty="0" smtClean="0">
              <a:ln>
                <a:noFill/>
              </a:ln>
              <a:solidFill>
                <a:schemeClr val="tx1"/>
              </a:solidFill>
              <a:effectLst/>
              <a:latin typeface="Arial" pitchFamily="34" charset="0"/>
              <a:cs typeface="Arial" pitchFamily="34" charset="0"/>
            </a:endParaRPr>
          </a:p>
        </p:txBody>
      </p:sp>
      <p:sp>
        <p:nvSpPr>
          <p:cNvPr id="3" name="Rectangle 2"/>
          <p:cNvSpPr/>
          <p:nvPr/>
        </p:nvSpPr>
        <p:spPr>
          <a:xfrm>
            <a:off x="611560" y="1311146"/>
            <a:ext cx="7920880" cy="4278094"/>
          </a:xfrm>
          <a:prstGeom prst="rect">
            <a:avLst/>
          </a:prstGeom>
        </p:spPr>
        <p:txBody>
          <a:bodyPr wrap="square">
            <a:spAutoFit/>
          </a:bodyPr>
          <a:lstStyle/>
          <a:p>
            <a:r>
              <a:rPr lang="fr-FR" sz="1600" b="1" dirty="0" smtClean="0">
                <a:latin typeface="Times New Roman" pitchFamily="18" charset="0"/>
                <a:ea typeface="Times New Roman" pitchFamily="18" charset="0"/>
                <a:cs typeface="Times New Roman" pitchFamily="18" charset="0"/>
              </a:rPr>
              <a:t>      Chez les mammifères et les oiseaux, l’organisation générale du domaine des gènes des globines a été conservé durant l’évolution avec une régulation spatio-temporelle de leur expression. </a:t>
            </a:r>
          </a:p>
          <a:p>
            <a:r>
              <a:rPr lang="fr-FR" sz="1600" b="1" dirty="0" smtClean="0">
                <a:latin typeface="Times New Roman" pitchFamily="18" charset="0"/>
                <a:ea typeface="Times New Roman" pitchFamily="18" charset="0"/>
                <a:cs typeface="Times New Roman" pitchFamily="18" charset="0"/>
              </a:rPr>
              <a:t>      </a:t>
            </a:r>
          </a:p>
          <a:p>
            <a:r>
              <a:rPr lang="fr-FR" sz="1600" b="1" dirty="0" smtClean="0">
                <a:latin typeface="Times New Roman" pitchFamily="18" charset="0"/>
                <a:ea typeface="Times New Roman" pitchFamily="18" charset="0"/>
                <a:cs typeface="Times New Roman" pitchFamily="18" charset="0"/>
              </a:rPr>
              <a:t>      Toute fois, l’évolution indépendante de ces gènes a induit des différences caractéristiques de l’espèce: </a:t>
            </a:r>
          </a:p>
          <a:p>
            <a:endParaRPr lang="fr-FR" sz="1600" b="1" dirty="0" smtClean="0">
              <a:latin typeface="Times New Roman" pitchFamily="18" charset="0"/>
              <a:ea typeface="Times New Roman" pitchFamily="18" charset="0"/>
              <a:cs typeface="Times New Roman" pitchFamily="18" charset="0"/>
            </a:endParaRPr>
          </a:p>
          <a:p>
            <a:pPr>
              <a:buFont typeface="Arial" charset="0"/>
              <a:buChar char="•"/>
            </a:pPr>
            <a:r>
              <a:rPr lang="fr-FR" sz="1600" b="1" dirty="0" smtClean="0">
                <a:latin typeface="Times New Roman" pitchFamily="18" charset="0"/>
                <a:ea typeface="Times New Roman" pitchFamily="18" charset="0"/>
                <a:cs typeface="Times New Roman" pitchFamily="18" charset="0"/>
              </a:rPr>
              <a:t> Du point de vue structure, chez l’homme, ces gènes sont organisés selon l’ordre de leur expression durant le développement, ce qui n’est pas le cas pour les oiseaux ; </a:t>
            </a:r>
          </a:p>
          <a:p>
            <a:pPr>
              <a:buFont typeface="Arial" charset="0"/>
              <a:buChar char="•"/>
            </a:pPr>
            <a:endParaRPr lang="fr-FR" sz="1600" b="1" dirty="0" smtClean="0">
              <a:latin typeface="Times New Roman" pitchFamily="18" charset="0"/>
              <a:ea typeface="Times New Roman" pitchFamily="18" charset="0"/>
              <a:cs typeface="Times New Roman" pitchFamily="18" charset="0"/>
            </a:endParaRPr>
          </a:p>
          <a:p>
            <a:pPr>
              <a:buFont typeface="Arial" charset="0"/>
              <a:buChar char="•"/>
            </a:pPr>
            <a:r>
              <a:rPr lang="fr-FR" sz="1600" b="1" dirty="0" smtClean="0">
                <a:latin typeface="Times New Roman" pitchFamily="18" charset="0"/>
                <a:ea typeface="Times New Roman" pitchFamily="18" charset="0"/>
                <a:cs typeface="Times New Roman" pitchFamily="18" charset="0"/>
              </a:rPr>
              <a:t> Du point de vue expression, chez l’homme, la région régulatrice contenant des sites </a:t>
            </a:r>
            <a:r>
              <a:rPr lang="fr-FR" sz="1600" b="1" dirty="0" err="1" smtClean="0">
                <a:latin typeface="Times New Roman" pitchFamily="18" charset="0"/>
                <a:ea typeface="Times New Roman" pitchFamily="18" charset="0"/>
                <a:cs typeface="Times New Roman" pitchFamily="18" charset="0"/>
              </a:rPr>
              <a:t>hypersensitifs</a:t>
            </a:r>
            <a:r>
              <a:rPr lang="fr-FR" sz="1600" b="1" dirty="0" smtClean="0">
                <a:latin typeface="Times New Roman" pitchFamily="18" charset="0"/>
                <a:ea typeface="Times New Roman" pitchFamily="18" charset="0"/>
                <a:cs typeface="Times New Roman" pitchFamily="18" charset="0"/>
              </a:rPr>
              <a:t> à la </a:t>
            </a:r>
            <a:r>
              <a:rPr lang="fr-FR" sz="1600" b="1" dirty="0" err="1" smtClean="0">
                <a:latin typeface="Times New Roman" pitchFamily="18" charset="0"/>
                <a:ea typeface="Times New Roman" pitchFamily="18" charset="0"/>
                <a:cs typeface="Times New Roman" pitchFamily="18" charset="0"/>
              </a:rPr>
              <a:t>DNase</a:t>
            </a:r>
            <a:r>
              <a:rPr lang="fr-FR" sz="1600" b="1" dirty="0" smtClean="0">
                <a:latin typeface="Times New Roman" pitchFamily="18" charset="0"/>
                <a:ea typeface="Times New Roman" pitchFamily="18" charset="0"/>
                <a:cs typeface="Times New Roman" pitchFamily="18" charset="0"/>
              </a:rPr>
              <a:t> I (HS) interagit avec le promoteur de chaque gène selon le stade et le tissu, ce qui exclu tout phénomène de compétition. Chez les oiseaux, cette région interagit avec  les promoteurs des gènes de globines fœtales et adultes mais n’interagit pas avec ceux des globines embryonnaires, ceux-ci possèdent un système d’autorégulation, ainsi, un phénomène de compétition caractérise cette régulation chez les oiseaux.</a:t>
            </a:r>
            <a:endParaRPr lang="fr-FR" sz="1600" dirty="0">
              <a:latin typeface="Times New Roman" pitchFamily="18" charset="0"/>
              <a:cs typeface="Times New Roman"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4282" y="1928802"/>
            <a:ext cx="8884163" cy="255454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8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Kristen ITC" pitchFamily="66" charset="0"/>
              </a:rPr>
              <a:t>Merci pour votre</a:t>
            </a:r>
          </a:p>
          <a:p>
            <a:pPr algn="ctr"/>
            <a:r>
              <a:rPr lang="fr-FR" sz="80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Kristen ITC" pitchFamily="66" charset="0"/>
              </a:rPr>
              <a:t>Attention !</a:t>
            </a:r>
            <a:endParaRPr lang="fr-FR" sz="8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Kristen ITC"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Owner\Desktop\M2\Controle genetique\Poster\Capture2.PNG"/>
          <p:cNvPicPr>
            <a:picLocks noChangeAspect="1" noChangeArrowheads="1"/>
          </p:cNvPicPr>
          <p:nvPr/>
        </p:nvPicPr>
        <p:blipFill>
          <a:blip r:embed="rId2" cstate="print"/>
          <a:srcRect/>
          <a:stretch>
            <a:fillRect/>
          </a:stretch>
        </p:blipFill>
        <p:spPr bwMode="auto">
          <a:xfrm>
            <a:off x="1071538" y="428604"/>
            <a:ext cx="3168352" cy="5832648"/>
          </a:xfrm>
          <a:prstGeom prst="rect">
            <a:avLst/>
          </a:prstGeom>
          <a:ln>
            <a:noFill/>
          </a:ln>
          <a:effectLst>
            <a:outerShdw blurRad="190500" algn="tl" rotWithShape="0">
              <a:srgbClr val="000000">
                <a:alpha val="70000"/>
              </a:srgbClr>
            </a:outerShdw>
          </a:effectLst>
        </p:spPr>
      </p:pic>
      <p:pic>
        <p:nvPicPr>
          <p:cNvPr id="2049" name="Picture 1"/>
          <p:cNvPicPr>
            <a:picLocks noChangeAspect="1" noChangeArrowheads="1"/>
          </p:cNvPicPr>
          <p:nvPr/>
        </p:nvPicPr>
        <p:blipFill>
          <a:blip r:embed="rId3" cstate="print"/>
          <a:srcRect/>
          <a:stretch>
            <a:fillRect/>
          </a:stretch>
        </p:blipFill>
        <p:spPr bwMode="auto">
          <a:xfrm>
            <a:off x="2857488" y="0"/>
            <a:ext cx="1368152" cy="344613"/>
          </a:xfrm>
          <a:prstGeom prst="rect">
            <a:avLst/>
          </a:prstGeom>
          <a:noFill/>
          <a:ln w="9525">
            <a:noFill/>
            <a:miter lim="800000"/>
            <a:headEnd/>
            <a:tailEnd/>
          </a:ln>
        </p:spPr>
      </p:pic>
      <p:sp>
        <p:nvSpPr>
          <p:cNvPr id="8" name="ZoneTexte 7"/>
          <p:cNvSpPr txBox="1"/>
          <p:nvPr/>
        </p:nvSpPr>
        <p:spPr>
          <a:xfrm>
            <a:off x="857224" y="6334804"/>
            <a:ext cx="3643338" cy="523220"/>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fr-FR" sz="1400" b="1" dirty="0" smtClean="0">
                <a:latin typeface="Times New Roman" pitchFamily="18" charset="0"/>
                <a:cs typeface="Times New Roman" pitchFamily="18" charset="0"/>
              </a:rPr>
              <a:t>Evolution des gènes des globines.</a:t>
            </a:r>
          </a:p>
          <a:p>
            <a:pPr algn="ctr"/>
            <a:r>
              <a:rPr lang="fr-FR" sz="1400" b="1" dirty="0" smtClean="0">
                <a:latin typeface="Times New Roman" pitchFamily="18" charset="0"/>
                <a:cs typeface="Times New Roman" pitchFamily="18" charset="0"/>
              </a:rPr>
              <a:t>(</a:t>
            </a:r>
            <a:r>
              <a:rPr lang="fr-FR" sz="1400" dirty="0" smtClean="0">
                <a:latin typeface="Times New Roman" pitchFamily="18" charset="0"/>
                <a:cs typeface="Times New Roman" pitchFamily="18" charset="0"/>
              </a:rPr>
              <a:t>Benjamin Lewin: Gènes. De Boeck Université)</a:t>
            </a:r>
            <a:endParaRPr lang="fr-FR" sz="1400" dirty="0">
              <a:latin typeface="Times New Roman" pitchFamily="18" charset="0"/>
              <a:cs typeface="Times New Roman" pitchFamily="18" charset="0"/>
            </a:endParaRPr>
          </a:p>
        </p:txBody>
      </p:sp>
      <p:pic>
        <p:nvPicPr>
          <p:cNvPr id="11" name="Image 10"/>
          <p:cNvPicPr/>
          <p:nvPr/>
        </p:nvPicPr>
        <p:blipFill>
          <a:blip r:embed="rId4" cstate="print"/>
          <a:srcRect/>
          <a:stretch>
            <a:fillRect/>
          </a:stretch>
        </p:blipFill>
        <p:spPr bwMode="auto">
          <a:xfrm>
            <a:off x="4932040" y="1052736"/>
            <a:ext cx="3541182" cy="273163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12" name="ZoneTexte 11"/>
          <p:cNvSpPr txBox="1"/>
          <p:nvPr/>
        </p:nvSpPr>
        <p:spPr>
          <a:xfrm>
            <a:off x="5000628" y="3929066"/>
            <a:ext cx="3493622" cy="954107"/>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fr-FR" sz="1400" b="1" dirty="0" smtClean="0">
                <a:latin typeface="Times New Roman" pitchFamily="18" charset="0"/>
                <a:cs typeface="Times New Roman" pitchFamily="18" charset="0"/>
              </a:rPr>
              <a:t>Comparaison entre la structure de la Myoglobine et celle de l’</a:t>
            </a:r>
            <a:r>
              <a:rPr lang="fr-FR" sz="1400" b="1" dirty="0" err="1" smtClean="0">
                <a:latin typeface="Times New Roman" pitchFamily="18" charset="0"/>
                <a:cs typeface="Times New Roman" pitchFamily="18" charset="0"/>
              </a:rPr>
              <a:t>HbA</a:t>
            </a:r>
            <a:r>
              <a:rPr lang="fr-FR" sz="1400" b="1" dirty="0" smtClean="0">
                <a:latin typeface="Times New Roman" pitchFamily="18" charset="0"/>
                <a:cs typeface="Times New Roman" pitchFamily="18" charset="0"/>
              </a:rPr>
              <a:t>.</a:t>
            </a:r>
          </a:p>
          <a:p>
            <a:pPr algn="ctr"/>
            <a:r>
              <a:rPr lang="fr-FR" sz="1400" dirty="0" smtClean="0">
                <a:latin typeface="Times New Roman" pitchFamily="18" charset="0"/>
                <a:cs typeface="Times New Roman" pitchFamily="18" charset="0"/>
              </a:rPr>
              <a:t>Passarge E. (2007): </a:t>
            </a:r>
            <a:r>
              <a:rPr lang="fr-FR" sz="1400" dirty="0" err="1" smtClean="0">
                <a:latin typeface="Times New Roman" pitchFamily="18" charset="0"/>
                <a:cs typeface="Times New Roman" pitchFamily="18" charset="0"/>
              </a:rPr>
              <a:t>Color</a:t>
            </a:r>
            <a:r>
              <a:rPr lang="fr-FR" sz="1400" dirty="0" smtClean="0">
                <a:latin typeface="Times New Roman" pitchFamily="18" charset="0"/>
                <a:cs typeface="Times New Roman" pitchFamily="18" charset="0"/>
              </a:rPr>
              <a:t> Atlas of </a:t>
            </a:r>
            <a:r>
              <a:rPr lang="fr-FR" sz="1400" dirty="0" err="1" smtClean="0">
                <a:latin typeface="Times New Roman" pitchFamily="18" charset="0"/>
                <a:cs typeface="Times New Roman" pitchFamily="18" charset="0"/>
              </a:rPr>
              <a:t>Genetics</a:t>
            </a:r>
            <a:r>
              <a:rPr lang="fr-FR" sz="1400" dirty="0" smtClean="0">
                <a:latin typeface="Times New Roman" pitchFamily="18" charset="0"/>
                <a:cs typeface="Times New Roman" pitchFamily="18" charset="0"/>
              </a:rPr>
              <a:t>. 3ème </a:t>
            </a:r>
            <a:r>
              <a:rPr lang="fr-FR" sz="1400" dirty="0" err="1" smtClean="0">
                <a:latin typeface="Times New Roman" pitchFamily="18" charset="0"/>
                <a:cs typeface="Times New Roman" pitchFamily="18" charset="0"/>
              </a:rPr>
              <a:t>ed</a:t>
            </a:r>
            <a:r>
              <a:rPr lang="fr-FR" sz="1400" dirty="0" smtClean="0">
                <a:latin typeface="Times New Roman" pitchFamily="18" charset="0"/>
                <a:cs typeface="Times New Roman" pitchFamily="18" charset="0"/>
              </a:rPr>
              <a:t>, 342-345</a:t>
            </a:r>
            <a:endParaRPr lang="fr-FR" sz="14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049"/>
                                        </p:tgtEl>
                                        <p:attrNameLst>
                                          <p:attrName>style.visibility</p:attrName>
                                        </p:attrNameLst>
                                      </p:cBhvr>
                                      <p:to>
                                        <p:strVal val="visible"/>
                                      </p:to>
                                    </p:set>
                                    <p:animEffect transition="in" filter="fade">
                                      <p:cBhvr>
                                        <p:cTn id="7" dur="1000"/>
                                        <p:tgtEl>
                                          <p:spTgt spid="2049"/>
                                        </p:tgtEl>
                                      </p:cBhvr>
                                    </p:animEffect>
                                    <p:anim calcmode="lin" valueType="num">
                                      <p:cBhvr>
                                        <p:cTn id="8" dur="1000" fill="hold"/>
                                        <p:tgtEl>
                                          <p:spTgt spid="2049"/>
                                        </p:tgtEl>
                                        <p:attrNameLst>
                                          <p:attrName>ppt_x</p:attrName>
                                        </p:attrNameLst>
                                      </p:cBhvr>
                                      <p:tavLst>
                                        <p:tav tm="0">
                                          <p:val>
                                            <p:strVal val="#ppt_x"/>
                                          </p:val>
                                        </p:tav>
                                        <p:tav tm="100000">
                                          <p:val>
                                            <p:strVal val="#ppt_x"/>
                                          </p:val>
                                        </p:tav>
                                      </p:tavLst>
                                    </p:anim>
                                    <p:anim calcmode="lin" valueType="num">
                                      <p:cBhvr>
                                        <p:cTn id="9" dur="1000" fill="hold"/>
                                        <p:tgtEl>
                                          <p:spTgt spid="2049"/>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1000"/>
                                        <p:tgtEl>
                                          <p:spTgt spid="1026"/>
                                        </p:tgtEl>
                                      </p:cBhvr>
                                    </p:animEffect>
                                    <p:anim calcmode="lin" valueType="num">
                                      <p:cBhvr>
                                        <p:cTn id="13" dur="1000" fill="hold"/>
                                        <p:tgtEl>
                                          <p:spTgt spid="1026"/>
                                        </p:tgtEl>
                                        <p:attrNameLst>
                                          <p:attrName>ppt_x</p:attrName>
                                        </p:attrNameLst>
                                      </p:cBhvr>
                                      <p:tavLst>
                                        <p:tav tm="0">
                                          <p:val>
                                            <p:strVal val="#ppt_x"/>
                                          </p:val>
                                        </p:tav>
                                        <p:tav tm="100000">
                                          <p:val>
                                            <p:strVal val="#ppt_x"/>
                                          </p:val>
                                        </p:tav>
                                      </p:tavLst>
                                    </p:anim>
                                    <p:anim calcmode="lin" valueType="num">
                                      <p:cBhvr>
                                        <p:cTn id="14"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7"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900" decel="100000" fill="hold"/>
                                        <p:tgtEl>
                                          <p:spTgt spid="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7"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par>
                                <p:cTn id="30" presetID="47"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1000"/>
                                        <p:tgtEl>
                                          <p:spTgt spid="12"/>
                                        </p:tgtEl>
                                      </p:cBhvr>
                                    </p:animEffect>
                                    <p:anim calcmode="lin" valueType="num">
                                      <p:cBhvr>
                                        <p:cTn id="33" dur="1000" fill="hold"/>
                                        <p:tgtEl>
                                          <p:spTgt spid="12"/>
                                        </p:tgtEl>
                                        <p:attrNameLst>
                                          <p:attrName>ppt_x</p:attrName>
                                        </p:attrNameLst>
                                      </p:cBhvr>
                                      <p:tavLst>
                                        <p:tav tm="0">
                                          <p:val>
                                            <p:strVal val="#ppt_x"/>
                                          </p:val>
                                        </p:tav>
                                        <p:tav tm="100000">
                                          <p:val>
                                            <p:strVal val="#ppt_x"/>
                                          </p:val>
                                        </p:tav>
                                      </p:tavLst>
                                    </p:anim>
                                    <p:anim calcmode="lin" valueType="num">
                                      <p:cBhvr>
                                        <p:cTn id="3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42910" y="1714488"/>
            <a:ext cx="7885492" cy="3046988"/>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9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lgerian" pitchFamily="82" charset="0"/>
              </a:rPr>
              <a:t>Matériel et</a:t>
            </a:r>
          </a:p>
          <a:p>
            <a:pPr algn="ctr"/>
            <a:r>
              <a:rPr lang="fr-FR" sz="9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lgerian" pitchFamily="82" charset="0"/>
              </a:rPr>
              <a:t> méthode</a:t>
            </a:r>
            <a:endParaRPr lang="fr-FR" sz="9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lgerian" pitchFamily="8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ZoneTexte 24"/>
          <p:cNvSpPr txBox="1"/>
          <p:nvPr/>
        </p:nvSpPr>
        <p:spPr>
          <a:xfrm>
            <a:off x="360040" y="116632"/>
            <a:ext cx="8426802" cy="646331"/>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fr-FR" b="1" dirty="0" smtClean="0">
                <a:solidFill>
                  <a:schemeClr val="tx1"/>
                </a:solidFill>
                <a:latin typeface="Times New Roman" pitchFamily="18" charset="0"/>
                <a:cs typeface="Times New Roman" pitchFamily="18" charset="0"/>
              </a:rPr>
              <a:t>I - Localisation du gène </a:t>
            </a:r>
            <a:r>
              <a:rPr lang="el-GR" b="1" dirty="0" smtClean="0">
                <a:solidFill>
                  <a:schemeClr val="tx1"/>
                </a:solidFill>
                <a:latin typeface="Times New Roman" pitchFamily="18" charset="0"/>
                <a:cs typeface="Times New Roman" pitchFamily="18" charset="0"/>
              </a:rPr>
              <a:t>β</a:t>
            </a:r>
            <a:r>
              <a:rPr lang="fr-FR" b="1" dirty="0" smtClean="0">
                <a:solidFill>
                  <a:schemeClr val="tx1"/>
                </a:solidFill>
                <a:latin typeface="Times New Roman" pitchFamily="18" charset="0"/>
                <a:cs typeface="Times New Roman" pitchFamily="18" charset="0"/>
              </a:rPr>
              <a:t>-globine humain par les techniques des hybrides somatiques et des hybrides irradiés</a:t>
            </a:r>
            <a:endParaRPr lang="fr-FR" b="1" dirty="0">
              <a:solidFill>
                <a:schemeClr val="tx1"/>
              </a:solidFill>
              <a:latin typeface="Times New Roman" pitchFamily="18" charset="0"/>
              <a:cs typeface="Times New Roman" pitchFamily="18" charset="0"/>
            </a:endParaRPr>
          </a:p>
        </p:txBody>
      </p:sp>
      <p:sp>
        <p:nvSpPr>
          <p:cNvPr id="13" name="ZoneTexte 12"/>
          <p:cNvSpPr txBox="1"/>
          <p:nvPr/>
        </p:nvSpPr>
        <p:spPr>
          <a:xfrm>
            <a:off x="179512" y="980728"/>
            <a:ext cx="8784976" cy="58477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fr-FR" sz="1600" b="1" dirty="0" smtClean="0">
                <a:solidFill>
                  <a:schemeClr val="tx1"/>
                </a:solidFill>
                <a:latin typeface="Times New Roman" pitchFamily="18" charset="0"/>
                <a:cs typeface="Times New Roman" pitchFamily="18" charset="0"/>
              </a:rPr>
              <a:t>1/ Fusion de cellules parentes (humaines x murines) → culture des cellules hybrides → collection de lignées cellulaires hybrides contenant des chromosomes humains ;</a:t>
            </a:r>
          </a:p>
        </p:txBody>
      </p:sp>
      <p:sp>
        <p:nvSpPr>
          <p:cNvPr id="15" name="ZoneTexte 14"/>
          <p:cNvSpPr txBox="1"/>
          <p:nvPr/>
        </p:nvSpPr>
        <p:spPr>
          <a:xfrm>
            <a:off x="251520" y="1794302"/>
            <a:ext cx="8568952" cy="338554"/>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fr-FR" sz="1600" b="1" dirty="0" smtClean="0">
                <a:solidFill>
                  <a:schemeClr val="tx1"/>
                </a:solidFill>
                <a:latin typeface="Times New Roman" pitchFamily="18" charset="0"/>
                <a:cs typeface="Times New Roman" pitchFamily="18" charset="0"/>
              </a:rPr>
              <a:t>2/ Préparation des sondes d’</a:t>
            </a:r>
            <a:r>
              <a:rPr lang="fr-FR" sz="1600" b="1" dirty="0" err="1" smtClean="0">
                <a:solidFill>
                  <a:schemeClr val="tx1"/>
                </a:solidFill>
                <a:latin typeface="Times New Roman" pitchFamily="18" charset="0"/>
                <a:cs typeface="Times New Roman" pitchFamily="18" charset="0"/>
              </a:rPr>
              <a:t>ADNc</a:t>
            </a:r>
            <a:r>
              <a:rPr lang="fr-FR" sz="1600" b="1" dirty="0" smtClean="0">
                <a:solidFill>
                  <a:schemeClr val="tx1"/>
                </a:solidFill>
                <a:latin typeface="Times New Roman" pitchFamily="18" charset="0"/>
                <a:cs typeface="Times New Roman" pitchFamily="18" charset="0"/>
              </a:rPr>
              <a:t>* des gènes </a:t>
            </a:r>
            <a:r>
              <a:rPr lang="el-GR" sz="1600" b="1" dirty="0" smtClean="0">
                <a:solidFill>
                  <a:schemeClr val="tx1"/>
                </a:solidFill>
                <a:latin typeface="Times New Roman" pitchFamily="18" charset="0"/>
                <a:cs typeface="Times New Roman" pitchFamily="18" charset="0"/>
              </a:rPr>
              <a:t>γ</a:t>
            </a:r>
            <a:r>
              <a:rPr lang="fr-FR" sz="1600" b="1" dirty="0" smtClean="0">
                <a:solidFill>
                  <a:schemeClr val="tx1"/>
                </a:solidFill>
                <a:latin typeface="Times New Roman" pitchFamily="18" charset="0"/>
                <a:cs typeface="Times New Roman" pitchFamily="18" charset="0"/>
              </a:rPr>
              <a:t>- et </a:t>
            </a:r>
            <a:r>
              <a:rPr lang="el-GR" sz="1600" b="1" dirty="0" smtClean="0">
                <a:solidFill>
                  <a:schemeClr val="tx1"/>
                </a:solidFill>
                <a:latin typeface="Times New Roman" pitchFamily="18" charset="0"/>
                <a:cs typeface="Times New Roman" pitchFamily="18" charset="0"/>
              </a:rPr>
              <a:t>β</a:t>
            </a:r>
            <a:r>
              <a:rPr lang="fr-FR" sz="1600" b="1" dirty="0" smtClean="0">
                <a:solidFill>
                  <a:schemeClr val="tx1"/>
                </a:solidFill>
                <a:latin typeface="Times New Roman" pitchFamily="18" charset="0"/>
                <a:cs typeface="Times New Roman" pitchFamily="18" charset="0"/>
              </a:rPr>
              <a:t>-globines humains :</a:t>
            </a:r>
            <a:endParaRPr lang="fr-FR" sz="1600" b="1" dirty="0">
              <a:solidFill>
                <a:schemeClr val="tx1"/>
              </a:solidFill>
              <a:latin typeface="Times New Roman" pitchFamily="18" charset="0"/>
              <a:cs typeface="Times New Roman" pitchFamily="18" charset="0"/>
            </a:endParaRPr>
          </a:p>
        </p:txBody>
      </p:sp>
      <p:sp>
        <p:nvSpPr>
          <p:cNvPr id="16" name="ZoneTexte 15"/>
          <p:cNvSpPr txBox="1"/>
          <p:nvPr/>
        </p:nvSpPr>
        <p:spPr>
          <a:xfrm>
            <a:off x="251520" y="2924944"/>
            <a:ext cx="8496944" cy="33855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fr-FR" sz="1600" dirty="0" smtClean="0">
                <a:latin typeface="Times New Roman" pitchFamily="18" charset="0"/>
                <a:cs typeface="Times New Roman" pitchFamily="18" charset="0"/>
              </a:rPr>
              <a:t>b/ </a:t>
            </a:r>
            <a:r>
              <a:rPr lang="fr-FR" sz="1600" dirty="0" err="1" smtClean="0">
                <a:latin typeface="Times New Roman" pitchFamily="18" charset="0"/>
                <a:cs typeface="Times New Roman" pitchFamily="18" charset="0"/>
              </a:rPr>
              <a:t>ARNm</a:t>
            </a:r>
            <a:r>
              <a:rPr lang="fr-FR" sz="1600" dirty="0" smtClean="0">
                <a:latin typeface="Times New Roman" pitchFamily="18" charset="0"/>
                <a:cs typeface="Times New Roman" pitchFamily="18" charset="0"/>
              </a:rPr>
              <a:t> extraits d’érythrocytes fœtales → Synthèse d’</a:t>
            </a:r>
            <a:r>
              <a:rPr lang="fr-FR" sz="1600" dirty="0" err="1" smtClean="0">
                <a:latin typeface="Times New Roman" pitchFamily="18" charset="0"/>
                <a:cs typeface="Times New Roman" pitchFamily="18" charset="0"/>
              </a:rPr>
              <a:t>ADNc</a:t>
            </a:r>
            <a:r>
              <a:rPr lang="fr-FR" sz="1600" dirty="0" smtClean="0">
                <a:latin typeface="Times New Roman" pitchFamily="18" charset="0"/>
                <a:cs typeface="Times New Roman" pitchFamily="18" charset="0"/>
              </a:rPr>
              <a:t> de </a:t>
            </a:r>
            <a:r>
              <a:rPr lang="el-GR" sz="1600" dirty="0" smtClean="0">
                <a:latin typeface="Times New Roman" pitchFamily="18" charset="0"/>
                <a:cs typeface="Times New Roman" pitchFamily="18" charset="0"/>
              </a:rPr>
              <a:t>γ</a:t>
            </a:r>
            <a:r>
              <a:rPr lang="fr-FR" sz="1600" dirty="0" smtClean="0">
                <a:latin typeface="Times New Roman" pitchFamily="18" charset="0"/>
                <a:cs typeface="Times New Roman" pitchFamily="18" charset="0"/>
              </a:rPr>
              <a:t>-globine humain ; </a:t>
            </a:r>
            <a:endParaRPr lang="fr-FR" sz="1600" dirty="0">
              <a:latin typeface="Times New Roman" pitchFamily="18" charset="0"/>
              <a:cs typeface="Times New Roman" pitchFamily="18" charset="0"/>
            </a:endParaRPr>
          </a:p>
        </p:txBody>
      </p:sp>
      <p:sp>
        <p:nvSpPr>
          <p:cNvPr id="26" name="ZoneTexte 25"/>
          <p:cNvSpPr txBox="1"/>
          <p:nvPr/>
        </p:nvSpPr>
        <p:spPr>
          <a:xfrm>
            <a:off x="251520" y="3429000"/>
            <a:ext cx="8496944" cy="58477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fr-FR" sz="1600" dirty="0" smtClean="0">
                <a:latin typeface="Times New Roman" pitchFamily="18" charset="0"/>
                <a:cs typeface="Times New Roman" pitchFamily="18" charset="0"/>
              </a:rPr>
              <a:t>c/ </a:t>
            </a:r>
            <a:r>
              <a:rPr lang="fr-FR" sz="1600" dirty="0" err="1" smtClean="0">
                <a:latin typeface="Times New Roman" pitchFamily="18" charset="0"/>
                <a:cs typeface="Times New Roman" pitchFamily="18" charset="0"/>
              </a:rPr>
              <a:t>ARNm</a:t>
            </a:r>
            <a:r>
              <a:rPr lang="fr-FR" sz="1600" dirty="0" smtClean="0">
                <a:latin typeface="Times New Roman" pitchFamily="18" charset="0"/>
                <a:cs typeface="Times New Roman" pitchFamily="18" charset="0"/>
              </a:rPr>
              <a:t> extraits de réticulocytes de patients souffrant de l’Hémoglobine H → Synthèse d’</a:t>
            </a:r>
            <a:r>
              <a:rPr lang="fr-FR" sz="1600" dirty="0" err="1" smtClean="0">
                <a:latin typeface="Times New Roman" pitchFamily="18" charset="0"/>
                <a:cs typeface="Times New Roman" pitchFamily="18" charset="0"/>
              </a:rPr>
              <a:t>ADNc</a:t>
            </a:r>
            <a:r>
              <a:rPr lang="fr-FR" sz="1600" dirty="0" smtClean="0">
                <a:latin typeface="Times New Roman" pitchFamily="18" charset="0"/>
                <a:cs typeface="Times New Roman" pitchFamily="18" charset="0"/>
              </a:rPr>
              <a:t> de </a:t>
            </a:r>
            <a:r>
              <a:rPr lang="el-GR" sz="1600" dirty="0" smtClean="0">
                <a:latin typeface="Times New Roman" pitchFamily="18" charset="0"/>
                <a:cs typeface="Times New Roman" pitchFamily="18" charset="0"/>
              </a:rPr>
              <a:t>β</a:t>
            </a:r>
            <a:r>
              <a:rPr lang="fr-FR" sz="1600" dirty="0" smtClean="0">
                <a:latin typeface="Times New Roman" pitchFamily="18" charset="0"/>
                <a:cs typeface="Times New Roman" pitchFamily="18" charset="0"/>
              </a:rPr>
              <a:t>-globine humain ; </a:t>
            </a:r>
          </a:p>
        </p:txBody>
      </p:sp>
      <p:sp>
        <p:nvSpPr>
          <p:cNvPr id="27" name="ZoneTexte 26"/>
          <p:cNvSpPr txBox="1"/>
          <p:nvPr/>
        </p:nvSpPr>
        <p:spPr>
          <a:xfrm>
            <a:off x="251520" y="4221088"/>
            <a:ext cx="8567936" cy="58477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fr-FR" sz="1600" dirty="0" smtClean="0">
                <a:latin typeface="Times New Roman" pitchFamily="18" charset="0"/>
                <a:cs typeface="Times New Roman" pitchFamily="18" charset="0"/>
              </a:rPr>
              <a:t>d/ L’ensemble des </a:t>
            </a:r>
            <a:r>
              <a:rPr lang="fr-FR" sz="1600" dirty="0" err="1" smtClean="0">
                <a:latin typeface="Times New Roman" pitchFamily="18" charset="0"/>
                <a:cs typeface="Times New Roman" pitchFamily="18" charset="0"/>
              </a:rPr>
              <a:t>ADNc</a:t>
            </a:r>
            <a:r>
              <a:rPr lang="fr-FR" sz="1600" dirty="0" smtClean="0">
                <a:latin typeface="Times New Roman" pitchFamily="18" charset="0"/>
                <a:cs typeface="Times New Roman" pitchFamily="18" charset="0"/>
              </a:rPr>
              <a:t> de globines humains → recombinaison aux </a:t>
            </a:r>
            <a:r>
              <a:rPr lang="fr-FR" sz="1600" dirty="0" err="1" smtClean="0">
                <a:latin typeface="Times New Roman" pitchFamily="18" charset="0"/>
                <a:cs typeface="Times New Roman" pitchFamily="18" charset="0"/>
              </a:rPr>
              <a:t>ARNm</a:t>
            </a:r>
            <a:r>
              <a:rPr lang="fr-FR" sz="1600" dirty="0" smtClean="0">
                <a:latin typeface="Times New Roman" pitchFamily="18" charset="0"/>
                <a:cs typeface="Times New Roman" pitchFamily="18" charset="0"/>
              </a:rPr>
              <a:t> </a:t>
            </a:r>
            <a:r>
              <a:rPr lang="el-GR" sz="1600" dirty="0" smtClean="0">
                <a:latin typeface="Times New Roman" pitchFamily="18" charset="0"/>
                <a:cs typeface="Times New Roman" pitchFamily="18" charset="0"/>
              </a:rPr>
              <a:t>α</a:t>
            </a:r>
            <a:r>
              <a:rPr lang="fr-FR" sz="1600" dirty="0" smtClean="0">
                <a:latin typeface="Times New Roman" pitchFamily="18" charset="0"/>
                <a:cs typeface="Times New Roman" pitchFamily="18" charset="0"/>
              </a:rPr>
              <a:t>-globine humain → Purification des </a:t>
            </a:r>
            <a:r>
              <a:rPr lang="fr-FR" sz="1600" dirty="0" err="1" smtClean="0">
                <a:latin typeface="Times New Roman" pitchFamily="18" charset="0"/>
                <a:cs typeface="Times New Roman" pitchFamily="18" charset="0"/>
              </a:rPr>
              <a:t>ADNc</a:t>
            </a:r>
            <a:r>
              <a:rPr lang="fr-FR" sz="1600" dirty="0" smtClean="0">
                <a:latin typeface="Times New Roman" pitchFamily="18" charset="0"/>
                <a:cs typeface="Times New Roman" pitchFamily="18" charset="0"/>
              </a:rPr>
              <a:t> γ- et </a:t>
            </a:r>
            <a:r>
              <a:rPr lang="el-GR" sz="1600" dirty="0" smtClean="0">
                <a:latin typeface="Times New Roman" pitchFamily="18" charset="0"/>
                <a:cs typeface="Times New Roman" pitchFamily="18" charset="0"/>
              </a:rPr>
              <a:t>β</a:t>
            </a:r>
            <a:r>
              <a:rPr lang="fr-FR" sz="1600" dirty="0" smtClean="0">
                <a:latin typeface="Times New Roman" pitchFamily="18" charset="0"/>
                <a:cs typeface="Times New Roman" pitchFamily="18" charset="0"/>
              </a:rPr>
              <a:t>-globines non recombinés par chromatographie </a:t>
            </a:r>
            <a:r>
              <a:rPr lang="fr-FR" sz="1600" dirty="0" err="1" smtClean="0">
                <a:latin typeface="Times New Roman" pitchFamily="18" charset="0"/>
                <a:cs typeface="Times New Roman" pitchFamily="18" charset="0"/>
              </a:rPr>
              <a:t>hydroxylapatite</a:t>
            </a:r>
            <a:r>
              <a:rPr lang="fr-FR" sz="1600" dirty="0" smtClean="0">
                <a:latin typeface="Times New Roman" pitchFamily="18" charset="0"/>
                <a:cs typeface="Times New Roman" pitchFamily="18" charset="0"/>
              </a:rPr>
              <a:t> </a:t>
            </a:r>
            <a:endParaRPr lang="fr-FR" sz="1600" dirty="0">
              <a:latin typeface="Times New Roman" pitchFamily="18" charset="0"/>
              <a:cs typeface="Times New Roman" pitchFamily="18" charset="0"/>
            </a:endParaRPr>
          </a:p>
        </p:txBody>
      </p:sp>
      <p:sp>
        <p:nvSpPr>
          <p:cNvPr id="28" name="ZoneTexte 27"/>
          <p:cNvSpPr txBox="1"/>
          <p:nvPr/>
        </p:nvSpPr>
        <p:spPr>
          <a:xfrm>
            <a:off x="251520" y="2348880"/>
            <a:ext cx="8496944" cy="33855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fr-FR" sz="1600" dirty="0" smtClean="0">
                <a:latin typeface="Times New Roman" pitchFamily="18" charset="0"/>
                <a:cs typeface="Times New Roman" pitchFamily="18" charset="0"/>
              </a:rPr>
              <a:t>a/ Réticulocytes de patients souffrant de </a:t>
            </a:r>
            <a:r>
              <a:rPr lang="el-GR" sz="1600" dirty="0" smtClean="0">
                <a:latin typeface="Times New Roman" pitchFamily="18" charset="0"/>
                <a:cs typeface="Times New Roman" pitchFamily="18" charset="0"/>
              </a:rPr>
              <a:t>β</a:t>
            </a:r>
            <a:r>
              <a:rPr lang="fr-FR" sz="1600" dirty="0" smtClean="0">
                <a:latin typeface="Times New Roman" pitchFamily="18" charset="0"/>
                <a:cs typeface="Times New Roman" pitchFamily="18" charset="0"/>
              </a:rPr>
              <a:t> Thalassémie → extraction d’</a:t>
            </a:r>
            <a:r>
              <a:rPr lang="fr-FR" sz="1600" dirty="0" err="1" smtClean="0">
                <a:latin typeface="Times New Roman" pitchFamily="18" charset="0"/>
                <a:cs typeface="Times New Roman" pitchFamily="18" charset="0"/>
              </a:rPr>
              <a:t>ARNm</a:t>
            </a:r>
            <a:r>
              <a:rPr lang="fr-FR" sz="1600" dirty="0" smtClean="0">
                <a:latin typeface="Times New Roman" pitchFamily="18" charset="0"/>
                <a:cs typeface="Times New Roman" pitchFamily="18" charset="0"/>
              </a:rPr>
              <a:t> </a:t>
            </a:r>
            <a:r>
              <a:rPr lang="el-GR" sz="1600" dirty="0" smtClean="0">
                <a:latin typeface="Times New Roman" pitchFamily="18" charset="0"/>
                <a:cs typeface="Times New Roman" pitchFamily="18" charset="0"/>
              </a:rPr>
              <a:t>α</a:t>
            </a:r>
            <a:r>
              <a:rPr lang="fr-FR" sz="1600" dirty="0" smtClean="0">
                <a:latin typeface="Times New Roman" pitchFamily="18" charset="0"/>
                <a:cs typeface="Times New Roman" pitchFamily="18" charset="0"/>
              </a:rPr>
              <a:t>-globine humains </a:t>
            </a:r>
            <a:endParaRPr lang="fr-FR" sz="1600" dirty="0">
              <a:latin typeface="Times New Roman" pitchFamily="18" charset="0"/>
              <a:cs typeface="Times New Roman" pitchFamily="18" charset="0"/>
            </a:endParaRPr>
          </a:p>
        </p:txBody>
      </p:sp>
      <p:sp>
        <p:nvSpPr>
          <p:cNvPr id="9" name="ZoneTexte 8"/>
          <p:cNvSpPr txBox="1"/>
          <p:nvPr/>
        </p:nvSpPr>
        <p:spPr>
          <a:xfrm>
            <a:off x="251520" y="5076473"/>
            <a:ext cx="8568952" cy="58477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fr-FR" sz="1600" b="1" dirty="0" smtClean="0">
                <a:solidFill>
                  <a:schemeClr val="tx1"/>
                </a:solidFill>
                <a:latin typeface="Times New Roman" pitchFamily="18" charset="0"/>
                <a:cs typeface="Times New Roman" pitchFamily="18" charset="0"/>
              </a:rPr>
              <a:t>3/ Extraction de l’ADN des cellules hybrides → </a:t>
            </a:r>
            <a:r>
              <a:rPr lang="fr-FR" sz="1600" b="1" dirty="0" err="1" smtClean="0">
                <a:solidFill>
                  <a:schemeClr val="tx1"/>
                </a:solidFill>
                <a:latin typeface="Times New Roman" pitchFamily="18" charset="0"/>
                <a:cs typeface="Times New Roman" pitchFamily="18" charset="0"/>
              </a:rPr>
              <a:t>sonication</a:t>
            </a:r>
            <a:r>
              <a:rPr lang="fr-FR" sz="1600" b="1" dirty="0">
                <a:solidFill>
                  <a:schemeClr val="tx1"/>
                </a:solidFill>
                <a:latin typeface="Times New Roman" pitchFamily="18" charset="0"/>
                <a:cs typeface="Times New Roman" pitchFamily="18" charset="0"/>
              </a:rPr>
              <a:t> </a:t>
            </a:r>
            <a:r>
              <a:rPr lang="fr-FR" sz="1600" b="1" dirty="0" smtClean="0">
                <a:solidFill>
                  <a:schemeClr val="tx1"/>
                </a:solidFill>
                <a:latin typeface="Times New Roman" pitchFamily="18" charset="0"/>
                <a:cs typeface="Times New Roman" pitchFamily="18" charset="0"/>
              </a:rPr>
              <a:t>→ dénaturation partielle →</a:t>
            </a:r>
            <a:r>
              <a:rPr lang="fr-FR" sz="1600" b="1" dirty="0">
                <a:solidFill>
                  <a:schemeClr val="tx1"/>
                </a:solidFill>
                <a:latin typeface="Times New Roman" pitchFamily="18" charset="0"/>
                <a:cs typeface="Times New Roman" pitchFamily="18" charset="0"/>
              </a:rPr>
              <a:t> </a:t>
            </a:r>
            <a:r>
              <a:rPr lang="fr-FR" sz="1600" b="1" dirty="0" smtClean="0">
                <a:solidFill>
                  <a:schemeClr val="tx1"/>
                </a:solidFill>
                <a:latin typeface="Times New Roman" pitchFamily="18" charset="0"/>
                <a:cs typeface="Times New Roman" pitchFamily="18" charset="0"/>
              </a:rPr>
              <a:t>hybridation ADN-</a:t>
            </a:r>
            <a:r>
              <a:rPr lang="fr-FR" sz="1600" b="1" dirty="0" err="1" smtClean="0">
                <a:solidFill>
                  <a:schemeClr val="tx1"/>
                </a:solidFill>
                <a:latin typeface="Times New Roman" pitchFamily="18" charset="0"/>
                <a:cs typeface="Times New Roman" pitchFamily="18" charset="0"/>
              </a:rPr>
              <a:t>ADNc</a:t>
            </a:r>
            <a:r>
              <a:rPr lang="fr-FR" sz="1600" b="1" dirty="0" smtClean="0">
                <a:solidFill>
                  <a:schemeClr val="tx1"/>
                </a:solidFill>
                <a:latin typeface="Times New Roman" pitchFamily="18" charset="0"/>
                <a:cs typeface="Times New Roman" pitchFamily="18" charset="0"/>
              </a:rPr>
              <a:t>* ;</a:t>
            </a:r>
            <a:endParaRPr lang="fr-FR" sz="1600" b="1" dirty="0">
              <a:solidFill>
                <a:schemeClr val="tx1"/>
              </a:solidFill>
              <a:latin typeface="Times New Roman" pitchFamily="18" charset="0"/>
              <a:cs typeface="Times New Roman" pitchFamily="18" charset="0"/>
            </a:endParaRPr>
          </a:p>
        </p:txBody>
      </p:sp>
      <p:sp>
        <p:nvSpPr>
          <p:cNvPr id="10" name="ZoneTexte 9"/>
          <p:cNvSpPr txBox="1"/>
          <p:nvPr/>
        </p:nvSpPr>
        <p:spPr>
          <a:xfrm>
            <a:off x="251520" y="6012577"/>
            <a:ext cx="8568952" cy="58477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fr-FR" sz="1600" b="1" dirty="0" smtClean="0">
                <a:solidFill>
                  <a:schemeClr val="tx1"/>
                </a:solidFill>
                <a:latin typeface="Times New Roman" pitchFamily="18" charset="0"/>
                <a:cs typeface="Times New Roman" pitchFamily="18" charset="0"/>
              </a:rPr>
              <a:t>4/ Analyse par chromatographie </a:t>
            </a:r>
            <a:r>
              <a:rPr lang="fr-FR" sz="1600" b="1" dirty="0" err="1" smtClean="0">
                <a:solidFill>
                  <a:schemeClr val="tx1"/>
                </a:solidFill>
                <a:latin typeface="Times New Roman" pitchFamily="18" charset="0"/>
                <a:cs typeface="Times New Roman" pitchFamily="18" charset="0"/>
              </a:rPr>
              <a:t>hydroxylapatite</a:t>
            </a:r>
            <a:r>
              <a:rPr lang="fr-FR" sz="1600" b="1" dirty="0">
                <a:solidFill>
                  <a:schemeClr val="tx1"/>
                </a:solidFill>
                <a:latin typeface="Times New Roman" pitchFamily="18" charset="0"/>
                <a:cs typeface="Times New Roman" pitchFamily="18" charset="0"/>
              </a:rPr>
              <a:t> </a:t>
            </a:r>
            <a:r>
              <a:rPr lang="fr-FR" sz="1600" b="1" dirty="0" smtClean="0">
                <a:solidFill>
                  <a:schemeClr val="tx1"/>
                </a:solidFill>
                <a:latin typeface="Times New Roman" pitchFamily="18" charset="0"/>
                <a:cs typeface="Times New Roman" pitchFamily="18" charset="0"/>
              </a:rPr>
              <a:t>du marqueur Lactate Déshydrogénase A (LDA) présent sur le chromosome 11p .</a:t>
            </a:r>
            <a:endParaRPr lang="fr-FR" sz="1600" b="1"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fade">
                                      <p:cBhvr>
                                        <p:cTn id="28" dur="1000"/>
                                        <p:tgtEl>
                                          <p:spTgt spid="28"/>
                                        </p:tgtEl>
                                      </p:cBhvr>
                                    </p:animEffect>
                                    <p:anim calcmode="lin" valueType="num">
                                      <p:cBhvr>
                                        <p:cTn id="29" dur="1000" fill="hold"/>
                                        <p:tgtEl>
                                          <p:spTgt spid="28"/>
                                        </p:tgtEl>
                                        <p:attrNameLst>
                                          <p:attrName>ppt_x</p:attrName>
                                        </p:attrNameLst>
                                      </p:cBhvr>
                                      <p:tavLst>
                                        <p:tav tm="0">
                                          <p:val>
                                            <p:strVal val="#ppt_x"/>
                                          </p:val>
                                        </p:tav>
                                        <p:tav tm="100000">
                                          <p:val>
                                            <p:strVal val="#ppt_x"/>
                                          </p:val>
                                        </p:tav>
                                      </p:tavLst>
                                    </p:anim>
                                    <p:anim calcmode="lin" valueType="num">
                                      <p:cBhvr>
                                        <p:cTn id="30"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1000"/>
                                        <p:tgtEl>
                                          <p:spTgt spid="16"/>
                                        </p:tgtEl>
                                      </p:cBhvr>
                                    </p:animEffect>
                                    <p:anim calcmode="lin" valueType="num">
                                      <p:cBhvr>
                                        <p:cTn id="36" dur="1000" fill="hold"/>
                                        <p:tgtEl>
                                          <p:spTgt spid="16"/>
                                        </p:tgtEl>
                                        <p:attrNameLst>
                                          <p:attrName>ppt_x</p:attrName>
                                        </p:attrNameLst>
                                      </p:cBhvr>
                                      <p:tavLst>
                                        <p:tav tm="0">
                                          <p:val>
                                            <p:strVal val="#ppt_x"/>
                                          </p:val>
                                        </p:tav>
                                        <p:tav tm="100000">
                                          <p:val>
                                            <p:strVal val="#ppt_x"/>
                                          </p:val>
                                        </p:tav>
                                      </p:tavLst>
                                    </p:anim>
                                    <p:anim calcmode="lin" valueType="num">
                                      <p:cBhvr>
                                        <p:cTn id="37"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7" presetClass="entr" presetSubtype="0" fill="hold" grpId="0" nodeType="click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fade">
                                      <p:cBhvr>
                                        <p:cTn id="42" dur="1000"/>
                                        <p:tgtEl>
                                          <p:spTgt spid="26"/>
                                        </p:tgtEl>
                                      </p:cBhvr>
                                    </p:animEffect>
                                    <p:anim calcmode="lin" valueType="num">
                                      <p:cBhvr>
                                        <p:cTn id="43" dur="1000" fill="hold"/>
                                        <p:tgtEl>
                                          <p:spTgt spid="26"/>
                                        </p:tgtEl>
                                        <p:attrNameLst>
                                          <p:attrName>ppt_x</p:attrName>
                                        </p:attrNameLst>
                                      </p:cBhvr>
                                      <p:tavLst>
                                        <p:tav tm="0">
                                          <p:val>
                                            <p:strVal val="#ppt_x"/>
                                          </p:val>
                                        </p:tav>
                                        <p:tav tm="100000">
                                          <p:val>
                                            <p:strVal val="#ppt_x"/>
                                          </p:val>
                                        </p:tav>
                                      </p:tavLst>
                                    </p:anim>
                                    <p:anim calcmode="lin" valueType="num">
                                      <p:cBhvr>
                                        <p:cTn id="44"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7" presetClass="entr" presetSubtype="0" fill="hold" grpId="0" nodeType="click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7" presetClass="entr" presetSubtype="0" fill="hold" grpId="0" nodeType="clickEffect">
                                  <p:stCondLst>
                                    <p:cond delay="0"/>
                                  </p:stCondLst>
                                  <p:childTnLst>
                                    <p:set>
                                      <p:cBhvr>
                                        <p:cTn id="55" dur="1" fill="hold">
                                          <p:stCondLst>
                                            <p:cond delay="0"/>
                                          </p:stCondLst>
                                        </p:cTn>
                                        <p:tgtEl>
                                          <p:spTgt spid="9"/>
                                        </p:tgtEl>
                                        <p:attrNameLst>
                                          <p:attrName>style.visibility</p:attrName>
                                        </p:attrNameLst>
                                      </p:cBhvr>
                                      <p:to>
                                        <p:strVal val="visible"/>
                                      </p:to>
                                    </p:set>
                                    <p:animEffect transition="in" filter="fade">
                                      <p:cBhvr>
                                        <p:cTn id="56" dur="1000"/>
                                        <p:tgtEl>
                                          <p:spTgt spid="9"/>
                                        </p:tgtEl>
                                      </p:cBhvr>
                                    </p:animEffect>
                                    <p:anim calcmode="lin" valueType="num">
                                      <p:cBhvr>
                                        <p:cTn id="57" dur="1000" fill="hold"/>
                                        <p:tgtEl>
                                          <p:spTgt spid="9"/>
                                        </p:tgtEl>
                                        <p:attrNameLst>
                                          <p:attrName>ppt_x</p:attrName>
                                        </p:attrNameLst>
                                      </p:cBhvr>
                                      <p:tavLst>
                                        <p:tav tm="0">
                                          <p:val>
                                            <p:strVal val="#ppt_x"/>
                                          </p:val>
                                        </p:tav>
                                        <p:tav tm="100000">
                                          <p:val>
                                            <p:strVal val="#ppt_x"/>
                                          </p:val>
                                        </p:tav>
                                      </p:tavLst>
                                    </p:anim>
                                    <p:anim calcmode="lin" valueType="num">
                                      <p:cBhvr>
                                        <p:cTn id="5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7" presetClass="entr" presetSubtype="0" fill="hold" grpId="0" nodeType="clickEffect">
                                  <p:stCondLst>
                                    <p:cond delay="0"/>
                                  </p:stCondLst>
                                  <p:childTnLst>
                                    <p:set>
                                      <p:cBhvr>
                                        <p:cTn id="62" dur="1" fill="hold">
                                          <p:stCondLst>
                                            <p:cond delay="0"/>
                                          </p:stCondLst>
                                        </p:cTn>
                                        <p:tgtEl>
                                          <p:spTgt spid="10"/>
                                        </p:tgtEl>
                                        <p:attrNameLst>
                                          <p:attrName>style.visibility</p:attrName>
                                        </p:attrNameLst>
                                      </p:cBhvr>
                                      <p:to>
                                        <p:strVal val="visible"/>
                                      </p:to>
                                    </p:set>
                                    <p:animEffect transition="in" filter="fade">
                                      <p:cBhvr>
                                        <p:cTn id="63" dur="1000"/>
                                        <p:tgtEl>
                                          <p:spTgt spid="10"/>
                                        </p:tgtEl>
                                      </p:cBhvr>
                                    </p:animEffect>
                                    <p:anim calcmode="lin" valueType="num">
                                      <p:cBhvr>
                                        <p:cTn id="64" dur="1000" fill="hold"/>
                                        <p:tgtEl>
                                          <p:spTgt spid="10"/>
                                        </p:tgtEl>
                                        <p:attrNameLst>
                                          <p:attrName>ppt_x</p:attrName>
                                        </p:attrNameLst>
                                      </p:cBhvr>
                                      <p:tavLst>
                                        <p:tav tm="0">
                                          <p:val>
                                            <p:strVal val="#ppt_x"/>
                                          </p:val>
                                        </p:tav>
                                        <p:tav tm="100000">
                                          <p:val>
                                            <p:strVal val="#ppt_x"/>
                                          </p:val>
                                        </p:tav>
                                      </p:tavLst>
                                    </p:anim>
                                    <p:anim calcmode="lin" valueType="num">
                                      <p:cBhvr>
                                        <p:cTn id="6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3" grpId="0" animBg="1"/>
      <p:bldP spid="15" grpId="0" animBg="1"/>
      <p:bldP spid="16" grpId="0" animBg="1"/>
      <p:bldP spid="26" grpId="0" animBg="1"/>
      <p:bldP spid="27" grpId="0" animBg="1"/>
      <p:bldP spid="28" grpId="0" animBg="1"/>
      <p:bldP spid="9" grpId="0"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323528" y="116632"/>
            <a:ext cx="8568952" cy="830997"/>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fr-FR" sz="1600" dirty="0" smtClean="0">
                <a:solidFill>
                  <a:schemeClr val="tx1"/>
                </a:solidFill>
                <a:latin typeface="Times New Roman" pitchFamily="18" charset="0"/>
                <a:cs typeface="Times New Roman" pitchFamily="18" charset="0"/>
              </a:rPr>
              <a:t>1/ Fusion (fibroblaste humain X cellule </a:t>
            </a:r>
            <a:r>
              <a:rPr lang="fr-FR" sz="1600" dirty="0">
                <a:solidFill>
                  <a:schemeClr val="tx1"/>
                </a:solidFill>
                <a:latin typeface="Times New Roman" pitchFamily="18" charset="0"/>
                <a:cs typeface="Times New Roman" pitchFamily="18" charset="0"/>
              </a:rPr>
              <a:t>O</a:t>
            </a:r>
            <a:r>
              <a:rPr lang="fr-FR" sz="1600" dirty="0" smtClean="0">
                <a:solidFill>
                  <a:schemeClr val="tx1"/>
                </a:solidFill>
                <a:latin typeface="Times New Roman" pitchFamily="18" charset="0"/>
                <a:cs typeface="Times New Roman" pitchFamily="18" charset="0"/>
              </a:rPr>
              <a:t>varienne de l’Hamster Chinois ‘CHO-K1’) → clone hybride J1 contenant chromosome 11 humain → cultures cellulaires + irradiations au laser → clones hybrides: J1-7, J1-9, J1-10, J1-11, et J1-23;</a:t>
            </a:r>
            <a:endParaRPr lang="fr-FR" sz="1600" dirty="0">
              <a:solidFill>
                <a:schemeClr val="tx1"/>
              </a:solidFill>
              <a:latin typeface="Times New Roman" pitchFamily="18" charset="0"/>
              <a:cs typeface="Times New Roman" pitchFamily="18" charset="0"/>
            </a:endParaRPr>
          </a:p>
        </p:txBody>
      </p:sp>
      <p:sp>
        <p:nvSpPr>
          <p:cNvPr id="5" name="ZoneTexte 4"/>
          <p:cNvSpPr txBox="1"/>
          <p:nvPr/>
        </p:nvSpPr>
        <p:spPr>
          <a:xfrm>
            <a:off x="179512" y="4068361"/>
            <a:ext cx="8568952" cy="58477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fr-FR" sz="1600" dirty="0" smtClean="0">
                <a:solidFill>
                  <a:schemeClr val="tx1"/>
                </a:solidFill>
                <a:latin typeface="Times New Roman" pitchFamily="18" charset="0"/>
                <a:cs typeface="Times New Roman" pitchFamily="18" charset="0"/>
              </a:rPr>
              <a:t>2/ Etablissement du phénotype et du caryotype de chaque clone par méthodes cytogénétique, immunologique et </a:t>
            </a:r>
            <a:r>
              <a:rPr lang="fr-FR" sz="1600" dirty="0" err="1" smtClean="0">
                <a:solidFill>
                  <a:schemeClr val="tx1"/>
                </a:solidFill>
                <a:latin typeface="Times New Roman" pitchFamily="18" charset="0"/>
                <a:cs typeface="Times New Roman" pitchFamily="18" charset="0"/>
              </a:rPr>
              <a:t>isozymique</a:t>
            </a:r>
            <a:r>
              <a:rPr lang="fr-FR" sz="1600" dirty="0" smtClean="0">
                <a:solidFill>
                  <a:schemeClr val="tx1"/>
                </a:solidFill>
                <a:latin typeface="Times New Roman" pitchFamily="18" charset="0"/>
                <a:cs typeface="Times New Roman" pitchFamily="18" charset="0"/>
              </a:rPr>
              <a:t> ;</a:t>
            </a:r>
            <a:endParaRPr lang="fr-FR" sz="1600" dirty="0">
              <a:solidFill>
                <a:schemeClr val="tx1"/>
              </a:solidFill>
              <a:latin typeface="Times New Roman" pitchFamily="18" charset="0"/>
              <a:cs typeface="Times New Roman" pitchFamily="18" charset="0"/>
            </a:endParaRPr>
          </a:p>
        </p:txBody>
      </p:sp>
      <p:sp>
        <p:nvSpPr>
          <p:cNvPr id="6" name="ZoneTexte 5"/>
          <p:cNvSpPr txBox="1"/>
          <p:nvPr/>
        </p:nvSpPr>
        <p:spPr>
          <a:xfrm>
            <a:off x="179512" y="4746630"/>
            <a:ext cx="8568952" cy="338554"/>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fr-FR" sz="1600" dirty="0" smtClean="0">
                <a:solidFill>
                  <a:schemeClr val="tx1"/>
                </a:solidFill>
                <a:latin typeface="Times New Roman" pitchFamily="18" charset="0"/>
                <a:cs typeface="Times New Roman" pitchFamily="18" charset="0"/>
              </a:rPr>
              <a:t>3/ Extraction de l’ADN de chaque clone ;</a:t>
            </a:r>
            <a:endParaRPr lang="fr-FR" sz="1600" dirty="0">
              <a:solidFill>
                <a:schemeClr val="tx1"/>
              </a:solidFill>
              <a:latin typeface="Times New Roman" pitchFamily="18" charset="0"/>
              <a:cs typeface="Times New Roman" pitchFamily="18" charset="0"/>
            </a:endParaRPr>
          </a:p>
        </p:txBody>
      </p:sp>
      <p:sp>
        <p:nvSpPr>
          <p:cNvPr id="8" name="ZoneTexte 7"/>
          <p:cNvSpPr txBox="1"/>
          <p:nvPr/>
        </p:nvSpPr>
        <p:spPr>
          <a:xfrm>
            <a:off x="179512" y="5178678"/>
            <a:ext cx="8568952" cy="338554"/>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fr-FR" sz="1600" dirty="0" smtClean="0">
                <a:solidFill>
                  <a:schemeClr val="tx1"/>
                </a:solidFill>
                <a:latin typeface="Times New Roman" pitchFamily="18" charset="0"/>
                <a:cs typeface="Times New Roman" pitchFamily="18" charset="0"/>
              </a:rPr>
              <a:t>4/ Obtention des sondes ADN* spécifiques des régions </a:t>
            </a:r>
            <a:r>
              <a:rPr lang="el-GR" sz="1600" dirty="0" smtClean="0">
                <a:solidFill>
                  <a:schemeClr val="tx1"/>
                </a:solidFill>
                <a:latin typeface="Times New Roman" pitchFamily="18" charset="0"/>
                <a:cs typeface="Times New Roman" pitchFamily="18" charset="0"/>
              </a:rPr>
              <a:t>β</a:t>
            </a:r>
            <a:r>
              <a:rPr lang="fr-FR" sz="1600" dirty="0" smtClean="0">
                <a:solidFill>
                  <a:schemeClr val="tx1"/>
                </a:solidFill>
                <a:latin typeface="Times New Roman" pitchFamily="18" charset="0"/>
                <a:cs typeface="Times New Roman" pitchFamily="18" charset="0"/>
              </a:rPr>
              <a:t> et </a:t>
            </a:r>
            <a:r>
              <a:rPr lang="el-GR" sz="1600" dirty="0" smtClean="0">
                <a:solidFill>
                  <a:schemeClr val="tx1"/>
                </a:solidFill>
                <a:latin typeface="Times New Roman" pitchFamily="18" charset="0"/>
                <a:cs typeface="Times New Roman" pitchFamily="18" charset="0"/>
              </a:rPr>
              <a:t>γ</a:t>
            </a:r>
            <a:r>
              <a:rPr lang="fr-FR" sz="1600" dirty="0" smtClean="0">
                <a:solidFill>
                  <a:schemeClr val="tx1"/>
                </a:solidFill>
                <a:latin typeface="Times New Roman" pitchFamily="18" charset="0"/>
                <a:cs typeface="Times New Roman" pitchFamily="18" charset="0"/>
              </a:rPr>
              <a:t>-globines:</a:t>
            </a:r>
            <a:endParaRPr lang="fr-FR" sz="1600" dirty="0">
              <a:solidFill>
                <a:schemeClr val="tx1"/>
              </a:solidFill>
              <a:latin typeface="Times New Roman" pitchFamily="18" charset="0"/>
              <a:cs typeface="Times New Roman" pitchFamily="18" charset="0"/>
            </a:endParaRPr>
          </a:p>
        </p:txBody>
      </p:sp>
      <p:sp>
        <p:nvSpPr>
          <p:cNvPr id="9" name="ZoneTexte 8"/>
          <p:cNvSpPr txBox="1"/>
          <p:nvPr/>
        </p:nvSpPr>
        <p:spPr>
          <a:xfrm>
            <a:off x="251520" y="6228601"/>
            <a:ext cx="8568952" cy="58477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fr-FR" sz="1600" dirty="0" smtClean="0">
                <a:solidFill>
                  <a:schemeClr val="tx1"/>
                </a:solidFill>
                <a:latin typeface="Times New Roman" pitchFamily="18" charset="0"/>
                <a:cs typeface="Times New Roman" pitchFamily="18" charset="0"/>
              </a:rPr>
              <a:t>5/ Electrophorèse sur gel d’agarose marqué au bromure d’</a:t>
            </a:r>
            <a:r>
              <a:rPr lang="fr-FR" sz="1600" dirty="0" err="1" smtClean="0">
                <a:solidFill>
                  <a:schemeClr val="tx1"/>
                </a:solidFill>
                <a:latin typeface="Times New Roman" pitchFamily="18" charset="0"/>
                <a:cs typeface="Times New Roman" pitchFamily="18" charset="0"/>
              </a:rPr>
              <a:t>éthidium</a:t>
            </a:r>
            <a:r>
              <a:rPr lang="fr-FR" sz="1600" dirty="0" smtClean="0">
                <a:solidFill>
                  <a:schemeClr val="tx1"/>
                </a:solidFill>
                <a:latin typeface="Times New Roman" pitchFamily="18" charset="0"/>
                <a:cs typeface="Times New Roman" pitchFamily="18" charset="0"/>
              </a:rPr>
              <a:t> puis hybridation ADN-ADN* et révélation par autoradiographie.</a:t>
            </a:r>
            <a:endParaRPr lang="fr-FR" sz="1600" dirty="0">
              <a:solidFill>
                <a:schemeClr val="tx1"/>
              </a:solidFill>
              <a:latin typeface="Times New Roman" pitchFamily="18" charset="0"/>
              <a:cs typeface="Times New Roman" pitchFamily="18" charset="0"/>
            </a:endParaRPr>
          </a:p>
        </p:txBody>
      </p:sp>
      <p:sp>
        <p:nvSpPr>
          <p:cNvPr id="7" name="ZoneTexte 6"/>
          <p:cNvSpPr txBox="1"/>
          <p:nvPr/>
        </p:nvSpPr>
        <p:spPr>
          <a:xfrm>
            <a:off x="755576" y="5580529"/>
            <a:ext cx="7344816" cy="58477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fr-FR" sz="1600" dirty="0" smtClean="0">
                <a:latin typeface="Times New Roman" pitchFamily="18" charset="0"/>
                <a:cs typeface="Times New Roman" pitchFamily="18" charset="0"/>
              </a:rPr>
              <a:t>Clone H</a:t>
            </a:r>
            <a:r>
              <a:rPr lang="el-GR" sz="1600" dirty="0" smtClean="0">
                <a:latin typeface="Times New Roman" pitchFamily="18" charset="0"/>
                <a:cs typeface="Times New Roman" pitchFamily="18" charset="0"/>
              </a:rPr>
              <a:t>β</a:t>
            </a:r>
            <a:r>
              <a:rPr lang="fr-FR" sz="1600" dirty="0" smtClean="0">
                <a:latin typeface="Times New Roman" pitchFamily="18" charset="0"/>
                <a:cs typeface="Times New Roman" pitchFamily="18" charset="0"/>
              </a:rPr>
              <a:t>G-1 du </a:t>
            </a:r>
            <a:r>
              <a:rPr lang="el-GR" sz="1600" dirty="0" smtClean="0">
                <a:latin typeface="Times New Roman" pitchFamily="18" charset="0"/>
                <a:cs typeface="Times New Roman" pitchFamily="18" charset="0"/>
              </a:rPr>
              <a:t>β</a:t>
            </a:r>
            <a:r>
              <a:rPr lang="fr-FR" sz="1600" dirty="0" smtClean="0">
                <a:latin typeface="Times New Roman" pitchFamily="18" charset="0"/>
                <a:cs typeface="Times New Roman" pitchFamily="18" charset="0"/>
              </a:rPr>
              <a:t>-globine génomique humain → digestion par Pst → sous-clonage des deux fragments (</a:t>
            </a:r>
            <a:r>
              <a:rPr lang="el-GR" sz="1600" dirty="0" smtClean="0">
                <a:latin typeface="Times New Roman" pitchFamily="18" charset="0"/>
                <a:cs typeface="Times New Roman" pitchFamily="18" charset="0"/>
              </a:rPr>
              <a:t>β</a:t>
            </a:r>
            <a:r>
              <a:rPr lang="fr-FR" sz="1600" dirty="0" smtClean="0">
                <a:latin typeface="Times New Roman" pitchFamily="18" charset="0"/>
                <a:cs typeface="Times New Roman" pitchFamily="18" charset="0"/>
              </a:rPr>
              <a:t>/</a:t>
            </a:r>
            <a:r>
              <a:rPr lang="el-GR" sz="1600" dirty="0" smtClean="0">
                <a:latin typeface="Times New Roman" pitchFamily="18" charset="0"/>
                <a:cs typeface="Times New Roman" pitchFamily="18" charset="0"/>
              </a:rPr>
              <a:t>γ</a:t>
            </a:r>
            <a:r>
              <a:rPr lang="fr-FR" sz="1600" dirty="0" smtClean="0">
                <a:latin typeface="Times New Roman" pitchFamily="18" charset="0"/>
                <a:cs typeface="Times New Roman" pitchFamily="18" charset="0"/>
              </a:rPr>
              <a:t>) dans deux plasmides pBR322;</a:t>
            </a:r>
            <a:endParaRPr lang="fr-FR" sz="1600" dirty="0"/>
          </a:p>
        </p:txBody>
      </p:sp>
      <p:pic>
        <p:nvPicPr>
          <p:cNvPr id="10" name="Picture 3"/>
          <p:cNvPicPr>
            <a:picLocks noChangeAspect="1" noChangeArrowheads="1"/>
          </p:cNvPicPr>
          <p:nvPr/>
        </p:nvPicPr>
        <p:blipFill>
          <a:blip r:embed="rId2" cstate="print"/>
          <a:srcRect/>
          <a:stretch>
            <a:fillRect/>
          </a:stretch>
        </p:blipFill>
        <p:spPr bwMode="auto">
          <a:xfrm>
            <a:off x="928662" y="1119016"/>
            <a:ext cx="4291410" cy="281403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11" name="ZoneTexte 10"/>
          <p:cNvSpPr txBox="1"/>
          <p:nvPr/>
        </p:nvSpPr>
        <p:spPr>
          <a:xfrm>
            <a:off x="5643570" y="2190270"/>
            <a:ext cx="2988840" cy="738664"/>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fr-FR" sz="1400" b="1" dirty="0" smtClean="0">
                <a:latin typeface="Times New Roman" pitchFamily="18" charset="0"/>
                <a:cs typeface="Times New Roman" pitchFamily="18" charset="0"/>
              </a:rPr>
              <a:t>Diagramme montrant les différentes délétions terminales du chromosome 11 humain dans les 5 clones </a:t>
            </a:r>
            <a:endParaRPr lang="fr-FR" sz="1400" b="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4" presetClass="entr" presetSubtype="0" accel="10000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strVal val="#ppt_w*0.05"/>
                                          </p:val>
                                        </p:tav>
                                        <p:tav tm="100000">
                                          <p:val>
                                            <p:strVal val="#ppt_w"/>
                                          </p:val>
                                        </p:tav>
                                      </p:tavLst>
                                    </p:anim>
                                    <p:anim calcmode="lin" valueType="num">
                                      <p:cBhvr>
                                        <p:cTn id="15" dur="500" fill="hold"/>
                                        <p:tgtEl>
                                          <p:spTgt spid="10"/>
                                        </p:tgtEl>
                                        <p:attrNameLst>
                                          <p:attrName>ppt_h</p:attrName>
                                        </p:attrNameLst>
                                      </p:cBhvr>
                                      <p:tavLst>
                                        <p:tav tm="0">
                                          <p:val>
                                            <p:strVal val="#ppt_h"/>
                                          </p:val>
                                        </p:tav>
                                        <p:tav tm="100000">
                                          <p:val>
                                            <p:strVal val="#ppt_h"/>
                                          </p:val>
                                        </p:tav>
                                      </p:tavLst>
                                    </p:anim>
                                    <p:anim calcmode="lin" valueType="num">
                                      <p:cBhvr>
                                        <p:cTn id="16" dur="500" fill="hold"/>
                                        <p:tgtEl>
                                          <p:spTgt spid="10"/>
                                        </p:tgtEl>
                                        <p:attrNameLst>
                                          <p:attrName>ppt_x</p:attrName>
                                        </p:attrNameLst>
                                      </p:cBhvr>
                                      <p:tavLst>
                                        <p:tav tm="0">
                                          <p:val>
                                            <p:strVal val="#ppt_x-.2"/>
                                          </p:val>
                                        </p:tav>
                                        <p:tav tm="100000">
                                          <p:val>
                                            <p:strVal val="#ppt_x"/>
                                          </p:val>
                                        </p:tav>
                                      </p:tavLst>
                                    </p:anim>
                                    <p:anim calcmode="lin" valueType="num">
                                      <p:cBhvr>
                                        <p:cTn id="17" dur="500" fill="hold"/>
                                        <p:tgtEl>
                                          <p:spTgt spid="10"/>
                                        </p:tgtEl>
                                        <p:attrNameLst>
                                          <p:attrName>ppt_y</p:attrName>
                                        </p:attrNameLst>
                                      </p:cBhvr>
                                      <p:tavLst>
                                        <p:tav tm="0">
                                          <p:val>
                                            <p:strVal val="#ppt_y"/>
                                          </p:val>
                                        </p:tav>
                                        <p:tav tm="100000">
                                          <p:val>
                                            <p:strVal val="#ppt_y"/>
                                          </p:val>
                                        </p:tav>
                                      </p:tavLst>
                                    </p:anim>
                                    <p:animEffect transition="in" filter="fade">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47"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1000"/>
                                        <p:tgtEl>
                                          <p:spTgt spid="11"/>
                                        </p:tgtEl>
                                      </p:cBhvr>
                                    </p:animEffect>
                                    <p:anim calcmode="lin" valueType="num">
                                      <p:cBhvr>
                                        <p:cTn id="24" dur="1000" fill="hold"/>
                                        <p:tgtEl>
                                          <p:spTgt spid="11"/>
                                        </p:tgtEl>
                                        <p:attrNameLst>
                                          <p:attrName>ppt_x</p:attrName>
                                        </p:attrNameLst>
                                      </p:cBhvr>
                                      <p:tavLst>
                                        <p:tav tm="0">
                                          <p:val>
                                            <p:strVal val="#ppt_x"/>
                                          </p:val>
                                        </p:tav>
                                        <p:tav tm="100000">
                                          <p:val>
                                            <p:strVal val="#ppt_x"/>
                                          </p:val>
                                        </p:tav>
                                      </p:tavLst>
                                    </p:anim>
                                    <p:anim calcmode="lin" valueType="num">
                                      <p:cBhvr>
                                        <p:cTn id="2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7" presetClass="entr" presetSubtype="0"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1000"/>
                                        <p:tgtEl>
                                          <p:spTgt spid="5"/>
                                        </p:tgtEl>
                                      </p:cBhvr>
                                    </p:animEffect>
                                    <p:anim calcmode="lin" valueType="num">
                                      <p:cBhvr>
                                        <p:cTn id="31" dur="1000" fill="hold"/>
                                        <p:tgtEl>
                                          <p:spTgt spid="5"/>
                                        </p:tgtEl>
                                        <p:attrNameLst>
                                          <p:attrName>ppt_x</p:attrName>
                                        </p:attrNameLst>
                                      </p:cBhvr>
                                      <p:tavLst>
                                        <p:tav tm="0">
                                          <p:val>
                                            <p:strVal val="#ppt_x"/>
                                          </p:val>
                                        </p:tav>
                                        <p:tav tm="100000">
                                          <p:val>
                                            <p:strVal val="#ppt_x"/>
                                          </p:val>
                                        </p:tav>
                                      </p:tavLst>
                                    </p:anim>
                                    <p:anim calcmode="lin" valueType="num">
                                      <p:cBhvr>
                                        <p:cTn id="3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7"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1000"/>
                                        <p:tgtEl>
                                          <p:spTgt spid="6"/>
                                        </p:tgtEl>
                                      </p:cBhvr>
                                    </p:animEffect>
                                    <p:anim calcmode="lin" valueType="num">
                                      <p:cBhvr>
                                        <p:cTn id="38" dur="1000" fill="hold"/>
                                        <p:tgtEl>
                                          <p:spTgt spid="6"/>
                                        </p:tgtEl>
                                        <p:attrNameLst>
                                          <p:attrName>ppt_x</p:attrName>
                                        </p:attrNameLst>
                                      </p:cBhvr>
                                      <p:tavLst>
                                        <p:tav tm="0">
                                          <p:val>
                                            <p:strVal val="#ppt_x"/>
                                          </p:val>
                                        </p:tav>
                                        <p:tav tm="100000">
                                          <p:val>
                                            <p:strVal val="#ppt_x"/>
                                          </p:val>
                                        </p:tav>
                                      </p:tavLst>
                                    </p:anim>
                                    <p:anim calcmode="lin" valueType="num">
                                      <p:cBhvr>
                                        <p:cTn id="3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7" presetClass="entr" presetSubtype="0" fill="hold" grpId="0" nodeType="click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fade">
                                      <p:cBhvr>
                                        <p:cTn id="44" dur="1000"/>
                                        <p:tgtEl>
                                          <p:spTgt spid="8"/>
                                        </p:tgtEl>
                                      </p:cBhvr>
                                    </p:animEffect>
                                    <p:anim calcmode="lin" valueType="num">
                                      <p:cBhvr>
                                        <p:cTn id="45" dur="1000" fill="hold"/>
                                        <p:tgtEl>
                                          <p:spTgt spid="8"/>
                                        </p:tgtEl>
                                        <p:attrNameLst>
                                          <p:attrName>ppt_x</p:attrName>
                                        </p:attrNameLst>
                                      </p:cBhvr>
                                      <p:tavLst>
                                        <p:tav tm="0">
                                          <p:val>
                                            <p:strVal val="#ppt_x"/>
                                          </p:val>
                                        </p:tav>
                                        <p:tav tm="100000">
                                          <p:val>
                                            <p:strVal val="#ppt_x"/>
                                          </p:val>
                                        </p:tav>
                                      </p:tavLst>
                                    </p:anim>
                                    <p:anim calcmode="lin" valueType="num">
                                      <p:cBhvr>
                                        <p:cTn id="4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7" presetClass="entr" presetSubtype="0" fill="hold" grpId="0" nodeType="click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fade">
                                      <p:cBhvr>
                                        <p:cTn id="51" dur="1000"/>
                                        <p:tgtEl>
                                          <p:spTgt spid="7"/>
                                        </p:tgtEl>
                                      </p:cBhvr>
                                    </p:animEffect>
                                    <p:anim calcmode="lin" valueType="num">
                                      <p:cBhvr>
                                        <p:cTn id="52" dur="1000" fill="hold"/>
                                        <p:tgtEl>
                                          <p:spTgt spid="7"/>
                                        </p:tgtEl>
                                        <p:attrNameLst>
                                          <p:attrName>ppt_x</p:attrName>
                                        </p:attrNameLst>
                                      </p:cBhvr>
                                      <p:tavLst>
                                        <p:tav tm="0">
                                          <p:val>
                                            <p:strVal val="#ppt_x"/>
                                          </p:val>
                                        </p:tav>
                                        <p:tav tm="100000">
                                          <p:val>
                                            <p:strVal val="#ppt_x"/>
                                          </p:val>
                                        </p:tav>
                                      </p:tavLst>
                                    </p:anim>
                                    <p:anim calcmode="lin" valueType="num">
                                      <p:cBhvr>
                                        <p:cTn id="5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7" presetClass="entr" presetSubtype="0" fill="hold" grpId="0" nodeType="click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8" grpId="0" animBg="1"/>
      <p:bldP spid="9" grpId="0" animBg="1"/>
      <p:bldP spid="7" grpId="0" animBg="1"/>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000100" y="1071546"/>
            <a:ext cx="7358114" cy="338554"/>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fr-FR" sz="1600" b="1" dirty="0" smtClean="0">
                <a:latin typeface="Times New Roman" pitchFamily="18" charset="0"/>
                <a:cs typeface="Times New Roman" pitchFamily="18" charset="0"/>
              </a:rPr>
              <a:t>1) Préparation des plasmides construits par les clusters β globine de poulet</a:t>
            </a:r>
            <a:endParaRPr lang="fr-FR" sz="1600" b="1" dirty="0">
              <a:latin typeface="Times New Roman" pitchFamily="18" charset="0"/>
              <a:cs typeface="Times New Roman" pitchFamily="18" charset="0"/>
            </a:endParaRPr>
          </a:p>
        </p:txBody>
      </p:sp>
      <p:sp>
        <p:nvSpPr>
          <p:cNvPr id="5" name="ZoneTexte 4"/>
          <p:cNvSpPr txBox="1"/>
          <p:nvPr/>
        </p:nvSpPr>
        <p:spPr>
          <a:xfrm>
            <a:off x="1000100" y="1785926"/>
            <a:ext cx="7358114" cy="338554"/>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fr-FR" sz="1600" b="1" dirty="0" smtClean="0">
                <a:latin typeface="Times New Roman" pitchFamily="18" charset="0"/>
                <a:cs typeface="Times New Roman" pitchFamily="18" charset="0"/>
              </a:rPr>
              <a:t>2) Création des générations des souris transgéniques </a:t>
            </a:r>
            <a:endParaRPr lang="fr-FR" sz="1600" b="1" dirty="0">
              <a:latin typeface="Times New Roman" pitchFamily="18" charset="0"/>
              <a:cs typeface="Times New Roman" pitchFamily="18" charset="0"/>
            </a:endParaRPr>
          </a:p>
        </p:txBody>
      </p:sp>
      <p:sp>
        <p:nvSpPr>
          <p:cNvPr id="6" name="ZoneTexte 5"/>
          <p:cNvSpPr txBox="1"/>
          <p:nvPr/>
        </p:nvSpPr>
        <p:spPr>
          <a:xfrm>
            <a:off x="1000100" y="2571744"/>
            <a:ext cx="7286676" cy="58477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fr-FR" sz="1600" b="1" dirty="0" smtClean="0">
                <a:latin typeface="Times New Roman" pitchFamily="18" charset="0"/>
                <a:cs typeface="Times New Roman" pitchFamily="18" charset="0"/>
              </a:rPr>
              <a:t>3) Southern Blot et Hybridation in situ pour confirmer l’intégration et la localisation chromosomique des clusters </a:t>
            </a:r>
          </a:p>
        </p:txBody>
      </p:sp>
      <p:sp>
        <p:nvSpPr>
          <p:cNvPr id="7" name="ZoneTexte 6"/>
          <p:cNvSpPr txBox="1"/>
          <p:nvPr/>
        </p:nvSpPr>
        <p:spPr>
          <a:xfrm>
            <a:off x="1000100" y="3786190"/>
            <a:ext cx="7286676" cy="58477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fr-FR" sz="1600" b="1" dirty="0" smtClean="0">
                <a:latin typeface="Times New Roman" pitchFamily="18" charset="0"/>
                <a:cs typeface="Times New Roman" pitchFamily="18" charset="0"/>
              </a:rPr>
              <a:t>4) Extraction des </a:t>
            </a:r>
            <a:r>
              <a:rPr lang="fr-FR" sz="1600" b="1" dirty="0" err="1" smtClean="0">
                <a:latin typeface="Times New Roman" pitchFamily="18" charset="0"/>
                <a:cs typeface="Times New Roman" pitchFamily="18" charset="0"/>
              </a:rPr>
              <a:t>ARNm</a:t>
            </a:r>
            <a:r>
              <a:rPr lang="fr-FR" sz="1600" b="1" dirty="0" smtClean="0">
                <a:latin typeface="Times New Roman" pitchFamily="18" charset="0"/>
                <a:cs typeface="Times New Roman" pitchFamily="18" charset="0"/>
              </a:rPr>
              <a:t> à partir du : Sac vitellin, Foie et du Sang ,pour la réalisation d’une électrophorèse</a:t>
            </a:r>
            <a:endParaRPr lang="fr-FR" sz="1600" b="1" dirty="0">
              <a:latin typeface="Times New Roman" pitchFamily="18" charset="0"/>
              <a:cs typeface="Times New Roman" pitchFamily="18" charset="0"/>
            </a:endParaRPr>
          </a:p>
        </p:txBody>
      </p:sp>
      <p:sp>
        <p:nvSpPr>
          <p:cNvPr id="9" name="ZoneTexte 8"/>
          <p:cNvSpPr txBox="1"/>
          <p:nvPr/>
        </p:nvSpPr>
        <p:spPr>
          <a:xfrm>
            <a:off x="428596" y="116632"/>
            <a:ext cx="8319868" cy="369332"/>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fr-FR" b="1" dirty="0" smtClean="0">
                <a:solidFill>
                  <a:schemeClr val="tx1"/>
                </a:solidFill>
                <a:latin typeface="Times New Roman" pitchFamily="18" charset="0"/>
                <a:cs typeface="Times New Roman" pitchFamily="18" charset="0"/>
              </a:rPr>
              <a:t>II - Expression  des gènes </a:t>
            </a:r>
            <a:r>
              <a:rPr lang="el-GR" b="1" dirty="0" smtClean="0">
                <a:solidFill>
                  <a:schemeClr val="tx1"/>
                </a:solidFill>
                <a:latin typeface="Times New Roman" pitchFamily="18" charset="0"/>
                <a:cs typeface="Times New Roman" pitchFamily="18" charset="0"/>
              </a:rPr>
              <a:t>β</a:t>
            </a:r>
            <a:r>
              <a:rPr lang="fr-FR" b="1" dirty="0" smtClean="0">
                <a:solidFill>
                  <a:schemeClr val="tx1"/>
                </a:solidFill>
                <a:latin typeface="Times New Roman" pitchFamily="18" charset="0"/>
                <a:cs typeface="Times New Roman" pitchFamily="18" charset="0"/>
              </a:rPr>
              <a:t>- globine chez le poulet</a:t>
            </a:r>
            <a:endParaRPr lang="fr-FR" b="1"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0"/>
                                        <p:tgtEl>
                                          <p:spTgt spid="7"/>
                                        </p:tgtEl>
                                      </p:cBhvr>
                                    </p:animEffect>
                                    <p:anim calcmode="lin" valueType="num">
                                      <p:cBhvr>
                                        <p:cTn id="36" dur="1000" fill="hold"/>
                                        <p:tgtEl>
                                          <p:spTgt spid="7"/>
                                        </p:tgtEl>
                                        <p:attrNameLst>
                                          <p:attrName>ppt_x</p:attrName>
                                        </p:attrNameLst>
                                      </p:cBhvr>
                                      <p:tavLst>
                                        <p:tav tm="0">
                                          <p:val>
                                            <p:strVal val="#ppt_x"/>
                                          </p:val>
                                        </p:tav>
                                        <p:tav tm="100000">
                                          <p:val>
                                            <p:strVal val="#ppt_x"/>
                                          </p:val>
                                        </p:tav>
                                      </p:tavLst>
                                    </p:anim>
                                    <p:anim calcmode="lin" valueType="num">
                                      <p:cBhvr>
                                        <p:cTn id="3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500166" y="1345156"/>
            <a:ext cx="5929354" cy="338554"/>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fr-FR" sz="1600" b="1" dirty="0" smtClean="0">
                <a:latin typeface="Times New Roman" pitchFamily="18" charset="0"/>
                <a:cs typeface="Times New Roman" pitchFamily="18" charset="0"/>
              </a:rPr>
              <a:t>1) Construction des plasmides  </a:t>
            </a:r>
            <a:endParaRPr lang="fr-FR" sz="1600" b="1" dirty="0">
              <a:latin typeface="Times New Roman" pitchFamily="18" charset="0"/>
              <a:cs typeface="Times New Roman" pitchFamily="18" charset="0"/>
            </a:endParaRPr>
          </a:p>
        </p:txBody>
      </p:sp>
      <p:sp>
        <p:nvSpPr>
          <p:cNvPr id="5" name="ZoneTexte 4"/>
          <p:cNvSpPr txBox="1"/>
          <p:nvPr/>
        </p:nvSpPr>
        <p:spPr>
          <a:xfrm>
            <a:off x="1500166" y="3559734"/>
            <a:ext cx="6000792" cy="338554"/>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fr-FR" sz="1600" b="1" dirty="0" smtClean="0">
                <a:latin typeface="Times New Roman" pitchFamily="18" charset="0"/>
                <a:cs typeface="Times New Roman" pitchFamily="18" charset="0"/>
              </a:rPr>
              <a:t>2) Création des générations des souris transgéniques </a:t>
            </a:r>
          </a:p>
        </p:txBody>
      </p:sp>
      <p:sp>
        <p:nvSpPr>
          <p:cNvPr id="6" name="ZoneTexte 5"/>
          <p:cNvSpPr txBox="1"/>
          <p:nvPr/>
        </p:nvSpPr>
        <p:spPr>
          <a:xfrm>
            <a:off x="642910" y="214290"/>
            <a:ext cx="7643866" cy="369332"/>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fr-FR" b="1" dirty="0" smtClean="0">
                <a:solidFill>
                  <a:schemeClr val="tx1"/>
                </a:solidFill>
                <a:latin typeface="Times New Roman" pitchFamily="18" charset="0"/>
                <a:cs typeface="Times New Roman" pitchFamily="18" charset="0"/>
              </a:rPr>
              <a:t>III- Régulation : </a:t>
            </a:r>
          </a:p>
        </p:txBody>
      </p:sp>
      <p:sp>
        <p:nvSpPr>
          <p:cNvPr id="8" name="ZoneTexte 7"/>
          <p:cNvSpPr txBox="1"/>
          <p:nvPr/>
        </p:nvSpPr>
        <p:spPr>
          <a:xfrm>
            <a:off x="1500166" y="4068553"/>
            <a:ext cx="6000792" cy="58477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fr-FR" sz="1600" b="1" dirty="0" smtClean="0">
                <a:latin typeface="Times New Roman" pitchFamily="18" charset="0"/>
                <a:cs typeface="Times New Roman" pitchFamily="18" charset="0"/>
              </a:rPr>
              <a:t>3) Vérification de l’intégration et la localisation chromosomale par Southern blot et FISH</a:t>
            </a:r>
            <a:endParaRPr lang="fr-FR" sz="1600" b="1" dirty="0">
              <a:latin typeface="Times New Roman" pitchFamily="18" charset="0"/>
              <a:cs typeface="Times New Roman" pitchFamily="18" charset="0"/>
            </a:endParaRPr>
          </a:p>
        </p:txBody>
      </p:sp>
      <p:sp>
        <p:nvSpPr>
          <p:cNvPr id="9" name="ZoneTexte 8"/>
          <p:cNvSpPr txBox="1"/>
          <p:nvPr/>
        </p:nvSpPr>
        <p:spPr>
          <a:xfrm>
            <a:off x="1500166" y="4863124"/>
            <a:ext cx="6000792" cy="830997"/>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fr-FR" sz="1600" b="1" dirty="0" smtClean="0">
                <a:latin typeface="Times New Roman" pitchFamily="18" charset="0"/>
                <a:cs typeface="Times New Roman" pitchFamily="18" charset="0"/>
              </a:rPr>
              <a:t>4) Mesure des taux d’expression de l’EGFP chez les embryons, fœtus et adultes des souris transgéniques au niveau du sac vitellin, foie fœtal, et dans le sang</a:t>
            </a:r>
            <a:endParaRPr lang="fr-FR" sz="1600" b="1" dirty="0">
              <a:latin typeface="Times New Roman" pitchFamily="18" charset="0"/>
              <a:cs typeface="Times New Roman" pitchFamily="18" charset="0"/>
            </a:endParaRPr>
          </a:p>
        </p:txBody>
      </p:sp>
      <p:sp>
        <p:nvSpPr>
          <p:cNvPr id="10" name="ZoneTexte 9"/>
          <p:cNvSpPr txBox="1"/>
          <p:nvPr/>
        </p:nvSpPr>
        <p:spPr>
          <a:xfrm>
            <a:off x="1500166" y="5925941"/>
            <a:ext cx="6000792" cy="58477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fr-FR" sz="1600" b="1" dirty="0" smtClean="0">
                <a:latin typeface="Times New Roman" pitchFamily="18" charset="0"/>
                <a:cs typeface="Times New Roman" pitchFamily="18" charset="0"/>
              </a:rPr>
              <a:t>5) Analyse du nombre de copies des transgènes par PCR en temps réel </a:t>
            </a:r>
            <a:endParaRPr lang="fr-FR" sz="1600" b="1" dirty="0">
              <a:latin typeface="Times New Roman" pitchFamily="18" charset="0"/>
              <a:cs typeface="Times New Roman" pitchFamily="18" charset="0"/>
            </a:endParaRPr>
          </a:p>
        </p:txBody>
      </p:sp>
      <p:pic>
        <p:nvPicPr>
          <p:cNvPr id="3074" name="Picture 2" descr="C:\Users\MINOCHA\Desktop\Capture3.PNG"/>
          <p:cNvPicPr>
            <a:picLocks noChangeAspect="1" noChangeArrowheads="1"/>
          </p:cNvPicPr>
          <p:nvPr/>
        </p:nvPicPr>
        <p:blipFill>
          <a:blip r:embed="rId2" cstate="print"/>
          <a:srcRect/>
          <a:stretch>
            <a:fillRect/>
          </a:stretch>
        </p:blipFill>
        <p:spPr bwMode="auto">
          <a:xfrm>
            <a:off x="1643042" y="1785926"/>
            <a:ext cx="5572164" cy="1654207"/>
          </a:xfrm>
          <a:prstGeom prst="rect">
            <a:avLst/>
          </a:prstGeom>
          <a:noFill/>
        </p:spPr>
      </p:pic>
      <p:sp>
        <p:nvSpPr>
          <p:cNvPr id="11" name="ZoneTexte 10"/>
          <p:cNvSpPr txBox="1"/>
          <p:nvPr/>
        </p:nvSpPr>
        <p:spPr>
          <a:xfrm>
            <a:off x="642910" y="642918"/>
            <a:ext cx="7643866" cy="584775"/>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fr-FR" sz="1600" b="1" dirty="0" smtClean="0">
                <a:solidFill>
                  <a:schemeClr val="tx1"/>
                </a:solidFill>
                <a:latin typeface="Times New Roman" pitchFamily="18" charset="0"/>
                <a:cs typeface="Times New Roman" pitchFamily="18" charset="0"/>
              </a:rPr>
              <a:t>1) L’étude des effets des régions HS2 et HS3 de la LCR sur l’expression du gène beta-globine humain dans des souris transgéniques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8" presetClass="entr" presetSubtype="16" fill="hold" nodeType="clickEffect">
                                  <p:stCondLst>
                                    <p:cond delay="0"/>
                                  </p:stCondLst>
                                  <p:childTnLst>
                                    <p:set>
                                      <p:cBhvr>
                                        <p:cTn id="27" dur="1" fill="hold">
                                          <p:stCondLst>
                                            <p:cond delay="0"/>
                                          </p:stCondLst>
                                        </p:cTn>
                                        <p:tgtEl>
                                          <p:spTgt spid="3074"/>
                                        </p:tgtEl>
                                        <p:attrNameLst>
                                          <p:attrName>style.visibility</p:attrName>
                                        </p:attrNameLst>
                                      </p:cBhvr>
                                      <p:to>
                                        <p:strVal val="visible"/>
                                      </p:to>
                                    </p:set>
                                    <p:animEffect transition="in" filter="diamond(in)">
                                      <p:cBhvr>
                                        <p:cTn id="28" dur="2000"/>
                                        <p:tgtEl>
                                          <p:spTgt spid="3074"/>
                                        </p:tgtEl>
                                      </p:cBhvr>
                                    </p:animEffect>
                                  </p:childTnLst>
                                </p:cTn>
                              </p:par>
                            </p:childTnLst>
                          </p:cTn>
                        </p:par>
                      </p:childTnLst>
                    </p:cTn>
                  </p:par>
                  <p:par>
                    <p:cTn id="29" fill="hold">
                      <p:stCondLst>
                        <p:cond delay="indefinite"/>
                      </p:stCondLst>
                      <p:childTnLst>
                        <p:par>
                          <p:cTn id="30" fill="hold">
                            <p:stCondLst>
                              <p:cond delay="0"/>
                            </p:stCondLst>
                            <p:childTnLst>
                              <p:par>
                                <p:cTn id="31" presetID="47" presetClass="entr" presetSubtype="0"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1000"/>
                                        <p:tgtEl>
                                          <p:spTgt spid="5"/>
                                        </p:tgtEl>
                                      </p:cBhvr>
                                    </p:animEffect>
                                    <p:anim calcmode="lin" valueType="num">
                                      <p:cBhvr>
                                        <p:cTn id="34" dur="1000" fill="hold"/>
                                        <p:tgtEl>
                                          <p:spTgt spid="5"/>
                                        </p:tgtEl>
                                        <p:attrNameLst>
                                          <p:attrName>ppt_x</p:attrName>
                                        </p:attrNameLst>
                                      </p:cBhvr>
                                      <p:tavLst>
                                        <p:tav tm="0">
                                          <p:val>
                                            <p:strVal val="#ppt_x"/>
                                          </p:val>
                                        </p:tav>
                                        <p:tav tm="100000">
                                          <p:val>
                                            <p:strVal val="#ppt_x"/>
                                          </p:val>
                                        </p:tav>
                                      </p:tavLst>
                                    </p:anim>
                                    <p:anim calcmode="lin" valueType="num">
                                      <p:cBhvr>
                                        <p:cTn id="3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7" presetClass="entr" presetSubtype="0"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1000"/>
                                        <p:tgtEl>
                                          <p:spTgt spid="8"/>
                                        </p:tgtEl>
                                      </p:cBhvr>
                                    </p:animEffect>
                                    <p:anim calcmode="lin" valueType="num">
                                      <p:cBhvr>
                                        <p:cTn id="41" dur="1000" fill="hold"/>
                                        <p:tgtEl>
                                          <p:spTgt spid="8"/>
                                        </p:tgtEl>
                                        <p:attrNameLst>
                                          <p:attrName>ppt_x</p:attrName>
                                        </p:attrNameLst>
                                      </p:cBhvr>
                                      <p:tavLst>
                                        <p:tav tm="0">
                                          <p:val>
                                            <p:strVal val="#ppt_x"/>
                                          </p:val>
                                        </p:tav>
                                        <p:tav tm="100000">
                                          <p:val>
                                            <p:strVal val="#ppt_x"/>
                                          </p:val>
                                        </p:tav>
                                      </p:tavLst>
                                    </p:anim>
                                    <p:anim calcmode="lin" valueType="num">
                                      <p:cBhvr>
                                        <p:cTn id="4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7" presetClass="entr" presetSubtype="0"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7" presetClass="entr" presetSubtype="0" fill="hold" grpId="0" nodeType="clickEffect">
                                  <p:stCondLst>
                                    <p:cond delay="0"/>
                                  </p:stCondLst>
                                  <p:childTnLst>
                                    <p:set>
                                      <p:cBhvr>
                                        <p:cTn id="53" dur="1" fill="hold">
                                          <p:stCondLst>
                                            <p:cond delay="0"/>
                                          </p:stCondLst>
                                        </p:cTn>
                                        <p:tgtEl>
                                          <p:spTgt spid="10"/>
                                        </p:tgtEl>
                                        <p:attrNameLst>
                                          <p:attrName>style.visibility</p:attrName>
                                        </p:attrNameLst>
                                      </p:cBhvr>
                                      <p:to>
                                        <p:strVal val="visible"/>
                                      </p:to>
                                    </p:set>
                                    <p:animEffect transition="in" filter="fade">
                                      <p:cBhvr>
                                        <p:cTn id="54" dur="1000"/>
                                        <p:tgtEl>
                                          <p:spTgt spid="10"/>
                                        </p:tgtEl>
                                      </p:cBhvr>
                                    </p:animEffect>
                                    <p:anim calcmode="lin" valueType="num">
                                      <p:cBhvr>
                                        <p:cTn id="55" dur="1000" fill="hold"/>
                                        <p:tgtEl>
                                          <p:spTgt spid="10"/>
                                        </p:tgtEl>
                                        <p:attrNameLst>
                                          <p:attrName>ppt_x</p:attrName>
                                        </p:attrNameLst>
                                      </p:cBhvr>
                                      <p:tavLst>
                                        <p:tav tm="0">
                                          <p:val>
                                            <p:strVal val="#ppt_x"/>
                                          </p:val>
                                        </p:tav>
                                        <p:tav tm="100000">
                                          <p:val>
                                            <p:strVal val="#ppt_x"/>
                                          </p:val>
                                        </p:tav>
                                      </p:tavLst>
                                    </p:anim>
                                    <p:anim calcmode="lin" valueType="num">
                                      <p:cBhvr>
                                        <p:cTn id="5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8" grpId="0" animBg="1"/>
      <p:bldP spid="9" grpId="0" animBg="1"/>
      <p:bldP spid="10" grpId="0" animBg="1"/>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928662" y="214290"/>
            <a:ext cx="7143800" cy="584775"/>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fr-FR" sz="1600" b="1" dirty="0" smtClean="0">
                <a:solidFill>
                  <a:schemeClr val="tx1"/>
                </a:solidFill>
                <a:latin typeface="Times New Roman" pitchFamily="18" charset="0"/>
                <a:cs typeface="Times New Roman" pitchFamily="18" charset="0"/>
              </a:rPr>
              <a:t>2) </a:t>
            </a:r>
            <a:r>
              <a:rPr lang="fr-FR" sz="1600" b="1" dirty="0" err="1" smtClean="0">
                <a:solidFill>
                  <a:schemeClr val="tx1"/>
                </a:solidFill>
                <a:latin typeface="Times New Roman" pitchFamily="18" charset="0"/>
                <a:cs typeface="Times New Roman" pitchFamily="18" charset="0"/>
              </a:rPr>
              <a:t>Trans</a:t>
            </a:r>
            <a:r>
              <a:rPr lang="fr-FR" sz="1600" b="1" dirty="0" smtClean="0">
                <a:solidFill>
                  <a:schemeClr val="tx1"/>
                </a:solidFill>
                <a:latin typeface="Times New Roman" pitchFamily="18" charset="0"/>
                <a:cs typeface="Times New Roman" pitchFamily="18" charset="0"/>
              </a:rPr>
              <a:t>-régulation de l’expression des gènes durant le γ/β globine switch lors de la différenciation érythrocytaire </a:t>
            </a:r>
            <a:r>
              <a:rPr lang="fr-FR" sz="1600" b="1" i="1" dirty="0" smtClean="0">
                <a:solidFill>
                  <a:schemeClr val="tx1"/>
                </a:solidFill>
                <a:latin typeface="Times New Roman" pitchFamily="18" charset="0"/>
                <a:cs typeface="Times New Roman" pitchFamily="18" charset="0"/>
              </a:rPr>
              <a:t>in vitro :</a:t>
            </a:r>
          </a:p>
        </p:txBody>
      </p:sp>
      <p:sp>
        <p:nvSpPr>
          <p:cNvPr id="5" name="ZoneTexte 4"/>
          <p:cNvSpPr txBox="1"/>
          <p:nvPr/>
        </p:nvSpPr>
        <p:spPr>
          <a:xfrm>
            <a:off x="1214414" y="1174608"/>
            <a:ext cx="6500858" cy="1323439"/>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marL="342900" indent="-342900">
              <a:buAutoNum type="arabicParenR"/>
            </a:pPr>
            <a:r>
              <a:rPr lang="fr-FR" sz="1600" b="1" dirty="0" smtClean="0">
                <a:latin typeface="Times New Roman" pitchFamily="18" charset="0"/>
                <a:cs typeface="Times New Roman" pitchFamily="18" charset="0"/>
              </a:rPr>
              <a:t>Système de culture des érythrocytes primaires : </a:t>
            </a:r>
          </a:p>
          <a:p>
            <a:pPr marL="342900" indent="-342900">
              <a:buFontTx/>
              <a:buChar char="-"/>
            </a:pPr>
            <a:r>
              <a:rPr lang="fr-FR" sz="1600" b="1" dirty="0" smtClean="0">
                <a:latin typeface="Times New Roman" pitchFamily="18" charset="0"/>
                <a:cs typeface="Times New Roman" pitchFamily="18" charset="0"/>
              </a:rPr>
              <a:t>Réalisation de 03 cultures différentes des cellules mononucléaires du sang périphérique dans un milieu de culture liquide à phase unique </a:t>
            </a:r>
          </a:p>
          <a:p>
            <a:pPr marL="342900" indent="-342900">
              <a:buFontTx/>
              <a:buChar char="-"/>
            </a:pPr>
            <a:r>
              <a:rPr lang="fr-FR" sz="1600" b="1" dirty="0" smtClean="0">
                <a:latin typeface="Times New Roman" pitchFamily="18" charset="0"/>
                <a:cs typeface="Times New Roman" pitchFamily="18" charset="0"/>
              </a:rPr>
              <a:t>Récolte des cellules chaque 2 – 3 jours pour l’étude morphologique et l’extraction des </a:t>
            </a:r>
            <a:r>
              <a:rPr lang="fr-FR" sz="1600" b="1" dirty="0" err="1" smtClean="0">
                <a:latin typeface="Times New Roman" pitchFamily="18" charset="0"/>
                <a:cs typeface="Times New Roman" pitchFamily="18" charset="0"/>
              </a:rPr>
              <a:t>ARNm</a:t>
            </a:r>
            <a:endParaRPr lang="fr-FR" sz="1600" b="1" dirty="0">
              <a:latin typeface="Times New Roman" pitchFamily="18" charset="0"/>
              <a:cs typeface="Times New Roman" pitchFamily="18" charset="0"/>
            </a:endParaRPr>
          </a:p>
        </p:txBody>
      </p:sp>
      <p:sp>
        <p:nvSpPr>
          <p:cNvPr id="6" name="ZoneTexte 5"/>
          <p:cNvSpPr txBox="1"/>
          <p:nvPr/>
        </p:nvSpPr>
        <p:spPr>
          <a:xfrm>
            <a:off x="1214414" y="3228803"/>
            <a:ext cx="6500858" cy="830997"/>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fr-FR" sz="1600" b="1" dirty="0" smtClean="0">
                <a:latin typeface="Times New Roman" pitchFamily="18" charset="0"/>
                <a:cs typeface="Times New Roman" pitchFamily="18" charset="0"/>
              </a:rPr>
              <a:t>2) Mesure des taux d’</a:t>
            </a:r>
            <a:r>
              <a:rPr lang="fr-FR" sz="1600" b="1" dirty="0" err="1" smtClean="0">
                <a:latin typeface="Times New Roman" pitchFamily="18" charset="0"/>
                <a:cs typeface="Times New Roman" pitchFamily="18" charset="0"/>
              </a:rPr>
              <a:t>ARNm</a:t>
            </a:r>
            <a:r>
              <a:rPr lang="fr-FR" sz="1600" b="1" dirty="0" smtClean="0">
                <a:latin typeface="Times New Roman" pitchFamily="18" charset="0"/>
                <a:cs typeface="Times New Roman" pitchFamily="18" charset="0"/>
              </a:rPr>
              <a:t> de γ et β globines :</a:t>
            </a:r>
          </a:p>
          <a:p>
            <a:pPr>
              <a:buFontTx/>
              <a:buChar char="-"/>
            </a:pPr>
            <a:r>
              <a:rPr lang="fr-FR" sz="1600" b="1" dirty="0" smtClean="0">
                <a:latin typeface="Times New Roman" pitchFamily="18" charset="0"/>
                <a:cs typeface="Times New Roman" pitchFamily="18" charset="0"/>
              </a:rPr>
              <a:t>Analyse qualitative par </a:t>
            </a:r>
            <a:r>
              <a:rPr lang="fr-FR" sz="1600" b="1" dirty="0" err="1" smtClean="0">
                <a:latin typeface="Times New Roman" pitchFamily="18" charset="0"/>
                <a:cs typeface="Times New Roman" pitchFamily="18" charset="0"/>
              </a:rPr>
              <a:t>éléctrophorèse</a:t>
            </a:r>
            <a:r>
              <a:rPr lang="fr-FR" sz="1600" b="1" dirty="0" smtClean="0">
                <a:latin typeface="Times New Roman" pitchFamily="18" charset="0"/>
                <a:cs typeface="Times New Roman" pitchFamily="18" charset="0"/>
              </a:rPr>
              <a:t> Bio </a:t>
            </a:r>
            <a:r>
              <a:rPr lang="fr-FR" sz="1600" b="1" dirty="0" err="1" smtClean="0">
                <a:latin typeface="Times New Roman" pitchFamily="18" charset="0"/>
                <a:cs typeface="Times New Roman" pitchFamily="18" charset="0"/>
              </a:rPr>
              <a:t>Red</a:t>
            </a:r>
            <a:r>
              <a:rPr lang="fr-FR" sz="1600" b="1" dirty="0" smtClean="0">
                <a:latin typeface="Times New Roman" pitchFamily="18" charset="0"/>
                <a:cs typeface="Times New Roman" pitchFamily="18" charset="0"/>
              </a:rPr>
              <a:t> expression automatisée </a:t>
            </a:r>
          </a:p>
          <a:p>
            <a:pPr>
              <a:buFontTx/>
              <a:buChar char="-"/>
            </a:pPr>
            <a:r>
              <a:rPr lang="fr-FR" sz="1600" b="1" dirty="0" smtClean="0">
                <a:latin typeface="Times New Roman" pitchFamily="18" charset="0"/>
                <a:cs typeface="Times New Roman" pitchFamily="18" charset="0"/>
              </a:rPr>
              <a:t>Analyse quantitative par </a:t>
            </a:r>
            <a:r>
              <a:rPr lang="fr-FR" sz="1600" b="1" dirty="0" err="1" smtClean="0">
                <a:latin typeface="Times New Roman" pitchFamily="18" charset="0"/>
                <a:cs typeface="Times New Roman" pitchFamily="18" charset="0"/>
              </a:rPr>
              <a:t>qPCR</a:t>
            </a:r>
            <a:endParaRPr lang="fr-FR" sz="1600" b="1" dirty="0" smtClean="0">
              <a:latin typeface="Times New Roman" pitchFamily="18" charset="0"/>
              <a:cs typeface="Times New Roman" pitchFamily="18" charset="0"/>
            </a:endParaRPr>
          </a:p>
        </p:txBody>
      </p:sp>
      <p:sp>
        <p:nvSpPr>
          <p:cNvPr id="7" name="ZoneTexte 6"/>
          <p:cNvSpPr txBox="1"/>
          <p:nvPr/>
        </p:nvSpPr>
        <p:spPr>
          <a:xfrm>
            <a:off x="1214414" y="4711495"/>
            <a:ext cx="6500858" cy="58477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fr-FR" sz="1600" b="1" dirty="0" smtClean="0">
                <a:latin typeface="Times New Roman" pitchFamily="18" charset="0"/>
                <a:cs typeface="Times New Roman" pitchFamily="18" charset="0"/>
              </a:rPr>
              <a:t>3) Analyse par Illumina </a:t>
            </a:r>
            <a:r>
              <a:rPr lang="fr-FR" sz="1600" b="1" dirty="0" err="1" smtClean="0">
                <a:latin typeface="Times New Roman" pitchFamily="18" charset="0"/>
                <a:cs typeface="Times New Roman" pitchFamily="18" charset="0"/>
              </a:rPr>
              <a:t>BeadChip</a:t>
            </a:r>
            <a:r>
              <a:rPr lang="fr-FR" sz="1600" b="1" dirty="0" smtClean="0">
                <a:latin typeface="Times New Roman" pitchFamily="18" charset="0"/>
                <a:cs typeface="Times New Roman" pitchFamily="18" charset="0"/>
              </a:rPr>
              <a:t> </a:t>
            </a:r>
            <a:r>
              <a:rPr lang="fr-FR" sz="1600" b="1" dirty="0" err="1" smtClean="0">
                <a:latin typeface="Times New Roman" pitchFamily="18" charset="0"/>
                <a:cs typeface="Times New Roman" pitchFamily="18" charset="0"/>
              </a:rPr>
              <a:t>Microarray</a:t>
            </a:r>
            <a:r>
              <a:rPr lang="fr-FR" sz="1600" b="1" dirty="0" smtClean="0">
                <a:latin typeface="Times New Roman" pitchFamily="18" charset="0"/>
                <a:cs typeface="Times New Roman" pitchFamily="18" charset="0"/>
              </a:rPr>
              <a:t> : </a:t>
            </a:r>
          </a:p>
          <a:p>
            <a:r>
              <a:rPr lang="fr-FR" sz="1600" b="1" dirty="0" smtClean="0">
                <a:latin typeface="Times New Roman" pitchFamily="18" charset="0"/>
                <a:cs typeface="Times New Roman" pitchFamily="18" charset="0"/>
              </a:rPr>
              <a:t>- Analyse par </a:t>
            </a:r>
            <a:r>
              <a:rPr lang="fr-FR" sz="1600" b="1" dirty="0" err="1" smtClean="0">
                <a:latin typeface="Times New Roman" pitchFamily="18" charset="0"/>
                <a:cs typeface="Times New Roman" pitchFamily="18" charset="0"/>
              </a:rPr>
              <a:t>microalignement</a:t>
            </a:r>
            <a:r>
              <a:rPr lang="fr-FR" sz="1600" b="1" dirty="0" smtClean="0">
                <a:latin typeface="Times New Roman" pitchFamily="18" charset="0"/>
                <a:cs typeface="Times New Roman" pitchFamily="18" charset="0"/>
              </a:rPr>
              <a:t> puis confirmation par </a:t>
            </a:r>
            <a:r>
              <a:rPr lang="fr-FR" sz="1600" b="1" dirty="0" err="1" smtClean="0">
                <a:latin typeface="Times New Roman" pitchFamily="18" charset="0"/>
                <a:cs typeface="Times New Roman" pitchFamily="18" charset="0"/>
              </a:rPr>
              <a:t>qPCR</a:t>
            </a:r>
            <a:endParaRPr lang="fr-FR" sz="1600" b="1" dirty="0">
              <a:latin typeface="Times New Roman" pitchFamily="18" charset="0"/>
              <a:cs typeface="Times New Roman" pitchFamily="18" charset="0"/>
            </a:endParaRPr>
          </a:p>
        </p:txBody>
      </p:sp>
      <p:sp>
        <p:nvSpPr>
          <p:cNvPr id="8" name="ZoneTexte 7"/>
          <p:cNvSpPr txBox="1"/>
          <p:nvPr/>
        </p:nvSpPr>
        <p:spPr>
          <a:xfrm>
            <a:off x="1214414" y="5568751"/>
            <a:ext cx="6500858" cy="58477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fr-FR" sz="1600" b="1" dirty="0" smtClean="0">
                <a:latin typeface="Times New Roman" pitchFamily="18" charset="0"/>
                <a:cs typeface="Times New Roman" pitchFamily="18" charset="0"/>
              </a:rPr>
              <a:t>4) Analyse Bioinformatique et </a:t>
            </a:r>
            <a:r>
              <a:rPr lang="fr-FR" sz="1600" b="1" dirty="0" err="1" smtClean="0">
                <a:latin typeface="Times New Roman" pitchFamily="18" charset="0"/>
                <a:cs typeface="Times New Roman" pitchFamily="18" charset="0"/>
              </a:rPr>
              <a:t>Biostatistique</a:t>
            </a:r>
            <a:r>
              <a:rPr lang="fr-FR" sz="1600" b="1" dirty="0" smtClean="0">
                <a:latin typeface="Times New Roman" pitchFamily="18" charset="0"/>
                <a:cs typeface="Times New Roman" pitchFamily="18" charset="0"/>
              </a:rPr>
              <a:t> : </a:t>
            </a:r>
          </a:p>
          <a:p>
            <a:r>
              <a:rPr lang="fr-FR" sz="1600" b="1" dirty="0" smtClean="0">
                <a:latin typeface="Times New Roman" pitchFamily="18" charset="0"/>
                <a:cs typeface="Times New Roman" pitchFamily="18" charset="0"/>
              </a:rPr>
              <a:t>- Génération de 03 profiles d’expression des gènes :   </a:t>
            </a:r>
            <a:endParaRPr lang="fr-FR" sz="1600" b="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1000"/>
                                        <p:tgtEl>
                                          <p:spTgt spid="8"/>
                                        </p:tgtEl>
                                      </p:cBhvr>
                                    </p:animEffect>
                                    <p:anim calcmode="lin" valueType="num">
                                      <p:cBhvr>
                                        <p:cTn id="36" dur="1000" fill="hold"/>
                                        <p:tgtEl>
                                          <p:spTgt spid="8"/>
                                        </p:tgtEl>
                                        <p:attrNameLst>
                                          <p:attrName>ppt_x</p:attrName>
                                        </p:attrNameLst>
                                      </p:cBhvr>
                                      <p:tavLst>
                                        <p:tav tm="0">
                                          <p:val>
                                            <p:strVal val="#ppt_x"/>
                                          </p:val>
                                        </p:tav>
                                        <p:tav tm="100000">
                                          <p:val>
                                            <p:strVal val="#ppt_x"/>
                                          </p:val>
                                        </p:tav>
                                      </p:tavLst>
                                    </p:anim>
                                    <p:anim calcmode="lin" valueType="num">
                                      <p:cBhvr>
                                        <p:cTn id="3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198</TotalTime>
  <Words>1797</Words>
  <Application>Microsoft Office PowerPoint</Application>
  <PresentationFormat>Affichage à l'écran (4:3)</PresentationFormat>
  <Paragraphs>153</Paragraphs>
  <Slides>25</Slides>
  <Notes>1</Notes>
  <HiddenSlides>0</HiddenSlides>
  <MMClips>0</MMClips>
  <ScaleCrop>false</ScaleCrop>
  <HeadingPairs>
    <vt:vector size="4" baseType="variant">
      <vt:variant>
        <vt:lpstr>Thème</vt:lpstr>
      </vt:variant>
      <vt:variant>
        <vt:i4>1</vt:i4>
      </vt:variant>
      <vt:variant>
        <vt:lpstr>Titres des diapositives</vt:lpstr>
      </vt:variant>
      <vt:variant>
        <vt:i4>25</vt:i4>
      </vt:variant>
    </vt:vector>
  </HeadingPairs>
  <TitlesOfParts>
    <vt:vector size="26" baseType="lpstr">
      <vt:lpstr>Thème Office</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lpstr>Diapositive 24</vt:lpstr>
      <vt:lpstr>Diapositive 25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MINOCHA</dc:creator>
  <cp:lastModifiedBy>hp</cp:lastModifiedBy>
  <cp:revision>61</cp:revision>
  <dcterms:created xsi:type="dcterms:W3CDTF">2013-01-15T14:42:27Z</dcterms:created>
  <dcterms:modified xsi:type="dcterms:W3CDTF">2013-01-16T00:52:26Z</dcterms:modified>
</cp:coreProperties>
</file>