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11.jpeg" ContentType="image/jpeg"/>
  <Override PartName="/ppt/media/image4.jpeg" ContentType="image/jpeg"/>
  <Override PartName="/ppt/media/image15.jpeg" ContentType="image/jpeg"/>
  <Override PartName="/ppt/media/image1.jpeg" ContentType="image/jpeg"/>
  <Override PartName="/ppt/media/image8.jpeg" ContentType="image/jpeg"/>
  <Override PartName="/ppt/media/image12.jpeg" ContentType="image/jpeg"/>
  <Override PartName="/ppt/media/image5.jpeg" ContentType="image/jpeg"/>
  <Override PartName="/ppt/media/image16.jpeg" ContentType="image/jpeg"/>
  <Override PartName="/ppt/media/image2.jpeg" ContentType="image/jpeg"/>
  <Override PartName="/ppt/media/image9.jpeg" ContentType="image/jpeg"/>
  <Override PartName="/ppt/media/image13.jpeg" ContentType="image/jpeg"/>
  <Override PartName="/ppt/media/image6.jpeg" ContentType="image/jpeg"/>
  <Override PartName="/ppt/media/image10.jpeg" ContentType="image/jpeg"/>
  <Override PartName="/ppt/media/image3.jpeg" ContentType="image/jpeg"/>
  <Override PartName="/ppt/media/image14.jpeg" ContentType="image/jpeg"/>
  <Override PartName="/ppt/media/image7.jpeg" ContentType="image/jpeg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1360"/>
            <a:ext cx="822888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520" y="368136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136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72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320" cy="34509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136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520" y="368136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1360"/>
            <a:ext cx="8228520" cy="18964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952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fr-FR"/>
              <a:t>Cliquez pour éditer le format du texte-titre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fr-FR"/>
              <a:t>Cliquez pour éditer le format du plan de texte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fr-FR"/>
              <a:t>Second niveau de plan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r-FR"/>
              <a:t>Troisième niveau de plan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fr-FR"/>
              <a:t>Quatrième niveau de plan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fr-FR"/>
              <a:t>Cinquième niveau de plan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fr-FR"/>
              <a:t>Sixième niveau de plan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fr-FR"/>
              <a:t>Septième niveau de plan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1"/>
          <p:cNvSpPr/>
          <p:nvPr/>
        </p:nvSpPr>
        <p:spPr>
          <a:xfrm flipV="1">
            <a:off x="72000" y="6007320"/>
            <a:ext cx="7524000" cy="13680"/>
          </a:xfrm>
          <a:prstGeom prst="line">
            <a:avLst/>
          </a:prstGeom>
          <a:ln w="130320">
            <a:solidFill>
              <a:srgbClr val="9e1f62"/>
            </a:solidFill>
            <a:round/>
          </a:ln>
        </p:spPr>
      </p:sp>
      <p:pic>
        <p:nvPicPr>
          <p:cNvPr descr="" id="35" name="Image 8"/>
          <p:cNvPicPr/>
          <p:nvPr/>
        </p:nvPicPr>
        <p:blipFill>
          <a:blip r:embed="rId1"/>
          <a:stretch>
            <a:fillRect/>
          </a:stretch>
        </p:blipFill>
        <p:spPr>
          <a:xfrm>
            <a:off x="7858440" y="5877360"/>
            <a:ext cx="1105200" cy="835560"/>
          </a:xfrm>
          <a:prstGeom prst="rect">
            <a:avLst/>
          </a:prstGeom>
        </p:spPr>
      </p:pic>
      <p:sp>
        <p:nvSpPr>
          <p:cNvPr id="36" name="CustomShape 2"/>
          <p:cNvSpPr/>
          <p:nvPr/>
        </p:nvSpPr>
        <p:spPr>
          <a:xfrm>
            <a:off x="432000" y="648000"/>
            <a:ext cx="8207640" cy="453564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Quel niveau de service au Pian-Médoc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 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aujourd'hui ?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 1"/>
          <p:cNvSpPr/>
          <p:nvPr/>
        </p:nvSpPr>
        <p:spPr>
          <a:xfrm flipV="1">
            <a:off x="72000" y="6007320"/>
            <a:ext cx="7524000" cy="13680"/>
          </a:xfrm>
          <a:prstGeom prst="line">
            <a:avLst/>
          </a:prstGeom>
          <a:ln w="130320">
            <a:solidFill>
              <a:srgbClr val="9e1f62"/>
            </a:solidFill>
            <a:round/>
          </a:ln>
        </p:spPr>
      </p:sp>
      <p:pic>
        <p:nvPicPr>
          <p:cNvPr descr="" id="38" name="Image 8"/>
          <p:cNvPicPr/>
          <p:nvPr/>
        </p:nvPicPr>
        <p:blipFill>
          <a:blip r:embed="rId1"/>
          <a:stretch>
            <a:fillRect/>
          </a:stretch>
        </p:blipFill>
        <p:spPr>
          <a:xfrm>
            <a:off x="7858440" y="5877360"/>
            <a:ext cx="1105200" cy="835560"/>
          </a:xfrm>
          <a:prstGeom prst="rect">
            <a:avLst/>
          </a:prstGeom>
        </p:spPr>
      </p:pic>
      <p:sp>
        <p:nvSpPr>
          <p:cNvPr id="39" name="CustomShape 2"/>
          <p:cNvSpPr/>
          <p:nvPr/>
        </p:nvSpPr>
        <p:spPr>
          <a:xfrm>
            <a:off x="438120" y="432000"/>
            <a:ext cx="6977520" cy="5871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Un centre qui n'en ai pas un ….</a:t>
            </a:r>
            <a:endParaRPr/>
          </a:p>
        </p:txBody>
      </p:sp>
      <p:pic>
        <p:nvPicPr>
          <p:cNvPr descr="" id="40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864000" y="1188000"/>
            <a:ext cx="5831640" cy="3614760"/>
          </a:xfrm>
          <a:prstGeom prst="rect">
            <a:avLst/>
          </a:prstGeom>
        </p:spPr>
      </p:pic>
      <p:sp>
        <p:nvSpPr>
          <p:cNvPr id="41" name="CustomShape 3"/>
          <p:cNvSpPr/>
          <p:nvPr/>
        </p:nvSpPr>
        <p:spPr>
          <a:xfrm>
            <a:off x="2166120" y="4956480"/>
            <a:ext cx="6977520" cy="5871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…</a:t>
            </a:r>
            <a:r>
              <a:rPr b="1" lang="fr-FR" sz="3200">
                <a:solidFill>
                  <a:srgbClr val="9e1f62"/>
                </a:solidFill>
                <a:latin typeface="Calibri"/>
              </a:rPr>
              <a:t>.et qui n'en porte même pas le nom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Line 1"/>
          <p:cNvSpPr/>
          <p:nvPr/>
        </p:nvSpPr>
        <p:spPr>
          <a:xfrm flipV="1">
            <a:off x="72000" y="6007320"/>
            <a:ext cx="7524000" cy="13680"/>
          </a:xfrm>
          <a:prstGeom prst="line">
            <a:avLst/>
          </a:prstGeom>
          <a:ln w="130320">
            <a:solidFill>
              <a:srgbClr val="9e1f62"/>
            </a:solidFill>
            <a:round/>
          </a:ln>
        </p:spPr>
      </p:sp>
      <p:pic>
        <p:nvPicPr>
          <p:cNvPr descr="" id="43" name="Image 8"/>
          <p:cNvPicPr/>
          <p:nvPr/>
        </p:nvPicPr>
        <p:blipFill>
          <a:blip r:embed="rId1"/>
          <a:stretch>
            <a:fillRect/>
          </a:stretch>
        </p:blipFill>
        <p:spPr>
          <a:xfrm>
            <a:off x="7858440" y="5877360"/>
            <a:ext cx="1105200" cy="835560"/>
          </a:xfrm>
          <a:prstGeom prst="rect">
            <a:avLst/>
          </a:prstGeom>
        </p:spPr>
      </p:pic>
      <p:sp>
        <p:nvSpPr>
          <p:cNvPr id="44" name="CustomShape 2"/>
          <p:cNvSpPr/>
          <p:nvPr/>
        </p:nvSpPr>
        <p:spPr>
          <a:xfrm>
            <a:off x="366120" y="216000"/>
            <a:ext cx="8273520" cy="10202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fr-FR">
                <a:solidFill>
                  <a:srgbClr val="9e1f62"/>
                </a:solidFill>
                <a:latin typeface="Calibri"/>
              </a:rPr>
              <a:t>Une polarité urbaine qui peine à se dessiner autour de l'école...</a:t>
            </a:r>
            <a:endParaRPr/>
          </a:p>
        </p:txBody>
      </p:sp>
      <p:sp>
        <p:nvSpPr>
          <p:cNvPr id="45" name="CustomShape 3"/>
          <p:cNvSpPr/>
          <p:nvPr/>
        </p:nvSpPr>
        <p:spPr>
          <a:xfrm>
            <a:off x="2310120" y="4956480"/>
            <a:ext cx="6977520" cy="5871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fr-FR">
                <a:solidFill>
                  <a:srgbClr val="9e1f62"/>
                </a:solidFill>
                <a:latin typeface="Calibri"/>
              </a:rPr>
              <a:t>…</a:t>
            </a:r>
            <a:r>
              <a:rPr b="1" lang="fr-FR">
                <a:solidFill>
                  <a:srgbClr val="9e1f62"/>
                </a:solidFill>
                <a:latin typeface="Calibri"/>
              </a:rPr>
              <a:t>.d'une qualité très médiocre</a:t>
            </a:r>
            <a:endParaRPr/>
          </a:p>
        </p:txBody>
      </p:sp>
      <p:pic>
        <p:nvPicPr>
          <p:cNvPr descr="" id="4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062000" y="1317600"/>
            <a:ext cx="5417640" cy="3506040"/>
          </a:xfrm>
          <a:prstGeom prst="rect">
            <a:avLst/>
          </a:prstGeom>
        </p:spPr>
      </p:pic>
    </p:spTree>
  </p:cSld>
  <p:timing>
    <p:tnLst>
      <p:par>
        <p:cTn dur="indefinite" id="5" nodeType="tmRoot" restart="never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Line 1"/>
          <p:cNvSpPr/>
          <p:nvPr/>
        </p:nvSpPr>
        <p:spPr>
          <a:xfrm flipV="1">
            <a:off x="72000" y="6007320"/>
            <a:ext cx="7524000" cy="13680"/>
          </a:xfrm>
          <a:prstGeom prst="line">
            <a:avLst/>
          </a:prstGeom>
          <a:ln w="130320">
            <a:solidFill>
              <a:srgbClr val="9e1f62"/>
            </a:solidFill>
            <a:round/>
          </a:ln>
        </p:spPr>
      </p:sp>
      <p:pic>
        <p:nvPicPr>
          <p:cNvPr descr="" id="48" name="Image 8"/>
          <p:cNvPicPr/>
          <p:nvPr/>
        </p:nvPicPr>
        <p:blipFill>
          <a:blip r:embed="rId1"/>
          <a:stretch>
            <a:fillRect/>
          </a:stretch>
        </p:blipFill>
        <p:spPr>
          <a:xfrm>
            <a:off x="7858440" y="5877360"/>
            <a:ext cx="1105200" cy="835560"/>
          </a:xfrm>
          <a:prstGeom prst="rect">
            <a:avLst/>
          </a:prstGeom>
        </p:spPr>
      </p:pic>
      <p:sp>
        <p:nvSpPr>
          <p:cNvPr id="49" name="CustomShape 2"/>
          <p:cNvSpPr/>
          <p:nvPr/>
        </p:nvSpPr>
        <p:spPr>
          <a:xfrm>
            <a:off x="366120" y="216000"/>
            <a:ext cx="8273520" cy="5871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fr-FR">
                <a:solidFill>
                  <a:srgbClr val="9e1f62"/>
                </a:solidFill>
                <a:latin typeface="Calibri"/>
              </a:rPr>
              <a:t>Des services qui peinent à voir...</a:t>
            </a:r>
            <a:endParaRPr/>
          </a:p>
        </p:txBody>
      </p:sp>
      <p:sp>
        <p:nvSpPr>
          <p:cNvPr id="50" name="CustomShape 3"/>
          <p:cNvSpPr/>
          <p:nvPr/>
        </p:nvSpPr>
        <p:spPr>
          <a:xfrm>
            <a:off x="288000" y="4923360"/>
            <a:ext cx="8999640" cy="5871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fr-FR">
                <a:solidFill>
                  <a:srgbClr val="9e1f62"/>
                </a:solidFill>
                <a:latin typeface="Calibri"/>
              </a:rPr>
              <a:t>…</a:t>
            </a:r>
            <a:r>
              <a:rPr b="1" lang="fr-FR">
                <a:solidFill>
                  <a:srgbClr val="9e1f62"/>
                </a:solidFill>
                <a:latin typeface="Calibri"/>
              </a:rPr>
              <a:t>.et qui ne participent pas à la qualité de vie au Pian</a:t>
            </a:r>
            <a:endParaRPr/>
          </a:p>
        </p:txBody>
      </p:sp>
      <p:pic>
        <p:nvPicPr>
          <p:cNvPr descr="" id="5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760" y="1234440"/>
            <a:ext cx="4970880" cy="3301200"/>
          </a:xfrm>
          <a:prstGeom prst="rect">
            <a:avLst/>
          </a:prstGeom>
        </p:spPr>
      </p:pic>
    </p:spTree>
  </p:cSld>
  <p:timing>
    <p:tnLst>
      <p:par>
        <p:cTn dur="indefinite" id="7" nodeType="tmRoot" restart="never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1"/>
          <p:cNvSpPr/>
          <p:nvPr/>
        </p:nvSpPr>
        <p:spPr>
          <a:xfrm flipV="1">
            <a:off x="72000" y="6007320"/>
            <a:ext cx="7524000" cy="13680"/>
          </a:xfrm>
          <a:prstGeom prst="line">
            <a:avLst/>
          </a:prstGeom>
          <a:ln w="130320">
            <a:solidFill>
              <a:srgbClr val="9e1f62"/>
            </a:solidFill>
            <a:round/>
          </a:ln>
        </p:spPr>
      </p:sp>
      <p:pic>
        <p:nvPicPr>
          <p:cNvPr descr="" id="53" name="Image 8"/>
          <p:cNvPicPr/>
          <p:nvPr/>
        </p:nvPicPr>
        <p:blipFill>
          <a:blip r:embed="rId1"/>
          <a:stretch>
            <a:fillRect/>
          </a:stretch>
        </p:blipFill>
        <p:spPr>
          <a:xfrm>
            <a:off x="7858440" y="5877360"/>
            <a:ext cx="1105200" cy="835560"/>
          </a:xfrm>
          <a:prstGeom prst="rect">
            <a:avLst/>
          </a:prstGeom>
        </p:spPr>
      </p:pic>
      <p:sp>
        <p:nvSpPr>
          <p:cNvPr id="54" name="CustomShape 2"/>
          <p:cNvSpPr/>
          <p:nvPr/>
        </p:nvSpPr>
        <p:spPr>
          <a:xfrm>
            <a:off x="576000" y="1076040"/>
            <a:ext cx="7631640" cy="30708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Un niveau de service digne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d'une commune de moins de 1000 habitants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Une identité niée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Un potentiel énorme non exploité</a:t>
            </a:r>
            <a:endParaRPr/>
          </a:p>
        </p:txBody>
      </p:sp>
    </p:spTree>
  </p:cSld>
  <p:timing>
    <p:tnLst>
      <p:par>
        <p:cTn dur="indefinite" id="9" nodeType="tmRoot" restart="never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Line 1"/>
          <p:cNvSpPr/>
          <p:nvPr/>
        </p:nvSpPr>
        <p:spPr>
          <a:xfrm flipV="1">
            <a:off x="72000" y="6007320"/>
            <a:ext cx="7524000" cy="13680"/>
          </a:xfrm>
          <a:prstGeom prst="line">
            <a:avLst/>
          </a:prstGeom>
          <a:ln w="130320">
            <a:solidFill>
              <a:srgbClr val="9e1f62"/>
            </a:solidFill>
            <a:round/>
          </a:ln>
        </p:spPr>
      </p:sp>
      <p:pic>
        <p:nvPicPr>
          <p:cNvPr descr="" id="56" name="Image 8"/>
          <p:cNvPicPr/>
          <p:nvPr/>
        </p:nvPicPr>
        <p:blipFill>
          <a:blip r:embed="rId1"/>
          <a:stretch>
            <a:fillRect/>
          </a:stretch>
        </p:blipFill>
        <p:spPr>
          <a:xfrm>
            <a:off x="7858440" y="5877360"/>
            <a:ext cx="1105200" cy="835560"/>
          </a:xfrm>
          <a:prstGeom prst="rect">
            <a:avLst/>
          </a:prstGeom>
        </p:spPr>
      </p:pic>
      <p:sp>
        <p:nvSpPr>
          <p:cNvPr id="57" name="CustomShape 2"/>
          <p:cNvSpPr/>
          <p:nvPr/>
        </p:nvSpPr>
        <p:spPr>
          <a:xfrm>
            <a:off x="576000" y="1076040"/>
            <a:ext cx="7631640" cy="58716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Quel projet pour la commune ?</a:t>
            </a:r>
            <a:endParaRPr/>
          </a:p>
        </p:txBody>
      </p:sp>
    </p:spTree>
  </p:cSld>
  <p:timing>
    <p:tnLst>
      <p:par>
        <p:cTn dur="indefinite" id="11" nodeType="tmRoot" restart="never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 1"/>
          <p:cNvSpPr/>
          <p:nvPr/>
        </p:nvSpPr>
        <p:spPr>
          <a:xfrm flipV="1">
            <a:off x="72000" y="6007320"/>
            <a:ext cx="7524000" cy="13680"/>
          </a:xfrm>
          <a:prstGeom prst="line">
            <a:avLst/>
          </a:prstGeom>
          <a:ln w="130320">
            <a:solidFill>
              <a:srgbClr val="9e1f62"/>
            </a:solidFill>
            <a:round/>
          </a:ln>
        </p:spPr>
      </p:sp>
      <p:pic>
        <p:nvPicPr>
          <p:cNvPr descr="" id="59" name="Image 8"/>
          <p:cNvPicPr/>
          <p:nvPr/>
        </p:nvPicPr>
        <p:blipFill>
          <a:blip r:embed="rId1"/>
          <a:stretch>
            <a:fillRect/>
          </a:stretch>
        </p:blipFill>
        <p:spPr>
          <a:xfrm>
            <a:off x="7858440" y="5877360"/>
            <a:ext cx="1105200" cy="835560"/>
          </a:xfrm>
          <a:prstGeom prst="rect">
            <a:avLst/>
          </a:prstGeom>
        </p:spPr>
      </p:pic>
      <p:sp>
        <p:nvSpPr>
          <p:cNvPr id="60" name="CustomShape 2"/>
          <p:cNvSpPr/>
          <p:nvPr/>
        </p:nvSpPr>
        <p:spPr>
          <a:xfrm>
            <a:off x="72000" y="428040"/>
            <a:ext cx="8999640" cy="58716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Le PLU est tristement vide de sens et de programme </a:t>
            </a:r>
            <a:endParaRPr/>
          </a:p>
        </p:txBody>
      </p:sp>
      <p:pic>
        <p:nvPicPr>
          <p:cNvPr descr="" id="6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216000" y="1152000"/>
            <a:ext cx="3383640" cy="2458080"/>
          </a:xfrm>
          <a:prstGeom prst="rect">
            <a:avLst/>
          </a:prstGeom>
        </p:spPr>
      </p:pic>
      <p:pic>
        <p:nvPicPr>
          <p:cNvPr descr="" id="62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3740760" y="1796760"/>
            <a:ext cx="4970880" cy="1874880"/>
          </a:xfrm>
          <a:prstGeom prst="rect">
            <a:avLst/>
          </a:prstGeom>
        </p:spPr>
      </p:pic>
      <p:sp>
        <p:nvSpPr>
          <p:cNvPr id="63" name="CustomShape 3"/>
          <p:cNvSpPr/>
          <p:nvPr/>
        </p:nvSpPr>
        <p:spPr>
          <a:xfrm>
            <a:off x="0" y="3744000"/>
            <a:ext cx="8999640" cy="195048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fr-FR">
                <a:solidFill>
                  <a:srgbClr val="9e1f62"/>
                </a:solidFill>
                <a:latin typeface="Calibri"/>
              </a:rPr>
              <a:t>Aucune orientation spécifique d'aménagement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fr-FR">
                <a:solidFill>
                  <a:srgbClr val="9e1f62"/>
                </a:solidFill>
                <a:latin typeface="Calibri"/>
              </a:rPr>
              <a:t>Un manque de vision et d'anticipation criant</a:t>
            </a:r>
            <a:endParaRPr/>
          </a:p>
        </p:txBody>
      </p:sp>
    </p:spTree>
  </p:cSld>
  <p:timing>
    <p:tnLst>
      <p:par>
        <p:cTn dur="indefinite" id="13" nodeType="tmRoot" restart="never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ine 1"/>
          <p:cNvSpPr/>
          <p:nvPr/>
        </p:nvSpPr>
        <p:spPr>
          <a:xfrm flipV="1">
            <a:off x="72000" y="6007320"/>
            <a:ext cx="7524000" cy="13680"/>
          </a:xfrm>
          <a:prstGeom prst="line">
            <a:avLst/>
          </a:prstGeom>
          <a:ln w="130320">
            <a:solidFill>
              <a:srgbClr val="9e1f62"/>
            </a:solidFill>
            <a:round/>
          </a:ln>
        </p:spPr>
      </p:sp>
      <p:pic>
        <p:nvPicPr>
          <p:cNvPr descr="" id="65" name="Image 8"/>
          <p:cNvPicPr/>
          <p:nvPr/>
        </p:nvPicPr>
        <p:blipFill>
          <a:blip r:embed="rId1"/>
          <a:stretch>
            <a:fillRect/>
          </a:stretch>
        </p:blipFill>
        <p:spPr>
          <a:xfrm>
            <a:off x="7858440" y="5877360"/>
            <a:ext cx="1105200" cy="835560"/>
          </a:xfrm>
          <a:prstGeom prst="rect">
            <a:avLst/>
          </a:prstGeom>
        </p:spPr>
      </p:pic>
      <p:sp>
        <p:nvSpPr>
          <p:cNvPr id="66" name="CustomShape 2"/>
          <p:cNvSpPr/>
          <p:nvPr/>
        </p:nvSpPr>
        <p:spPr>
          <a:xfrm>
            <a:off x="72000" y="284040"/>
            <a:ext cx="8999640" cy="10836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fr-FR">
                <a:solidFill>
                  <a:srgbClr val="9e1f62"/>
                </a:solidFill>
                <a:latin typeface="Calibri"/>
              </a:rPr>
              <a:t>Vers un projet co-construit,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fr-FR">
                <a:solidFill>
                  <a:srgbClr val="9e1f62"/>
                </a:solidFill>
                <a:latin typeface="Calibri"/>
              </a:rPr>
              <a:t>ambitieux et rendant ses lettres de noblesse au Pian</a:t>
            </a:r>
            <a:endParaRPr/>
          </a:p>
        </p:txBody>
      </p:sp>
      <p:pic>
        <p:nvPicPr>
          <p:cNvPr descr="" id="6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36760" y="1512000"/>
            <a:ext cx="6122880" cy="4356720"/>
          </a:xfrm>
          <a:prstGeom prst="rect">
            <a:avLst/>
          </a:prstGeom>
        </p:spPr>
      </p:pic>
    </p:spTree>
  </p:cSld>
  <p:timing>
    <p:tnLst>
      <p:par>
        <p:cTn dur="indefinite" id="15" nodeType="tmRoot" restart="never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Line 1"/>
          <p:cNvSpPr/>
          <p:nvPr/>
        </p:nvSpPr>
        <p:spPr>
          <a:xfrm flipV="1">
            <a:off x="72000" y="6007320"/>
            <a:ext cx="7524000" cy="13680"/>
          </a:xfrm>
          <a:prstGeom prst="line">
            <a:avLst/>
          </a:prstGeom>
          <a:ln w="130320">
            <a:solidFill>
              <a:srgbClr val="9e1f62"/>
            </a:solidFill>
            <a:round/>
          </a:ln>
        </p:spPr>
      </p:sp>
      <p:pic>
        <p:nvPicPr>
          <p:cNvPr descr="" id="69" name="Image 8"/>
          <p:cNvPicPr/>
          <p:nvPr/>
        </p:nvPicPr>
        <p:blipFill>
          <a:blip r:embed="rId1"/>
          <a:stretch>
            <a:fillRect/>
          </a:stretch>
        </p:blipFill>
        <p:spPr>
          <a:xfrm>
            <a:off x="7858440" y="5877360"/>
            <a:ext cx="1105200" cy="835560"/>
          </a:xfrm>
          <a:prstGeom prst="rect">
            <a:avLst/>
          </a:prstGeom>
        </p:spPr>
      </p:pic>
      <p:sp>
        <p:nvSpPr>
          <p:cNvPr id="70" name="CustomShape 2"/>
          <p:cNvSpPr/>
          <p:nvPr/>
        </p:nvSpPr>
        <p:spPr>
          <a:xfrm>
            <a:off x="72000" y="428040"/>
            <a:ext cx="8999640" cy="10836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Venez découvrir le projet proposé aux Pianais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fr-FR" sz="3200">
                <a:solidFill>
                  <a:srgbClr val="9e1f62"/>
                </a:solidFill>
                <a:latin typeface="Calibri"/>
              </a:rPr>
              <a:t>suivi d'un échange-débat avec l'urbaniste</a:t>
            </a:r>
            <a:endParaRPr/>
          </a:p>
        </p:txBody>
      </p:sp>
      <p:pic>
        <p:nvPicPr>
          <p:cNvPr descr="" id="71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-4680" y="1800000"/>
            <a:ext cx="4756320" cy="3743640"/>
          </a:xfrm>
          <a:prstGeom prst="rect">
            <a:avLst/>
          </a:prstGeom>
        </p:spPr>
      </p:pic>
      <p:sp>
        <p:nvSpPr>
          <p:cNvPr id="72" name="CustomShape 3"/>
          <p:cNvSpPr/>
          <p:nvPr/>
        </p:nvSpPr>
        <p:spPr>
          <a:xfrm>
            <a:off x="4752000" y="1728000"/>
            <a:ext cx="3887640" cy="4647600"/>
          </a:xfrm>
          <a:prstGeom prst="rect">
            <a:avLst/>
          </a:prstGeom>
        </p:spPr>
        <p:txBody>
          <a:bodyPr bIns="45000" lIns="90000" rIns="90000" tIns="45000" wrap="none"/>
          <a:p>
            <a:r>
              <a:rPr lang="fr-FR"/>
              <a:t>Rendez-vous </a:t>
            </a:r>
            <a:endParaRPr/>
          </a:p>
          <a:p>
            <a:endParaRPr/>
          </a:p>
          <a:p>
            <a:r>
              <a:rPr b="1" lang="fr-FR"/>
              <a:t>JEUDI 13 FEVRIER</a:t>
            </a:r>
            <a:endParaRPr/>
          </a:p>
          <a:p>
            <a:endParaRPr/>
          </a:p>
          <a:p>
            <a:r>
              <a:rPr b="1" lang="fr-FR"/>
              <a:t>A 19h30</a:t>
            </a:r>
            <a:endParaRPr/>
          </a:p>
          <a:p>
            <a:endParaRPr/>
          </a:p>
          <a:p>
            <a:r>
              <a:rPr lang="fr-FR"/>
              <a:t>AU RESTAURANT du </a:t>
            </a:r>
            <a:r>
              <a:rPr b="1" lang="fr-FR"/>
              <a:t>PONT BERNET</a:t>
            </a:r>
            <a:endParaRPr/>
          </a:p>
          <a:p>
            <a:endParaRPr/>
          </a:p>
          <a:p>
            <a:endParaRPr/>
          </a:p>
        </p:txBody>
      </p:sp>
    </p:spTree>
  </p:cSld>
  <p:timing>
    <p:tnLst>
      <p:par>
        <p:cTn dur="indefinite" id="17" nodeType="tmRoot" restart="never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