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0"/>
  </p:handoutMasterIdLst>
  <p:sldIdLst>
    <p:sldId id="270" r:id="rId2"/>
    <p:sldId id="271" r:id="rId3"/>
    <p:sldId id="258" r:id="rId4"/>
    <p:sldId id="278" r:id="rId5"/>
    <p:sldId id="260" r:id="rId6"/>
    <p:sldId id="280" r:id="rId7"/>
    <p:sldId id="281" r:id="rId8"/>
    <p:sldId id="286" r:id="rId9"/>
    <p:sldId id="287" r:id="rId10"/>
    <p:sldId id="288" r:id="rId11"/>
    <p:sldId id="292" r:id="rId12"/>
    <p:sldId id="293" r:id="rId13"/>
    <p:sldId id="297" r:id="rId14"/>
    <p:sldId id="294" r:id="rId15"/>
    <p:sldId id="295" r:id="rId16"/>
    <p:sldId id="261" r:id="rId17"/>
    <p:sldId id="298" r:id="rId18"/>
    <p:sldId id="262" r:id="rId19"/>
    <p:sldId id="263" r:id="rId20"/>
    <p:sldId id="284" r:id="rId21"/>
    <p:sldId id="282" r:id="rId22"/>
    <p:sldId id="267" r:id="rId23"/>
    <p:sldId id="259" r:id="rId24"/>
    <p:sldId id="272" r:id="rId25"/>
    <p:sldId id="285" r:id="rId26"/>
    <p:sldId id="289" r:id="rId27"/>
    <p:sldId id="299" r:id="rId28"/>
    <p:sldId id="277"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6C53EC-2B08-4CC4-8BC7-20F38D568F71}"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fr-FR"/>
        </a:p>
      </dgm:t>
    </dgm:pt>
    <dgm:pt modelId="{25C070D9-9EF9-466C-9F6B-E32EF8971A1C}">
      <dgm:prSet phldrT="[Texte]"/>
      <dgm:spPr/>
      <dgm:t>
        <a:bodyPr/>
        <a:lstStyle/>
        <a:p>
          <a:r>
            <a:rPr lang="fr-FR" dirty="0" smtClean="0"/>
            <a:t>Gram-</a:t>
          </a:r>
          <a:endParaRPr lang="fr-FR" dirty="0"/>
        </a:p>
      </dgm:t>
    </dgm:pt>
    <dgm:pt modelId="{E8D66B9D-9C78-4438-A682-377E25708649}" type="parTrans" cxnId="{4A05E159-D553-457F-A274-976D82F65021}">
      <dgm:prSet/>
      <dgm:spPr/>
      <dgm:t>
        <a:bodyPr/>
        <a:lstStyle/>
        <a:p>
          <a:endParaRPr lang="fr-FR"/>
        </a:p>
      </dgm:t>
    </dgm:pt>
    <dgm:pt modelId="{5BB6DC49-9BE9-4C45-8814-04B4BEADAE11}" type="sibTrans" cxnId="{4A05E159-D553-457F-A274-976D82F65021}">
      <dgm:prSet/>
      <dgm:spPr/>
      <dgm:t>
        <a:bodyPr/>
        <a:lstStyle/>
        <a:p>
          <a:endParaRPr lang="fr-FR"/>
        </a:p>
      </dgm:t>
    </dgm:pt>
    <dgm:pt modelId="{B01FB7EE-5021-4216-9D1E-4D4A19CF6283}">
      <dgm:prSet phldrT="[Texte]"/>
      <dgm:spPr/>
      <dgm:t>
        <a:bodyPr/>
        <a:lstStyle/>
        <a:p>
          <a:r>
            <a:rPr lang="fr-FR" dirty="0" smtClean="0"/>
            <a:t>Type 1</a:t>
          </a:r>
        </a:p>
        <a:p>
          <a:r>
            <a:rPr lang="fr-FR" dirty="0" smtClean="0"/>
            <a:t>SST1</a:t>
          </a:r>
          <a:endParaRPr lang="fr-FR" dirty="0"/>
        </a:p>
      </dgm:t>
    </dgm:pt>
    <dgm:pt modelId="{54D29DF7-4F73-4A61-8B0D-B4CE6E051090}" type="parTrans" cxnId="{AEA2973A-5363-4DDF-B462-50B5A3ED07FA}">
      <dgm:prSet/>
      <dgm:spPr/>
      <dgm:t>
        <a:bodyPr/>
        <a:lstStyle/>
        <a:p>
          <a:endParaRPr lang="fr-FR"/>
        </a:p>
      </dgm:t>
    </dgm:pt>
    <dgm:pt modelId="{ED38BD63-B2E4-44B0-B7DC-FD75ED66B127}" type="sibTrans" cxnId="{AEA2973A-5363-4DDF-B462-50B5A3ED07FA}">
      <dgm:prSet/>
      <dgm:spPr/>
      <dgm:t>
        <a:bodyPr/>
        <a:lstStyle/>
        <a:p>
          <a:endParaRPr lang="fr-FR"/>
        </a:p>
      </dgm:t>
    </dgm:pt>
    <dgm:pt modelId="{0DB14164-A8AC-4C62-A60C-DB7243431473}">
      <dgm:prSet phldrT="[Texte]"/>
      <dgm:spPr/>
      <dgm:t>
        <a:bodyPr/>
        <a:lstStyle/>
        <a:p>
          <a:r>
            <a:rPr lang="fr-FR" dirty="0" smtClean="0"/>
            <a:t>Type 2</a:t>
          </a:r>
        </a:p>
        <a:p>
          <a:r>
            <a:rPr lang="fr-FR" dirty="0" smtClean="0"/>
            <a:t>SST2</a:t>
          </a:r>
          <a:endParaRPr lang="fr-FR" dirty="0"/>
        </a:p>
      </dgm:t>
    </dgm:pt>
    <dgm:pt modelId="{D0520581-4ED8-4114-8359-006F4D696040}" type="parTrans" cxnId="{BBCFA3BD-FCE1-4CAA-8866-C9736B078D14}">
      <dgm:prSet/>
      <dgm:spPr/>
      <dgm:t>
        <a:bodyPr/>
        <a:lstStyle/>
        <a:p>
          <a:endParaRPr lang="fr-FR"/>
        </a:p>
      </dgm:t>
    </dgm:pt>
    <dgm:pt modelId="{83C8C8D0-93EC-4561-86CC-E71636A05465}" type="sibTrans" cxnId="{BBCFA3BD-FCE1-4CAA-8866-C9736B078D14}">
      <dgm:prSet/>
      <dgm:spPr/>
      <dgm:t>
        <a:bodyPr/>
        <a:lstStyle/>
        <a:p>
          <a:endParaRPr lang="fr-FR"/>
        </a:p>
      </dgm:t>
    </dgm:pt>
    <dgm:pt modelId="{8E6E34CC-EA6D-47F6-B7C3-FE207A8EF42E}">
      <dgm:prSet phldrT="[Texte]"/>
      <dgm:spPr/>
      <dgm:t>
        <a:bodyPr/>
        <a:lstStyle/>
        <a:p>
          <a:r>
            <a:rPr lang="fr-FR" dirty="0" smtClean="0"/>
            <a:t>Type 3</a:t>
          </a:r>
        </a:p>
        <a:p>
          <a:r>
            <a:rPr lang="fr-FR" dirty="0" smtClean="0"/>
            <a:t>SST3</a:t>
          </a:r>
          <a:endParaRPr lang="fr-FR" dirty="0"/>
        </a:p>
      </dgm:t>
    </dgm:pt>
    <dgm:pt modelId="{333A199D-6ACE-4206-84FF-30A1B7C42D6C}" type="parTrans" cxnId="{173C814A-E09A-49B0-86C3-889569645508}">
      <dgm:prSet/>
      <dgm:spPr/>
      <dgm:t>
        <a:bodyPr/>
        <a:lstStyle/>
        <a:p>
          <a:endParaRPr lang="fr-FR"/>
        </a:p>
      </dgm:t>
    </dgm:pt>
    <dgm:pt modelId="{05534EDA-7461-4F1F-97FF-B03393D2D483}" type="sibTrans" cxnId="{173C814A-E09A-49B0-86C3-889569645508}">
      <dgm:prSet/>
      <dgm:spPr/>
      <dgm:t>
        <a:bodyPr/>
        <a:lstStyle/>
        <a:p>
          <a:endParaRPr lang="fr-FR"/>
        </a:p>
      </dgm:t>
    </dgm:pt>
    <dgm:pt modelId="{A940FFE9-BF35-4813-A2E6-62EF512B1129}">
      <dgm:prSet/>
      <dgm:spPr/>
      <dgm:t>
        <a:bodyPr/>
        <a:lstStyle/>
        <a:p>
          <a:r>
            <a:rPr lang="fr-FR" dirty="0" smtClean="0"/>
            <a:t>Type 4</a:t>
          </a:r>
        </a:p>
        <a:p>
          <a:r>
            <a:rPr lang="fr-FR" dirty="0" smtClean="0"/>
            <a:t>SST4</a:t>
          </a:r>
          <a:endParaRPr lang="fr-FR" dirty="0"/>
        </a:p>
      </dgm:t>
    </dgm:pt>
    <dgm:pt modelId="{3DEB5925-1DF4-479E-B738-4409BC5C38E9}" type="parTrans" cxnId="{B35B1BAE-EEDE-422C-979D-AD1A95E04235}">
      <dgm:prSet/>
      <dgm:spPr/>
      <dgm:t>
        <a:bodyPr/>
        <a:lstStyle/>
        <a:p>
          <a:endParaRPr lang="fr-FR"/>
        </a:p>
      </dgm:t>
    </dgm:pt>
    <dgm:pt modelId="{9FEED67A-CDB1-43BA-AE11-39D6B23CDE2B}" type="sibTrans" cxnId="{B35B1BAE-EEDE-422C-979D-AD1A95E04235}">
      <dgm:prSet/>
      <dgm:spPr/>
      <dgm:t>
        <a:bodyPr/>
        <a:lstStyle/>
        <a:p>
          <a:endParaRPr lang="fr-FR"/>
        </a:p>
      </dgm:t>
    </dgm:pt>
    <dgm:pt modelId="{CD8A1596-7ED8-49FC-BB80-EE89C57D7454}">
      <dgm:prSet/>
      <dgm:spPr/>
      <dgm:t>
        <a:bodyPr/>
        <a:lstStyle/>
        <a:p>
          <a:r>
            <a:rPr lang="fr-FR" dirty="0" smtClean="0"/>
            <a:t>Type 5</a:t>
          </a:r>
        </a:p>
        <a:p>
          <a:r>
            <a:rPr lang="fr-FR" dirty="0" smtClean="0"/>
            <a:t>SST5</a:t>
          </a:r>
          <a:endParaRPr lang="fr-FR" dirty="0"/>
        </a:p>
      </dgm:t>
    </dgm:pt>
    <dgm:pt modelId="{974ED4DD-1E8E-4C9B-B18B-A1F0998CC605}" type="parTrans" cxnId="{66B95BB9-BD59-4F07-8CE8-3268D7D31903}">
      <dgm:prSet/>
      <dgm:spPr/>
      <dgm:t>
        <a:bodyPr/>
        <a:lstStyle/>
        <a:p>
          <a:endParaRPr lang="fr-FR"/>
        </a:p>
      </dgm:t>
    </dgm:pt>
    <dgm:pt modelId="{80000AAE-66E3-48D5-AA5F-7495AADC59D1}" type="sibTrans" cxnId="{66B95BB9-BD59-4F07-8CE8-3268D7D31903}">
      <dgm:prSet/>
      <dgm:spPr/>
      <dgm:t>
        <a:bodyPr/>
        <a:lstStyle/>
        <a:p>
          <a:endParaRPr lang="fr-FR"/>
        </a:p>
      </dgm:t>
    </dgm:pt>
    <dgm:pt modelId="{CA8C681B-9ACB-49DC-BD2E-A3B00C0F3903}">
      <dgm:prSet/>
      <dgm:spPr/>
      <dgm:t>
        <a:bodyPr/>
        <a:lstStyle/>
        <a:p>
          <a:r>
            <a:rPr lang="fr-FR" dirty="0" smtClean="0"/>
            <a:t>Type 6</a:t>
          </a:r>
        </a:p>
        <a:p>
          <a:r>
            <a:rPr lang="fr-FR" dirty="0" smtClean="0"/>
            <a:t>SST6</a:t>
          </a:r>
          <a:endParaRPr lang="fr-FR" dirty="0"/>
        </a:p>
      </dgm:t>
    </dgm:pt>
    <dgm:pt modelId="{D8F57BAA-1F01-4079-8ED4-85A697531428}" type="parTrans" cxnId="{8F91B836-A92E-44D1-9D17-22E044959C8F}">
      <dgm:prSet/>
      <dgm:spPr/>
      <dgm:t>
        <a:bodyPr/>
        <a:lstStyle/>
        <a:p>
          <a:endParaRPr lang="fr-FR"/>
        </a:p>
      </dgm:t>
    </dgm:pt>
    <dgm:pt modelId="{AFCCCEDD-34F4-4CCF-AE77-35D26F41D78C}" type="sibTrans" cxnId="{8F91B836-A92E-44D1-9D17-22E044959C8F}">
      <dgm:prSet/>
      <dgm:spPr/>
      <dgm:t>
        <a:bodyPr/>
        <a:lstStyle/>
        <a:p>
          <a:endParaRPr lang="fr-FR"/>
        </a:p>
      </dgm:t>
    </dgm:pt>
    <dgm:pt modelId="{C3130922-6ED6-406B-A484-0D89424C42A4}" type="pres">
      <dgm:prSet presAssocID="{5B6C53EC-2B08-4CC4-8BC7-20F38D568F71}" presName="Name0" presStyleCnt="0">
        <dgm:presLayoutVars>
          <dgm:chMax val="1"/>
          <dgm:chPref val="1"/>
          <dgm:dir/>
          <dgm:animOne val="branch"/>
          <dgm:animLvl val="lvl"/>
        </dgm:presLayoutVars>
      </dgm:prSet>
      <dgm:spPr/>
      <dgm:t>
        <a:bodyPr/>
        <a:lstStyle/>
        <a:p>
          <a:endParaRPr lang="fr-FR"/>
        </a:p>
      </dgm:t>
    </dgm:pt>
    <dgm:pt modelId="{D9616AC1-A673-4C4F-974B-7864AF20B865}" type="pres">
      <dgm:prSet presAssocID="{25C070D9-9EF9-466C-9F6B-E32EF8971A1C}" presName="singleCycle" presStyleCnt="0"/>
      <dgm:spPr/>
    </dgm:pt>
    <dgm:pt modelId="{E8408F85-0E74-4CAE-AF45-3876D40A8684}" type="pres">
      <dgm:prSet presAssocID="{25C070D9-9EF9-466C-9F6B-E32EF8971A1C}" presName="singleCenter" presStyleLbl="node1" presStyleIdx="0" presStyleCnt="7">
        <dgm:presLayoutVars>
          <dgm:chMax val="7"/>
          <dgm:chPref val="7"/>
        </dgm:presLayoutVars>
      </dgm:prSet>
      <dgm:spPr/>
      <dgm:t>
        <a:bodyPr/>
        <a:lstStyle/>
        <a:p>
          <a:endParaRPr lang="fr-FR"/>
        </a:p>
      </dgm:t>
    </dgm:pt>
    <dgm:pt modelId="{EC3C372C-139D-42F3-A85A-8F13429AAB92}" type="pres">
      <dgm:prSet presAssocID="{54D29DF7-4F73-4A61-8B0D-B4CE6E051090}" presName="Name56" presStyleLbl="parChTrans1D2" presStyleIdx="0" presStyleCnt="6"/>
      <dgm:spPr/>
      <dgm:t>
        <a:bodyPr/>
        <a:lstStyle/>
        <a:p>
          <a:endParaRPr lang="fr-FR"/>
        </a:p>
      </dgm:t>
    </dgm:pt>
    <dgm:pt modelId="{A57EB63D-318B-49EA-AE86-3FFC5518E126}" type="pres">
      <dgm:prSet presAssocID="{B01FB7EE-5021-4216-9D1E-4D4A19CF6283}" presName="text0" presStyleLbl="node1" presStyleIdx="1" presStyleCnt="7">
        <dgm:presLayoutVars>
          <dgm:bulletEnabled val="1"/>
        </dgm:presLayoutVars>
      </dgm:prSet>
      <dgm:spPr/>
      <dgm:t>
        <a:bodyPr/>
        <a:lstStyle/>
        <a:p>
          <a:endParaRPr lang="fr-FR"/>
        </a:p>
      </dgm:t>
    </dgm:pt>
    <dgm:pt modelId="{34A90F4F-7D8E-4ABA-87FE-337CC39CB49C}" type="pres">
      <dgm:prSet presAssocID="{D0520581-4ED8-4114-8359-006F4D696040}" presName="Name56" presStyleLbl="parChTrans1D2" presStyleIdx="1" presStyleCnt="6"/>
      <dgm:spPr/>
      <dgm:t>
        <a:bodyPr/>
        <a:lstStyle/>
        <a:p>
          <a:endParaRPr lang="fr-FR"/>
        </a:p>
      </dgm:t>
    </dgm:pt>
    <dgm:pt modelId="{7DB5D3A9-87A2-4307-A9C9-B87214B1FC49}" type="pres">
      <dgm:prSet presAssocID="{0DB14164-A8AC-4C62-A60C-DB7243431473}" presName="text0" presStyleLbl="node1" presStyleIdx="2" presStyleCnt="7">
        <dgm:presLayoutVars>
          <dgm:bulletEnabled val="1"/>
        </dgm:presLayoutVars>
      </dgm:prSet>
      <dgm:spPr/>
      <dgm:t>
        <a:bodyPr/>
        <a:lstStyle/>
        <a:p>
          <a:endParaRPr lang="fr-FR"/>
        </a:p>
      </dgm:t>
    </dgm:pt>
    <dgm:pt modelId="{CCE58DE9-4804-4B43-8C43-47F2687B81AA}" type="pres">
      <dgm:prSet presAssocID="{333A199D-6ACE-4206-84FF-30A1B7C42D6C}" presName="Name56" presStyleLbl="parChTrans1D2" presStyleIdx="2" presStyleCnt="6"/>
      <dgm:spPr/>
      <dgm:t>
        <a:bodyPr/>
        <a:lstStyle/>
        <a:p>
          <a:endParaRPr lang="fr-FR"/>
        </a:p>
      </dgm:t>
    </dgm:pt>
    <dgm:pt modelId="{B5321B61-C928-4C76-AFF5-BB662887F737}" type="pres">
      <dgm:prSet presAssocID="{8E6E34CC-EA6D-47F6-B7C3-FE207A8EF42E}" presName="text0" presStyleLbl="node1" presStyleIdx="3" presStyleCnt="7">
        <dgm:presLayoutVars>
          <dgm:bulletEnabled val="1"/>
        </dgm:presLayoutVars>
      </dgm:prSet>
      <dgm:spPr/>
      <dgm:t>
        <a:bodyPr/>
        <a:lstStyle/>
        <a:p>
          <a:endParaRPr lang="fr-FR"/>
        </a:p>
      </dgm:t>
    </dgm:pt>
    <dgm:pt modelId="{63239A6E-866A-4E01-A885-0100CFFA11AA}" type="pres">
      <dgm:prSet presAssocID="{3DEB5925-1DF4-479E-B738-4409BC5C38E9}" presName="Name56" presStyleLbl="parChTrans1D2" presStyleIdx="3" presStyleCnt="6"/>
      <dgm:spPr/>
      <dgm:t>
        <a:bodyPr/>
        <a:lstStyle/>
        <a:p>
          <a:endParaRPr lang="fr-FR"/>
        </a:p>
      </dgm:t>
    </dgm:pt>
    <dgm:pt modelId="{4A58F784-54A9-4739-9C2F-96075DF2087D}" type="pres">
      <dgm:prSet presAssocID="{A940FFE9-BF35-4813-A2E6-62EF512B1129}" presName="text0" presStyleLbl="node1" presStyleIdx="4" presStyleCnt="7">
        <dgm:presLayoutVars>
          <dgm:bulletEnabled val="1"/>
        </dgm:presLayoutVars>
      </dgm:prSet>
      <dgm:spPr/>
      <dgm:t>
        <a:bodyPr/>
        <a:lstStyle/>
        <a:p>
          <a:endParaRPr lang="fr-FR"/>
        </a:p>
      </dgm:t>
    </dgm:pt>
    <dgm:pt modelId="{0A52A629-4D65-43D6-94FA-A8E5A21159BA}" type="pres">
      <dgm:prSet presAssocID="{974ED4DD-1E8E-4C9B-B18B-A1F0998CC605}" presName="Name56" presStyleLbl="parChTrans1D2" presStyleIdx="4" presStyleCnt="6"/>
      <dgm:spPr/>
      <dgm:t>
        <a:bodyPr/>
        <a:lstStyle/>
        <a:p>
          <a:endParaRPr lang="fr-FR"/>
        </a:p>
      </dgm:t>
    </dgm:pt>
    <dgm:pt modelId="{352E9945-95C6-4D7D-B66B-71D420477E92}" type="pres">
      <dgm:prSet presAssocID="{CD8A1596-7ED8-49FC-BB80-EE89C57D7454}" presName="text0" presStyleLbl="node1" presStyleIdx="5" presStyleCnt="7">
        <dgm:presLayoutVars>
          <dgm:bulletEnabled val="1"/>
        </dgm:presLayoutVars>
      </dgm:prSet>
      <dgm:spPr/>
      <dgm:t>
        <a:bodyPr/>
        <a:lstStyle/>
        <a:p>
          <a:endParaRPr lang="fr-FR"/>
        </a:p>
      </dgm:t>
    </dgm:pt>
    <dgm:pt modelId="{31ED1BC8-1366-4FD8-B3F2-3FE66DCA4BA8}" type="pres">
      <dgm:prSet presAssocID="{D8F57BAA-1F01-4079-8ED4-85A697531428}" presName="Name56" presStyleLbl="parChTrans1D2" presStyleIdx="5" presStyleCnt="6"/>
      <dgm:spPr/>
      <dgm:t>
        <a:bodyPr/>
        <a:lstStyle/>
        <a:p>
          <a:endParaRPr lang="fr-FR"/>
        </a:p>
      </dgm:t>
    </dgm:pt>
    <dgm:pt modelId="{5D9D2B7B-EDBB-4167-B048-E553908050DC}" type="pres">
      <dgm:prSet presAssocID="{CA8C681B-9ACB-49DC-BD2E-A3B00C0F3903}" presName="text0" presStyleLbl="node1" presStyleIdx="6" presStyleCnt="7">
        <dgm:presLayoutVars>
          <dgm:bulletEnabled val="1"/>
        </dgm:presLayoutVars>
      </dgm:prSet>
      <dgm:spPr/>
      <dgm:t>
        <a:bodyPr/>
        <a:lstStyle/>
        <a:p>
          <a:endParaRPr lang="fr-FR"/>
        </a:p>
      </dgm:t>
    </dgm:pt>
  </dgm:ptLst>
  <dgm:cxnLst>
    <dgm:cxn modelId="{4A05E159-D553-457F-A274-976D82F65021}" srcId="{5B6C53EC-2B08-4CC4-8BC7-20F38D568F71}" destId="{25C070D9-9EF9-466C-9F6B-E32EF8971A1C}" srcOrd="0" destOrd="0" parTransId="{E8D66B9D-9C78-4438-A682-377E25708649}" sibTransId="{5BB6DC49-9BE9-4C45-8814-04B4BEADAE11}"/>
    <dgm:cxn modelId="{CABCECFF-6EF0-4D8E-91F6-498139CCD2E8}" type="presOf" srcId="{5B6C53EC-2B08-4CC4-8BC7-20F38D568F71}" destId="{C3130922-6ED6-406B-A484-0D89424C42A4}" srcOrd="0" destOrd="0" presId="urn:microsoft.com/office/officeart/2008/layout/RadialCluster"/>
    <dgm:cxn modelId="{BBCFA3BD-FCE1-4CAA-8866-C9736B078D14}" srcId="{25C070D9-9EF9-466C-9F6B-E32EF8971A1C}" destId="{0DB14164-A8AC-4C62-A60C-DB7243431473}" srcOrd="1" destOrd="0" parTransId="{D0520581-4ED8-4114-8359-006F4D696040}" sibTransId="{83C8C8D0-93EC-4561-86CC-E71636A05465}"/>
    <dgm:cxn modelId="{B85A0879-9202-4C39-8D40-9AA236B8823C}" type="presOf" srcId="{333A199D-6ACE-4206-84FF-30A1B7C42D6C}" destId="{CCE58DE9-4804-4B43-8C43-47F2687B81AA}" srcOrd="0" destOrd="0" presId="urn:microsoft.com/office/officeart/2008/layout/RadialCluster"/>
    <dgm:cxn modelId="{AEA2973A-5363-4DDF-B462-50B5A3ED07FA}" srcId="{25C070D9-9EF9-466C-9F6B-E32EF8971A1C}" destId="{B01FB7EE-5021-4216-9D1E-4D4A19CF6283}" srcOrd="0" destOrd="0" parTransId="{54D29DF7-4F73-4A61-8B0D-B4CE6E051090}" sibTransId="{ED38BD63-B2E4-44B0-B7DC-FD75ED66B127}"/>
    <dgm:cxn modelId="{CFC323B4-5413-4E40-BB04-E5716950484B}" type="presOf" srcId="{B01FB7EE-5021-4216-9D1E-4D4A19CF6283}" destId="{A57EB63D-318B-49EA-AE86-3FFC5518E126}" srcOrd="0" destOrd="0" presId="urn:microsoft.com/office/officeart/2008/layout/RadialCluster"/>
    <dgm:cxn modelId="{41D1704F-CE5F-4E37-9CAE-142F9C707DEC}" type="presOf" srcId="{CA8C681B-9ACB-49DC-BD2E-A3B00C0F3903}" destId="{5D9D2B7B-EDBB-4167-B048-E553908050DC}" srcOrd="0" destOrd="0" presId="urn:microsoft.com/office/officeart/2008/layout/RadialCluster"/>
    <dgm:cxn modelId="{B899E3A5-4399-489D-B9BD-AAAB1CC29166}" type="presOf" srcId="{25C070D9-9EF9-466C-9F6B-E32EF8971A1C}" destId="{E8408F85-0E74-4CAE-AF45-3876D40A8684}" srcOrd="0" destOrd="0" presId="urn:microsoft.com/office/officeart/2008/layout/RadialCluster"/>
    <dgm:cxn modelId="{E48E1273-91C5-4BE1-B62F-34536905652D}" type="presOf" srcId="{A940FFE9-BF35-4813-A2E6-62EF512B1129}" destId="{4A58F784-54A9-4739-9C2F-96075DF2087D}" srcOrd="0" destOrd="0" presId="urn:microsoft.com/office/officeart/2008/layout/RadialCluster"/>
    <dgm:cxn modelId="{B86C7290-3404-4DC5-BF2E-5DC65214E6BB}" type="presOf" srcId="{54D29DF7-4F73-4A61-8B0D-B4CE6E051090}" destId="{EC3C372C-139D-42F3-A85A-8F13429AAB92}" srcOrd="0" destOrd="0" presId="urn:microsoft.com/office/officeart/2008/layout/RadialCluster"/>
    <dgm:cxn modelId="{758891EF-0BAC-4829-83A1-ECBD241119EF}" type="presOf" srcId="{974ED4DD-1E8E-4C9B-B18B-A1F0998CC605}" destId="{0A52A629-4D65-43D6-94FA-A8E5A21159BA}" srcOrd="0" destOrd="0" presId="urn:microsoft.com/office/officeart/2008/layout/RadialCluster"/>
    <dgm:cxn modelId="{173C814A-E09A-49B0-86C3-889569645508}" srcId="{25C070D9-9EF9-466C-9F6B-E32EF8971A1C}" destId="{8E6E34CC-EA6D-47F6-B7C3-FE207A8EF42E}" srcOrd="2" destOrd="0" parTransId="{333A199D-6ACE-4206-84FF-30A1B7C42D6C}" sibTransId="{05534EDA-7461-4F1F-97FF-B03393D2D483}"/>
    <dgm:cxn modelId="{B35B1BAE-EEDE-422C-979D-AD1A95E04235}" srcId="{25C070D9-9EF9-466C-9F6B-E32EF8971A1C}" destId="{A940FFE9-BF35-4813-A2E6-62EF512B1129}" srcOrd="3" destOrd="0" parTransId="{3DEB5925-1DF4-479E-B738-4409BC5C38E9}" sibTransId="{9FEED67A-CDB1-43BA-AE11-39D6B23CDE2B}"/>
    <dgm:cxn modelId="{A97D55D1-78EC-4B77-82D3-F6AF9C7E9639}" type="presOf" srcId="{3DEB5925-1DF4-479E-B738-4409BC5C38E9}" destId="{63239A6E-866A-4E01-A885-0100CFFA11AA}" srcOrd="0" destOrd="0" presId="urn:microsoft.com/office/officeart/2008/layout/RadialCluster"/>
    <dgm:cxn modelId="{8F91B836-A92E-44D1-9D17-22E044959C8F}" srcId="{25C070D9-9EF9-466C-9F6B-E32EF8971A1C}" destId="{CA8C681B-9ACB-49DC-BD2E-A3B00C0F3903}" srcOrd="5" destOrd="0" parTransId="{D8F57BAA-1F01-4079-8ED4-85A697531428}" sibTransId="{AFCCCEDD-34F4-4CCF-AE77-35D26F41D78C}"/>
    <dgm:cxn modelId="{A6F56A65-88FD-4713-B584-5002B7685B5E}" type="presOf" srcId="{8E6E34CC-EA6D-47F6-B7C3-FE207A8EF42E}" destId="{B5321B61-C928-4C76-AFF5-BB662887F737}" srcOrd="0" destOrd="0" presId="urn:microsoft.com/office/officeart/2008/layout/RadialCluster"/>
    <dgm:cxn modelId="{349AA5E2-5DF9-4D46-B78A-1F198A996CDC}" type="presOf" srcId="{D0520581-4ED8-4114-8359-006F4D696040}" destId="{34A90F4F-7D8E-4ABA-87FE-337CC39CB49C}" srcOrd="0" destOrd="0" presId="urn:microsoft.com/office/officeart/2008/layout/RadialCluster"/>
    <dgm:cxn modelId="{6F8C3314-042D-4ED4-88AB-268A14DBE96D}" type="presOf" srcId="{0DB14164-A8AC-4C62-A60C-DB7243431473}" destId="{7DB5D3A9-87A2-4307-A9C9-B87214B1FC49}" srcOrd="0" destOrd="0" presId="urn:microsoft.com/office/officeart/2008/layout/RadialCluster"/>
    <dgm:cxn modelId="{66B95BB9-BD59-4F07-8CE8-3268D7D31903}" srcId="{25C070D9-9EF9-466C-9F6B-E32EF8971A1C}" destId="{CD8A1596-7ED8-49FC-BB80-EE89C57D7454}" srcOrd="4" destOrd="0" parTransId="{974ED4DD-1E8E-4C9B-B18B-A1F0998CC605}" sibTransId="{80000AAE-66E3-48D5-AA5F-7495AADC59D1}"/>
    <dgm:cxn modelId="{07E14C47-E9CB-4289-83FC-80DC53C2DB1E}" type="presOf" srcId="{CD8A1596-7ED8-49FC-BB80-EE89C57D7454}" destId="{352E9945-95C6-4D7D-B66B-71D420477E92}" srcOrd="0" destOrd="0" presId="urn:microsoft.com/office/officeart/2008/layout/RadialCluster"/>
    <dgm:cxn modelId="{15BE9A1D-6E6E-4B83-BD15-11349CF7956F}" type="presOf" srcId="{D8F57BAA-1F01-4079-8ED4-85A697531428}" destId="{31ED1BC8-1366-4FD8-B3F2-3FE66DCA4BA8}" srcOrd="0" destOrd="0" presId="urn:microsoft.com/office/officeart/2008/layout/RadialCluster"/>
    <dgm:cxn modelId="{62ECA5EC-67E0-41D6-BEEB-129293718E32}" type="presParOf" srcId="{C3130922-6ED6-406B-A484-0D89424C42A4}" destId="{D9616AC1-A673-4C4F-974B-7864AF20B865}" srcOrd="0" destOrd="0" presId="urn:microsoft.com/office/officeart/2008/layout/RadialCluster"/>
    <dgm:cxn modelId="{57623CF6-DE07-4BD7-AACB-605BFB2FF06E}" type="presParOf" srcId="{D9616AC1-A673-4C4F-974B-7864AF20B865}" destId="{E8408F85-0E74-4CAE-AF45-3876D40A8684}" srcOrd="0" destOrd="0" presId="urn:microsoft.com/office/officeart/2008/layout/RadialCluster"/>
    <dgm:cxn modelId="{6429FBCC-1454-4996-BF07-D44F5A6C0F0C}" type="presParOf" srcId="{D9616AC1-A673-4C4F-974B-7864AF20B865}" destId="{EC3C372C-139D-42F3-A85A-8F13429AAB92}" srcOrd="1" destOrd="0" presId="urn:microsoft.com/office/officeart/2008/layout/RadialCluster"/>
    <dgm:cxn modelId="{6523584A-5BF5-4891-B2C6-C9BE1A7B48B3}" type="presParOf" srcId="{D9616AC1-A673-4C4F-974B-7864AF20B865}" destId="{A57EB63D-318B-49EA-AE86-3FFC5518E126}" srcOrd="2" destOrd="0" presId="urn:microsoft.com/office/officeart/2008/layout/RadialCluster"/>
    <dgm:cxn modelId="{1F33043C-10CF-4E29-9865-A515F4B6605F}" type="presParOf" srcId="{D9616AC1-A673-4C4F-974B-7864AF20B865}" destId="{34A90F4F-7D8E-4ABA-87FE-337CC39CB49C}" srcOrd="3" destOrd="0" presId="urn:microsoft.com/office/officeart/2008/layout/RadialCluster"/>
    <dgm:cxn modelId="{8595F5CE-040B-41A4-8CBB-E5C0FD640244}" type="presParOf" srcId="{D9616AC1-A673-4C4F-974B-7864AF20B865}" destId="{7DB5D3A9-87A2-4307-A9C9-B87214B1FC49}" srcOrd="4" destOrd="0" presId="urn:microsoft.com/office/officeart/2008/layout/RadialCluster"/>
    <dgm:cxn modelId="{C1ABDEDA-B32A-405C-9349-4BD5D54430ED}" type="presParOf" srcId="{D9616AC1-A673-4C4F-974B-7864AF20B865}" destId="{CCE58DE9-4804-4B43-8C43-47F2687B81AA}" srcOrd="5" destOrd="0" presId="urn:microsoft.com/office/officeart/2008/layout/RadialCluster"/>
    <dgm:cxn modelId="{7C9A1927-D4E5-40C7-B9B5-2E1ED2F6BD39}" type="presParOf" srcId="{D9616AC1-A673-4C4F-974B-7864AF20B865}" destId="{B5321B61-C928-4C76-AFF5-BB662887F737}" srcOrd="6" destOrd="0" presId="urn:microsoft.com/office/officeart/2008/layout/RadialCluster"/>
    <dgm:cxn modelId="{8B9A607E-6CB7-40BB-8049-6CA1D3A3E0BB}" type="presParOf" srcId="{D9616AC1-A673-4C4F-974B-7864AF20B865}" destId="{63239A6E-866A-4E01-A885-0100CFFA11AA}" srcOrd="7" destOrd="0" presId="urn:microsoft.com/office/officeart/2008/layout/RadialCluster"/>
    <dgm:cxn modelId="{771C0973-2C0A-47E8-A988-ED8CF6B7D2B6}" type="presParOf" srcId="{D9616AC1-A673-4C4F-974B-7864AF20B865}" destId="{4A58F784-54A9-4739-9C2F-96075DF2087D}" srcOrd="8" destOrd="0" presId="urn:microsoft.com/office/officeart/2008/layout/RadialCluster"/>
    <dgm:cxn modelId="{CC28B86C-116B-46EF-A82B-79C61830B910}" type="presParOf" srcId="{D9616AC1-A673-4C4F-974B-7864AF20B865}" destId="{0A52A629-4D65-43D6-94FA-A8E5A21159BA}" srcOrd="9" destOrd="0" presId="urn:microsoft.com/office/officeart/2008/layout/RadialCluster"/>
    <dgm:cxn modelId="{1F14655C-B713-4F87-8966-A46E38E7ED12}" type="presParOf" srcId="{D9616AC1-A673-4C4F-974B-7864AF20B865}" destId="{352E9945-95C6-4D7D-B66B-71D420477E92}" srcOrd="10" destOrd="0" presId="urn:microsoft.com/office/officeart/2008/layout/RadialCluster"/>
    <dgm:cxn modelId="{D20FA31F-FE2F-4165-A505-ECA57F3F1A15}" type="presParOf" srcId="{D9616AC1-A673-4C4F-974B-7864AF20B865}" destId="{31ED1BC8-1366-4FD8-B3F2-3FE66DCA4BA8}" srcOrd="11" destOrd="0" presId="urn:microsoft.com/office/officeart/2008/layout/RadialCluster"/>
    <dgm:cxn modelId="{D874990A-FDDE-4731-8EC2-30F1A208E2C6}" type="presParOf" srcId="{D9616AC1-A673-4C4F-974B-7864AF20B865}" destId="{5D9D2B7B-EDBB-4167-B048-E553908050DC}" srcOrd="12" destOrd="0" presId="urn:microsoft.com/office/officeart/2008/layout/RadialCluster"/>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6CB7DE-B105-4345-B325-45796F031F5A}"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fr-FR"/>
        </a:p>
      </dgm:t>
    </dgm:pt>
    <dgm:pt modelId="{3B5F044C-3F55-48BC-942A-41638073D945}">
      <dgm:prSet phldrT="[Texte]"/>
      <dgm:spPr/>
      <dgm:t>
        <a:bodyPr/>
        <a:lstStyle/>
        <a:p>
          <a:r>
            <a:rPr lang="fr-FR" dirty="0" smtClean="0"/>
            <a:t>Gram+</a:t>
          </a:r>
          <a:endParaRPr lang="fr-FR" dirty="0"/>
        </a:p>
      </dgm:t>
    </dgm:pt>
    <dgm:pt modelId="{6DC32BD0-56D9-4369-B07D-C3C31CDB1F92}" type="parTrans" cxnId="{D0BEBA14-DC9C-4544-8CC2-C0F414E69D7E}">
      <dgm:prSet/>
      <dgm:spPr/>
      <dgm:t>
        <a:bodyPr/>
        <a:lstStyle/>
        <a:p>
          <a:endParaRPr lang="fr-FR"/>
        </a:p>
      </dgm:t>
    </dgm:pt>
    <dgm:pt modelId="{7C92A4CB-21FC-46EA-BBEB-4FD95860FD6A}" type="sibTrans" cxnId="{D0BEBA14-DC9C-4544-8CC2-C0F414E69D7E}">
      <dgm:prSet/>
      <dgm:spPr/>
      <dgm:t>
        <a:bodyPr/>
        <a:lstStyle/>
        <a:p>
          <a:endParaRPr lang="fr-FR"/>
        </a:p>
      </dgm:t>
    </dgm:pt>
    <dgm:pt modelId="{A4847A4D-64FA-4186-85AF-6268B462EC09}">
      <dgm:prSet phldrT="[Texte]"/>
      <dgm:spPr/>
      <dgm:t>
        <a:bodyPr/>
        <a:lstStyle/>
        <a:p>
          <a:r>
            <a:rPr lang="fr-FR" dirty="0" smtClean="0"/>
            <a:t>Type 7</a:t>
          </a:r>
        </a:p>
        <a:p>
          <a:r>
            <a:rPr lang="fr-FR" dirty="0" smtClean="0"/>
            <a:t>SST7</a:t>
          </a:r>
          <a:endParaRPr lang="fr-FR" dirty="0"/>
        </a:p>
      </dgm:t>
    </dgm:pt>
    <dgm:pt modelId="{EA1BA37C-54DE-4B79-9608-E15A9F239AF3}" type="parTrans" cxnId="{47D369E5-F013-429D-A00F-184FF4EE4B58}">
      <dgm:prSet/>
      <dgm:spPr/>
      <dgm:t>
        <a:bodyPr/>
        <a:lstStyle/>
        <a:p>
          <a:endParaRPr lang="fr-FR"/>
        </a:p>
      </dgm:t>
    </dgm:pt>
    <dgm:pt modelId="{D91EF667-649E-48ED-A51F-E0DD9DBA42BF}" type="sibTrans" cxnId="{47D369E5-F013-429D-A00F-184FF4EE4B58}">
      <dgm:prSet/>
      <dgm:spPr/>
      <dgm:t>
        <a:bodyPr/>
        <a:lstStyle/>
        <a:p>
          <a:endParaRPr lang="fr-FR"/>
        </a:p>
      </dgm:t>
    </dgm:pt>
    <dgm:pt modelId="{7EB93D8F-4D7C-407B-8CC0-18E5B621DD47}" type="pres">
      <dgm:prSet presAssocID="{FF6CB7DE-B105-4345-B325-45796F031F5A}" presName="Name0" presStyleCnt="0">
        <dgm:presLayoutVars>
          <dgm:chMax val="1"/>
          <dgm:chPref val="1"/>
          <dgm:dir/>
          <dgm:animOne val="branch"/>
          <dgm:animLvl val="lvl"/>
        </dgm:presLayoutVars>
      </dgm:prSet>
      <dgm:spPr/>
      <dgm:t>
        <a:bodyPr/>
        <a:lstStyle/>
        <a:p>
          <a:endParaRPr lang="fr-FR"/>
        </a:p>
      </dgm:t>
    </dgm:pt>
    <dgm:pt modelId="{3726D4FB-9F9E-4E3F-858F-10E6AC8B7306}" type="pres">
      <dgm:prSet presAssocID="{3B5F044C-3F55-48BC-942A-41638073D945}" presName="singleCycle" presStyleCnt="0"/>
      <dgm:spPr/>
    </dgm:pt>
    <dgm:pt modelId="{3C493BDF-2462-423E-86B8-536CE14D7584}" type="pres">
      <dgm:prSet presAssocID="{3B5F044C-3F55-48BC-942A-41638073D945}" presName="singleCenter" presStyleLbl="node1" presStyleIdx="0" presStyleCnt="2">
        <dgm:presLayoutVars>
          <dgm:chMax val="7"/>
          <dgm:chPref val="7"/>
        </dgm:presLayoutVars>
      </dgm:prSet>
      <dgm:spPr/>
      <dgm:t>
        <a:bodyPr/>
        <a:lstStyle/>
        <a:p>
          <a:endParaRPr lang="fr-FR"/>
        </a:p>
      </dgm:t>
    </dgm:pt>
    <dgm:pt modelId="{7F65A5EB-2C12-4513-9DC5-9A87CC8B6E8F}" type="pres">
      <dgm:prSet presAssocID="{EA1BA37C-54DE-4B79-9608-E15A9F239AF3}" presName="Name56" presStyleLbl="parChTrans1D2" presStyleIdx="0" presStyleCnt="1"/>
      <dgm:spPr/>
      <dgm:t>
        <a:bodyPr/>
        <a:lstStyle/>
        <a:p>
          <a:endParaRPr lang="fr-FR"/>
        </a:p>
      </dgm:t>
    </dgm:pt>
    <dgm:pt modelId="{C256BD86-0CCE-400D-82F1-80C72744DBFD}" type="pres">
      <dgm:prSet presAssocID="{A4847A4D-64FA-4186-85AF-6268B462EC09}" presName="text0" presStyleLbl="node1" presStyleIdx="1" presStyleCnt="2">
        <dgm:presLayoutVars>
          <dgm:bulletEnabled val="1"/>
        </dgm:presLayoutVars>
      </dgm:prSet>
      <dgm:spPr/>
      <dgm:t>
        <a:bodyPr/>
        <a:lstStyle/>
        <a:p>
          <a:endParaRPr lang="fr-FR"/>
        </a:p>
      </dgm:t>
    </dgm:pt>
  </dgm:ptLst>
  <dgm:cxnLst>
    <dgm:cxn modelId="{B7148853-27FF-4ECE-966C-A0FFF61ECC31}" type="presOf" srcId="{EA1BA37C-54DE-4B79-9608-E15A9F239AF3}" destId="{7F65A5EB-2C12-4513-9DC5-9A87CC8B6E8F}" srcOrd="0" destOrd="0" presId="urn:microsoft.com/office/officeart/2008/layout/RadialCluster"/>
    <dgm:cxn modelId="{D15BAB58-CCED-434B-8CBE-AD49D7EF7E68}" type="presOf" srcId="{3B5F044C-3F55-48BC-942A-41638073D945}" destId="{3C493BDF-2462-423E-86B8-536CE14D7584}" srcOrd="0" destOrd="0" presId="urn:microsoft.com/office/officeart/2008/layout/RadialCluster"/>
    <dgm:cxn modelId="{47D369E5-F013-429D-A00F-184FF4EE4B58}" srcId="{3B5F044C-3F55-48BC-942A-41638073D945}" destId="{A4847A4D-64FA-4186-85AF-6268B462EC09}" srcOrd="0" destOrd="0" parTransId="{EA1BA37C-54DE-4B79-9608-E15A9F239AF3}" sibTransId="{D91EF667-649E-48ED-A51F-E0DD9DBA42BF}"/>
    <dgm:cxn modelId="{D0BEBA14-DC9C-4544-8CC2-C0F414E69D7E}" srcId="{FF6CB7DE-B105-4345-B325-45796F031F5A}" destId="{3B5F044C-3F55-48BC-942A-41638073D945}" srcOrd="0" destOrd="0" parTransId="{6DC32BD0-56D9-4369-B07D-C3C31CDB1F92}" sibTransId="{7C92A4CB-21FC-46EA-BBEB-4FD95860FD6A}"/>
    <dgm:cxn modelId="{BEE5EE04-D3C8-41C2-9905-7DDEFF520CC8}" type="presOf" srcId="{FF6CB7DE-B105-4345-B325-45796F031F5A}" destId="{7EB93D8F-4D7C-407B-8CC0-18E5B621DD47}" srcOrd="0" destOrd="0" presId="urn:microsoft.com/office/officeart/2008/layout/RadialCluster"/>
    <dgm:cxn modelId="{888BA54C-0220-4402-97FE-00713DC3450C}" type="presOf" srcId="{A4847A4D-64FA-4186-85AF-6268B462EC09}" destId="{C256BD86-0CCE-400D-82F1-80C72744DBFD}" srcOrd="0" destOrd="0" presId="urn:microsoft.com/office/officeart/2008/layout/RadialCluster"/>
    <dgm:cxn modelId="{9E1A78A9-2CC0-404B-8D19-50765D3B5FB8}" type="presParOf" srcId="{7EB93D8F-4D7C-407B-8CC0-18E5B621DD47}" destId="{3726D4FB-9F9E-4E3F-858F-10E6AC8B7306}" srcOrd="0" destOrd="0" presId="urn:microsoft.com/office/officeart/2008/layout/RadialCluster"/>
    <dgm:cxn modelId="{796A14B8-B83C-4355-ACE1-15624B17E275}" type="presParOf" srcId="{3726D4FB-9F9E-4E3F-858F-10E6AC8B7306}" destId="{3C493BDF-2462-423E-86B8-536CE14D7584}" srcOrd="0" destOrd="0" presId="urn:microsoft.com/office/officeart/2008/layout/RadialCluster"/>
    <dgm:cxn modelId="{DD58A88E-684D-4B2A-9370-D58A828771DE}" type="presParOf" srcId="{3726D4FB-9F9E-4E3F-858F-10E6AC8B7306}" destId="{7F65A5EB-2C12-4513-9DC5-9A87CC8B6E8F}" srcOrd="1" destOrd="0" presId="urn:microsoft.com/office/officeart/2008/layout/RadialCluster"/>
    <dgm:cxn modelId="{91C068E0-E4C8-4927-A00A-A92BDF7C39D4}" type="presParOf" srcId="{3726D4FB-9F9E-4E3F-858F-10E6AC8B7306}" destId="{C256BD86-0CCE-400D-82F1-80C72744DBFD}" srcOrd="2" destOrd="0" presId="urn:microsoft.com/office/officeart/2008/layout/RadialCluster"/>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08F85-0E74-4CAE-AF45-3876D40A8684}">
      <dsp:nvSpPr>
        <dsp:cNvPr id="0" name=""/>
        <dsp:cNvSpPr/>
      </dsp:nvSpPr>
      <dsp:spPr>
        <a:xfrm>
          <a:off x="3664505" y="1584087"/>
          <a:ext cx="1357788" cy="135778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fr-FR" sz="3200" kern="1200" dirty="0" smtClean="0"/>
            <a:t>Gram-</a:t>
          </a:r>
          <a:endParaRPr lang="fr-FR" sz="3200" kern="1200" dirty="0"/>
        </a:p>
      </dsp:txBody>
      <dsp:txXfrm>
        <a:off x="3730787" y="1650369"/>
        <a:ext cx="1225224" cy="1225224"/>
      </dsp:txXfrm>
    </dsp:sp>
    <dsp:sp modelId="{EC3C372C-139D-42F3-A85A-8F13429AAB92}">
      <dsp:nvSpPr>
        <dsp:cNvPr id="0" name=""/>
        <dsp:cNvSpPr/>
      </dsp:nvSpPr>
      <dsp:spPr>
        <a:xfrm rot="16200000">
          <a:off x="4006410" y="1247097"/>
          <a:ext cx="673979" cy="0"/>
        </a:xfrm>
        <a:custGeom>
          <a:avLst/>
          <a:gdLst/>
          <a:ahLst/>
          <a:cxnLst/>
          <a:rect l="0" t="0" r="0" b="0"/>
          <a:pathLst>
            <a:path>
              <a:moveTo>
                <a:pt x="0" y="0"/>
              </a:moveTo>
              <a:lnTo>
                <a:pt x="67397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7EB63D-318B-49EA-AE86-3FFC5518E126}">
      <dsp:nvSpPr>
        <dsp:cNvPr id="0" name=""/>
        <dsp:cNvSpPr/>
      </dsp:nvSpPr>
      <dsp:spPr>
        <a:xfrm>
          <a:off x="3888540" y="388"/>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1</a:t>
          </a:r>
        </a:p>
        <a:p>
          <a:pPr lvl="0" algn="ctr" defTabSz="889000">
            <a:lnSpc>
              <a:spcPct val="90000"/>
            </a:lnSpc>
            <a:spcBef>
              <a:spcPct val="0"/>
            </a:spcBef>
            <a:spcAft>
              <a:spcPct val="35000"/>
            </a:spcAft>
          </a:pPr>
          <a:r>
            <a:rPr lang="fr-FR" sz="2000" kern="1200" dirty="0" smtClean="0"/>
            <a:t>SST1</a:t>
          </a:r>
          <a:endParaRPr lang="fr-FR" sz="2000" kern="1200" dirty="0"/>
        </a:p>
      </dsp:txBody>
      <dsp:txXfrm>
        <a:off x="3932949" y="44797"/>
        <a:ext cx="820900" cy="820900"/>
      </dsp:txXfrm>
    </dsp:sp>
    <dsp:sp modelId="{34A90F4F-7D8E-4ABA-87FE-337CC39CB49C}">
      <dsp:nvSpPr>
        <dsp:cNvPr id="0" name=""/>
        <dsp:cNvSpPr/>
      </dsp:nvSpPr>
      <dsp:spPr>
        <a:xfrm rot="19800000">
          <a:off x="4988895" y="1746374"/>
          <a:ext cx="498587" cy="0"/>
        </a:xfrm>
        <a:custGeom>
          <a:avLst/>
          <a:gdLst/>
          <a:ahLst/>
          <a:cxnLst/>
          <a:rect l="0" t="0" r="0" b="0"/>
          <a:pathLst>
            <a:path>
              <a:moveTo>
                <a:pt x="0" y="0"/>
              </a:moveTo>
              <a:lnTo>
                <a:pt x="4985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B5D3A9-87A2-4307-A9C9-B87214B1FC49}">
      <dsp:nvSpPr>
        <dsp:cNvPr id="0" name=""/>
        <dsp:cNvSpPr/>
      </dsp:nvSpPr>
      <dsp:spPr>
        <a:xfrm>
          <a:off x="5454083" y="904255"/>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2</a:t>
          </a:r>
        </a:p>
        <a:p>
          <a:pPr lvl="0" algn="ctr" defTabSz="889000">
            <a:lnSpc>
              <a:spcPct val="90000"/>
            </a:lnSpc>
            <a:spcBef>
              <a:spcPct val="0"/>
            </a:spcBef>
            <a:spcAft>
              <a:spcPct val="35000"/>
            </a:spcAft>
          </a:pPr>
          <a:r>
            <a:rPr lang="fr-FR" sz="2000" kern="1200" dirty="0" smtClean="0"/>
            <a:t>SST2</a:t>
          </a:r>
          <a:endParaRPr lang="fr-FR" sz="2000" kern="1200" dirty="0"/>
        </a:p>
      </dsp:txBody>
      <dsp:txXfrm>
        <a:off x="5498492" y="948664"/>
        <a:ext cx="820900" cy="820900"/>
      </dsp:txXfrm>
    </dsp:sp>
    <dsp:sp modelId="{CCE58DE9-4804-4B43-8C43-47F2687B81AA}">
      <dsp:nvSpPr>
        <dsp:cNvPr id="0" name=""/>
        <dsp:cNvSpPr/>
      </dsp:nvSpPr>
      <dsp:spPr>
        <a:xfrm rot="1800000">
          <a:off x="4988895" y="2779588"/>
          <a:ext cx="498587" cy="0"/>
        </a:xfrm>
        <a:custGeom>
          <a:avLst/>
          <a:gdLst/>
          <a:ahLst/>
          <a:cxnLst/>
          <a:rect l="0" t="0" r="0" b="0"/>
          <a:pathLst>
            <a:path>
              <a:moveTo>
                <a:pt x="0" y="0"/>
              </a:moveTo>
              <a:lnTo>
                <a:pt x="4985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321B61-C928-4C76-AFF5-BB662887F737}">
      <dsp:nvSpPr>
        <dsp:cNvPr id="0" name=""/>
        <dsp:cNvSpPr/>
      </dsp:nvSpPr>
      <dsp:spPr>
        <a:xfrm>
          <a:off x="5454083" y="2711988"/>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3</a:t>
          </a:r>
        </a:p>
        <a:p>
          <a:pPr lvl="0" algn="ctr" defTabSz="889000">
            <a:lnSpc>
              <a:spcPct val="90000"/>
            </a:lnSpc>
            <a:spcBef>
              <a:spcPct val="0"/>
            </a:spcBef>
            <a:spcAft>
              <a:spcPct val="35000"/>
            </a:spcAft>
          </a:pPr>
          <a:r>
            <a:rPr lang="fr-FR" sz="2000" kern="1200" dirty="0" smtClean="0"/>
            <a:t>SST3</a:t>
          </a:r>
          <a:endParaRPr lang="fr-FR" sz="2000" kern="1200" dirty="0"/>
        </a:p>
      </dsp:txBody>
      <dsp:txXfrm>
        <a:off x="5498492" y="2756397"/>
        <a:ext cx="820900" cy="820900"/>
      </dsp:txXfrm>
    </dsp:sp>
    <dsp:sp modelId="{63239A6E-866A-4E01-A885-0100CFFA11AA}">
      <dsp:nvSpPr>
        <dsp:cNvPr id="0" name=""/>
        <dsp:cNvSpPr/>
      </dsp:nvSpPr>
      <dsp:spPr>
        <a:xfrm rot="5400000">
          <a:off x="4006410" y="3278865"/>
          <a:ext cx="673979" cy="0"/>
        </a:xfrm>
        <a:custGeom>
          <a:avLst/>
          <a:gdLst/>
          <a:ahLst/>
          <a:cxnLst/>
          <a:rect l="0" t="0" r="0" b="0"/>
          <a:pathLst>
            <a:path>
              <a:moveTo>
                <a:pt x="0" y="0"/>
              </a:moveTo>
              <a:lnTo>
                <a:pt x="67397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58F784-54A9-4739-9C2F-96075DF2087D}">
      <dsp:nvSpPr>
        <dsp:cNvPr id="0" name=""/>
        <dsp:cNvSpPr/>
      </dsp:nvSpPr>
      <dsp:spPr>
        <a:xfrm>
          <a:off x="3888540" y="3615855"/>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4</a:t>
          </a:r>
        </a:p>
        <a:p>
          <a:pPr lvl="0" algn="ctr" defTabSz="889000">
            <a:lnSpc>
              <a:spcPct val="90000"/>
            </a:lnSpc>
            <a:spcBef>
              <a:spcPct val="0"/>
            </a:spcBef>
            <a:spcAft>
              <a:spcPct val="35000"/>
            </a:spcAft>
          </a:pPr>
          <a:r>
            <a:rPr lang="fr-FR" sz="2000" kern="1200" dirty="0" smtClean="0"/>
            <a:t>SST4</a:t>
          </a:r>
          <a:endParaRPr lang="fr-FR" sz="2000" kern="1200" dirty="0"/>
        </a:p>
      </dsp:txBody>
      <dsp:txXfrm>
        <a:off x="3932949" y="3660264"/>
        <a:ext cx="820900" cy="820900"/>
      </dsp:txXfrm>
    </dsp:sp>
    <dsp:sp modelId="{0A52A629-4D65-43D6-94FA-A8E5A21159BA}">
      <dsp:nvSpPr>
        <dsp:cNvPr id="0" name=""/>
        <dsp:cNvSpPr/>
      </dsp:nvSpPr>
      <dsp:spPr>
        <a:xfrm rot="9000000">
          <a:off x="3199317" y="2779588"/>
          <a:ext cx="498587" cy="0"/>
        </a:xfrm>
        <a:custGeom>
          <a:avLst/>
          <a:gdLst/>
          <a:ahLst/>
          <a:cxnLst/>
          <a:rect l="0" t="0" r="0" b="0"/>
          <a:pathLst>
            <a:path>
              <a:moveTo>
                <a:pt x="0" y="0"/>
              </a:moveTo>
              <a:lnTo>
                <a:pt x="4985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2E9945-95C6-4D7D-B66B-71D420477E92}">
      <dsp:nvSpPr>
        <dsp:cNvPr id="0" name=""/>
        <dsp:cNvSpPr/>
      </dsp:nvSpPr>
      <dsp:spPr>
        <a:xfrm>
          <a:off x="2322997" y="2711988"/>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5</a:t>
          </a:r>
        </a:p>
        <a:p>
          <a:pPr lvl="0" algn="ctr" defTabSz="889000">
            <a:lnSpc>
              <a:spcPct val="90000"/>
            </a:lnSpc>
            <a:spcBef>
              <a:spcPct val="0"/>
            </a:spcBef>
            <a:spcAft>
              <a:spcPct val="35000"/>
            </a:spcAft>
          </a:pPr>
          <a:r>
            <a:rPr lang="fr-FR" sz="2000" kern="1200" dirty="0" smtClean="0"/>
            <a:t>SST5</a:t>
          </a:r>
          <a:endParaRPr lang="fr-FR" sz="2000" kern="1200" dirty="0"/>
        </a:p>
      </dsp:txBody>
      <dsp:txXfrm>
        <a:off x="2367406" y="2756397"/>
        <a:ext cx="820900" cy="820900"/>
      </dsp:txXfrm>
    </dsp:sp>
    <dsp:sp modelId="{31ED1BC8-1366-4FD8-B3F2-3FE66DCA4BA8}">
      <dsp:nvSpPr>
        <dsp:cNvPr id="0" name=""/>
        <dsp:cNvSpPr/>
      </dsp:nvSpPr>
      <dsp:spPr>
        <a:xfrm rot="12600000">
          <a:off x="3199317" y="1746374"/>
          <a:ext cx="498587" cy="0"/>
        </a:xfrm>
        <a:custGeom>
          <a:avLst/>
          <a:gdLst/>
          <a:ahLst/>
          <a:cxnLst/>
          <a:rect l="0" t="0" r="0" b="0"/>
          <a:pathLst>
            <a:path>
              <a:moveTo>
                <a:pt x="0" y="0"/>
              </a:moveTo>
              <a:lnTo>
                <a:pt x="4985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9D2B7B-EDBB-4167-B048-E553908050DC}">
      <dsp:nvSpPr>
        <dsp:cNvPr id="0" name=""/>
        <dsp:cNvSpPr/>
      </dsp:nvSpPr>
      <dsp:spPr>
        <a:xfrm>
          <a:off x="2322997" y="904255"/>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kern="1200" dirty="0" smtClean="0"/>
            <a:t>Type 6</a:t>
          </a:r>
        </a:p>
        <a:p>
          <a:pPr lvl="0" algn="ctr" defTabSz="889000">
            <a:lnSpc>
              <a:spcPct val="90000"/>
            </a:lnSpc>
            <a:spcBef>
              <a:spcPct val="0"/>
            </a:spcBef>
            <a:spcAft>
              <a:spcPct val="35000"/>
            </a:spcAft>
          </a:pPr>
          <a:r>
            <a:rPr lang="fr-FR" sz="2000" kern="1200" dirty="0" smtClean="0"/>
            <a:t>SST6</a:t>
          </a:r>
          <a:endParaRPr lang="fr-FR" sz="2000" kern="1200" dirty="0"/>
        </a:p>
      </dsp:txBody>
      <dsp:txXfrm>
        <a:off x="2367406" y="948664"/>
        <a:ext cx="820900" cy="8209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493BDF-2462-423E-86B8-536CE14D7584}">
      <dsp:nvSpPr>
        <dsp:cNvPr id="0" name=""/>
        <dsp:cNvSpPr/>
      </dsp:nvSpPr>
      <dsp:spPr>
        <a:xfrm>
          <a:off x="2081479" y="1131490"/>
          <a:ext cx="2262981" cy="22629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r>
            <a:rPr lang="fr-FR" sz="3600" kern="1200" dirty="0" smtClean="0"/>
            <a:t>Gram+</a:t>
          </a:r>
          <a:endParaRPr lang="fr-FR" sz="3600" kern="1200" dirty="0"/>
        </a:p>
      </dsp:txBody>
      <dsp:txXfrm>
        <a:off x="2191949" y="1241960"/>
        <a:ext cx="2042041" cy="2042041"/>
      </dsp:txXfrm>
    </dsp:sp>
    <dsp:sp modelId="{7F65A5EB-2C12-4513-9DC5-9A87CC8B6E8F}">
      <dsp:nvSpPr>
        <dsp:cNvPr id="0" name=""/>
        <dsp:cNvSpPr/>
      </dsp:nvSpPr>
      <dsp:spPr>
        <a:xfrm>
          <a:off x="4344460" y="2262981"/>
          <a:ext cx="744662" cy="0"/>
        </a:xfrm>
        <a:custGeom>
          <a:avLst/>
          <a:gdLst/>
          <a:ahLst/>
          <a:cxnLst/>
          <a:rect l="0" t="0" r="0" b="0"/>
          <a:pathLst>
            <a:path>
              <a:moveTo>
                <a:pt x="0" y="0"/>
              </a:moveTo>
              <a:lnTo>
                <a:pt x="74466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56BD86-0CCE-400D-82F1-80C72744DBFD}">
      <dsp:nvSpPr>
        <dsp:cNvPr id="0" name=""/>
        <dsp:cNvSpPr/>
      </dsp:nvSpPr>
      <dsp:spPr>
        <a:xfrm>
          <a:off x="5089123" y="1504882"/>
          <a:ext cx="1516197" cy="15161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fr-FR" sz="3400" kern="1200" dirty="0" smtClean="0"/>
            <a:t>Type 7</a:t>
          </a:r>
        </a:p>
        <a:p>
          <a:pPr lvl="0" algn="ctr" defTabSz="1511300">
            <a:lnSpc>
              <a:spcPct val="90000"/>
            </a:lnSpc>
            <a:spcBef>
              <a:spcPct val="0"/>
            </a:spcBef>
            <a:spcAft>
              <a:spcPct val="35000"/>
            </a:spcAft>
          </a:pPr>
          <a:r>
            <a:rPr lang="fr-FR" sz="3400" kern="1200" dirty="0" smtClean="0"/>
            <a:t>SST7</a:t>
          </a:r>
          <a:endParaRPr lang="fr-FR" sz="3400" kern="1200" dirty="0"/>
        </a:p>
      </dsp:txBody>
      <dsp:txXfrm>
        <a:off x="5163138" y="1578897"/>
        <a:ext cx="1368167" cy="1368167"/>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E690D9-99A6-44EB-8604-FD852A9221F7}" type="datetimeFigureOut">
              <a:rPr lang="fr-FR" smtClean="0"/>
              <a:pPr/>
              <a:t>03/11/2013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3D28865-2376-4614-8467-162EC74E8BF2}" type="slidenum">
              <a:rPr lang="fr-FR" smtClean="0"/>
              <a:pPr/>
              <a:t>‹N°›</a:t>
            </a:fld>
            <a:endParaRPr lang="fr-FR"/>
          </a:p>
        </p:txBody>
      </p:sp>
    </p:spTree>
    <p:extLst>
      <p:ext uri="{BB962C8B-B14F-4D97-AF65-F5344CB8AC3E}">
        <p14:creationId xmlns:p14="http://schemas.microsoft.com/office/powerpoint/2010/main" xmlns="" val="33531851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Modifiez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16" name="Espace réservé de la date 15"/>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782F2EF1-B61D-4109-B25A-57DD7159A99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Modifiez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782F2EF1-B61D-4109-B25A-57DD7159A99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9" name="Espace réservé de la date 18"/>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782F2EF1-B61D-4109-B25A-57DD7159A99E}"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782F2EF1-B61D-4109-B25A-57DD7159A99E}"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2" name="Espace réservé de la date 11"/>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2F2EF1-B61D-4109-B25A-57DD7159A99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1AEDD485-EF4B-4E52-B0B0-259753901EA0}" type="datetimeFigureOut">
              <a:rPr lang="fr-FR" smtClean="0"/>
              <a:pPr/>
              <a:t>03/11/2013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782F2EF1-B61D-4109-B25A-57DD7159A99E}"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AEDD485-EF4B-4E52-B0B0-259753901EA0}" type="datetimeFigureOut">
              <a:rPr lang="fr-FR" smtClean="0"/>
              <a:pPr/>
              <a:t>03/11/2013</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82F2EF1-B61D-4109-B25A-57DD7159A99E}"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Modifiez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UNIVERSITE DES SCIENCES ET DE LA TECHNOLOGIE HOUARI BOUMEDIENE</a:t>
            </a:r>
            <a:endParaRPr lang="fr-FR" dirty="0"/>
          </a:p>
        </p:txBody>
      </p:sp>
      <p:sp>
        <p:nvSpPr>
          <p:cNvPr id="3" name="Espace réservé du contenu 2"/>
          <p:cNvSpPr>
            <a:spLocks noGrp="1"/>
          </p:cNvSpPr>
          <p:nvPr>
            <p:ph idx="1"/>
          </p:nvPr>
        </p:nvSpPr>
        <p:spPr/>
        <p:txBody>
          <a:bodyPr>
            <a:normAutofit/>
          </a:bodyPr>
          <a:lstStyle/>
          <a:p>
            <a:pPr marL="0" indent="0">
              <a:buNone/>
            </a:pPr>
            <a:endParaRPr lang="fr-FR" dirty="0" smtClean="0"/>
          </a:p>
          <a:p>
            <a:pPr marL="0" indent="0">
              <a:buNone/>
            </a:pPr>
            <a:r>
              <a:rPr lang="fr-FR" dirty="0" smtClean="0"/>
              <a:t>Département   </a:t>
            </a:r>
            <a:r>
              <a:rPr lang="fr-FR" dirty="0"/>
              <a:t>BPO</a:t>
            </a:r>
          </a:p>
          <a:p>
            <a:pPr marL="0" indent="0">
              <a:buNone/>
            </a:pPr>
            <a:r>
              <a:rPr lang="fr-FR" dirty="0"/>
              <a:t>Master             Génétique du développement</a:t>
            </a:r>
          </a:p>
          <a:p>
            <a:pPr marL="0" indent="0">
              <a:buNone/>
            </a:pPr>
            <a:r>
              <a:rPr lang="fr-FR" dirty="0"/>
              <a:t>Module            </a:t>
            </a:r>
            <a:r>
              <a:rPr lang="fr-FR" dirty="0" smtClean="0"/>
              <a:t>biochimie microbienne</a:t>
            </a:r>
            <a:endParaRPr lang="fr-FR" dirty="0"/>
          </a:p>
          <a:p>
            <a:pPr marL="0" indent="0">
              <a:buNone/>
            </a:pPr>
            <a:r>
              <a:rPr lang="fr-FR" dirty="0"/>
              <a:t>Groupe           1</a:t>
            </a:r>
          </a:p>
          <a:p>
            <a:pPr marL="0" indent="0">
              <a:buNone/>
            </a:pPr>
            <a:r>
              <a:rPr lang="fr-FR" dirty="0"/>
              <a:t>Préparé par: </a:t>
            </a:r>
            <a:r>
              <a:rPr lang="fr-FR" dirty="0" smtClean="0"/>
              <a:t>TIAIBA Imène</a:t>
            </a:r>
          </a:p>
          <a:p>
            <a:pPr marL="0" indent="0">
              <a:buNone/>
            </a:pPr>
            <a:r>
              <a:rPr lang="fr-FR" dirty="0"/>
              <a:t> </a:t>
            </a:r>
            <a:r>
              <a:rPr lang="fr-FR" dirty="0" smtClean="0"/>
              <a:t>                     CHALAL Ikram</a:t>
            </a:r>
            <a:endParaRPr lang="fr-FR" dirty="0"/>
          </a:p>
          <a:p>
            <a:pPr marL="0" indent="0" algn="ctr">
              <a:buNone/>
            </a:pPr>
            <a:endParaRPr lang="fr-FR" dirty="0"/>
          </a:p>
        </p:txBody>
      </p:sp>
    </p:spTree>
    <p:extLst>
      <p:ext uri="{BB962C8B-B14F-4D97-AF65-F5344CB8AC3E}">
        <p14:creationId xmlns:p14="http://schemas.microsoft.com/office/powerpoint/2010/main" xmlns="" val="74231060"/>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de sécrétion de type 3</a:t>
            </a:r>
            <a:endParaRPr lang="fr-FR" dirty="0"/>
          </a:p>
        </p:txBody>
      </p:sp>
      <p:sp>
        <p:nvSpPr>
          <p:cNvPr id="3" name="Espace réservé du contenu 2"/>
          <p:cNvSpPr>
            <a:spLocks noGrp="1"/>
          </p:cNvSpPr>
          <p:nvPr>
            <p:ph idx="1"/>
          </p:nvPr>
        </p:nvSpPr>
        <p:spPr>
          <a:xfrm>
            <a:off x="304800" y="1554162"/>
            <a:ext cx="6196026" cy="4525963"/>
          </a:xfrm>
        </p:spPr>
        <p:txBody>
          <a:bodyPr>
            <a:normAutofit fontScale="85000" lnSpcReduction="10000"/>
          </a:bodyPr>
          <a:lstStyle/>
          <a:p>
            <a:r>
              <a:rPr lang="fr-FR" dirty="0"/>
              <a:t>en forme </a:t>
            </a:r>
            <a:r>
              <a:rPr lang="fr-FR" dirty="0" smtClean="0"/>
              <a:t>d'aiguille, il est utilisé </a:t>
            </a:r>
            <a:r>
              <a:rPr lang="fr-FR" dirty="0"/>
              <a:t>comme une sonde sensorielle pour détecter la présence d'organismes </a:t>
            </a:r>
            <a:r>
              <a:rPr lang="fr-FR" dirty="0" smtClean="0"/>
              <a:t>eucaryotes </a:t>
            </a:r>
            <a:r>
              <a:rPr lang="fr-FR" dirty="0"/>
              <a:t>et </a:t>
            </a:r>
            <a:r>
              <a:rPr lang="fr-FR" dirty="0" smtClean="0"/>
              <a:t>sécréter </a:t>
            </a:r>
            <a:r>
              <a:rPr lang="fr-FR" dirty="0"/>
              <a:t>des </a:t>
            </a:r>
            <a:r>
              <a:rPr lang="fr-FR" dirty="0" smtClean="0"/>
              <a:t>protéines bactériennes.</a:t>
            </a:r>
          </a:p>
          <a:p>
            <a:r>
              <a:rPr lang="fr-FR" dirty="0" smtClean="0"/>
              <a:t>Ces </a:t>
            </a:r>
            <a:r>
              <a:rPr lang="fr-FR" dirty="0"/>
              <a:t>protéines </a:t>
            </a:r>
            <a:r>
              <a:rPr lang="fr-FR" dirty="0" smtClean="0"/>
              <a:t>sont </a:t>
            </a:r>
            <a:r>
              <a:rPr lang="fr-FR" dirty="0"/>
              <a:t>sécrétées directement </a:t>
            </a:r>
            <a:r>
              <a:rPr lang="fr-FR" dirty="0" smtClean="0"/>
              <a:t>dans </a:t>
            </a:r>
            <a:r>
              <a:rPr lang="fr-FR" dirty="0"/>
              <a:t>les cellules eucaryotes (hôte</a:t>
            </a:r>
            <a:r>
              <a:rPr lang="fr-FR" dirty="0" smtClean="0"/>
              <a:t>), </a:t>
            </a:r>
            <a:r>
              <a:rPr lang="fr-FR" dirty="0"/>
              <a:t>où ils </a:t>
            </a:r>
            <a:r>
              <a:rPr lang="fr-FR" dirty="0" smtClean="0"/>
              <a:t>exercent </a:t>
            </a:r>
            <a:r>
              <a:rPr lang="fr-FR" dirty="0"/>
              <a:t>un certain nombre d'effets qui </a:t>
            </a:r>
            <a:r>
              <a:rPr lang="fr-FR" dirty="0" smtClean="0"/>
              <a:t>permettent </a:t>
            </a:r>
            <a:r>
              <a:rPr lang="fr-FR" dirty="0"/>
              <a:t>à l'agent pathogène de survivre et d'échapper à la réponse immunitaire.</a:t>
            </a:r>
          </a:p>
        </p:txBody>
      </p:sp>
      <p:pic>
        <p:nvPicPr>
          <p:cNvPr id="4" name="Picture 2"/>
          <p:cNvPicPr>
            <a:picLocks noChangeAspect="1" noChangeArrowheads="1"/>
          </p:cNvPicPr>
          <p:nvPr/>
        </p:nvPicPr>
        <p:blipFill>
          <a:blip r:embed="rId2"/>
          <a:srcRect/>
          <a:stretch>
            <a:fillRect/>
          </a:stretch>
        </p:blipFill>
        <p:spPr bwMode="auto">
          <a:xfrm>
            <a:off x="6357950" y="1643050"/>
            <a:ext cx="2547940" cy="3857625"/>
          </a:xfrm>
          <a:prstGeom prst="rect">
            <a:avLst/>
          </a:prstGeom>
          <a:noFill/>
          <a:ln w="9525">
            <a:noFill/>
            <a:miter lim="800000"/>
            <a:headEnd/>
            <a:tailEnd/>
          </a:ln>
          <a:effectLst/>
        </p:spPr>
      </p:pic>
    </p:spTree>
    <p:extLst>
      <p:ext uri="{BB962C8B-B14F-4D97-AF65-F5344CB8AC3E}">
        <p14:creationId xmlns:p14="http://schemas.microsoft.com/office/powerpoint/2010/main" xmlns="" val="3641136562"/>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de sécrétion de type 4</a:t>
            </a:r>
            <a:endParaRPr lang="fr-FR" dirty="0"/>
          </a:p>
        </p:txBody>
      </p:sp>
      <p:sp>
        <p:nvSpPr>
          <p:cNvPr id="3" name="Espace réservé du contenu 2"/>
          <p:cNvSpPr>
            <a:spLocks noGrp="1"/>
          </p:cNvSpPr>
          <p:nvPr>
            <p:ph idx="1"/>
          </p:nvPr>
        </p:nvSpPr>
        <p:spPr>
          <a:xfrm>
            <a:off x="304800" y="1554162"/>
            <a:ext cx="5410208" cy="4525963"/>
          </a:xfrm>
        </p:spPr>
        <p:txBody>
          <a:bodyPr/>
          <a:lstStyle/>
          <a:p>
            <a:r>
              <a:rPr lang="fr-FR" dirty="0" smtClean="0"/>
              <a:t>Ce système </a:t>
            </a:r>
            <a:r>
              <a:rPr lang="fr-FR" dirty="0"/>
              <a:t>de sécrétion </a:t>
            </a:r>
            <a:r>
              <a:rPr lang="fr-FR" dirty="0" smtClean="0"/>
              <a:t>est utilisé pour </a:t>
            </a:r>
            <a:r>
              <a:rPr lang="fr-FR" dirty="0"/>
              <a:t>une variété de fonctions biologiques, y compris l'échange de matériel génétique avec d'autres bactéries </a:t>
            </a:r>
            <a:r>
              <a:rPr lang="fr-FR" dirty="0" smtClean="0"/>
              <a:t>et protéines effectrices dans des cellules hôtes eucaryotes.</a:t>
            </a:r>
          </a:p>
          <a:p>
            <a:endParaRPr lang="fr-FR" dirty="0"/>
          </a:p>
        </p:txBody>
      </p:sp>
      <p:pic>
        <p:nvPicPr>
          <p:cNvPr id="3074" name="Picture 2"/>
          <p:cNvPicPr>
            <a:picLocks noChangeAspect="1" noChangeArrowheads="1"/>
          </p:cNvPicPr>
          <p:nvPr/>
        </p:nvPicPr>
        <p:blipFill>
          <a:blip r:embed="rId2"/>
          <a:srcRect/>
          <a:stretch>
            <a:fillRect/>
          </a:stretch>
        </p:blipFill>
        <p:spPr bwMode="auto">
          <a:xfrm>
            <a:off x="6215074" y="1714488"/>
            <a:ext cx="1962153" cy="3786214"/>
          </a:xfrm>
          <a:prstGeom prst="rect">
            <a:avLst/>
          </a:prstGeom>
          <a:noFill/>
          <a:ln w="9525">
            <a:noFill/>
            <a:miter lim="800000"/>
            <a:headEnd/>
            <a:tailEnd/>
          </a:ln>
          <a:effectLst/>
        </p:spPr>
      </p:pic>
    </p:spTree>
    <p:extLst>
      <p:ext uri="{BB962C8B-B14F-4D97-AF65-F5344CB8AC3E}">
        <p14:creationId xmlns:p14="http://schemas.microsoft.com/office/powerpoint/2010/main" xmlns="" val="1248203905"/>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de sécrétion de type 5</a:t>
            </a:r>
            <a:endParaRPr lang="fr-FR" dirty="0"/>
          </a:p>
        </p:txBody>
      </p:sp>
      <p:sp>
        <p:nvSpPr>
          <p:cNvPr id="3" name="Espace réservé du contenu 2"/>
          <p:cNvSpPr>
            <a:spLocks noGrp="1"/>
          </p:cNvSpPr>
          <p:nvPr>
            <p:ph idx="1"/>
          </p:nvPr>
        </p:nvSpPr>
        <p:spPr/>
        <p:txBody>
          <a:bodyPr>
            <a:normAutofit/>
          </a:bodyPr>
          <a:lstStyle/>
          <a:p>
            <a:r>
              <a:rPr lang="fr-FR" dirty="0" smtClean="0"/>
              <a:t>On y trouve les </a:t>
            </a:r>
            <a:r>
              <a:rPr lang="fr-FR" dirty="0" smtClean="0">
                <a:solidFill>
                  <a:srgbClr val="FF0000"/>
                </a:solidFill>
              </a:rPr>
              <a:t>autotransporteurs</a:t>
            </a:r>
            <a:r>
              <a:rPr lang="fr-FR" b="1" dirty="0" smtClean="0"/>
              <a:t> ,</a:t>
            </a:r>
            <a:r>
              <a:rPr lang="fr-FR" dirty="0" smtClean="0"/>
              <a:t>les systèmes à </a:t>
            </a:r>
            <a:r>
              <a:rPr lang="fr-FR" dirty="0" smtClean="0">
                <a:solidFill>
                  <a:srgbClr val="FF0000"/>
                </a:solidFill>
              </a:rPr>
              <a:t>deux partenaires </a:t>
            </a:r>
            <a:r>
              <a:rPr lang="fr-FR" dirty="0" smtClean="0"/>
              <a:t>et plus récemment le système </a:t>
            </a:r>
            <a:r>
              <a:rPr lang="fr-FR" dirty="0" smtClean="0">
                <a:solidFill>
                  <a:srgbClr val="FF0000"/>
                </a:solidFill>
              </a:rPr>
              <a:t>chaperonne-</a:t>
            </a:r>
            <a:r>
              <a:rPr lang="fr-FR" dirty="0" err="1" smtClean="0">
                <a:solidFill>
                  <a:srgbClr val="FF0000"/>
                </a:solidFill>
              </a:rPr>
              <a:t>usher</a:t>
            </a:r>
            <a:r>
              <a:rPr lang="fr-FR" dirty="0" smtClean="0">
                <a:solidFill>
                  <a:srgbClr val="FF0000"/>
                </a:solidFill>
              </a:rPr>
              <a:t>. </a:t>
            </a:r>
          </a:p>
          <a:p>
            <a:r>
              <a:rPr lang="fr-FR" dirty="0" smtClean="0"/>
              <a:t>Ces trois systèmes ont aussi la particularité de fonctionner en absence d’ATP.</a:t>
            </a:r>
          </a:p>
          <a:p>
            <a:r>
              <a:rPr lang="fr-FR" dirty="0" smtClean="0"/>
              <a:t>1/</a:t>
            </a:r>
            <a:r>
              <a:rPr lang="fr-FR" b="1" dirty="0" smtClean="0"/>
              <a:t>Les autotransporteurs</a:t>
            </a:r>
            <a:r>
              <a:rPr lang="fr-FR" dirty="0" smtClean="0"/>
              <a:t>; contiennent dans leur séquence toute l’information nécessaire pour être </a:t>
            </a:r>
            <a:r>
              <a:rPr lang="fr-FR" dirty="0" smtClean="0"/>
              <a:t>exportés</a:t>
            </a:r>
            <a:endParaRPr lang="fr-FR" dirty="0" smtClean="0"/>
          </a:p>
          <a:p>
            <a:endParaRPr lang="fr-FR" dirty="0" smtClean="0"/>
          </a:p>
          <a:p>
            <a:endParaRPr lang="fr-FR" dirty="0" smtClean="0"/>
          </a:p>
          <a:p>
            <a:pPr>
              <a:buNone/>
            </a:pPr>
            <a:endParaRPr lang="fr-FR" dirty="0"/>
          </a:p>
        </p:txBody>
      </p:sp>
    </p:spTree>
    <p:extLst>
      <p:ext uri="{BB962C8B-B14F-4D97-AF65-F5344CB8AC3E}">
        <p14:creationId xmlns:p14="http://schemas.microsoft.com/office/powerpoint/2010/main" xmlns="" val="1885944294"/>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2/</a:t>
            </a:r>
            <a:r>
              <a:rPr lang="fr-FR" b="1" dirty="0" smtClean="0"/>
              <a:t>Les systèmes à deux partenaires:</a:t>
            </a:r>
            <a:r>
              <a:rPr lang="fr-FR" dirty="0" smtClean="0"/>
              <a:t> synthétisent deux protéines différentes dont l’une correspond au domaine passager (exoprotéines) et l’autre au domaine </a:t>
            </a:r>
            <a:r>
              <a:rPr lang="fr-FR" i="1" dirty="0" smtClean="0"/>
              <a:t>Β </a:t>
            </a:r>
            <a:r>
              <a:rPr lang="fr-FR" dirty="0" smtClean="0"/>
              <a:t>(domaine transporteur)</a:t>
            </a:r>
          </a:p>
          <a:p>
            <a:pPr>
              <a:buNone/>
            </a:pPr>
            <a:r>
              <a:rPr lang="fr-FR" dirty="0" smtClean="0"/>
              <a:t>3/</a:t>
            </a:r>
            <a:r>
              <a:rPr lang="fr-FR" b="1" dirty="0" smtClean="0"/>
              <a:t>Chaperonne</a:t>
            </a:r>
            <a:r>
              <a:rPr lang="fr-FR" dirty="0" smtClean="0"/>
              <a:t>: protéine dont la fonction est d’assister les autre protéines dans leur maturation.</a:t>
            </a:r>
            <a:endParaRPr lang="fr-FR"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de sécrétion de type 6</a:t>
            </a:r>
            <a:endParaRPr lang="fr-FR" dirty="0"/>
          </a:p>
        </p:txBody>
      </p:sp>
      <p:sp>
        <p:nvSpPr>
          <p:cNvPr id="3" name="Espace réservé du contenu 2"/>
          <p:cNvSpPr>
            <a:spLocks noGrp="1"/>
          </p:cNvSpPr>
          <p:nvPr>
            <p:ph idx="1"/>
          </p:nvPr>
        </p:nvSpPr>
        <p:spPr/>
        <p:txBody>
          <a:bodyPr/>
          <a:lstStyle/>
          <a:p>
            <a:r>
              <a:rPr lang="fr-FR" dirty="0" smtClean="0"/>
              <a:t>Composé de 12 à 16 protéines </a:t>
            </a:r>
          </a:p>
          <a:p>
            <a:r>
              <a:rPr lang="fr-FR" dirty="0" smtClean="0"/>
              <a:t>responsable de la sécrétion des protéines HCP (Hemolysin Coregulated protein)</a:t>
            </a:r>
            <a:r>
              <a:rPr lang="ar-DZ" dirty="0" smtClean="0"/>
              <a:t> </a:t>
            </a:r>
            <a:r>
              <a:rPr lang="fr-FR" dirty="0" smtClean="0"/>
              <a:t> </a:t>
            </a:r>
          </a:p>
          <a:p>
            <a:endParaRPr lang="fr-FR" dirty="0"/>
          </a:p>
        </p:txBody>
      </p:sp>
    </p:spTree>
    <p:extLst>
      <p:ext uri="{BB962C8B-B14F-4D97-AF65-F5344CB8AC3E}">
        <p14:creationId xmlns:p14="http://schemas.microsoft.com/office/powerpoint/2010/main" xmlns="" val="460008023"/>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bactéries gram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2556862544"/>
              </p:ext>
            </p:extLst>
          </p:nvPr>
        </p:nvGraphicFramePr>
        <p:xfrm>
          <a:off x="304800" y="1554162"/>
          <a:ext cx="8686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020748821"/>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Chez les gram positifs</a:t>
            </a:r>
            <a:endParaRPr lang="fr-FR" dirty="0"/>
          </a:p>
        </p:txBody>
      </p:sp>
      <p:sp>
        <p:nvSpPr>
          <p:cNvPr id="3" name="Espace réservé du contenu 2"/>
          <p:cNvSpPr>
            <a:spLocks noGrp="1"/>
          </p:cNvSpPr>
          <p:nvPr>
            <p:ph idx="1"/>
          </p:nvPr>
        </p:nvSpPr>
        <p:spPr>
          <a:xfrm>
            <a:off x="304800" y="1554162"/>
            <a:ext cx="8299648" cy="4525963"/>
          </a:xfrm>
        </p:spPr>
        <p:txBody>
          <a:bodyPr>
            <a:normAutofit/>
          </a:bodyPr>
          <a:lstStyle/>
          <a:p>
            <a:r>
              <a:rPr lang="fr-FR" altLang="fr-FR" dirty="0" smtClean="0">
                <a:latin typeface="Times New Roman" pitchFamily="18" charset="0"/>
                <a:ea typeface="DejaVu Sans"/>
                <a:cs typeface="Times New Roman" pitchFamily="18" charset="0"/>
              </a:rPr>
              <a:t>Composé de 12 à 25 protéines</a:t>
            </a:r>
          </a:p>
          <a:p>
            <a:r>
              <a:rPr lang="fr-FR" altLang="fr-FR" dirty="0" smtClean="0">
                <a:latin typeface="Times New Roman" pitchFamily="18" charset="0"/>
                <a:ea typeface="DejaVu Sans"/>
                <a:cs typeface="Times New Roman" pitchFamily="18" charset="0"/>
              </a:rPr>
              <a:t> </a:t>
            </a:r>
            <a:r>
              <a:rPr lang="fr-FR" altLang="fr-FR" dirty="0">
                <a:latin typeface="Times New Roman" pitchFamily="18" charset="0"/>
                <a:ea typeface="DejaVu Sans"/>
                <a:cs typeface="Times New Roman" pitchFamily="18" charset="0"/>
              </a:rPr>
              <a:t>La sécrétion se fait uniquement en une seule étape à travers des systèmes localisés au niveau de la membrane </a:t>
            </a:r>
            <a:r>
              <a:rPr lang="fr-FR" altLang="fr-FR" dirty="0" smtClean="0">
                <a:latin typeface="Times New Roman" pitchFamily="18" charset="0"/>
                <a:ea typeface="DejaVu Sans"/>
                <a:cs typeface="Times New Roman" pitchFamily="18" charset="0"/>
              </a:rPr>
              <a:t>plasmique</a:t>
            </a:r>
          </a:p>
          <a:p>
            <a:r>
              <a:rPr lang="fr-FR" altLang="fr-FR" dirty="0">
                <a:latin typeface="Times New Roman" pitchFamily="18" charset="0"/>
                <a:ea typeface="DejaVu Sans"/>
                <a:cs typeface="DejaVu Sans"/>
              </a:rPr>
              <a:t> Les systèmes impliqués dans la sécrétion sont :</a:t>
            </a:r>
            <a:r>
              <a:rPr lang="fr-FR" altLang="fr-FR" dirty="0">
                <a:latin typeface="Calibri" pitchFamily="34" charset="0"/>
                <a:ea typeface="Calibri" pitchFamily="34" charset="0"/>
                <a:cs typeface="Calibri" pitchFamily="34" charset="0"/>
              </a:rPr>
              <a:t> </a:t>
            </a:r>
            <a:endParaRPr lang="fr-FR" altLang="fr-FR" dirty="0">
              <a:cs typeface="Arial" pitchFamily="34" charset="0"/>
            </a:endParaRPr>
          </a:p>
          <a:p>
            <a:pPr marL="0" indent="0">
              <a:buNone/>
            </a:pPr>
            <a:r>
              <a:rPr lang="fr-FR" altLang="fr-FR" dirty="0">
                <a:latin typeface="Times New Roman" pitchFamily="18" charset="0"/>
                <a:ea typeface="Calibri" pitchFamily="34" charset="0"/>
                <a:cs typeface="Calibri" pitchFamily="34" charset="0"/>
              </a:rPr>
              <a:t>syst</a:t>
            </a:r>
            <a:r>
              <a:rPr lang="fr-FR" altLang="fr-FR" dirty="0">
                <a:latin typeface="Calibri" pitchFamily="34" charset="0"/>
                <a:ea typeface="Calibri" pitchFamily="34" charset="0"/>
                <a:cs typeface="Calibri" pitchFamily="34" charset="0"/>
              </a:rPr>
              <a:t>è</a:t>
            </a:r>
            <a:r>
              <a:rPr lang="fr-FR" altLang="fr-FR" dirty="0">
                <a:latin typeface="Times New Roman" pitchFamily="18" charset="0"/>
                <a:ea typeface="Calibri" pitchFamily="34" charset="0"/>
                <a:cs typeface="Calibri" pitchFamily="34" charset="0"/>
              </a:rPr>
              <a:t>me sec </a:t>
            </a:r>
            <a:r>
              <a:rPr lang="fr-FR" altLang="fr-FR" dirty="0" smtClean="0">
                <a:latin typeface="Times New Roman" pitchFamily="18" charset="0"/>
                <a:ea typeface="Calibri" pitchFamily="34" charset="0"/>
                <a:cs typeface="Calibri" pitchFamily="34" charset="0"/>
              </a:rPr>
              <a:t>ou </a:t>
            </a:r>
            <a:r>
              <a:rPr lang="fr-FR" altLang="fr-FR" dirty="0">
                <a:latin typeface="Times New Roman" pitchFamily="18" charset="0"/>
                <a:ea typeface="Calibri" pitchFamily="34" charset="0"/>
                <a:cs typeface="Calibri" pitchFamily="34" charset="0"/>
              </a:rPr>
              <a:t>Tat </a:t>
            </a:r>
            <a:r>
              <a:rPr lang="fr-FR" altLang="fr-FR" dirty="0" smtClean="0">
                <a:latin typeface="Times New Roman" pitchFamily="18" charset="0"/>
                <a:ea typeface="Calibri" pitchFamily="34" charset="0"/>
                <a:cs typeface="Calibri" pitchFamily="34" charset="0"/>
              </a:rPr>
              <a:t>d</a:t>
            </a:r>
            <a:r>
              <a:rPr lang="fr-FR" altLang="fr-FR" dirty="0" smtClean="0">
                <a:latin typeface="Calibri" pitchFamily="34" charset="0"/>
                <a:ea typeface="Calibri" pitchFamily="34" charset="0"/>
                <a:cs typeface="Calibri" pitchFamily="34" charset="0"/>
              </a:rPr>
              <a:t>é</a:t>
            </a:r>
            <a:r>
              <a:rPr lang="fr-FR" altLang="fr-FR" dirty="0" smtClean="0">
                <a:latin typeface="Times New Roman" pitchFamily="18" charset="0"/>
                <a:ea typeface="Calibri" pitchFamily="34" charset="0"/>
                <a:cs typeface="Calibri" pitchFamily="34" charset="0"/>
              </a:rPr>
              <a:t>pendant:</a:t>
            </a:r>
          </a:p>
          <a:p>
            <a:pPr marL="0" indent="0">
              <a:buNone/>
            </a:pPr>
            <a:endParaRPr lang="fr-FR" dirty="0"/>
          </a:p>
        </p:txBody>
      </p:sp>
    </p:spTree>
    <p:extLst>
      <p:ext uri="{BB962C8B-B14F-4D97-AF65-F5344CB8AC3E}">
        <p14:creationId xmlns:p14="http://schemas.microsoft.com/office/powerpoint/2010/main" xmlns="" val="3268431198"/>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Parmi ces systèmes cités ,il y en a ceux :</a:t>
            </a:r>
          </a:p>
          <a:p>
            <a:pPr>
              <a:buNone/>
            </a:pPr>
            <a:r>
              <a:rPr lang="fr-FR" dirty="0" smtClean="0"/>
              <a:t> impliqués en une seule étape appelés sec indépendants (type 1 et type 3)</a:t>
            </a:r>
          </a:p>
          <a:p>
            <a:pPr>
              <a:buNone/>
            </a:pPr>
            <a:r>
              <a:rPr lang="fr-FR" dirty="0" smtClean="0"/>
              <a:t>et ceux impliqués en deux étapes appelés sec ou tat dépendants (type  2, 4, 5, et 6)</a:t>
            </a:r>
            <a:endParaRPr lang="fr-FR"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sec</a:t>
            </a:r>
            <a:endParaRPr lang="fr-FR" dirty="0"/>
          </a:p>
        </p:txBody>
      </p:sp>
      <p:sp>
        <p:nvSpPr>
          <p:cNvPr id="3" name="Espace réservé du contenu 2"/>
          <p:cNvSpPr>
            <a:spLocks noGrp="1"/>
          </p:cNvSpPr>
          <p:nvPr>
            <p:ph idx="1"/>
          </p:nvPr>
        </p:nvSpPr>
        <p:spPr/>
        <p:txBody>
          <a:bodyPr/>
          <a:lstStyle/>
          <a:p>
            <a:r>
              <a:rPr lang="fr-FR" altLang="fr-FR" dirty="0">
                <a:latin typeface="Times New Roman" pitchFamily="18" charset="0"/>
                <a:ea typeface="DejaVu Sans"/>
                <a:cs typeface="Times New Roman" pitchFamily="18" charset="0"/>
              </a:rPr>
              <a:t>C’est un système qui permet l’exportation des protéines non conformées en utilisant comme source d’énergie l’hydrolyse de l’ATP. Les substrats de ce système présentent en N terminal un peptide signal qui sera clivé dans le périplasme par une peptidase ce qui aboutit à la mise en conformation des protéines. </a:t>
            </a:r>
            <a:endParaRPr lang="fr-FR" altLang="fr-FR" dirty="0">
              <a:ea typeface="DejaVu Sans"/>
              <a:cs typeface="Arial" pitchFamily="34" charset="0"/>
            </a:endParaRPr>
          </a:p>
          <a:p>
            <a:endParaRPr lang="fr-FR" dirty="0"/>
          </a:p>
        </p:txBody>
      </p:sp>
    </p:spTree>
    <p:extLst>
      <p:ext uri="{BB962C8B-B14F-4D97-AF65-F5344CB8AC3E}">
        <p14:creationId xmlns:p14="http://schemas.microsoft.com/office/powerpoint/2010/main" xmlns="" val="903158341"/>
      </p:ext>
    </p:extLst>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tat</a:t>
            </a:r>
            <a:endParaRPr lang="fr-FR" dirty="0"/>
          </a:p>
        </p:txBody>
      </p:sp>
      <p:sp>
        <p:nvSpPr>
          <p:cNvPr id="3" name="Espace réservé du contenu 2"/>
          <p:cNvSpPr>
            <a:spLocks noGrp="1"/>
          </p:cNvSpPr>
          <p:nvPr>
            <p:ph idx="1"/>
          </p:nvPr>
        </p:nvSpPr>
        <p:spPr/>
        <p:txBody>
          <a:bodyPr/>
          <a:lstStyle/>
          <a:p>
            <a:r>
              <a:rPr lang="fr-FR" altLang="fr-FR" b="1" dirty="0">
                <a:latin typeface="Times New Roman" pitchFamily="18" charset="0"/>
                <a:ea typeface="DejaVu Sans"/>
                <a:cs typeface="Times New Roman" pitchFamily="18" charset="0"/>
              </a:rPr>
              <a:t> </a:t>
            </a:r>
            <a:r>
              <a:rPr lang="fr-FR" altLang="fr-FR" dirty="0">
                <a:latin typeface="Times New Roman" pitchFamily="18" charset="0"/>
                <a:ea typeface="DejaVu Sans"/>
                <a:cs typeface="Times New Roman" pitchFamily="18" charset="0"/>
              </a:rPr>
              <a:t>C’est un système qui permet l’exportation des protéines mises en conformation dans le cytoplasme en utilisant comme source d’énergie la force protomotrice (gradient de protons de part et d’autre de la membrane), les substrats de ce système présentent en N terminal une séquence </a:t>
            </a:r>
            <a:r>
              <a:rPr lang="fr-FR" altLang="fr-FR" dirty="0" smtClean="0">
                <a:latin typeface="Times New Roman" pitchFamily="18" charset="0"/>
                <a:ea typeface="DejaVu Sans"/>
                <a:cs typeface="Times New Roman" pitchFamily="18" charset="0"/>
              </a:rPr>
              <a:t>signal, </a:t>
            </a:r>
            <a:r>
              <a:rPr lang="fr-FR" altLang="fr-FR" dirty="0">
                <a:latin typeface="Times New Roman" pitchFamily="18" charset="0"/>
                <a:ea typeface="DejaVu Sans"/>
                <a:cs typeface="Times New Roman" pitchFamily="18" charset="0"/>
              </a:rPr>
              <a:t>contenant deux arginines </a:t>
            </a:r>
            <a:r>
              <a:rPr lang="fr-FR" altLang="fr-FR" dirty="0" smtClean="0">
                <a:latin typeface="Times New Roman" pitchFamily="18" charset="0"/>
                <a:ea typeface="DejaVu Sans"/>
                <a:cs typeface="Times New Roman" pitchFamily="18" charset="0"/>
              </a:rPr>
              <a:t>consécutives, qui </a:t>
            </a:r>
            <a:r>
              <a:rPr lang="fr-FR" altLang="fr-FR" dirty="0">
                <a:latin typeface="Times New Roman" pitchFamily="18" charset="0"/>
                <a:ea typeface="DejaVu Sans"/>
                <a:cs typeface="Times New Roman" pitchFamily="18" charset="0"/>
              </a:rPr>
              <a:t>sera clivée après le passage dans le périplasme </a:t>
            </a:r>
            <a:endParaRPr lang="fr-FR" dirty="0"/>
          </a:p>
        </p:txBody>
      </p:sp>
    </p:spTree>
    <p:extLst>
      <p:ext uri="{BB962C8B-B14F-4D97-AF65-F5344CB8AC3E}">
        <p14:creationId xmlns:p14="http://schemas.microsoft.com/office/powerpoint/2010/main" xmlns="" val="3914638455"/>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endParaRPr lang="fr-FR" dirty="0"/>
          </a:p>
          <a:p>
            <a:pPr marL="0" indent="0" algn="ctr">
              <a:buNone/>
            </a:pPr>
            <a:r>
              <a:rPr lang="fr-FR" sz="4400" b="1" dirty="0" smtClean="0"/>
              <a:t>Mécanismes </a:t>
            </a:r>
            <a:r>
              <a:rPr lang="fr-FR" sz="4400" b="1" dirty="0"/>
              <a:t>de sécrétion </a:t>
            </a:r>
            <a:r>
              <a:rPr lang="fr-FR" sz="4400" b="1" dirty="0" smtClean="0"/>
              <a:t>et </a:t>
            </a:r>
            <a:r>
              <a:rPr lang="fr-FR" sz="4400" b="1" dirty="0"/>
              <a:t>virulence</a:t>
            </a:r>
          </a:p>
          <a:p>
            <a:pPr marL="0" indent="0" algn="ctr">
              <a:buNone/>
            </a:pPr>
            <a:r>
              <a:rPr lang="fr-FR" sz="4400" b="1" dirty="0" smtClean="0"/>
              <a:t>bactérienne</a:t>
            </a:r>
            <a:endParaRPr lang="fr-FR" sz="4400" b="1" dirty="0"/>
          </a:p>
        </p:txBody>
      </p:sp>
    </p:spTree>
    <p:extLst>
      <p:ext uri="{BB962C8B-B14F-4D97-AF65-F5344CB8AC3E}">
        <p14:creationId xmlns:p14="http://schemas.microsoft.com/office/powerpoint/2010/main" xmlns="" val="318746985"/>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683568" y="1196752"/>
            <a:ext cx="8064896" cy="4536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dirty="0"/>
              <a:t>Virulence bactérienne</a:t>
            </a:r>
          </a:p>
        </p:txBody>
      </p:sp>
    </p:spTree>
    <p:extLst>
      <p:ext uri="{BB962C8B-B14F-4D97-AF65-F5344CB8AC3E}">
        <p14:creationId xmlns:p14="http://schemas.microsoft.com/office/powerpoint/2010/main" xmlns="" val="3165281144"/>
      </p:ext>
    </p:extLst>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a:t>
            </a:r>
            <a:endParaRPr lang="fr-FR" dirty="0"/>
          </a:p>
        </p:txBody>
      </p:sp>
      <p:sp>
        <p:nvSpPr>
          <p:cNvPr id="3" name="Espace réservé du contenu 2"/>
          <p:cNvSpPr>
            <a:spLocks noGrp="1"/>
          </p:cNvSpPr>
          <p:nvPr>
            <p:ph idx="1"/>
          </p:nvPr>
        </p:nvSpPr>
        <p:spPr/>
        <p:txBody>
          <a:bodyPr>
            <a:normAutofit fontScale="85000" lnSpcReduction="10000"/>
          </a:bodyPr>
          <a:lstStyle/>
          <a:p>
            <a:r>
              <a:rPr lang="fr-FR" b="1" dirty="0" smtClean="0"/>
              <a:t>Elle </a:t>
            </a:r>
            <a:r>
              <a:rPr lang="fr-FR" b="1" dirty="0"/>
              <a:t>fait référence à l’intensité du pouvoir </a:t>
            </a:r>
            <a:r>
              <a:rPr lang="fr-FR" b="1" dirty="0" smtClean="0"/>
              <a:t>pathogène</a:t>
            </a:r>
            <a:r>
              <a:rPr lang="fr-FR" b="1" dirty="0"/>
              <a:t> donc à sa vitesse </a:t>
            </a:r>
            <a:r>
              <a:rPr lang="fr-FR" b="1" dirty="0" smtClean="0"/>
              <a:t>d'envahissement,</a:t>
            </a:r>
          </a:p>
          <a:p>
            <a:endParaRPr lang="fr-FR" b="1" dirty="0" smtClean="0"/>
          </a:p>
          <a:p>
            <a:r>
              <a:rPr lang="fr-FR" b="1" dirty="0" smtClean="0"/>
              <a:t>Elle </a:t>
            </a:r>
            <a:r>
              <a:rPr lang="fr-FR" b="1" dirty="0"/>
              <a:t>est déterminée par 3 caractéristiques de </a:t>
            </a:r>
            <a:r>
              <a:rPr lang="fr-FR" b="1" dirty="0" smtClean="0"/>
              <a:t>l’agent pathogène </a:t>
            </a:r>
            <a:r>
              <a:rPr lang="fr-FR" b="1" dirty="0"/>
              <a:t>:</a:t>
            </a:r>
          </a:p>
          <a:p>
            <a:pPr marL="0" indent="0">
              <a:buNone/>
            </a:pPr>
            <a:r>
              <a:rPr lang="fr-FR" b="1" dirty="0" smtClean="0"/>
              <a:t>      - </a:t>
            </a:r>
            <a:r>
              <a:rPr lang="fr-FR" b="1" dirty="0">
                <a:solidFill>
                  <a:srgbClr val="FF0000"/>
                </a:solidFill>
              </a:rPr>
              <a:t>le pouvoir invasif </a:t>
            </a:r>
            <a:r>
              <a:rPr lang="fr-FR" b="1" dirty="0"/>
              <a:t>: capacité à se répandre dans les tissus.</a:t>
            </a:r>
          </a:p>
          <a:p>
            <a:pPr marL="0" indent="0">
              <a:buNone/>
            </a:pPr>
            <a:r>
              <a:rPr lang="fr-FR" b="1" dirty="0" smtClean="0"/>
              <a:t>      - </a:t>
            </a:r>
            <a:r>
              <a:rPr lang="fr-FR" b="1" dirty="0">
                <a:solidFill>
                  <a:srgbClr val="FF0000"/>
                </a:solidFill>
              </a:rPr>
              <a:t>Pouvoir infectieux </a:t>
            </a:r>
            <a:r>
              <a:rPr lang="fr-FR" b="1" dirty="0"/>
              <a:t>: capacité à établir un foyer infectieux</a:t>
            </a:r>
          </a:p>
          <a:p>
            <a:pPr marL="0" indent="0">
              <a:buNone/>
            </a:pPr>
            <a:r>
              <a:rPr lang="fr-FR" b="1" dirty="0" smtClean="0"/>
              <a:t>      - </a:t>
            </a:r>
            <a:r>
              <a:rPr lang="fr-FR" b="1" dirty="0">
                <a:solidFill>
                  <a:srgbClr val="FF0000"/>
                </a:solidFill>
              </a:rPr>
              <a:t>Pouvoir toxicogène</a:t>
            </a:r>
            <a:r>
              <a:rPr lang="fr-FR" b="1" dirty="0"/>
              <a:t> : capacité à produire des toxines.</a:t>
            </a:r>
          </a:p>
        </p:txBody>
      </p:sp>
    </p:spTree>
    <p:extLst>
      <p:ext uri="{BB962C8B-B14F-4D97-AF65-F5344CB8AC3E}">
        <p14:creationId xmlns:p14="http://schemas.microsoft.com/office/powerpoint/2010/main" xmlns="" val="320381094"/>
      </p:ext>
    </p:extLst>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Caractéristiques d’un pathogène</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a:t>Pour induire une maladie infectieuse, un agent pathogène doit </a:t>
            </a:r>
            <a:r>
              <a:rPr lang="fr-FR" b="1" dirty="0" smtClean="0"/>
              <a:t>donc être </a:t>
            </a:r>
            <a:r>
              <a:rPr lang="fr-FR" b="1" dirty="0"/>
              <a:t>capable </a:t>
            </a:r>
            <a:r>
              <a:rPr lang="fr-FR" b="1" dirty="0" smtClean="0"/>
              <a:t>:</a:t>
            </a:r>
          </a:p>
          <a:p>
            <a:endParaRPr lang="fr-FR" b="1" dirty="0"/>
          </a:p>
          <a:p>
            <a:pPr marL="0" indent="0">
              <a:buNone/>
            </a:pPr>
            <a:r>
              <a:rPr lang="fr-FR" b="1" dirty="0">
                <a:solidFill>
                  <a:srgbClr val="FF0000"/>
                </a:solidFill>
              </a:rPr>
              <a:t>1</a:t>
            </a:r>
            <a:r>
              <a:rPr lang="fr-FR" b="1" dirty="0"/>
              <a:t>. d’être transporté vers l’hôte</a:t>
            </a:r>
          </a:p>
          <a:p>
            <a:pPr marL="0" indent="0">
              <a:buNone/>
            </a:pPr>
            <a:r>
              <a:rPr lang="fr-FR" b="1" dirty="0">
                <a:solidFill>
                  <a:srgbClr val="FF0000"/>
                </a:solidFill>
              </a:rPr>
              <a:t>2</a:t>
            </a:r>
            <a:r>
              <a:rPr lang="fr-FR" b="1" dirty="0"/>
              <a:t>. d’adhérer et de coloniser ou d’envahir l’hôte</a:t>
            </a:r>
          </a:p>
          <a:p>
            <a:pPr marL="0" indent="0">
              <a:buNone/>
            </a:pPr>
            <a:r>
              <a:rPr lang="fr-FR" b="1" dirty="0">
                <a:solidFill>
                  <a:srgbClr val="FF0000"/>
                </a:solidFill>
              </a:rPr>
              <a:t>3</a:t>
            </a:r>
            <a:r>
              <a:rPr lang="fr-FR" b="1" dirty="0"/>
              <a:t>. d’échapper aux mécanismes de </a:t>
            </a:r>
            <a:r>
              <a:rPr lang="fr-FR" b="1" dirty="0" smtClean="0"/>
              <a:t>défenses </a:t>
            </a:r>
            <a:r>
              <a:rPr lang="fr-FR" b="1" dirty="0"/>
              <a:t>de l’hôte</a:t>
            </a:r>
          </a:p>
          <a:p>
            <a:pPr marL="0" indent="0">
              <a:buNone/>
            </a:pPr>
            <a:r>
              <a:rPr lang="fr-FR" b="1" dirty="0">
                <a:solidFill>
                  <a:srgbClr val="FF0000"/>
                </a:solidFill>
              </a:rPr>
              <a:t>4</a:t>
            </a:r>
            <a:r>
              <a:rPr lang="fr-FR" b="1" dirty="0"/>
              <a:t>. de posséder la capacité mécanique, chimique ou</a:t>
            </a:r>
          </a:p>
          <a:p>
            <a:pPr marL="0" indent="0">
              <a:buNone/>
            </a:pPr>
            <a:r>
              <a:rPr lang="fr-FR" b="1" dirty="0"/>
              <a:t>moléculaire de nuire à l’hôte</a:t>
            </a:r>
          </a:p>
        </p:txBody>
      </p:sp>
    </p:spTree>
    <p:extLst>
      <p:ext uri="{BB962C8B-B14F-4D97-AF65-F5344CB8AC3E}">
        <p14:creationId xmlns:p14="http://schemas.microsoft.com/office/powerpoint/2010/main" xmlns="" val="1042483252"/>
      </p:ext>
    </p:extLst>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Pouvoir pathogène</a:t>
            </a:r>
            <a:endParaRPr lang="fr-FR" dirty="0"/>
          </a:p>
        </p:txBody>
      </p:sp>
      <p:sp>
        <p:nvSpPr>
          <p:cNvPr id="3" name="Espace réservé du contenu 2"/>
          <p:cNvSpPr>
            <a:spLocks noGrp="1"/>
          </p:cNvSpPr>
          <p:nvPr>
            <p:ph idx="1"/>
          </p:nvPr>
        </p:nvSpPr>
        <p:spPr/>
        <p:txBody>
          <a:bodyPr>
            <a:normAutofit/>
          </a:bodyPr>
          <a:lstStyle/>
          <a:p>
            <a:r>
              <a:rPr lang="fr-FR" altLang="fr-FR" dirty="0">
                <a:ea typeface="DejaVu Sans"/>
                <a:cs typeface="Arial" pitchFamily="34" charset="0"/>
              </a:rPr>
              <a:t>C’est l’ensemble de mécanismes conditionnant le type de maladie dépendant d’une </a:t>
            </a:r>
            <a:r>
              <a:rPr lang="fr-FR" altLang="fr-FR" dirty="0" smtClean="0">
                <a:ea typeface="DejaVu Sans"/>
                <a:cs typeface="Arial" pitchFamily="34" charset="0"/>
              </a:rPr>
              <a:t>bactérie.</a:t>
            </a:r>
            <a:endParaRPr lang="fr-FR" altLang="fr-FR" dirty="0">
              <a:ea typeface="DejaVu Sans"/>
              <a:cs typeface="Arial" pitchFamily="34" charset="0"/>
            </a:endParaRPr>
          </a:p>
          <a:p>
            <a:r>
              <a:rPr lang="fr-FR" dirty="0" smtClean="0"/>
              <a:t>Étapes:</a:t>
            </a:r>
          </a:p>
          <a:p>
            <a:pPr marL="0" lvl="0" indent="0">
              <a:buNone/>
            </a:pPr>
            <a:r>
              <a:rPr lang="fr-FR" dirty="0"/>
              <a:t> </a:t>
            </a:r>
            <a:r>
              <a:rPr lang="fr-FR" dirty="0" smtClean="0"/>
              <a:t> 1/ </a:t>
            </a:r>
            <a:r>
              <a:rPr lang="fr-FR" dirty="0" smtClean="0">
                <a:solidFill>
                  <a:srgbClr val="FF0000"/>
                </a:solidFill>
              </a:rPr>
              <a:t>colonisation</a:t>
            </a:r>
            <a:r>
              <a:rPr lang="fr-FR" dirty="0" smtClean="0"/>
              <a:t>:</a:t>
            </a:r>
            <a:r>
              <a:rPr lang="fr-FR" dirty="0">
                <a:latin typeface="Arial" pitchFamily="34" charset="0"/>
                <a:cs typeface="Arial" pitchFamily="34" charset="0"/>
              </a:rPr>
              <a:t> est liée à l’adhésion </a:t>
            </a:r>
            <a:r>
              <a:rPr lang="fr-FR" dirty="0" smtClean="0">
                <a:latin typeface="Arial" pitchFamily="34" charset="0"/>
                <a:cs typeface="Arial" pitchFamily="34" charset="0"/>
              </a:rPr>
              <a:t>bactérienne, </a:t>
            </a:r>
            <a:r>
              <a:rPr lang="fr-FR" dirty="0">
                <a:latin typeface="Arial" pitchFamily="34" charset="0"/>
                <a:cs typeface="Arial" pitchFamily="34" charset="0"/>
              </a:rPr>
              <a:t>cette adhésion se fait à travers des adhésives qui sont soit des protéines exprimées à la surface de la bactérie ou le </a:t>
            </a:r>
            <a:r>
              <a:rPr lang="fr-FR" dirty="0" err="1">
                <a:latin typeface="Arial" pitchFamily="34" charset="0"/>
                <a:cs typeface="Arial" pitchFamily="34" charset="0"/>
              </a:rPr>
              <a:t>pili</a:t>
            </a:r>
            <a:r>
              <a:rPr lang="fr-FR" dirty="0" smtClean="0">
                <a:latin typeface="Arial" pitchFamily="34" charset="0"/>
                <a:cs typeface="Arial" pitchFamily="34" charset="0"/>
              </a:rPr>
              <a:t>.</a:t>
            </a:r>
            <a:endParaRPr lang="fr-FR" dirty="0">
              <a:latin typeface="Arial" pitchFamily="34" charset="0"/>
              <a:cs typeface="Arial" pitchFamily="34" charset="0"/>
            </a:endParaRPr>
          </a:p>
        </p:txBody>
      </p:sp>
    </p:spTree>
    <p:extLst>
      <p:ext uri="{BB962C8B-B14F-4D97-AF65-F5344CB8AC3E}">
        <p14:creationId xmlns:p14="http://schemas.microsoft.com/office/powerpoint/2010/main" xmlns="" val="3760203007"/>
      </p:ext>
    </p:extLst>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buNone/>
            </a:pPr>
            <a:endParaRPr lang="fr-FR" dirty="0"/>
          </a:p>
          <a:p>
            <a:pPr marL="0" indent="0">
              <a:buNone/>
            </a:pPr>
            <a:r>
              <a:rPr lang="fr-FR" dirty="0">
                <a:solidFill>
                  <a:srgbClr val="FF0000"/>
                </a:solidFill>
              </a:rPr>
              <a:t>  </a:t>
            </a:r>
            <a:r>
              <a:rPr lang="fr-FR" dirty="0" smtClean="0">
                <a:solidFill>
                  <a:schemeClr val="tx1"/>
                </a:solidFill>
              </a:rPr>
              <a:t>2/ </a:t>
            </a:r>
            <a:r>
              <a:rPr lang="fr-FR" dirty="0" smtClean="0">
                <a:solidFill>
                  <a:srgbClr val="FF0000"/>
                </a:solidFill>
              </a:rPr>
              <a:t>multiplication</a:t>
            </a:r>
            <a:r>
              <a:rPr lang="fr-FR" dirty="0" smtClean="0"/>
              <a:t> : sur </a:t>
            </a:r>
            <a:r>
              <a:rPr lang="fr-FR" dirty="0"/>
              <a:t>ou dans l'hôte (trouver </a:t>
            </a:r>
            <a:r>
              <a:rPr lang="fr-FR" dirty="0" smtClean="0"/>
              <a:t>un environnement </a:t>
            </a:r>
            <a:r>
              <a:rPr lang="fr-FR" dirty="0"/>
              <a:t>approprié à son </a:t>
            </a:r>
            <a:r>
              <a:rPr lang="fr-FR" dirty="0" smtClean="0"/>
              <a:t>développement et à sa </a:t>
            </a:r>
            <a:r>
              <a:rPr lang="fr-FR" dirty="0"/>
              <a:t>reproduction</a:t>
            </a:r>
            <a:r>
              <a:rPr lang="fr-FR" dirty="0" smtClean="0"/>
              <a:t>)</a:t>
            </a:r>
            <a:endParaRPr lang="fr-FR" dirty="0"/>
          </a:p>
          <a:p>
            <a:pPr marL="0" lvl="0" indent="0">
              <a:buNone/>
            </a:pPr>
            <a:r>
              <a:rPr lang="fr-FR" dirty="0"/>
              <a:t>  </a:t>
            </a:r>
            <a:r>
              <a:rPr lang="fr-FR" dirty="0" smtClean="0"/>
              <a:t>3/</a:t>
            </a:r>
            <a:r>
              <a:rPr lang="fr-FR" dirty="0" smtClean="0">
                <a:solidFill>
                  <a:srgbClr val="FF0000"/>
                </a:solidFill>
              </a:rPr>
              <a:t> dissémination</a:t>
            </a:r>
            <a:r>
              <a:rPr lang="fr-FR" dirty="0" smtClean="0"/>
              <a:t>: </a:t>
            </a:r>
            <a:r>
              <a:rPr lang="fr-FR" dirty="0"/>
              <a:t>les bactéries se déplacent par voie sanguine ou lymphatique  afin de propager l’infection</a:t>
            </a:r>
          </a:p>
          <a:p>
            <a:pPr marL="0" indent="0">
              <a:buNone/>
            </a:pPr>
            <a:endParaRPr lang="fr-FR" dirty="0"/>
          </a:p>
          <a:p>
            <a:endParaRPr lang="fr-FR" dirty="0"/>
          </a:p>
        </p:txBody>
      </p:sp>
    </p:spTree>
    <p:extLst>
      <p:ext uri="{BB962C8B-B14F-4D97-AF65-F5344CB8AC3E}">
        <p14:creationId xmlns:p14="http://schemas.microsoft.com/office/powerpoint/2010/main" xmlns="" val="2776927732"/>
      </p:ext>
    </p:extLst>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Mode de transmission :</a:t>
            </a:r>
            <a:endParaRPr lang="fr-FR" dirty="0"/>
          </a:p>
        </p:txBody>
      </p:sp>
      <p:sp>
        <p:nvSpPr>
          <p:cNvPr id="3" name="Espace réservé du contenu 2"/>
          <p:cNvSpPr>
            <a:spLocks noGrp="1"/>
          </p:cNvSpPr>
          <p:nvPr>
            <p:ph idx="1"/>
          </p:nvPr>
        </p:nvSpPr>
        <p:spPr/>
        <p:txBody>
          <a:bodyPr>
            <a:normAutofit/>
          </a:bodyPr>
          <a:lstStyle/>
          <a:p>
            <a:r>
              <a:rPr lang="fr-FR" b="1" dirty="0" smtClean="0"/>
              <a:t>Contact direct </a:t>
            </a:r>
            <a:r>
              <a:rPr lang="fr-FR" dirty="0" smtClean="0"/>
              <a:t>comme la</a:t>
            </a:r>
            <a:r>
              <a:rPr lang="fr-FR" b="1" dirty="0"/>
              <a:t> </a:t>
            </a:r>
            <a:r>
              <a:rPr lang="fr-FR" dirty="0" smtClean="0"/>
              <a:t>toux</a:t>
            </a:r>
            <a:r>
              <a:rPr lang="fr-FR" dirty="0"/>
              <a:t>, </a:t>
            </a:r>
            <a:r>
              <a:rPr lang="fr-FR" dirty="0" smtClean="0"/>
              <a:t>l’éternuement et le contact physique</a:t>
            </a:r>
            <a:endParaRPr lang="fr-FR" dirty="0"/>
          </a:p>
          <a:p>
            <a:r>
              <a:rPr lang="fr-FR" b="1" dirty="0" smtClean="0"/>
              <a:t>véhiculé</a:t>
            </a:r>
            <a:endParaRPr lang="fr-FR" b="1" dirty="0"/>
          </a:p>
          <a:p>
            <a:pPr marL="0" indent="0">
              <a:buNone/>
            </a:pPr>
            <a:r>
              <a:rPr lang="fr-FR" dirty="0"/>
              <a:t>•Par matière (sol, eau, nourriture…)</a:t>
            </a:r>
          </a:p>
          <a:p>
            <a:pPr marL="0" indent="0">
              <a:buNone/>
            </a:pPr>
            <a:r>
              <a:rPr lang="fr-FR" dirty="0"/>
              <a:t>•Par </a:t>
            </a:r>
            <a:r>
              <a:rPr lang="fr-FR" dirty="0" smtClean="0"/>
              <a:t>organismes </a:t>
            </a:r>
            <a:r>
              <a:rPr lang="fr-FR" dirty="0"/>
              <a:t>(insectes, animaux, plantes…)</a:t>
            </a:r>
          </a:p>
        </p:txBody>
      </p:sp>
    </p:spTree>
    <p:extLst>
      <p:ext uri="{BB962C8B-B14F-4D97-AF65-F5344CB8AC3E}">
        <p14:creationId xmlns:p14="http://schemas.microsoft.com/office/powerpoint/2010/main" xmlns="" val="2968203336"/>
      </p:ext>
    </p:extLst>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Moyens de défenses de l’hôte:</a:t>
            </a:r>
            <a:endParaRPr lang="fr-FR" dirty="0"/>
          </a:p>
        </p:txBody>
      </p:sp>
      <p:sp>
        <p:nvSpPr>
          <p:cNvPr id="3" name="Espace réservé du contenu 2"/>
          <p:cNvSpPr>
            <a:spLocks noGrp="1"/>
          </p:cNvSpPr>
          <p:nvPr>
            <p:ph idx="1"/>
          </p:nvPr>
        </p:nvSpPr>
        <p:spPr/>
        <p:txBody>
          <a:bodyPr/>
          <a:lstStyle/>
          <a:p>
            <a:r>
              <a:rPr lang="fr-FR" dirty="0"/>
              <a:t>Elles sont situées à 4 niveaux :</a:t>
            </a:r>
          </a:p>
          <a:p>
            <a:pPr marL="0" indent="0">
              <a:buNone/>
            </a:pPr>
            <a:r>
              <a:rPr lang="fr-FR" dirty="0" smtClean="0"/>
              <a:t>• </a:t>
            </a:r>
            <a:r>
              <a:rPr lang="fr-FR" dirty="0"/>
              <a:t>défense de la peau</a:t>
            </a:r>
          </a:p>
          <a:p>
            <a:pPr marL="0" indent="0">
              <a:buNone/>
            </a:pPr>
            <a:r>
              <a:rPr lang="fr-FR" dirty="0" smtClean="0"/>
              <a:t>• </a:t>
            </a:r>
            <a:r>
              <a:rPr lang="fr-FR" dirty="0"/>
              <a:t>défense des muqueuses</a:t>
            </a:r>
          </a:p>
          <a:p>
            <a:pPr marL="0" indent="0">
              <a:buNone/>
            </a:pPr>
            <a:r>
              <a:rPr lang="fr-FR" dirty="0" smtClean="0"/>
              <a:t>• </a:t>
            </a:r>
            <a:r>
              <a:rPr lang="fr-FR" dirty="0"/>
              <a:t>Réaction inflammatoire ou immunité innée</a:t>
            </a:r>
          </a:p>
          <a:p>
            <a:pPr marL="0" indent="0">
              <a:buNone/>
            </a:pPr>
            <a:r>
              <a:rPr lang="fr-FR" dirty="0" smtClean="0"/>
              <a:t>• </a:t>
            </a:r>
            <a:r>
              <a:rPr lang="fr-FR" dirty="0"/>
              <a:t>Immunité spécifique</a:t>
            </a:r>
          </a:p>
        </p:txBody>
      </p:sp>
    </p:spTree>
    <p:extLst>
      <p:ext uri="{BB962C8B-B14F-4D97-AF65-F5344CB8AC3E}">
        <p14:creationId xmlns:p14="http://schemas.microsoft.com/office/powerpoint/2010/main" xmlns="" val="907617363"/>
      </p:ext>
    </p:extLst>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       les mécanisme de sécrétions sont multiples, ils opèrent selon différents systèmes bien spécialisés, quand à ceux de la virulence, ils dépendent de plusieurs facteurs, mais notons que ces deux grands mécanismes sont étroitement liés à la fois à la bactérie et à l’hôte, cependant </a:t>
            </a:r>
            <a:r>
              <a:rPr lang="fr-FR" altLang="fr-FR" dirty="0" smtClean="0">
                <a:ea typeface="Calibri" pitchFamily="34" charset="0"/>
                <a:cs typeface="Arial" pitchFamily="34" charset="0"/>
              </a:rPr>
              <a:t>les Gram - sont plus virulentes en raison de leur membrane externe qui possède une diversit</a:t>
            </a:r>
            <a:r>
              <a:rPr lang="fr-FR" altLang="fr-FR" dirty="0" smtClean="0">
                <a:latin typeface="Calibri" pitchFamily="34" charset="0"/>
                <a:ea typeface="Calibri" pitchFamily="34" charset="0"/>
                <a:cs typeface="Arial" pitchFamily="34" charset="0"/>
              </a:rPr>
              <a:t>é</a:t>
            </a:r>
            <a:r>
              <a:rPr lang="fr-FR" altLang="fr-FR" dirty="0" smtClean="0">
                <a:ea typeface="Calibri" pitchFamily="34" charset="0"/>
                <a:cs typeface="Arial" pitchFamily="34" charset="0"/>
              </a:rPr>
              <a:t> de syst</a:t>
            </a:r>
            <a:r>
              <a:rPr lang="fr-FR" altLang="fr-FR" dirty="0" smtClean="0">
                <a:latin typeface="Calibri" pitchFamily="34" charset="0"/>
                <a:ea typeface="Calibri" pitchFamily="34" charset="0"/>
                <a:cs typeface="Arial" pitchFamily="34" charset="0"/>
              </a:rPr>
              <a:t>è</a:t>
            </a:r>
            <a:r>
              <a:rPr lang="fr-FR" altLang="fr-FR" dirty="0" smtClean="0">
                <a:ea typeface="Calibri" pitchFamily="34" charset="0"/>
                <a:cs typeface="Arial" pitchFamily="34" charset="0"/>
              </a:rPr>
              <a:t>mes de sécrétions.</a:t>
            </a:r>
            <a:endParaRPr lang="fr-FR" dirty="0"/>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normAutofit/>
          </a:bodyPr>
          <a:lstStyle/>
          <a:p>
            <a:pPr algn="ctr"/>
            <a:r>
              <a:rPr lang="fr-FR" sz="4400" dirty="0" smtClean="0"/>
              <a:t>Merci pour votre attention</a:t>
            </a:r>
            <a:endParaRPr lang="fr-FR" sz="4400" dirty="0"/>
          </a:p>
        </p:txBody>
      </p:sp>
    </p:spTree>
    <p:extLst>
      <p:ext uri="{BB962C8B-B14F-4D97-AF65-F5344CB8AC3E}">
        <p14:creationId xmlns:p14="http://schemas.microsoft.com/office/powerpoint/2010/main" xmlns="" val="2511667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Introduction</a:t>
            </a:r>
          </a:p>
          <a:p>
            <a:r>
              <a:rPr lang="fr-FR" dirty="0" smtClean="0"/>
              <a:t>Sécrétion bactérienne</a:t>
            </a:r>
          </a:p>
          <a:p>
            <a:pPr marL="0" indent="0">
              <a:buNone/>
            </a:pPr>
            <a:r>
              <a:rPr lang="fr-FR" dirty="0" smtClean="0"/>
              <a:t>           Définition</a:t>
            </a:r>
          </a:p>
          <a:p>
            <a:pPr marL="0" indent="0">
              <a:buNone/>
            </a:pPr>
            <a:r>
              <a:rPr lang="fr-FR" dirty="0" smtClean="0"/>
              <a:t>           Sécrétion chez les GRAM +</a:t>
            </a:r>
          </a:p>
          <a:p>
            <a:pPr marL="0" indent="0">
              <a:buNone/>
            </a:pPr>
            <a:r>
              <a:rPr lang="fr-FR" dirty="0" smtClean="0"/>
              <a:t>           Sécrétion chez les GRAM-</a:t>
            </a:r>
          </a:p>
          <a:p>
            <a:r>
              <a:rPr lang="fr-FR" dirty="0" smtClean="0"/>
              <a:t>Virulence bactérienne</a:t>
            </a:r>
          </a:p>
          <a:p>
            <a:pPr marL="0" indent="0">
              <a:buNone/>
            </a:pPr>
            <a:r>
              <a:rPr lang="fr-FR" dirty="0" smtClean="0"/>
              <a:t>           Définition</a:t>
            </a:r>
          </a:p>
          <a:p>
            <a:pPr marL="0" indent="0">
              <a:buNone/>
            </a:pPr>
            <a:r>
              <a:rPr lang="fr-FR" dirty="0" smtClean="0"/>
              <a:t>           caractères d’un pathogène</a:t>
            </a:r>
          </a:p>
          <a:p>
            <a:pPr marL="0" indent="0">
              <a:buNone/>
            </a:pPr>
            <a:r>
              <a:rPr lang="fr-FR" dirty="0" smtClean="0"/>
              <a:t>           Pouvoir pathogène</a:t>
            </a:r>
          </a:p>
          <a:p>
            <a:r>
              <a:rPr lang="fr-FR" dirty="0" smtClean="0"/>
              <a:t>Mode de transmission</a:t>
            </a:r>
          </a:p>
          <a:p>
            <a:r>
              <a:rPr lang="fr-FR" dirty="0" smtClean="0"/>
              <a:t>Moyens de défense de l’hôte</a:t>
            </a:r>
          </a:p>
          <a:p>
            <a:r>
              <a:rPr lang="fr-FR" dirty="0" smtClean="0"/>
              <a:t>conclusion</a:t>
            </a:r>
          </a:p>
        </p:txBody>
      </p:sp>
    </p:spTree>
    <p:extLst>
      <p:ext uri="{BB962C8B-B14F-4D97-AF65-F5344CB8AC3E}">
        <p14:creationId xmlns:p14="http://schemas.microsoft.com/office/powerpoint/2010/main" xmlns="" val="2867896129"/>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p:txBody>
          <a:bodyPr/>
          <a:lstStyle/>
          <a:p>
            <a:pPr marL="0" indent="0">
              <a:buNone/>
            </a:pPr>
            <a:r>
              <a:rPr lang="fr-FR" dirty="0" smtClean="0"/>
              <a:t>On </a:t>
            </a:r>
            <a:r>
              <a:rPr lang="fr-FR" dirty="0"/>
              <a:t>pensait maîtriser les maladies infectieuses avec </a:t>
            </a:r>
            <a:r>
              <a:rPr lang="fr-FR" dirty="0" smtClean="0"/>
              <a:t>l’hygiène,</a:t>
            </a:r>
            <a:r>
              <a:rPr lang="fr-FR" dirty="0"/>
              <a:t> </a:t>
            </a:r>
            <a:r>
              <a:rPr lang="fr-FR" dirty="0" smtClean="0"/>
              <a:t>les antibiotiques </a:t>
            </a:r>
            <a:r>
              <a:rPr lang="fr-FR" dirty="0"/>
              <a:t>et les vaccins mais </a:t>
            </a:r>
            <a:r>
              <a:rPr lang="fr-FR" dirty="0" smtClean="0"/>
              <a:t>on </a:t>
            </a:r>
            <a:r>
              <a:rPr lang="fr-FR" dirty="0"/>
              <a:t>assiste actuellement </a:t>
            </a:r>
            <a:r>
              <a:rPr lang="fr-FR" dirty="0" smtClean="0"/>
              <a:t>à une </a:t>
            </a:r>
            <a:r>
              <a:rPr lang="fr-FR" dirty="0"/>
              <a:t>résurgence des </a:t>
            </a:r>
            <a:r>
              <a:rPr lang="fr-FR" dirty="0" smtClean="0"/>
              <a:t>maladies infectieuses </a:t>
            </a:r>
            <a:r>
              <a:rPr lang="fr-FR" dirty="0"/>
              <a:t>et </a:t>
            </a:r>
            <a:r>
              <a:rPr lang="fr-FR" dirty="0" smtClean="0"/>
              <a:t>à l’émergence </a:t>
            </a:r>
            <a:r>
              <a:rPr lang="fr-FR" dirty="0"/>
              <a:t>de nouveaux </a:t>
            </a:r>
            <a:r>
              <a:rPr lang="fr-FR" dirty="0" smtClean="0"/>
              <a:t>agents pathogènes qui ont la capacité de s’adapter très vite, et pour cela les bactéries particulièrement ont développé des systèmes de sécrétions qui jouent un rôle dans l’intensité de leur pathogénicité,</a:t>
            </a:r>
            <a:endParaRPr lang="fr-FR" dirty="0"/>
          </a:p>
          <a:p>
            <a:pPr marL="0" indent="0">
              <a:buNone/>
            </a:pPr>
            <a:endParaRPr lang="fr-FR" dirty="0"/>
          </a:p>
        </p:txBody>
      </p:sp>
    </p:spTree>
    <p:extLst>
      <p:ext uri="{BB962C8B-B14F-4D97-AF65-F5344CB8AC3E}">
        <p14:creationId xmlns:p14="http://schemas.microsoft.com/office/powerpoint/2010/main" xmlns="" val="892651326"/>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Systèmes de sécrétion</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dirty="0" smtClean="0"/>
              <a:t>La sécrétion </a:t>
            </a:r>
            <a:r>
              <a:rPr lang="fr-FR" dirty="0"/>
              <a:t>est le processus </a:t>
            </a:r>
            <a:r>
              <a:rPr lang="fr-FR" dirty="0" smtClean="0"/>
              <a:t>de libération des </a:t>
            </a:r>
            <a:r>
              <a:rPr lang="fr-FR" dirty="0"/>
              <a:t>produits chimiques, ou d'une substance chimique sécrétée par une cellule </a:t>
            </a:r>
            <a:r>
              <a:rPr lang="fr-FR" dirty="0" smtClean="0"/>
              <a:t>bactérienne,</a:t>
            </a:r>
          </a:p>
          <a:p>
            <a:pPr marL="0" indent="0">
              <a:buNone/>
            </a:pPr>
            <a:r>
              <a:rPr lang="fr-FR" dirty="0" smtClean="0"/>
              <a:t>Cette sécrétion est basée </a:t>
            </a:r>
            <a:r>
              <a:rPr lang="fr-FR" dirty="0"/>
              <a:t>sur la différence de la structure et de la composition chimique de la paroi cellulaire, les bactéries peuvent être divisés en deux groupes: gram + et gram -</a:t>
            </a:r>
          </a:p>
          <a:p>
            <a:pPr marL="0" indent="0">
              <a:buNone/>
            </a:pPr>
            <a:endParaRPr lang="fr-FR" dirty="0" smtClean="0"/>
          </a:p>
          <a:p>
            <a:pPr marL="0" indent="0">
              <a:buNone/>
            </a:pPr>
            <a:r>
              <a:rPr lang="fr-FR" dirty="0">
                <a:solidFill>
                  <a:schemeClr val="tx1"/>
                </a:solidFill>
                <a:latin typeface="Comic Sans MS" pitchFamily="66" charset="0"/>
                <a:sym typeface="Wingdings" pitchFamily="2" charset="2"/>
              </a:rPr>
              <a:t> </a:t>
            </a:r>
            <a:endParaRPr lang="fr-FR" dirty="0"/>
          </a:p>
        </p:txBody>
      </p:sp>
    </p:spTree>
    <p:extLst>
      <p:ext uri="{BB962C8B-B14F-4D97-AF65-F5344CB8AC3E}">
        <p14:creationId xmlns:p14="http://schemas.microsoft.com/office/powerpoint/2010/main" xmlns="" val="2924105777"/>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solidFill>
                  <a:srgbClr val="4E3B30"/>
                </a:solidFill>
              </a:rPr>
              <a:t>Différences entre les gram+ et les gram-</a:t>
            </a:r>
            <a:endParaRPr lang="fr-FR" dirty="0"/>
          </a:p>
        </p:txBody>
      </p:sp>
      <p:sp>
        <p:nvSpPr>
          <p:cNvPr id="3" name="Espace réservé du contenu 2"/>
          <p:cNvSpPr>
            <a:spLocks noGrp="1"/>
          </p:cNvSpPr>
          <p:nvPr>
            <p:ph sz="half" idx="1"/>
          </p:nvPr>
        </p:nvSpPr>
        <p:spPr/>
        <p:txBody>
          <a:bodyPr/>
          <a:lstStyle/>
          <a:p>
            <a:endParaRPr lang="fr-FR" dirty="0" smtClean="0"/>
          </a:p>
          <a:p>
            <a:endParaRPr lang="fr-FR" dirty="0"/>
          </a:p>
          <a:p>
            <a:pPr marL="0" indent="0">
              <a:buNone/>
            </a:pPr>
            <a:endParaRPr lang="fr-FR" dirty="0" smtClean="0"/>
          </a:p>
        </p:txBody>
      </p:sp>
      <p:sp>
        <p:nvSpPr>
          <p:cNvPr id="4" name="Espace réservé du contenu 3"/>
          <p:cNvSpPr>
            <a:spLocks noGrp="1"/>
          </p:cNvSpPr>
          <p:nvPr>
            <p:ph sz="half" idx="2"/>
          </p:nvPr>
        </p:nvSpPr>
        <p:spPr/>
        <p:txBody>
          <a:bodyPr/>
          <a:lstStyle/>
          <a:p>
            <a:endParaRPr lang="fr-FR" dirty="0" smtClean="0"/>
          </a:p>
          <a:p>
            <a:endParaRPr lang="fr-FR" dirty="0"/>
          </a:p>
          <a:p>
            <a:endParaRPr lang="fr-FR" dirty="0"/>
          </a:p>
        </p:txBody>
      </p:sp>
      <p:sp>
        <p:nvSpPr>
          <p:cNvPr id="5" name="Ellipse 4"/>
          <p:cNvSpPr/>
          <p:nvPr/>
        </p:nvSpPr>
        <p:spPr>
          <a:xfrm>
            <a:off x="1331640" y="1772816"/>
            <a:ext cx="187220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GRAM+</a:t>
            </a:r>
            <a:endParaRPr lang="fr-FR" dirty="0"/>
          </a:p>
        </p:txBody>
      </p:sp>
      <p:sp>
        <p:nvSpPr>
          <p:cNvPr id="8" name="Ellipse 7"/>
          <p:cNvSpPr/>
          <p:nvPr/>
        </p:nvSpPr>
        <p:spPr>
          <a:xfrm>
            <a:off x="5868144" y="1772816"/>
            <a:ext cx="194421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GRAM-</a:t>
            </a:r>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23528" y="2564904"/>
            <a:ext cx="4032448" cy="3600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644008" y="2564904"/>
            <a:ext cx="4248472" cy="3600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704600651"/>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Chez les gram </a:t>
            </a:r>
            <a:r>
              <a:rPr lang="fr-FR" dirty="0" smtClean="0"/>
              <a:t>négatifs</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1863947627"/>
              </p:ext>
            </p:extLst>
          </p:nvPr>
        </p:nvGraphicFramePr>
        <p:xfrm>
          <a:off x="304800" y="1554162"/>
          <a:ext cx="8686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30614655"/>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système de sécrétion de type 1 :</a:t>
            </a:r>
            <a:endParaRPr lang="fr-FR" dirty="0"/>
          </a:p>
        </p:txBody>
      </p:sp>
      <p:sp>
        <p:nvSpPr>
          <p:cNvPr id="3" name="Espace réservé du contenu 2"/>
          <p:cNvSpPr>
            <a:spLocks noGrp="1"/>
          </p:cNvSpPr>
          <p:nvPr>
            <p:ph idx="1"/>
          </p:nvPr>
        </p:nvSpPr>
        <p:spPr>
          <a:xfrm>
            <a:off x="304800" y="1554162"/>
            <a:ext cx="6211416" cy="4525963"/>
          </a:xfrm>
        </p:spPr>
        <p:txBody>
          <a:bodyPr>
            <a:normAutofit/>
          </a:bodyPr>
          <a:lstStyle/>
          <a:p>
            <a:r>
              <a:rPr lang="fr-FR" dirty="0" smtClean="0"/>
              <a:t>constitué </a:t>
            </a:r>
            <a:r>
              <a:rPr lang="fr-FR" dirty="0"/>
              <a:t>de trois </a:t>
            </a:r>
            <a:r>
              <a:rPr lang="fr-FR" dirty="0" smtClean="0"/>
              <a:t>protéines:</a:t>
            </a:r>
          </a:p>
          <a:p>
            <a:pPr marL="514350" indent="-514350">
              <a:buFont typeface="+mj-lt"/>
              <a:buAutoNum type="arabicParenR"/>
            </a:pPr>
            <a:r>
              <a:rPr lang="fr-FR" dirty="0" smtClean="0"/>
              <a:t>La protéine ABC</a:t>
            </a:r>
          </a:p>
          <a:p>
            <a:pPr marL="514350" indent="-514350">
              <a:buFont typeface="+mj-lt"/>
              <a:buAutoNum type="arabicParenR"/>
            </a:pPr>
            <a:r>
              <a:rPr lang="fr-FR" dirty="0" smtClean="0"/>
              <a:t>La protéine MFP</a:t>
            </a:r>
          </a:p>
          <a:p>
            <a:pPr marL="514350" indent="-514350">
              <a:buFont typeface="+mj-lt"/>
              <a:buAutoNum type="arabicParenR"/>
            </a:pPr>
            <a:r>
              <a:rPr lang="fr-FR" dirty="0" smtClean="0"/>
              <a:t>La protéine OMP</a:t>
            </a:r>
            <a:endParaRPr lang="fr-FR" dirty="0"/>
          </a:p>
          <a:p>
            <a:r>
              <a:rPr lang="fr-FR" dirty="0" smtClean="0"/>
              <a:t>Ce système permet la sécrétion de protéines de différentes tailles et fonctions</a:t>
            </a:r>
            <a:endParaRPr lang="fr-FR" dirty="0"/>
          </a:p>
        </p:txBody>
      </p:sp>
      <p:pic>
        <p:nvPicPr>
          <p:cNvPr id="1026" name="Picture 2"/>
          <p:cNvPicPr>
            <a:picLocks noChangeAspect="1" noChangeArrowheads="1"/>
          </p:cNvPicPr>
          <p:nvPr/>
        </p:nvPicPr>
        <p:blipFill>
          <a:blip r:embed="rId2"/>
          <a:srcRect/>
          <a:stretch>
            <a:fillRect/>
          </a:stretch>
        </p:blipFill>
        <p:spPr bwMode="auto">
          <a:xfrm>
            <a:off x="6286512" y="2285992"/>
            <a:ext cx="2476505" cy="3429024"/>
          </a:xfrm>
          <a:prstGeom prst="rect">
            <a:avLst/>
          </a:prstGeom>
          <a:noFill/>
          <a:ln w="9525">
            <a:noFill/>
            <a:miter lim="800000"/>
            <a:headEnd/>
            <a:tailEnd/>
          </a:ln>
          <a:effectLst/>
        </p:spPr>
      </p:pic>
    </p:spTree>
    <p:extLst>
      <p:ext uri="{BB962C8B-B14F-4D97-AF65-F5344CB8AC3E}">
        <p14:creationId xmlns:p14="http://schemas.microsoft.com/office/powerpoint/2010/main" xmlns="" val="3651306060"/>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de sécrétion de type 2</a:t>
            </a:r>
            <a:endParaRPr lang="fr-FR" dirty="0"/>
          </a:p>
        </p:txBody>
      </p:sp>
      <p:sp>
        <p:nvSpPr>
          <p:cNvPr id="3" name="Espace réservé du contenu 2"/>
          <p:cNvSpPr>
            <a:spLocks noGrp="1"/>
          </p:cNvSpPr>
          <p:nvPr>
            <p:ph idx="1"/>
          </p:nvPr>
        </p:nvSpPr>
        <p:spPr>
          <a:xfrm>
            <a:off x="304800" y="1554162"/>
            <a:ext cx="7981976" cy="4525963"/>
          </a:xfrm>
        </p:spPr>
        <p:txBody>
          <a:bodyPr>
            <a:normAutofit/>
          </a:bodyPr>
          <a:lstStyle/>
          <a:p>
            <a:r>
              <a:rPr lang="fr-FR" dirty="0" smtClean="0"/>
              <a:t>Constitué d’un assemblage de 12 à 16 protéines différentes, comprenant une ATPase, une protéine chaperonne et une peptidase</a:t>
            </a:r>
          </a:p>
          <a:p>
            <a:pPr>
              <a:buNone/>
            </a:pPr>
            <a:endParaRPr lang="fr-FR" dirty="0" smtClean="0"/>
          </a:p>
          <a:p>
            <a:r>
              <a:rPr lang="fr-FR" dirty="0" smtClean="0"/>
              <a:t>Consiste à </a:t>
            </a:r>
            <a:r>
              <a:rPr lang="fr-FR" dirty="0"/>
              <a:t>sécréter divers facteurs de virulence depuis le périplasme vers le milieu </a:t>
            </a:r>
            <a:r>
              <a:rPr lang="fr-FR" dirty="0" smtClean="0"/>
              <a:t>extra-cellulaire</a:t>
            </a:r>
          </a:p>
        </p:txBody>
      </p:sp>
    </p:spTree>
    <p:extLst>
      <p:ext uri="{BB962C8B-B14F-4D97-AF65-F5344CB8AC3E}">
        <p14:creationId xmlns:p14="http://schemas.microsoft.com/office/powerpoint/2010/main" xmlns="" val="4184002523"/>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983</TotalTime>
  <Words>1088</Words>
  <Application>Microsoft Office PowerPoint</Application>
  <PresentationFormat>Affichage à l'écran (4:3)</PresentationFormat>
  <Paragraphs>128</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Promenade</vt:lpstr>
      <vt:lpstr>UNIVERSITE DES SCIENCES ET DE LA TECHNOLOGIE HOUARI BOUMEDIENE</vt:lpstr>
      <vt:lpstr>Diapositive 2</vt:lpstr>
      <vt:lpstr>sommaire</vt:lpstr>
      <vt:lpstr>Introduction :</vt:lpstr>
      <vt:lpstr>Systèmes de sécrétion</vt:lpstr>
      <vt:lpstr>Différences entre les gram+ et les gram-</vt:lpstr>
      <vt:lpstr>Chez les gram négatifs</vt:lpstr>
      <vt:lpstr>Le système de sécrétion de type 1 :</vt:lpstr>
      <vt:lpstr>Système de sécrétion de type 2</vt:lpstr>
      <vt:lpstr>Système de sécrétion de type 3</vt:lpstr>
      <vt:lpstr>Système de sécrétion de type 4</vt:lpstr>
      <vt:lpstr>Système de sécrétion de type 5</vt:lpstr>
      <vt:lpstr>Diapositive 13</vt:lpstr>
      <vt:lpstr>Système de sécrétion de type 6</vt:lpstr>
      <vt:lpstr>Les bactéries gram +</vt:lpstr>
      <vt:lpstr>Chez les gram positifs</vt:lpstr>
      <vt:lpstr>Diapositive 17</vt:lpstr>
      <vt:lpstr>Système sec</vt:lpstr>
      <vt:lpstr>Système tat</vt:lpstr>
      <vt:lpstr>Diapositive 20</vt:lpstr>
      <vt:lpstr>Définition:</vt:lpstr>
      <vt:lpstr>Caractéristiques d’un pathogène</vt:lpstr>
      <vt:lpstr>Pouvoir pathogène</vt:lpstr>
      <vt:lpstr>Diapositive 24</vt:lpstr>
      <vt:lpstr>Mode de transmission :</vt:lpstr>
      <vt:lpstr>Moyens de défenses de l’hôte:</vt:lpstr>
      <vt:lpstr>Conclusion:</vt:lpstr>
      <vt:lpstr>Diapositive 28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COMPAQ</dc:creator>
  <cp:lastModifiedBy>bureau</cp:lastModifiedBy>
  <cp:revision>103</cp:revision>
  <dcterms:created xsi:type="dcterms:W3CDTF">2013-10-30T08:19:14Z</dcterms:created>
  <dcterms:modified xsi:type="dcterms:W3CDTF">2013-11-03T07:12:17Z</dcterms:modified>
</cp:coreProperties>
</file>