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CA-3F62-4BE7-ABA5-76DFA6E24101}" type="datetimeFigureOut">
              <a:rPr lang="fr-FR" smtClean="0"/>
              <a:pPr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8015-6961-4DA5-8B7F-96C37BE680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sante.fr/lexique-medical/I.html" TargetMode="External"/><Relationship Id="rId2" Type="http://schemas.openxmlformats.org/officeDocument/2006/relationships/hyperlink" Target="http://www.eurekasante.fr/lexique-medical/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ekasante.fr/lexique-medical/M.html" TargetMode="External"/><Relationship Id="rId5" Type="http://schemas.openxmlformats.org/officeDocument/2006/relationships/hyperlink" Target="http://www.eurekasante.fr/lexique-medical/C.html" TargetMode="External"/><Relationship Id="rId4" Type="http://schemas.openxmlformats.org/officeDocument/2006/relationships/hyperlink" Target="http://www.eurekasante.fr/lexique-medical/K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ellule_(biologie)" TargetMode="External"/><Relationship Id="rId2" Type="http://schemas.openxmlformats.org/officeDocument/2006/relationships/hyperlink" Target="http://fr.wikipedia.org/wiki/Tissu_biologiq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TD Immunocompétence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Révision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L’immunité intestinale au cours des MICI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916832"/>
            <a:ext cx="914400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Cellules épithéliales intestinales </a:t>
            </a:r>
            <a:endParaRPr lang="fr-FR" sz="2400" b="1" dirty="0"/>
          </a:p>
        </p:txBody>
      </p:sp>
      <p:sp>
        <p:nvSpPr>
          <p:cNvPr id="6" name="Losange 5"/>
          <p:cNvSpPr/>
          <p:nvPr/>
        </p:nvSpPr>
        <p:spPr>
          <a:xfrm>
            <a:off x="1619672" y="1196752"/>
            <a:ext cx="1440160" cy="7920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TLR</a:t>
            </a:r>
            <a:endParaRPr lang="fr-FR" sz="2800" dirty="0"/>
          </a:p>
        </p:txBody>
      </p:sp>
      <p:sp>
        <p:nvSpPr>
          <p:cNvPr id="7" name="Organigramme : Terminateur 6"/>
          <p:cNvSpPr/>
          <p:nvPr/>
        </p:nvSpPr>
        <p:spPr>
          <a:xfrm>
            <a:off x="1835696" y="3140968"/>
            <a:ext cx="1872208" cy="432048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NOD2/CARD15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92896"/>
            <a:ext cx="161967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Détection des AG 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259632" y="1772816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1259632" y="3068960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Étoile à 5 branches 12"/>
          <p:cNvSpPr/>
          <p:nvPr/>
        </p:nvSpPr>
        <p:spPr>
          <a:xfrm>
            <a:off x="4572000" y="1988840"/>
            <a:ext cx="1728192" cy="201622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CD</a:t>
            </a:r>
            <a:endParaRPr lang="fr-FR" dirty="0"/>
          </a:p>
        </p:txBody>
      </p:sp>
      <p:cxnSp>
        <p:nvCxnSpPr>
          <p:cNvPr id="15" name="Connecteur droit 14"/>
          <p:cNvCxnSpPr>
            <a:endCxn id="13" idx="1"/>
          </p:cNvCxnSpPr>
          <p:nvPr/>
        </p:nvCxnSpPr>
        <p:spPr>
          <a:xfrm>
            <a:off x="2627784" y="1772816"/>
            <a:ext cx="1944218" cy="98615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20" idx="7"/>
          </p:cNvCxnSpPr>
          <p:nvPr/>
        </p:nvCxnSpPr>
        <p:spPr>
          <a:xfrm flipH="1">
            <a:off x="4011599" y="3717032"/>
            <a:ext cx="1280481" cy="1680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2843808" y="5229200"/>
            <a:ext cx="1368152" cy="11521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TH1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7236296" y="5085184"/>
            <a:ext cx="1368152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TH17 </a:t>
            </a:r>
            <a:endParaRPr lang="fr-FR" dirty="0"/>
          </a:p>
        </p:txBody>
      </p:sp>
      <p:cxnSp>
        <p:nvCxnSpPr>
          <p:cNvPr id="29" name="Connecteur droit avec flèche 28"/>
          <p:cNvCxnSpPr>
            <a:endCxn id="21" idx="1"/>
          </p:cNvCxnSpPr>
          <p:nvPr/>
        </p:nvCxnSpPr>
        <p:spPr>
          <a:xfrm>
            <a:off x="5508104" y="3645024"/>
            <a:ext cx="1928553" cy="1608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732240" y="3789040"/>
            <a:ext cx="21602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Migration dans les ganglions lymphatiques </a:t>
            </a:r>
            <a:endParaRPr lang="fr-FR" b="1" dirty="0"/>
          </a:p>
        </p:txBody>
      </p:sp>
      <p:sp>
        <p:nvSpPr>
          <p:cNvPr id="31" name="Explosion 2 30"/>
          <p:cNvSpPr/>
          <p:nvPr/>
        </p:nvSpPr>
        <p:spPr>
          <a:xfrm>
            <a:off x="3347864" y="1196752"/>
            <a:ext cx="1656184" cy="792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AG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5436096" y="3573016"/>
            <a:ext cx="216024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5292080" y="5301208"/>
            <a:ext cx="1368152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TH2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le.com/fr/revues/agro_biotech/ocl/e-docs/00/04/79/CF/texte_alt_jlehpg0742g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175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04456"/>
                <a:gridCol w="4536504"/>
              </a:tblGrid>
              <a:tr h="952872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MALADIE DE CROHN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Rectocolite </a:t>
                      </a:r>
                      <a:r>
                        <a:rPr lang="fr-FR" sz="3200" dirty="0" err="1" smtClean="0">
                          <a:solidFill>
                            <a:schemeClr val="tx1"/>
                          </a:solidFill>
                        </a:rPr>
                        <a:t>ulcéro</a:t>
                      </a:r>
                      <a:r>
                        <a:rPr lang="fr-FR" sz="3200" dirty="0" smtClean="0">
                          <a:solidFill>
                            <a:schemeClr val="tx1"/>
                          </a:solidFill>
                        </a:rPr>
                        <a:t>-hémorragique</a:t>
                      </a:r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5287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IL-12</a:t>
                      </a:r>
                      <a:r>
                        <a:rPr lang="fr-FR" sz="3200" baseline="0" dirty="0" smtClean="0"/>
                        <a:t> </a:t>
                      </a:r>
                      <a:r>
                        <a:rPr lang="fr-FR" sz="32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fr-FR" sz="3200" dirty="0" smtClean="0"/>
                        <a:t>TH1</a:t>
                      </a:r>
                      <a:r>
                        <a:rPr lang="fr-FR" sz="3200" baseline="0" dirty="0" smtClean="0"/>
                        <a:t> </a:t>
                      </a:r>
                      <a:r>
                        <a:rPr lang="fr-FR" sz="32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fr-FR" sz="3200" dirty="0" smtClean="0"/>
                        <a:t>IL-2  et IFN </a:t>
                      </a:r>
                      <a:r>
                        <a:rPr lang="el-GR" sz="3200" dirty="0" smtClean="0"/>
                        <a:t>δ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IL-4 </a:t>
                      </a:r>
                      <a:r>
                        <a:rPr lang="fr-FR" sz="3200" dirty="0" smtClean="0">
                          <a:sym typeface="Wingdings" pitchFamily="2" charset="2"/>
                        </a:rPr>
                        <a:t> TH2 IL-4, IL -5,</a:t>
                      </a:r>
                      <a:r>
                        <a:rPr lang="fr-FR" sz="3200" baseline="0" dirty="0" smtClean="0">
                          <a:sym typeface="Wingdings" pitchFamily="2" charset="2"/>
                        </a:rPr>
                        <a:t> IL-13</a:t>
                      </a:r>
                      <a:endParaRPr lang="fr-FR" sz="3200" dirty="0"/>
                    </a:p>
                  </a:txBody>
                  <a:tcPr/>
                </a:tc>
              </a:tr>
              <a:tr h="952872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IL-23</a:t>
                      </a:r>
                      <a:r>
                        <a:rPr lang="fr-FR" sz="3200" baseline="0" dirty="0" smtClean="0"/>
                        <a:t> </a:t>
                      </a:r>
                      <a:r>
                        <a:rPr lang="fr-FR" sz="32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fr-FR" sz="3200" dirty="0" smtClean="0"/>
                        <a:t>TH 17</a:t>
                      </a:r>
                      <a:r>
                        <a:rPr lang="fr-FR" sz="3200" dirty="0" smtClean="0">
                          <a:sym typeface="Wingdings" pitchFamily="2" charset="2"/>
                        </a:rPr>
                        <a:t> IL-17</a:t>
                      </a:r>
                      <a:r>
                        <a:rPr lang="fr-FR" sz="3200" baseline="0" dirty="0" smtClean="0">
                          <a:sym typeface="Wingdings" pitchFamily="2" charset="2"/>
                        </a:rPr>
                        <a:t>, IL- 17F, IL-21, IL-22 + TNF </a:t>
                      </a:r>
                      <a:r>
                        <a:rPr lang="el-GR" sz="3200" baseline="0" dirty="0" smtClean="0">
                          <a:sym typeface="Wingdings" pitchFamily="2" charset="2"/>
                        </a:rPr>
                        <a:t>α</a:t>
                      </a:r>
                      <a:r>
                        <a:rPr lang="fr-FR" sz="3200" baseline="0" dirty="0" smtClean="0">
                          <a:sym typeface="Wingdings" pitchFamily="2" charset="2"/>
                        </a:rPr>
                        <a:t> ( indirectement via les  monocytes)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43608" y="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/>
              <a:t>Les différentes cytokines pro-inflammatoires impliquées dans les MICI </a:t>
            </a:r>
            <a:endParaRPr lang="fr-FR" sz="32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83568" y="0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 plus des facteurs génétiques d’autres facteurs peuvent être impliqués dans les MICI </a:t>
            </a:r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Symptômes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285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MC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RCUH 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4654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Diarrhées intenses </a:t>
                      </a:r>
                    </a:p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Douleurs abdominales </a:t>
                      </a:r>
                    </a:p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Fatigue, amaigrissement 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Emission</a:t>
                      </a:r>
                      <a:r>
                        <a:rPr lang="fr-FR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selles molles contenant du sang rouge  </a:t>
                      </a:r>
                    </a:p>
                    <a:p>
                      <a:pPr algn="ctr"/>
                      <a:r>
                        <a:rPr lang="fr-FR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Fatigue ….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anticorps monoclonaux (</a:t>
            </a:r>
            <a:r>
              <a:rPr lang="fr-FR" dirty="0" err="1" smtClean="0"/>
              <a:t>AcM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fr-FR" b="1" i="1" dirty="0" smtClean="0">
                <a:solidFill>
                  <a:srgbClr val="FF0000"/>
                </a:solidFill>
              </a:rPr>
              <a:t>Définition: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Des anticorps  </a:t>
            </a:r>
            <a:r>
              <a:rPr lang="fr-FR" b="1" dirty="0" smtClean="0"/>
              <a:t>reconnaissant</a:t>
            </a:r>
            <a:r>
              <a:rPr lang="fr-FR" dirty="0" smtClean="0"/>
              <a:t> le </a:t>
            </a:r>
            <a:r>
              <a:rPr lang="fr-FR" b="1" dirty="0" smtClean="0"/>
              <a:t>même épitrope </a:t>
            </a:r>
            <a:r>
              <a:rPr lang="fr-FR" dirty="0" smtClean="0"/>
              <a:t>d’un antigène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Issu d’ un clone unique de lymphocyte B 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Sont </a:t>
            </a:r>
            <a:r>
              <a:rPr lang="fr-FR" b="1" dirty="0" smtClean="0"/>
              <a:t>produit</a:t>
            </a:r>
            <a:r>
              <a:rPr lang="fr-FR" dirty="0" smtClean="0"/>
              <a:t> d’une </a:t>
            </a:r>
            <a:r>
              <a:rPr lang="fr-FR" b="1" dirty="0" smtClean="0"/>
              <a:t>fusion</a:t>
            </a:r>
            <a:r>
              <a:rPr lang="fr-FR" dirty="0" smtClean="0"/>
              <a:t> entre une </a:t>
            </a:r>
            <a:r>
              <a:rPr lang="fr-FR" b="1" dirty="0" smtClean="0"/>
              <a:t>cellule B</a:t>
            </a:r>
            <a:r>
              <a:rPr lang="fr-FR" dirty="0" smtClean="0"/>
              <a:t> et une cellule </a:t>
            </a:r>
            <a:r>
              <a:rPr lang="fr-FR" b="1" dirty="0" err="1" smtClean="0"/>
              <a:t>myélomateuse</a:t>
            </a:r>
            <a:r>
              <a:rPr lang="fr-FR" dirty="0" smtClean="0"/>
              <a:t> ( cellule cancéreuse 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Différence </a:t>
            </a:r>
            <a:r>
              <a:rPr lang="fr-FR" dirty="0" smtClean="0"/>
              <a:t>entre </a:t>
            </a:r>
            <a:r>
              <a:rPr lang="fr-FR" dirty="0" err="1" smtClean="0"/>
              <a:t>AcM</a:t>
            </a:r>
            <a:r>
              <a:rPr lang="fr-FR" dirty="0" smtClean="0"/>
              <a:t> </a:t>
            </a:r>
            <a:r>
              <a:rPr lang="fr-FR" dirty="0" smtClean="0"/>
              <a:t>et </a:t>
            </a:r>
            <a:r>
              <a:rPr lang="fr-FR" dirty="0" smtClean="0"/>
              <a:t> </a:t>
            </a:r>
            <a:r>
              <a:rPr lang="fr-FR" dirty="0" err="1" smtClean="0"/>
              <a:t>Acpolyclonaux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altLang="fr-FR" b="1" dirty="0" smtClean="0">
              <a:latin typeface="Helvetica" charset="0"/>
            </a:endParaRP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3568" y="1397000"/>
          <a:ext cx="8064896" cy="458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65460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AcM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AcP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3763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Constituer d'un seul type d'anticorps soient issues </a:t>
                      </a:r>
                      <a:r>
                        <a:rPr lang="fr-FR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par des cultures cellulaires soit issues de la sélection clonale de plasmocytes qui produisent donc un seul type d'anticorps.</a:t>
                      </a: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Issue de la purification d'anticorps plasmatiques suite a une immunisation, il y a donc un ensemble d'anticorps qui reconnaissent l'antigène d'où le terme </a:t>
                      </a:r>
                      <a:r>
                        <a:rPr lang="fr-FR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polyclonaux</a:t>
                      </a:r>
                      <a: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= plusieurs clones.</a:t>
                      </a:r>
                      <a:br>
                        <a:rPr lang="fr-FR" sz="28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fr-FR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des </a:t>
            </a:r>
            <a:r>
              <a:rPr lang="fr-FR" dirty="0" err="1" smtClean="0"/>
              <a:t>Ac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2000"/>
          </a:blip>
          <a:srcRect/>
          <a:stretch>
            <a:fillRect/>
          </a:stretch>
        </p:blipFill>
        <p:spPr bwMode="auto">
          <a:xfrm>
            <a:off x="899592" y="1556792"/>
            <a:ext cx="770485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Obtention des </a:t>
            </a:r>
            <a:r>
              <a:rPr lang="fr-FR" dirty="0" err="1" smtClean="0"/>
              <a:t>AcM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5000"/>
          </a:blip>
          <a:srcRect/>
          <a:stretch>
            <a:fillRect/>
          </a:stretch>
        </p:blipFill>
        <p:spPr bwMode="auto">
          <a:xfrm>
            <a:off x="0" y="1340768"/>
            <a:ext cx="889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b="1" i="1" dirty="0" smtClean="0"/>
              <a:t>Types d’AC monoclonaux</a:t>
            </a:r>
            <a:r>
              <a:rPr lang="fr-FR" b="1" dirty="0" smtClean="0"/>
              <a:t> 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MURINS «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MOMAB 1975 »</a:t>
            </a:r>
          </a:p>
          <a:p>
            <a:pPr lvl="0">
              <a:buFont typeface="Wingdings" pitchFamily="2" charset="2"/>
              <a:buChar char="ü"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AC CHIMERIQUES «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XIMAB 1984)»</a:t>
            </a:r>
          </a:p>
          <a:p>
            <a:pPr lvl="0">
              <a:buFont typeface="Wingdings" pitchFamily="2" charset="2"/>
              <a:buChar char="ü"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AC HUMANISES «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ZUMAB, 1988 et 1991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AC ENTIEREMENT HUMAINS «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MUMAB 1994 »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0238" indent="-630238">
              <a:buFont typeface="+mj-lt"/>
              <a:buAutoNum type="romanUcPeriod"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Déficit d’adhésion leucocytaire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547664" y="2780928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644008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732240" y="2780928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3528" y="3933056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LAD 1</a:t>
            </a:r>
            <a:endParaRPr lang="fr-FR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3563888" y="3789040"/>
            <a:ext cx="1872208" cy="1512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LAD 2</a:t>
            </a:r>
            <a:endParaRPr lang="fr-FR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6372200" y="3861048"/>
            <a:ext cx="2232248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LAD 3 </a:t>
            </a:r>
            <a:endParaRPr lang="fr-FR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971600" y="1628800"/>
            <a:ext cx="6840760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L’adhésion des leucocytes au niveau de l’</a:t>
            </a:r>
            <a:r>
              <a:rPr lang="fr-FR" sz="2800" b="1" dirty="0" err="1" smtClean="0"/>
              <a:t>endothelium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anticorps monoclonaux peuvent fonctionner selon trois principaux modes d’action :</a:t>
            </a:r>
          </a:p>
          <a:p>
            <a:pPr indent="106363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bloquant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l’action de molécules ou de Récepteurs spécifiques 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(Facteurs de croissance, cytokines ou autres Médiateurs solubles, Par liaison directe au facteur lui-même Ou à son récepteur.)</a:t>
            </a:r>
          </a:p>
          <a:p>
            <a:pPr indent="106363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ciblant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 cellules spécifiques 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(ADCC , CDC contre les cellules tumorales)</a:t>
            </a:r>
          </a:p>
          <a:p>
            <a:pPr indent="106363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fonctionnant comme des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molécules 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signalisation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(signaux 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transmembranaires permettant de contrôler la croissance et l’</a:t>
            </a:r>
            <a:r>
              <a:rPr lang="fr-FR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apoptose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 cellules </a:t>
            </a:r>
            <a:r>
              <a:rPr lang="fr-FR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tumorales)</a:t>
            </a:r>
            <a:endParaRPr lang="fr-FR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06363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r>
              <a:rPr lang="fr-FR" dirty="0" smtClean="0"/>
              <a:t>omaines d'utilisation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u="sng" dirty="0" smtClean="0">
                <a:solidFill>
                  <a:srgbClr val="7030A0"/>
                </a:solidFill>
              </a:rPr>
              <a:t>transplantation:</a:t>
            </a:r>
          </a:p>
          <a:p>
            <a:r>
              <a:rPr lang="fr-FR" dirty="0" smtClean="0"/>
              <a:t>Trois anticorps dirigés contre le CD3 et le CD25 sont utilisés pour supprimer la réponse immune après transplantation. </a:t>
            </a:r>
            <a:r>
              <a:rPr lang="fr-FR" dirty="0" smtClean="0"/>
              <a:t>L’effet </a:t>
            </a:r>
            <a:r>
              <a:rPr lang="fr-FR" dirty="0" smtClean="0"/>
              <a:t>obtenu permet d'éviter le rejet de greffe en induisant une tolérance aux organes transplantés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Ces anticorps monoclonaux sont administrés en complément de produits immunosuppresseurs telles que la ciclosporine et les </a:t>
            </a:r>
            <a:r>
              <a:rPr lang="fr-FR" dirty="0" smtClean="0"/>
              <a:t>corticoïdes.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sz="3000" b="1" u="sng" dirty="0" smtClean="0">
                <a:solidFill>
                  <a:srgbClr val="7030A0"/>
                </a:solidFill>
              </a:rPr>
              <a:t>auto-immunes et inflammatoires                                                                                                                                                                           </a:t>
            </a:r>
            <a:endParaRPr lang="fr-FR" sz="3000" b="1" u="sng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polyarthrite rhumatoïde et la maladie de</a:t>
            </a:r>
          </a:p>
          <a:p>
            <a:pPr marL="0" indent="0">
              <a:buNone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Crohn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parmi les pathologies inflammatoires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chroniques dans lesquelles le TNF-α, cytokine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pro-inflammatoire, joue un rôle central.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existe 3</a:t>
            </a:r>
            <a:r>
              <a:rPr lang="fr-FR" dirty="0" smtClean="0"/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anti-TNF qui sont efficaces dans la maladie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Crohn</a:t>
            </a:r>
            <a:r>
              <a:rPr lang="fr-FR" dirty="0" smtClean="0"/>
              <a:t> .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Remicad</a:t>
            </a:r>
            <a:r>
              <a:rPr lang="fr-FR" b="1" dirty="0" smtClean="0"/>
              <a:t> 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impliqué dans le traitement de la       maladie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Crohn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Diabète auto-immune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3types: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539552" y="2204864"/>
            <a:ext cx="35283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iabète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 type 1: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disparition des cellules productrices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d'insuline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076056" y="2060848"/>
            <a:ext cx="3779912" cy="18722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iabète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 type 2: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diminution de sensibilité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l'insuline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555776" y="4437112"/>
            <a:ext cx="3960440" cy="18722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iabète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gestationnel: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iabète sucré pendant la grossesse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Diabète de type 1: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iabète </a:t>
            </a:r>
            <a:r>
              <a:rPr lang="fr-FR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insulinodépendant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aladie auto-immune, provoquée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les propres défenses immunitaires de l'organisme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contre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pancréas qui sécrètent l'insuline (cellules bêta des îlots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Langerhans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b="1" i="1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fr-FR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conséquence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l'</a:t>
            </a:r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insuline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n'est pas suffisamment fabriquée et ne peut plus jouer son rôle qui consiste à faire </a:t>
            </a:r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baisser le taux de glucose (la glycémie) dans le sang.</a:t>
            </a:r>
          </a:p>
          <a:p>
            <a:pPr>
              <a:buFont typeface="Wingdings" pitchFamily="2" charset="2"/>
              <a:buChar char="ü"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ll MT" pitchFamily="18" charset="0"/>
              </a:rPr>
              <a:t>Symptômes du diabète de type 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Elimination 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excessive d'urine.</a:t>
            </a:r>
            <a:endParaRPr lang="en-US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ugmentation 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de la soif et de la faim. </a:t>
            </a:r>
            <a:endParaRPr lang="en-US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Fatigue 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importante.</a:t>
            </a:r>
            <a:endParaRPr lang="en-US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Perte 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de poids.</a:t>
            </a:r>
            <a:endParaRPr lang="en-US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ision </a:t>
            </a:r>
            <a:r>
              <a:rPr lang="fr-FR" dirty="0" smtClean="0">
                <a:ln/>
                <a:latin typeface="Times New Roman" pitchFamily="18" charset="0"/>
                <a:cs typeface="Times New Roman" pitchFamily="18" charset="0"/>
              </a:rPr>
              <a:t>floue.</a:t>
            </a:r>
            <a:endParaRPr lang="en-US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ll MT" pitchFamily="18" charset="0"/>
              </a:rPr>
              <a:t>Mécanisme de la réaction auto-immune:</a:t>
            </a: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ll MT" pitchFamily="18" charset="0"/>
              </a:rPr>
            </a:b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6000"/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</a:t>
            </a:r>
            <a:r>
              <a:rPr lang="fr-FR" dirty="0" smtClean="0"/>
              <a:t>acteurs </a:t>
            </a:r>
            <a:r>
              <a:rPr lang="fr-FR" dirty="0" smtClean="0"/>
              <a:t>favorisants de </a:t>
            </a:r>
            <a:r>
              <a:rPr lang="fr-FR" dirty="0" smtClean="0"/>
              <a:t>DT1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Facteurs génétiques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l’étude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vrais et faux jumeaux diabétiques, par la forte probabilité de développer un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diabète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type 1 lorsque les deux parents sont eux-mêmes diabétiques, et par la mise en évidence de particularités génétiques (marqueurs cellulaires) plus fréquents chez les personnes diabétiques.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externes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différences régionales en termes de fréquence du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diabète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au sein d’une population donnée.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Par exemple, la fréquence du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diabète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type 1 en Sardaigne est quatre fois plus élevée que dans le reste de l’Italie.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nature de l’alimentation pendant la petite enfance (l’allaitement maternel semble réduire le risque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diabète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chez l’enfant)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Facteurs liés à des maladies 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Maladies qui touchent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pancréas (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inflammation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kyste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cancer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mucoviscidose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etc.) peuvent indirectement provoquer un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diabète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/>
          <a:lstStyle/>
          <a:p>
            <a:r>
              <a:rPr lang="fr-FR" dirty="0" smtClean="0"/>
              <a:t>Préventions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996952"/>
            <a:ext cx="8229600" cy="1368152"/>
          </a:xfrm>
        </p:spPr>
        <p:txBody>
          <a:bodyPr>
            <a:normAutofit/>
          </a:bodyPr>
          <a:lstStyle/>
          <a:p>
            <a:r>
              <a:rPr lang="fr-FR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Une alimentation équilibrée</a:t>
            </a:r>
          </a:p>
          <a:p>
            <a:r>
              <a:rPr lang="fr-FR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Activité Physique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Insulinothérapie</a:t>
            </a:r>
            <a:r>
              <a:rPr lang="fr-FR" dirty="0" smtClean="0"/>
              <a:t>: L’injection d’insuline doit être faite strictement dans le tissu sous-cutané </a:t>
            </a:r>
            <a:r>
              <a:rPr lang="fr-FR" dirty="0" smtClean="0"/>
              <a:t>profond</a:t>
            </a:r>
          </a:p>
          <a:p>
            <a:endParaRPr lang="fr-FR" dirty="0" smtClean="0"/>
          </a:p>
          <a:p>
            <a:r>
              <a:rPr lang="fr-FR" b="1" i="1" dirty="0" smtClean="0">
                <a:solidFill>
                  <a:srgbClr val="7030A0"/>
                </a:solidFill>
              </a:rPr>
              <a:t>Le pancréas artificiel</a:t>
            </a:r>
            <a:r>
              <a:rPr lang="fr-FR" dirty="0" smtClean="0"/>
              <a:t> </a:t>
            </a:r>
            <a:r>
              <a:rPr lang="fr-FR" dirty="0" smtClean="0"/>
              <a:t>: </a:t>
            </a:r>
            <a:r>
              <a:rPr lang="fr-FR" dirty="0" smtClean="0"/>
              <a:t>l'implantation sous la peau d'une électrode miniaturisée qui intègre les valeurs de glycémie et programme en temps réel une quantité d'insuline en fonction des algorithmes </a:t>
            </a:r>
            <a:r>
              <a:rPr lang="fr-FR" dirty="0" smtClean="0"/>
              <a:t>physiologiques.</a:t>
            </a: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3473227"/>
          </a:xfrm>
        </p:spPr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LAD 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Touche les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intégrines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exprimés à la surface des leucocytes et les IG endothélium </a:t>
            </a:r>
          </a:p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LAD II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Absence du résidus  SLEX qui se trouve fixé au peptidoglycane des leucocytes ( empêche le roulement)</a:t>
            </a:r>
          </a:p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LAD II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I: Touche l’activation des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intégrines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Immunologie </a:t>
            </a:r>
            <a:r>
              <a:rPr lang="fr-FR" dirty="0" smtClean="0"/>
              <a:t>de la gestation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système immunitaire, à travers ses deux principales  composantes, l’immunité cellulaire et humorale, doit s’adapter à la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greffe semi-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allogénique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que constitue le fœtus. Pour éviter le rejet de ce dernier , plusieurs mécanismes physiologiques sont mis en œuvre qui font intervenir des mécanismes  protecteurs propres ainsi que des adaptations de l’immunité innée et adaptative.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4 types d’interfaces fœto-maternelles </a:t>
            </a:r>
            <a:endParaRPr lang="fr-FR" dirty="0"/>
          </a:p>
        </p:txBody>
      </p:sp>
      <p:pic>
        <p:nvPicPr>
          <p:cNvPr id="4" name="Espace réservé du contenu 5" descr="Image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5000"/>
          </a:blip>
          <a:stretch>
            <a:fillRect/>
          </a:stretch>
        </p:blipFill>
        <p:spPr>
          <a:xfrm>
            <a:off x="539552" y="1340768"/>
            <a:ext cx="7632848" cy="5229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mécanismes protecteurs spécifiques au niveau du placenta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L’absence d’expression du complexe majeur d’</a:t>
            </a:r>
            <a:r>
              <a:rPr lang="fr-FR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histocompatibilite</a:t>
            </a: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(CMH) I et II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  les cellules fœtales 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« Trophoblastes »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évite la reconnaissance et l’attaque par les lymphocytes T maternels.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5544616" cy="6669360"/>
          </a:xfrm>
        </p:spPr>
        <p:txBody>
          <a:bodyPr/>
          <a:lstStyle/>
          <a:p>
            <a:pPr marL="269875" indent="-269875">
              <a:buFont typeface="+mj-lt"/>
              <a:buAutoNum type="arabicPeriod" startAt="2"/>
            </a:pPr>
            <a:r>
              <a:rPr lang="fr-FR" dirty="0" smtClean="0"/>
              <a:t> </a:t>
            </a: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L’expression </a:t>
            </a: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molécule </a:t>
            </a: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0" indent="0"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molécule de HLA de classe I non classique, exprimée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principalement par le placenta pendant la grossesse permet d’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empecher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l’attaque des cellules NK utérines en se liant aux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killer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inhibitor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(CD94/NKGD2A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)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permettant  ainsi de bloquer leur action lytique vis-à-vis des trophoblastes. </a:t>
            </a:r>
          </a:p>
          <a:p>
            <a:pPr marL="269875" indent="-269875">
              <a:buFont typeface="+mj-lt"/>
              <a:buAutoNum type="arabicPeriod" startAt="2"/>
            </a:pPr>
            <a:endParaRPr lang="fr-FR" dirty="0"/>
          </a:p>
        </p:txBody>
      </p:sp>
      <p:pic>
        <p:nvPicPr>
          <p:cNvPr id="4" name="Image 3" descr="doc2q3o.gif"/>
          <p:cNvPicPr>
            <a:picLocks noChangeAspect="1"/>
          </p:cNvPicPr>
          <p:nvPr/>
        </p:nvPicPr>
        <p:blipFill>
          <a:blip r:embed="rId2" cstate="print">
            <a:lum contrast="12000"/>
          </a:blip>
          <a:stretch>
            <a:fillRect/>
          </a:stretch>
        </p:blipFill>
        <p:spPr>
          <a:xfrm>
            <a:off x="5643570" y="692696"/>
            <a:ext cx="3314704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menaces immunitaires maternelles envers le fœtus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632848" cy="414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Font typeface="+mj-lt"/>
              <a:buAutoNum type="alphaLcParenR"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anticorps cytotoxiques maternels anti-paternels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présence d’allo-anticorps maternel cytotoxique dirigé contre des molécules HLA de classe I ainsi que les cellules trophoblastiques qui  n’expriment pas de molécule HLA II vont prévenir la stimulation des  LB et les  LT CD4+ 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conséquent, le  placenta résiste à la lyse par ces AC cytotoxiques maternels anti paternels on inhibant l’activation du complément par des molécules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régulatrices.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LT CD8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cytotoxiques spécifiques d’antigènes CMHI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paternels</a:t>
            </a:r>
          </a:p>
          <a:p>
            <a:pPr marL="514350" indent="-514350">
              <a:buNone/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 Il existe une sécrétion locale de molécules immunosuppressives, retrouvées localement au niveau des interfaces fœto-maternelles et permettant de contrôler l’activité des cellules T et les  NK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lphaLcParenR" startAt="3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cellules NK tueuses utérines 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Rôle dans le remodelage vasculaire au début de la  gestation: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Synthèse de facteurs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angiogéniques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(VEGF...),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Synthèse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chimiokines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inflammatoires qui  recrutent les cellules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cyto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-trophoblastiques,</a:t>
            </a:r>
          </a:p>
          <a:p>
            <a:pPr marL="514350" indent="-514350"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Contrôlent la formation des artères spiralées en stimulant l’invasion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cytotrophoblastes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extra-villeux qui remplacent l’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endothelium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maternel: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Rôle capital dans l’approvisionnement sanguin du fœtus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lymphocytes T régulateurs</a:t>
            </a:r>
            <a:br>
              <a:rPr lang="fr-FR" b="1" i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8900" indent="20638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cellules T régulateurs représentent une sous-population de cellules T CD4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elles exercent un effet suppresseur sur les réponses immunitaires spécifiques d’antigènes, et donc importantes pour induire une tolérance aux allogreffes(fœtus) </a:t>
            </a:r>
          </a:p>
          <a:p>
            <a:pPr marL="88900" indent="20638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30225" indent="0">
              <a:buFont typeface="Wingdings" pitchFamily="2" charset="2"/>
              <a:buChar char="Ø"/>
            </a:pPr>
            <a:r>
              <a:rPr lang="fr-FR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Rôles </a:t>
            </a:r>
          </a:p>
          <a:p>
            <a:pPr marL="88900" indent="20638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Inhibent la prolifération de cellules T par stimulation anti-CD3</a:t>
            </a:r>
          </a:p>
          <a:p>
            <a:pPr marL="88900" indent="20638">
              <a:buFont typeface="Wingdings" pitchFamily="2" charset="2"/>
              <a:buChar char="§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Induisent la production d’IDO par les cellules dendritiques.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CMH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complexe majeur d’histocompatibilité (CMH)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: 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Un système de reconnaissance du soi</a:t>
            </a:r>
          </a:p>
          <a:p>
            <a:pPr algn="just"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Présent chez la plupart des vertébrés.</a:t>
            </a:r>
          </a:p>
          <a:p>
            <a:pPr algn="just"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est appelé HLA chez l’homme ou H-2 chez la souris</a:t>
            </a:r>
          </a:p>
          <a:p>
            <a:pPr algn="just">
              <a:buFont typeface="Wingdings" pitchFamily="2" charset="2"/>
              <a:buChar char="ü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Il comporte trois classes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736600" algn="just"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CMH I , CMH II, CMH III</a:t>
            </a:r>
          </a:p>
          <a:p>
            <a:pPr algn="just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LAD 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Désordre génétique  suite a une mutation au niveau du gène ITGB2 qui code pour la sous-unité B de l’</a:t>
            </a:r>
            <a:r>
              <a:rPr lang="fr-FR" dirty="0" err="1" smtClean="0"/>
              <a:t>intégrine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Par conséquent :</a:t>
            </a:r>
          </a:p>
          <a:p>
            <a:pPr marL="719138" indent="-269875">
              <a:buFont typeface="Wingdings" pitchFamily="2" charset="2"/>
              <a:buChar char="ü"/>
              <a:tabLst>
                <a:tab pos="809625" algn="l"/>
              </a:tabLst>
            </a:pPr>
            <a:r>
              <a:rPr lang="fr-FR" dirty="0" smtClean="0"/>
              <a:t>Réduction de la taille de la </a:t>
            </a:r>
            <a:r>
              <a:rPr lang="fr-FR" dirty="0" err="1" smtClean="0"/>
              <a:t>proteine</a:t>
            </a:r>
            <a:endParaRPr lang="fr-FR" dirty="0" smtClean="0"/>
          </a:p>
          <a:p>
            <a:pPr marL="719138" indent="-269875">
              <a:buFont typeface="Wingdings" pitchFamily="2" charset="2"/>
              <a:buChar char="ü"/>
              <a:tabLst>
                <a:tab pos="809625" algn="l"/>
              </a:tabLst>
            </a:pPr>
            <a:r>
              <a:rPr lang="fr-FR" dirty="0" smtClean="0"/>
              <a:t>Absence totale de la </a:t>
            </a:r>
            <a:r>
              <a:rPr lang="fr-FR" dirty="0" err="1" smtClean="0"/>
              <a:t>proteine</a:t>
            </a: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fr-FR" dirty="0" smtClean="0"/>
              <a:t>Gènes CMH 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26084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 le chromosome 6 chez l’humain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chaînes lourdes, associées à la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b2-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microglobuline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econnues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les lymphocytes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T CD8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+,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expression quasi ubiquitaire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grand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polymorphisme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allélique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Le chromosome humain 6 porte les loci Humain HLA-A, B et C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3573016"/>
            <a:ext cx="7216378" cy="27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Genes</a:t>
            </a:r>
            <a:r>
              <a:rPr lang="fr-FR" dirty="0" smtClean="0"/>
              <a:t> CMH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Codent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chaîne a et b des molécules d’histocompatibilité de classe II.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Ces molécules sont très polymorphes et leur expression  est restreinte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certains types de cellules (monocytes, lymphocytes B).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econnues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 les lymphocytes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T CD4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+, le plus souvent amplificateurs et non cytotoxiques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assurent principalement la présentation des antigènes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exogènes.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Gènes CMH III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nsemble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hétérogène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comportant des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gènes sans relevance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immunologique: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gène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l’hydrolase en 21 des hormones stéroïdiennes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d’intérêt immunologique direct (C4A, C4B, TNF,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codant les deux sous-unités TAP 1, TAP 2 des pompes à peptides associés à la présentation antigénique par les molécules d’histocompatibilité de classe I,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codant certaines sous- unités LMP-2, LMP-7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protéasome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92888" cy="64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CARACTERISTIQUES EN COMMUN entre CMH I et CMH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fr-FR" dirty="0" smtClean="0"/>
              <a:t>Présentent un polymorphisme génétique multi-</a:t>
            </a:r>
            <a:r>
              <a:rPr lang="fr-FR" dirty="0" err="1" smtClean="0"/>
              <a:t>allélique</a:t>
            </a:r>
            <a:endParaRPr lang="fr-FR" dirty="0" smtClean="0"/>
          </a:p>
          <a:p>
            <a:r>
              <a:rPr lang="fr-FR" dirty="0" smtClean="0"/>
              <a:t>Codominance et la transmission en bloc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différence entre </a:t>
            </a:r>
            <a:r>
              <a:rPr lang="fr-FR" dirty="0" smtClean="0"/>
              <a:t>CMH I et CMH II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73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86011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CMH I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CMH</a:t>
                      </a: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II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6040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Les</a:t>
                      </a: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gènes </a:t>
                      </a: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sont exprimés sur la plupart des cellules </a:t>
                      </a: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nucléés </a:t>
                      </a:r>
                      <a:endParaRPr lang="fr-FR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fr-FR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Les gènes sont exprimes sur les CPA</a:t>
                      </a: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 cellules dendritiques, macrophages, monocytes, LT ACTIVES 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0205">
                <a:tc>
                  <a:txBody>
                    <a:bodyPr/>
                    <a:lstStyle/>
                    <a:p>
                      <a:pPr algn="ctr"/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Présentation de l’AG aux LT CD8+</a:t>
                      </a:r>
                      <a:endParaRPr lang="fr-FR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Présentation de l’AG aux LT CD4+</a:t>
                      </a:r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Présentation de fragments de protéines  ENDOGENES </a:t>
                      </a:r>
                      <a:endParaRPr lang="fr-FR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51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Présentation de fragments de protéines  ENDOGENES </a:t>
                      </a:r>
                    </a:p>
                    <a:p>
                      <a:pPr algn="ctr"/>
                      <a:endParaRPr lang="fr-F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Transplantation d’organes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pération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chirurgicale consistant à remplacer un organe malade par un organe sain, appelé « greffon » ou « transplant » et provenant d'un donneur. </a:t>
            </a:r>
          </a:p>
          <a:p>
            <a:pPr marL="0" indent="0">
              <a:buNone/>
            </a:pPr>
            <a:endParaRPr lang="fr-FR" sz="28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 </a:t>
            </a:r>
            <a:r>
              <a:rPr lang="fr-FR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issue thérapeutique pour la plupart des pathologies conduisant à une perte irréversible de la fonction d’organes vitaux tels que le rein, le cœur, le foie ou le poumon</a:t>
            </a:r>
            <a:r>
              <a:rPr lang="fr-FR" sz="2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différence entre transplantation et greffe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fr-FR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Transplantation: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réalisée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avec une anastomose chirurgicale des vaisseaux sanguins nourriciers et/ou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fonctionnels,</a:t>
            </a:r>
          </a:p>
          <a:p>
            <a:r>
              <a:rPr lang="fr-FR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Greffe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avasculaire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fr-F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types de greffes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Autogreffe ou greffe autologue: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Greffe provenant de l’organisme donneur lui-même et greffée sur le même organisme </a:t>
            </a:r>
            <a:r>
              <a:rPr lang="fr-FR" sz="2800" dirty="0" smtClean="0"/>
              <a:t>Il s'agit essentiellement de </a:t>
            </a:r>
            <a:r>
              <a:rPr lang="fr-FR" sz="2800" dirty="0" smtClean="0">
                <a:hlinkClick r:id="rId2" tooltip="Tissu biologique"/>
              </a:rPr>
              <a:t>tissus</a:t>
            </a:r>
            <a:r>
              <a:rPr lang="fr-FR" sz="2800" dirty="0" smtClean="0"/>
              <a:t> ou de </a:t>
            </a:r>
            <a:r>
              <a:rPr lang="fr-FR" sz="2800" dirty="0" smtClean="0">
                <a:hlinkClick r:id="rId3" tooltip="Cellule (biologie)"/>
              </a:rPr>
              <a:t>cellules</a:t>
            </a:r>
            <a:r>
              <a:rPr lang="fr-FR" sz="2800" dirty="0" smtClean="0"/>
              <a:t>                         </a:t>
            </a:r>
            <a:r>
              <a:rPr lang="fr-FR" sz="2800" dirty="0" smtClean="0">
                <a:sym typeface="Wingdings" pitchFamily="2" charset="2"/>
              </a:rPr>
              <a:t></a:t>
            </a:r>
            <a:r>
              <a:rPr lang="fr-FR" sz="2800" b="1" dirty="0" smtClean="0">
                <a:solidFill>
                  <a:srgbClr val="0033CD"/>
                </a:solidFill>
                <a:latin typeface="Times New Roman"/>
              </a:rPr>
              <a:t>Elle </a:t>
            </a:r>
            <a:r>
              <a:rPr lang="fr-FR" sz="2800" b="1" dirty="0" smtClean="0">
                <a:solidFill>
                  <a:srgbClr val="0033CD"/>
                </a:solidFill>
                <a:latin typeface="Times New Roman"/>
              </a:rPr>
              <a:t>n’est jamais rejetée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Greffe </a:t>
            </a:r>
            <a:r>
              <a:rPr lang="fr-FR" sz="2800" b="1" i="1" u="sng" dirty="0" err="1" smtClean="0">
                <a:solidFill>
                  <a:srgbClr val="FF3300"/>
                </a:solidFill>
                <a:latin typeface="Times New Roman"/>
              </a:rPr>
              <a:t>syngénique</a:t>
            </a: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 </a:t>
            </a: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ou isogreffe: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Greffe pratiquée entre individus génétiquement semblables </a:t>
            </a:r>
            <a:r>
              <a:rPr lang="fr-FR" sz="2800" dirty="0" smtClean="0">
                <a:latin typeface="Times New Roman"/>
              </a:rPr>
              <a:t>portant les mêmes </a:t>
            </a:r>
            <a:r>
              <a:rPr lang="fr-FR" sz="2800" dirty="0" smtClean="0">
                <a:latin typeface="Times New Roman"/>
              </a:rPr>
              <a:t>Ag d’histocompatibilité </a:t>
            </a:r>
            <a:r>
              <a:rPr lang="fr-FR" sz="2800" dirty="0" smtClean="0">
                <a:latin typeface="Times New Roman"/>
              </a:rPr>
              <a:t>(</a:t>
            </a:r>
            <a:r>
              <a:rPr lang="fr-FR" sz="2800" dirty="0" smtClean="0">
                <a:latin typeface="Times New Roman"/>
              </a:rPr>
              <a:t>HLA)</a:t>
            </a:r>
            <a:r>
              <a:rPr lang="fr-FR" sz="2800" dirty="0" smtClean="0">
                <a:latin typeface="Times New Roman"/>
                <a:sym typeface="Wingdings" pitchFamily="2" charset="2"/>
              </a:rPr>
              <a:t> </a:t>
            </a:r>
            <a:r>
              <a:rPr lang="fr-FR" sz="2800" dirty="0" smtClean="0">
                <a:latin typeface="Times New Roman"/>
              </a:rPr>
              <a:t>Jumeaux </a:t>
            </a:r>
            <a:r>
              <a:rPr lang="fr-FR" sz="2800" dirty="0" smtClean="0">
                <a:latin typeface="Times New Roman"/>
              </a:rPr>
              <a:t>monozygotes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Greffe </a:t>
            </a:r>
            <a:r>
              <a:rPr lang="fr-FR" sz="2800" b="1" i="1" u="sng" dirty="0" err="1" smtClean="0">
                <a:solidFill>
                  <a:srgbClr val="FF3300"/>
                </a:solidFill>
                <a:latin typeface="Times New Roman"/>
              </a:rPr>
              <a:t>allogénique</a:t>
            </a: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 ou allogreffe: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Greffe pratiquée entre 2 individus de la même espèce mais génétiquement différents ,C'est le cas le plus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fréquent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33CD"/>
                </a:solidFill>
                <a:latin typeface="Times New Roman"/>
                <a:sym typeface="Wingdings" pitchFamily="2" charset="2"/>
              </a:rPr>
              <a:t>E</a:t>
            </a:r>
            <a:r>
              <a:rPr lang="fr-FR" b="1" dirty="0" smtClean="0">
                <a:solidFill>
                  <a:srgbClr val="0033CD"/>
                </a:solidFill>
                <a:latin typeface="Times New Roman"/>
              </a:rPr>
              <a:t>lle </a:t>
            </a:r>
            <a:r>
              <a:rPr lang="fr-FR" b="1" dirty="0" smtClean="0">
                <a:solidFill>
                  <a:srgbClr val="0033CD"/>
                </a:solidFill>
                <a:latin typeface="Times New Roman"/>
              </a:rPr>
              <a:t>fait l’objet d’un rejet </a:t>
            </a:r>
            <a:r>
              <a:rPr lang="fr-FR" b="1" dirty="0" smtClean="0">
                <a:solidFill>
                  <a:srgbClr val="0033CD"/>
                </a:solidFill>
                <a:latin typeface="Times New Roman"/>
              </a:rPr>
              <a:t>immunologique</a:t>
            </a:r>
          </a:p>
          <a:p>
            <a:pPr marL="0" indent="0">
              <a:buNone/>
            </a:pP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Greffe </a:t>
            </a:r>
            <a:r>
              <a:rPr lang="fr-FR" sz="2800" b="1" i="1" u="sng" dirty="0" err="1" smtClean="0">
                <a:solidFill>
                  <a:srgbClr val="FF3300"/>
                </a:solidFill>
                <a:latin typeface="Times New Roman"/>
              </a:rPr>
              <a:t>xénogénique</a:t>
            </a:r>
            <a:r>
              <a:rPr lang="fr-FR" sz="2800" b="1" i="1" u="sng" dirty="0" smtClean="0">
                <a:solidFill>
                  <a:srgbClr val="FF3300"/>
                </a:solidFill>
                <a:latin typeface="Times New Roman"/>
              </a:rPr>
              <a:t> ou xénogreffe: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Greffe entre individus d’espèces 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</a:rPr>
              <a:t>différentes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33CD"/>
                </a:solidFill>
                <a:latin typeface="Times New Roman"/>
              </a:rPr>
              <a:t>Elle </a:t>
            </a:r>
            <a:r>
              <a:rPr lang="fr-FR" b="1" dirty="0" smtClean="0">
                <a:solidFill>
                  <a:srgbClr val="0033CD"/>
                </a:solidFill>
                <a:latin typeface="Times New Roman"/>
              </a:rPr>
              <a:t>fait l’objet d’un rejet immunologique</a:t>
            </a:r>
          </a:p>
          <a:p>
            <a:pPr marL="0" indent="0"/>
            <a:endParaRPr lang="fr-FR" b="1" dirty="0" smtClean="0">
              <a:solidFill>
                <a:srgbClr val="0033CD"/>
              </a:solidFill>
              <a:latin typeface="Times New Roman"/>
            </a:endParaRPr>
          </a:p>
          <a:p>
            <a:pPr marL="0" indent="0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LAD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Très rare, consiste à un problème au niveau du métabolisme du FRUCTOSE </a:t>
            </a:r>
          </a:p>
          <a:p>
            <a:r>
              <a:rPr lang="fr-FR" dirty="0" smtClean="0"/>
              <a:t>Mutation au niveau du gène qui code pour le transporteur du GDP-Fructose qui assure le transport du GDP-fructose de cytosol vers l’appareil de golgi </a:t>
            </a:r>
            <a:endParaRPr lang="fr-F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FF3300"/>
                </a:solidFill>
                <a:latin typeface="Times New Roman"/>
              </a:rPr>
              <a:t>Greffon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L’organe ou le fragment de tissu greffé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 types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greffe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selon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l'emplacement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greffon</a:t>
            </a:r>
          </a:p>
          <a:p>
            <a:pPr indent="106363">
              <a:buFont typeface="Wingdings" pitchFamily="2" charset="2"/>
              <a:buChar char="ü"/>
            </a:pP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Greffe </a:t>
            </a:r>
            <a:r>
              <a:rPr lang="fr-FR" b="1" i="1" u="sng" dirty="0" err="1" smtClean="0">
                <a:latin typeface="Times New Roman" pitchFamily="18" charset="0"/>
                <a:cs typeface="Times New Roman" pitchFamily="18" charset="0"/>
              </a:rPr>
              <a:t>Orthotopique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greffon est amené en lieu et place de l’organe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receveur auquel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substitue</a:t>
            </a:r>
          </a:p>
          <a:p>
            <a:pPr indent="106363">
              <a:buFont typeface="Wingdings" pitchFamily="2" charset="2"/>
              <a:buChar char="ü"/>
            </a:pP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Greffe Hétérotopique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greffon est placé dans un site anatomique différent du site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naturelle exemple :la transplantation des reins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IMMUNOLOGIE Rejet de greffe et CMH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CMH constitue le principal problème lors de greffe d’organes ou de tissus. </a:t>
            </a:r>
          </a:p>
          <a:p>
            <a:pPr marL="0" indent="0">
              <a:buFont typeface="Wingdings" pitchFamily="2" charset="2"/>
              <a:buChar char="Ø"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La réponse allo-immune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Présentatrices d’Allo-antigènes</a:t>
            </a:r>
          </a:p>
          <a:p>
            <a:pPr marL="0" indent="0"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Les cellules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dendritiques, Les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monocytes / macrophages; Les cellules endothéliales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Expriment les Ag HLA.II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HLA.I</a:t>
            </a:r>
          </a:p>
          <a:p>
            <a:pPr>
              <a:buNone/>
            </a:pPr>
            <a:endParaRPr lang="fr-FR" b="1" dirty="0" smtClean="0">
              <a:solidFill>
                <a:srgbClr val="339A33"/>
              </a:solidFill>
              <a:latin typeface="Times New Roman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Le lymphocyte TCD4</a:t>
            </a:r>
          </a:p>
          <a:p>
            <a:r>
              <a:rPr lang="fr-FR" b="1" dirty="0" smtClean="0">
                <a:solidFill>
                  <a:srgbClr val="339A33"/>
                </a:solidFill>
                <a:latin typeface="Symbol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reconnaît Ag HLA.II présentés par les </a:t>
            </a:r>
            <a:r>
              <a:rPr lang="fr-FR" b="1" dirty="0" err="1" smtClean="0">
                <a:solidFill>
                  <a:srgbClr val="000000"/>
                </a:solidFill>
                <a:latin typeface="Times New Roman"/>
              </a:rPr>
              <a:t>cellulesAPC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 du greffon</a:t>
            </a:r>
          </a:p>
          <a:p>
            <a:r>
              <a:rPr lang="fr-FR" b="1" dirty="0" smtClean="0">
                <a:solidFill>
                  <a:srgbClr val="339A33"/>
                </a:solidFill>
                <a:latin typeface="Symbol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/>
              </a:rPr>
              <a:t>subit une activation, prolifération et différenciation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</a:rPr>
              <a:t>Clones TCD4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fr-FR" b="1" dirty="0" err="1" smtClean="0">
                <a:solidFill>
                  <a:srgbClr val="FF0000"/>
                </a:solidFill>
                <a:latin typeface="Times New Roman"/>
              </a:rPr>
              <a:t>anti-HLA.II</a:t>
            </a:r>
            <a:endParaRPr lang="fr-FR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LAD III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Concerne l’</a:t>
            </a:r>
            <a:r>
              <a:rPr lang="fr-FR" dirty="0"/>
              <a:t>é</a:t>
            </a:r>
            <a:r>
              <a:rPr lang="fr-FR" dirty="0" smtClean="0"/>
              <a:t>tape d’activation de la molécule d’</a:t>
            </a:r>
            <a:r>
              <a:rPr lang="fr-FR" dirty="0" err="1" smtClean="0"/>
              <a:t>intégrine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û à des mutations du gène FERMT3 codant pour la </a:t>
            </a:r>
            <a:r>
              <a:rPr lang="fr-FR" dirty="0" err="1" smtClean="0"/>
              <a:t>kindlin</a:t>
            </a:r>
            <a:r>
              <a:rPr lang="fr-FR" dirty="0" smtClean="0"/>
              <a:t>-3 dans les cellules hématopoïétiques et entraînant un défaut d'activation de toutes les </a:t>
            </a:r>
            <a:r>
              <a:rPr lang="fr-FR" dirty="0" err="1" smtClean="0"/>
              <a:t>intégrines</a:t>
            </a:r>
            <a:r>
              <a:rPr lang="fr-FR" dirty="0" smtClean="0"/>
              <a:t> bêta.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MALADIES INFLAMMATOIRES CHRONIQUES DE L’INTESTIN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21210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fr-FR" dirty="0" smtClean="0"/>
              <a:t>2 types:</a:t>
            </a:r>
          </a:p>
          <a:p>
            <a:pPr indent="106363">
              <a:buFont typeface="Wingdings" pitchFamily="2" charset="2"/>
              <a:buChar char="ü"/>
            </a:pPr>
            <a:r>
              <a:rPr lang="fr-FR" dirty="0" smtClean="0"/>
              <a:t>MALADIE DE CROHN </a:t>
            </a:r>
          </a:p>
          <a:p>
            <a:pPr indent="106363">
              <a:buFont typeface="Wingdings" pitchFamily="2" charset="2"/>
              <a:buChar char="ü"/>
            </a:pPr>
            <a:r>
              <a:rPr lang="fr-FR" dirty="0" smtClean="0"/>
              <a:t>RECTOCOLITE UCLCERO-HEMORRAGIQUE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différents segments qui peuvent être affectés par MC ET  RCUH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17986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marL="449263" indent="-449263">
              <a:buFont typeface="+mj-lt"/>
              <a:buAutoNum type="arabicPeriod"/>
              <a:tabLst>
                <a:tab pos="1528763" algn="l"/>
              </a:tabLst>
            </a:pPr>
            <a:r>
              <a:rPr lang="fr-FR" dirty="0" smtClean="0"/>
              <a:t>La maladie de CROHN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309634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Décrite en 1932 à NEW YORK</a:t>
            </a:r>
          </a:p>
          <a:p>
            <a:r>
              <a:rPr lang="fr-FR" dirty="0" smtClean="0"/>
              <a:t>Lésions inflammatoires pouvant affecter </a:t>
            </a:r>
            <a:r>
              <a:rPr lang="fr-FR" dirty="0" err="1" smtClean="0"/>
              <a:t>differents</a:t>
            </a:r>
            <a:r>
              <a:rPr lang="fr-FR" dirty="0" smtClean="0"/>
              <a:t> segments du tube digestif ( Intestin </a:t>
            </a:r>
            <a:r>
              <a:rPr lang="fr-FR" dirty="0" err="1" smtClean="0"/>
              <a:t>grele</a:t>
            </a:r>
            <a:r>
              <a:rPr lang="fr-FR" dirty="0" smtClean="0"/>
              <a:t>, colon (gros intestin))</a:t>
            </a:r>
          </a:p>
          <a:p>
            <a:r>
              <a:rPr lang="fr-FR" dirty="0" smtClean="0"/>
              <a:t>Réponse immunologique anormale vis-à-vis de bactéries de la flore intestinale, favorisée par un disfonctionnement des cellules épithéliales suite à des mutations génétiques.</a:t>
            </a:r>
          </a:p>
          <a:p>
            <a:pPr>
              <a:buFont typeface="Wingdings" pitchFamily="2" charset="2"/>
              <a:buChar char="Ø"/>
            </a:pPr>
            <a:r>
              <a:rPr lang="fr-FR" b="1" i="1" dirty="0" smtClean="0"/>
              <a:t>Les mutations:</a:t>
            </a:r>
          </a:p>
          <a:p>
            <a:r>
              <a:rPr lang="fr-FR" dirty="0" smtClean="0"/>
              <a:t>Au niveau du récepteur intracellulaire présent dans la cellule épithéliale « NOD2/CARD15 »</a:t>
            </a:r>
          </a:p>
          <a:p>
            <a:endParaRPr lang="fr-F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539552" y="3705748"/>
            <a:ext cx="8072455" cy="28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1855</Words>
  <Application>Microsoft Office PowerPoint</Application>
  <PresentationFormat>Affichage à l'écran (4:3)</PresentationFormat>
  <Paragraphs>224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TD Immunocompétence </vt:lpstr>
      <vt:lpstr>Déficit d’adhésion leucocytaire</vt:lpstr>
      <vt:lpstr>DEFINITIONS</vt:lpstr>
      <vt:lpstr>LAD I</vt:lpstr>
      <vt:lpstr>LAD II</vt:lpstr>
      <vt:lpstr>LAD III</vt:lpstr>
      <vt:lpstr>MALADIES INFLAMMATOIRES CHRONIQUES DE L’INTESTIN </vt:lpstr>
      <vt:lpstr>Les différents segments qui peuvent être affectés par MC ET  RCUH</vt:lpstr>
      <vt:lpstr>La maladie de CROHN </vt:lpstr>
      <vt:lpstr>L’immunité intestinale au cours des MICI</vt:lpstr>
      <vt:lpstr>Diapositive 11</vt:lpstr>
      <vt:lpstr>Diapositive 12</vt:lpstr>
      <vt:lpstr>Diapositive 13</vt:lpstr>
      <vt:lpstr>Symptômes </vt:lpstr>
      <vt:lpstr>Les anticorps monoclonaux (AcM)</vt:lpstr>
      <vt:lpstr>Différence entre AcM et  Acpolyclonaux </vt:lpstr>
      <vt:lpstr>Structure des Ac</vt:lpstr>
      <vt:lpstr>Obtention des AcM</vt:lpstr>
      <vt:lpstr>Types d’AC monoclonaux  </vt:lpstr>
      <vt:lpstr>Mode d’action</vt:lpstr>
      <vt:lpstr>Domaines d'utilisation</vt:lpstr>
      <vt:lpstr>Diapositive 22</vt:lpstr>
      <vt:lpstr>Diabète auto-immune</vt:lpstr>
      <vt:lpstr>Diabète de type 1:</vt:lpstr>
      <vt:lpstr>Symptômes du diabète de type 1</vt:lpstr>
      <vt:lpstr>Mécanisme de la réaction auto-immune: </vt:lpstr>
      <vt:lpstr>Facteurs favorisants de DT1</vt:lpstr>
      <vt:lpstr>Préventions </vt:lpstr>
      <vt:lpstr>TRAITEMENT</vt:lpstr>
      <vt:lpstr>Immunologie de la gestation</vt:lpstr>
      <vt:lpstr>Les 4 types d’interfaces fœto-maternelles </vt:lpstr>
      <vt:lpstr>Les mécanismes protecteurs spécifiques au niveau du placenta </vt:lpstr>
      <vt:lpstr>Diapositive 33</vt:lpstr>
      <vt:lpstr>Les menaces immunitaires maternelles envers le fœtus </vt:lpstr>
      <vt:lpstr>Diapositive 35</vt:lpstr>
      <vt:lpstr>Diapositive 36</vt:lpstr>
      <vt:lpstr>les cellules NK tueuses utérines  </vt:lpstr>
      <vt:lpstr>Les lymphocytes T régulateurs </vt:lpstr>
      <vt:lpstr>CMH </vt:lpstr>
      <vt:lpstr>Gènes CMH I</vt:lpstr>
      <vt:lpstr>Genes CMH II</vt:lpstr>
      <vt:lpstr>Gènes CMH III</vt:lpstr>
      <vt:lpstr>Diapositive 43</vt:lpstr>
      <vt:lpstr>Diapositive 44</vt:lpstr>
      <vt:lpstr>CARACTERISTIQUES EN COMMUN entre CMH I et CMH II</vt:lpstr>
      <vt:lpstr>La différence entre CMH I et CMH II</vt:lpstr>
      <vt:lpstr>Transplantation d’organes </vt:lpstr>
      <vt:lpstr>La différence entre transplantation et greffe</vt:lpstr>
      <vt:lpstr>Les types de greffes</vt:lpstr>
      <vt:lpstr>Greffon</vt:lpstr>
      <vt:lpstr>IMMUNOLOGIE Rejet de greffe et CMH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Immunocompétence </dc:title>
  <dc:creator>Lilis</dc:creator>
  <cp:lastModifiedBy>Lilis</cp:lastModifiedBy>
  <cp:revision>33</cp:revision>
  <dcterms:created xsi:type="dcterms:W3CDTF">2013-12-13T20:45:44Z</dcterms:created>
  <dcterms:modified xsi:type="dcterms:W3CDTF">2013-12-15T18:00:03Z</dcterms:modified>
</cp:coreProperties>
</file>