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2" r:id="rId4"/>
    <p:sldId id="257" r:id="rId5"/>
    <p:sldId id="258" r:id="rId6"/>
    <p:sldId id="270" r:id="rId7"/>
    <p:sldId id="271" r:id="rId8"/>
    <p:sldId id="272" r:id="rId9"/>
    <p:sldId id="263" r:id="rId10"/>
    <p:sldId id="259" r:id="rId11"/>
    <p:sldId id="264" r:id="rId12"/>
    <p:sldId id="265" r:id="rId13"/>
    <p:sldId id="266" r:id="rId14"/>
    <p:sldId id="267" r:id="rId15"/>
    <p:sldId id="273" r:id="rId16"/>
    <p:sldId id="268" r:id="rId17"/>
    <p:sldId id="269"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FC951DB5-FEFD-42A7-9240-2067036B391A}" type="slidenum">
              <a:rPr lang="fr-FR" smtClean="0"/>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C951DB5-FEFD-42A7-9240-2067036B391A}"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C951DB5-FEFD-42A7-9240-2067036B391A}"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C951DB5-FEFD-42A7-9240-2067036B391A}"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C951DB5-FEFD-42A7-9240-2067036B391A}" type="slidenum">
              <a:rPr lang="fr-FR" smtClean="0"/>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FC951DB5-FEFD-42A7-9240-2067036B391A}"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FC951DB5-FEFD-42A7-9240-2067036B391A}"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FC951DB5-FEFD-42A7-9240-2067036B391A}"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FC951DB5-FEFD-42A7-9240-2067036B391A}" type="slidenum">
              <a:rPr lang="fr-FR" smtClean="0"/>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FC951DB5-FEFD-42A7-9240-2067036B391A}"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extLst/>
          </a:lstStyle>
          <a:p>
            <a:fld id="{8E134C00-BE04-4DFE-9171-414FB6E8E4A5}" type="datetimeFigureOut">
              <a:rPr lang="fr-FR" smtClean="0"/>
              <a:t>15/11/2013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FC951DB5-FEFD-42A7-9240-2067036B391A}" type="slidenum">
              <a:rPr lang="fr-FR" smtClean="0"/>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Modifiez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E134C00-BE04-4DFE-9171-414FB6E8E4A5}" type="datetimeFigureOut">
              <a:rPr lang="fr-FR" smtClean="0"/>
              <a:t>15/11/2013</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C951DB5-FEFD-42A7-9240-2067036B391A}" type="slidenum">
              <a:rPr lang="fr-FR" smtClean="0"/>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32560" y="332656"/>
            <a:ext cx="7406640" cy="5904656"/>
          </a:xfrm>
        </p:spPr>
        <p:style>
          <a:lnRef idx="1">
            <a:schemeClr val="accent2"/>
          </a:lnRef>
          <a:fillRef idx="2">
            <a:schemeClr val="accent2"/>
          </a:fillRef>
          <a:effectRef idx="1">
            <a:schemeClr val="accent2"/>
          </a:effectRef>
          <a:fontRef idx="minor">
            <a:schemeClr val="dk1"/>
          </a:fontRef>
        </p:style>
        <p:txBody>
          <a:bodyPr>
            <a:normAutofit/>
          </a:bodyPr>
          <a:lstStyle/>
          <a:p>
            <a:pPr algn="ctr"/>
            <a:r>
              <a:rPr lang="fr-FR" sz="3200" cap="all" dirty="0" smtClean="0">
                <a:solidFill>
                  <a:srgbClr val="4E3B30"/>
                </a:solidFill>
                <a:effectLst>
                  <a:reflection blurRad="12700" stA="48000" endA="300" endPos="55000" dir="5400000" sy="-90000" algn="bl" rotWithShape="0"/>
                </a:effectLst>
                <a:latin typeface="Franklin Gothic Medium"/>
              </a:rPr>
              <a:t>UniversitE des sciences et de la technologie Houari Boumediene </a:t>
            </a:r>
            <a:br>
              <a:rPr lang="fr-FR" sz="3200" cap="all" dirty="0" smtClean="0">
                <a:solidFill>
                  <a:srgbClr val="4E3B30"/>
                </a:solidFill>
                <a:effectLst>
                  <a:reflection blurRad="12700" stA="48000" endA="300" endPos="55000" dir="5400000" sy="-90000" algn="bl" rotWithShape="0"/>
                </a:effectLst>
                <a:latin typeface="Franklin Gothic Medium"/>
              </a:rPr>
            </a:br>
            <a:r>
              <a:rPr lang="fr-FR" sz="3200" cap="all" dirty="0" smtClean="0">
                <a:solidFill>
                  <a:srgbClr val="4E3B30"/>
                </a:solidFill>
                <a:effectLst>
                  <a:reflection blurRad="12700" stA="48000" endA="300" endPos="55000" dir="5400000" sy="-90000" algn="bl" rotWithShape="0"/>
                </a:effectLst>
                <a:latin typeface="Franklin Gothic Medium"/>
              </a:rPr>
              <a:t>Faculte des sciences biologiques</a:t>
            </a:r>
          </a:p>
          <a:p>
            <a:pPr algn="ctr"/>
            <a:endParaRPr lang="fr-FR" sz="2800" cap="all" dirty="0">
              <a:solidFill>
                <a:srgbClr val="4E3B30"/>
              </a:solidFill>
              <a:effectLst>
                <a:reflection blurRad="12700" stA="48000" endA="300" endPos="55000" dir="5400000" sy="-90000" algn="bl" rotWithShape="0"/>
              </a:effectLst>
              <a:latin typeface="Franklin Gothic Medium"/>
            </a:endParaRPr>
          </a:p>
          <a:p>
            <a:pPr algn="ctr"/>
            <a:endParaRPr lang="fr-FR" sz="2800" cap="all" dirty="0" smtClean="0">
              <a:solidFill>
                <a:srgbClr val="4E3B30"/>
              </a:solidFill>
              <a:effectLst>
                <a:reflection blurRad="12700" stA="48000" endA="300" endPos="55000" dir="5400000" sy="-90000" algn="bl" rotWithShape="0"/>
              </a:effectLst>
              <a:latin typeface="Franklin Gothic Medium"/>
            </a:endParaRPr>
          </a:p>
          <a:p>
            <a:r>
              <a:rPr lang="fr-FR" sz="2800" cap="all" dirty="0">
                <a:solidFill>
                  <a:srgbClr val="4E3B30"/>
                </a:solidFill>
                <a:effectLst>
                  <a:reflection blurRad="12700" stA="48000" endA="300" endPos="55000" dir="5400000" sy="-90000" algn="bl" rotWithShape="0"/>
                </a:effectLst>
                <a:latin typeface="Franklin Gothic Medium"/>
              </a:rPr>
              <a:t> </a:t>
            </a:r>
            <a:r>
              <a:rPr lang="fr-FR" sz="2800" cap="all" dirty="0" smtClean="0">
                <a:solidFill>
                  <a:srgbClr val="4E3B30"/>
                </a:solidFill>
                <a:effectLst>
                  <a:reflection blurRad="12700" stA="48000" endA="300" endPos="55000" dir="5400000" sy="-90000" algn="bl" rotWithShape="0"/>
                </a:effectLst>
                <a:latin typeface="Franklin Gothic Medium"/>
              </a:rPr>
              <a:t>    </a:t>
            </a:r>
            <a:endParaRPr lang="fr-FR" sz="28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2708920"/>
            <a:ext cx="5707063" cy="2831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7507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475656" y="1196752"/>
            <a:ext cx="3168352" cy="44644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dirty="0" smtClean="0"/>
              <a:t>Composant de l’immunité innée, </a:t>
            </a:r>
            <a:r>
              <a:rPr lang="fr-FR" sz="2000" dirty="0" smtClean="0"/>
              <a:t>présent </a:t>
            </a:r>
            <a:r>
              <a:rPr lang="fr-FR" sz="2000" dirty="0" smtClean="0"/>
              <a:t>dans presque tous les tissus, </a:t>
            </a:r>
          </a:p>
          <a:p>
            <a:r>
              <a:rPr lang="fr-FR" sz="2000" dirty="0" smtClean="0"/>
              <a:t>en particulier le thymus, la rate, les ganglions </a:t>
            </a:r>
            <a:r>
              <a:rPr lang="fr-FR" sz="2000" dirty="0" smtClean="0"/>
              <a:t>lymphatiques et les muqueuses</a:t>
            </a:r>
          </a:p>
          <a:p>
            <a:r>
              <a:rPr lang="fr-FR" sz="2000" dirty="0" smtClean="0"/>
              <a:t>Il sécrète des cytokines pour activer les cellules T naïves, </a:t>
            </a:r>
            <a:endParaRPr lang="fr-FR" sz="2000" dirty="0" smtClean="0"/>
          </a:p>
          <a:p>
            <a:endParaRPr lang="fr-FR" sz="2000" dirty="0" smtClean="0"/>
          </a:p>
        </p:txBody>
      </p:sp>
      <p:pic>
        <p:nvPicPr>
          <p:cNvPr id="3075"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436096" y="1772816"/>
            <a:ext cx="3188484" cy="4493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Ellipse 4"/>
          <p:cNvSpPr/>
          <p:nvPr/>
        </p:nvSpPr>
        <p:spPr>
          <a:xfrm>
            <a:off x="1763688" y="476672"/>
            <a:ext cx="2520280"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Macrophage</a:t>
            </a:r>
            <a:endParaRPr lang="fr-FR" dirty="0"/>
          </a:p>
        </p:txBody>
      </p:sp>
      <p:sp>
        <p:nvSpPr>
          <p:cNvPr id="8" name="Ellipse 7"/>
          <p:cNvSpPr/>
          <p:nvPr/>
        </p:nvSpPr>
        <p:spPr>
          <a:xfrm>
            <a:off x="5652120" y="1052736"/>
            <a:ext cx="2520280"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Natural killer (NK)</a:t>
            </a:r>
            <a:endParaRPr lang="fr-FR" dirty="0"/>
          </a:p>
        </p:txBody>
      </p:sp>
      <p:sp>
        <p:nvSpPr>
          <p:cNvPr id="3" name="Rectangle 2"/>
          <p:cNvSpPr/>
          <p:nvPr/>
        </p:nvSpPr>
        <p:spPr>
          <a:xfrm>
            <a:off x="5650516" y="2348880"/>
            <a:ext cx="2729754" cy="3139321"/>
          </a:xfrm>
          <a:prstGeom prst="rect">
            <a:avLst/>
          </a:prstGeom>
        </p:spPr>
        <p:txBody>
          <a:bodyPr wrap="square">
            <a:spAutoFit/>
          </a:bodyPr>
          <a:lstStyle/>
          <a:p>
            <a:r>
              <a:rPr lang="fr-FR" dirty="0">
                <a:solidFill>
                  <a:schemeClr val="bg1"/>
                </a:solidFill>
              </a:rPr>
              <a:t>J</a:t>
            </a:r>
            <a:r>
              <a:rPr lang="fr-FR" dirty="0" smtClean="0">
                <a:solidFill>
                  <a:schemeClr val="bg1"/>
                </a:solidFill>
              </a:rPr>
              <a:t>ouent un rôle important dans l’activité anti virale  et anti tumorale mais sont également impliqués dans la régulation de l’auto immunité,</a:t>
            </a:r>
          </a:p>
          <a:p>
            <a:r>
              <a:rPr lang="fr-FR" dirty="0" smtClean="0">
                <a:solidFill>
                  <a:schemeClr val="bg1"/>
                </a:solidFill>
              </a:rPr>
              <a:t>Ils libèrent des cytokines qui perforent les cellules infectées et les détruisent par lyse cellulaire  et donc mort de la cellules infectée</a:t>
            </a:r>
            <a:endParaRPr lang="fr-FR" dirty="0">
              <a:solidFill>
                <a:schemeClr val="bg1"/>
              </a:solidFill>
            </a:endParaRPr>
          </a:p>
        </p:txBody>
      </p:sp>
    </p:spTree>
    <p:extLst>
      <p:ext uri="{BB962C8B-B14F-4D97-AF65-F5344CB8AC3E}">
        <p14:creationId xmlns:p14="http://schemas.microsoft.com/office/powerpoint/2010/main" val="27506029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182687"/>
            <a:ext cx="3187700" cy="2030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285" y="1091900"/>
            <a:ext cx="3187700" cy="2246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Ellipse 7"/>
          <p:cNvSpPr/>
          <p:nvPr/>
        </p:nvSpPr>
        <p:spPr>
          <a:xfrm>
            <a:off x="1579022" y="484269"/>
            <a:ext cx="2304256" cy="687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Les cellule B </a:t>
            </a:r>
            <a:endParaRPr lang="fr-FR" dirty="0"/>
          </a:p>
        </p:txBody>
      </p:sp>
      <p:pic>
        <p:nvPicPr>
          <p:cNvPr id="4102"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49490" y="399537"/>
            <a:ext cx="2328863" cy="71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208938" y="1700808"/>
            <a:ext cx="3217547" cy="1754326"/>
          </a:xfrm>
          <a:prstGeom prst="rect">
            <a:avLst/>
          </a:prstGeom>
        </p:spPr>
        <p:txBody>
          <a:bodyPr wrap="none">
            <a:spAutoFit/>
          </a:bodyPr>
          <a:lstStyle/>
          <a:p>
            <a:r>
              <a:rPr lang="fr-FR" dirty="0" smtClean="0">
                <a:solidFill>
                  <a:schemeClr val="bg1"/>
                </a:solidFill>
                <a:latin typeface="Times New Roman" pitchFamily="18" charset="0"/>
                <a:cs typeface="Times New Roman" pitchFamily="18" charset="0"/>
              </a:rPr>
              <a:t>* 5-15 </a:t>
            </a:r>
            <a:r>
              <a:rPr lang="fr-FR" dirty="0">
                <a:solidFill>
                  <a:schemeClr val="bg1"/>
                </a:solidFill>
                <a:latin typeface="Times New Roman" pitchFamily="18" charset="0"/>
                <a:cs typeface="Times New Roman" pitchFamily="18" charset="0"/>
              </a:rPr>
              <a:t>% des cellules </a:t>
            </a:r>
            <a:r>
              <a:rPr lang="fr-FR" dirty="0" smtClean="0">
                <a:solidFill>
                  <a:schemeClr val="bg1"/>
                </a:solidFill>
                <a:latin typeface="Times New Roman" pitchFamily="18" charset="0"/>
                <a:cs typeface="Times New Roman" pitchFamily="18" charset="0"/>
              </a:rPr>
              <a:t>circulantes</a:t>
            </a:r>
          </a:p>
          <a:p>
            <a:r>
              <a:rPr lang="fr-FR" dirty="0" smtClean="0">
                <a:solidFill>
                  <a:schemeClr val="bg1"/>
                </a:solidFill>
                <a:latin typeface="Times New Roman" pitchFamily="18" charset="0"/>
                <a:cs typeface="Times New Roman" pitchFamily="18" charset="0"/>
              </a:rPr>
              <a:t>*Possède </a:t>
            </a:r>
            <a:r>
              <a:rPr lang="fr-FR" dirty="0">
                <a:solidFill>
                  <a:schemeClr val="bg1"/>
                </a:solidFill>
                <a:latin typeface="Times New Roman" pitchFamily="18" charset="0"/>
                <a:cs typeface="Times New Roman" pitchFamily="18" charset="0"/>
              </a:rPr>
              <a:t>CMH II</a:t>
            </a:r>
          </a:p>
          <a:p>
            <a:r>
              <a:rPr lang="fr-FR" dirty="0" smtClean="0">
                <a:solidFill>
                  <a:schemeClr val="bg1"/>
                </a:solidFill>
                <a:latin typeface="Times New Roman" pitchFamily="18" charset="0"/>
                <a:cs typeface="Times New Roman" pitchFamily="18" charset="0"/>
              </a:rPr>
              <a:t>*Joue un rôle </a:t>
            </a:r>
            <a:r>
              <a:rPr lang="fr-FR" dirty="0">
                <a:solidFill>
                  <a:schemeClr val="bg1"/>
                </a:solidFill>
                <a:latin typeface="Times New Roman" pitchFamily="18" charset="0"/>
                <a:cs typeface="Times New Roman" pitchFamily="18" charset="0"/>
              </a:rPr>
              <a:t>de CPA </a:t>
            </a:r>
            <a:endParaRPr lang="fr-FR" dirty="0" smtClean="0">
              <a:solidFill>
                <a:schemeClr val="bg1"/>
              </a:solidFill>
              <a:latin typeface="Times New Roman" pitchFamily="18" charset="0"/>
              <a:cs typeface="Times New Roman" pitchFamily="18" charset="0"/>
            </a:endParaRPr>
          </a:p>
          <a:p>
            <a:endParaRPr lang="fr-FR" dirty="0">
              <a:latin typeface="Times New Roman" pitchFamily="18" charset="0"/>
              <a:cs typeface="Times New Roman" pitchFamily="18" charset="0"/>
            </a:endParaRPr>
          </a:p>
          <a:p>
            <a:endParaRPr lang="fr-FR" dirty="0">
              <a:latin typeface="Times New Roman" pitchFamily="18" charset="0"/>
              <a:cs typeface="Times New Roman" pitchFamily="18" charset="0"/>
            </a:endParaRPr>
          </a:p>
          <a:p>
            <a:endParaRPr lang="fr-FR" dirty="0" smtClean="0"/>
          </a:p>
        </p:txBody>
      </p:sp>
      <p:sp>
        <p:nvSpPr>
          <p:cNvPr id="4" name="Rectangle 3"/>
          <p:cNvSpPr/>
          <p:nvPr/>
        </p:nvSpPr>
        <p:spPr>
          <a:xfrm>
            <a:off x="6150116" y="571264"/>
            <a:ext cx="1327608" cy="369332"/>
          </a:xfrm>
          <a:prstGeom prst="rect">
            <a:avLst/>
          </a:prstGeom>
        </p:spPr>
        <p:txBody>
          <a:bodyPr wrap="none">
            <a:spAutoFit/>
          </a:bodyPr>
          <a:lstStyle/>
          <a:p>
            <a:pPr algn="ctr"/>
            <a:r>
              <a:rPr lang="fr-FR" dirty="0">
                <a:solidFill>
                  <a:schemeClr val="bg1"/>
                </a:solidFill>
              </a:rPr>
              <a:t>Les cellule T</a:t>
            </a:r>
            <a:endParaRPr lang="fr-FR" dirty="0">
              <a:solidFill>
                <a:schemeClr val="bg1"/>
              </a:solidFill>
            </a:endParaRPr>
          </a:p>
        </p:txBody>
      </p:sp>
      <p:sp>
        <p:nvSpPr>
          <p:cNvPr id="5" name="Rectangle 4"/>
          <p:cNvSpPr/>
          <p:nvPr/>
        </p:nvSpPr>
        <p:spPr>
          <a:xfrm>
            <a:off x="5713157" y="1700808"/>
            <a:ext cx="248786" cy="369332"/>
          </a:xfrm>
          <a:prstGeom prst="rect">
            <a:avLst/>
          </a:prstGeom>
        </p:spPr>
        <p:txBody>
          <a:bodyPr wrap="none">
            <a:spAutoFit/>
          </a:bodyPr>
          <a:lstStyle/>
          <a:p>
            <a:r>
              <a:rPr lang="fr-FR" dirty="0" smtClean="0"/>
              <a:t> </a:t>
            </a:r>
            <a:endParaRPr lang="fr-FR" dirty="0"/>
          </a:p>
        </p:txBody>
      </p:sp>
      <p:sp>
        <p:nvSpPr>
          <p:cNvPr id="12" name="Ellipse 11"/>
          <p:cNvSpPr/>
          <p:nvPr/>
        </p:nvSpPr>
        <p:spPr>
          <a:xfrm>
            <a:off x="1773595" y="3338212"/>
            <a:ext cx="2088232"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bg1"/>
                </a:solidFill>
              </a:rPr>
              <a:t>Les </a:t>
            </a:r>
            <a:r>
              <a:rPr lang="fr-FR" dirty="0" smtClean="0">
                <a:solidFill>
                  <a:schemeClr val="bg1"/>
                </a:solidFill>
              </a:rPr>
              <a:t>cellules dendritiques</a:t>
            </a:r>
            <a:endParaRPr lang="fr-FR" dirty="0">
              <a:solidFill>
                <a:schemeClr val="bg1"/>
              </a:solidFill>
            </a:endParaRPr>
          </a:p>
        </p:txBody>
      </p:sp>
      <p:sp>
        <p:nvSpPr>
          <p:cNvPr id="13" name="Rectangle à coins arrondis 12"/>
          <p:cNvSpPr/>
          <p:nvPr/>
        </p:nvSpPr>
        <p:spPr>
          <a:xfrm>
            <a:off x="1444786" y="4058292"/>
            <a:ext cx="2947767" cy="27054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dirty="0" smtClean="0"/>
              <a:t>*cellules </a:t>
            </a:r>
            <a:r>
              <a:rPr lang="fr-FR" dirty="0"/>
              <a:t>présentatrices </a:t>
            </a:r>
            <a:r>
              <a:rPr lang="fr-FR" dirty="0" smtClean="0"/>
              <a:t>d'antigènes</a:t>
            </a:r>
          </a:p>
          <a:p>
            <a:r>
              <a:rPr lang="fr-FR" dirty="0" smtClean="0"/>
              <a:t>* Elles lient </a:t>
            </a:r>
            <a:r>
              <a:rPr lang="fr-FR" dirty="0"/>
              <a:t>les antigènes peptidiques et stimulent les cellules B. </a:t>
            </a:r>
          </a:p>
          <a:p>
            <a:endParaRPr lang="fr-FR" dirty="0"/>
          </a:p>
        </p:txBody>
      </p:sp>
      <p:sp>
        <p:nvSpPr>
          <p:cNvPr id="14" name="Ellipse 13"/>
          <p:cNvSpPr/>
          <p:nvPr/>
        </p:nvSpPr>
        <p:spPr>
          <a:xfrm>
            <a:off x="5769804" y="3399863"/>
            <a:ext cx="2088232"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bg1"/>
                </a:solidFill>
              </a:rPr>
              <a:t>Les </a:t>
            </a:r>
            <a:r>
              <a:rPr lang="fr-FR" dirty="0" smtClean="0">
                <a:solidFill>
                  <a:schemeClr val="bg1"/>
                </a:solidFill>
              </a:rPr>
              <a:t>cytokines</a:t>
            </a:r>
            <a:endParaRPr lang="fr-FR" dirty="0">
              <a:solidFill>
                <a:schemeClr val="bg1"/>
              </a:solidFill>
            </a:endParaRPr>
          </a:p>
        </p:txBody>
      </p:sp>
      <p:sp>
        <p:nvSpPr>
          <p:cNvPr id="15" name="Rectangle à coins arrondis 14"/>
          <p:cNvSpPr/>
          <p:nvPr/>
        </p:nvSpPr>
        <p:spPr>
          <a:xfrm>
            <a:off x="5388218" y="4119943"/>
            <a:ext cx="2947767" cy="27054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dirty="0" smtClean="0">
                <a:solidFill>
                  <a:schemeClr val="bg1"/>
                </a:solidFill>
                <a:latin typeface="Times New Roman" pitchFamily="18" charset="0"/>
                <a:cs typeface="Times New Roman" pitchFamily="18" charset="0"/>
              </a:rPr>
              <a:t>*Un </a:t>
            </a:r>
            <a:r>
              <a:rPr lang="fr-FR" dirty="0">
                <a:solidFill>
                  <a:schemeClr val="bg1"/>
                </a:solidFill>
                <a:latin typeface="Times New Roman" pitchFamily="18" charset="0"/>
                <a:cs typeface="Times New Roman" pitchFamily="18" charset="0"/>
              </a:rPr>
              <a:t>rôle clé dans les processus </a:t>
            </a:r>
            <a:r>
              <a:rPr lang="fr-FR" dirty="0" smtClean="0">
                <a:solidFill>
                  <a:schemeClr val="bg1"/>
                </a:solidFill>
                <a:latin typeface="Times New Roman" pitchFamily="18" charset="0"/>
                <a:cs typeface="Times New Roman" pitchFamily="18" charset="0"/>
              </a:rPr>
              <a:t>inflammatoires</a:t>
            </a:r>
            <a:endParaRPr lang="fr-FR" dirty="0">
              <a:solidFill>
                <a:schemeClr val="bg1"/>
              </a:solidFill>
            </a:endParaRPr>
          </a:p>
          <a:p>
            <a:r>
              <a:rPr lang="fr-FR" dirty="0" smtClean="0">
                <a:solidFill>
                  <a:schemeClr val="bg1"/>
                </a:solidFill>
                <a:latin typeface="Times New Roman" pitchFamily="18" charset="0"/>
                <a:cs typeface="Times New Roman" pitchFamily="18" charset="0"/>
              </a:rPr>
              <a:t>*</a:t>
            </a:r>
            <a:r>
              <a:rPr lang="fr-FR" dirty="0">
                <a:solidFill>
                  <a:schemeClr val="bg1"/>
                </a:solidFill>
                <a:latin typeface="Times New Roman" pitchFamily="18" charset="0"/>
                <a:cs typeface="Times New Roman" pitchFamily="18" charset="0"/>
              </a:rPr>
              <a:t>Anti-inflammatoires</a:t>
            </a:r>
          </a:p>
          <a:p>
            <a:r>
              <a:rPr lang="fr-FR" dirty="0">
                <a:solidFill>
                  <a:schemeClr val="bg1"/>
                </a:solidFill>
                <a:latin typeface="Times New Roman" pitchFamily="18" charset="0"/>
                <a:cs typeface="Times New Roman" pitchFamily="18" charset="0"/>
              </a:rPr>
              <a:t>l'IL-4, IL-5 et </a:t>
            </a:r>
            <a:r>
              <a:rPr lang="fr-FR" dirty="0" smtClean="0">
                <a:solidFill>
                  <a:schemeClr val="bg1"/>
                </a:solidFill>
                <a:latin typeface="Times New Roman" pitchFamily="18" charset="0"/>
                <a:cs typeface="Times New Roman" pitchFamily="18" charset="0"/>
              </a:rPr>
              <a:t>IL-10</a:t>
            </a:r>
          </a:p>
          <a:p>
            <a:r>
              <a:rPr lang="fr-FR" dirty="0" smtClean="0">
                <a:solidFill>
                  <a:schemeClr val="bg1"/>
                </a:solidFill>
                <a:latin typeface="Times New Roman" pitchFamily="18" charset="0"/>
                <a:cs typeface="Times New Roman" pitchFamily="18" charset="0"/>
              </a:rPr>
              <a:t>*</a:t>
            </a:r>
            <a:r>
              <a:rPr lang="fr-FR" dirty="0">
                <a:solidFill>
                  <a:schemeClr val="bg1"/>
                </a:solidFill>
                <a:latin typeface="Times New Roman" pitchFamily="18" charset="0"/>
                <a:cs typeface="Times New Roman" pitchFamily="18" charset="0"/>
              </a:rPr>
              <a:t>Pro-inflammatoires :</a:t>
            </a:r>
          </a:p>
          <a:p>
            <a:pPr algn="ctr"/>
            <a:r>
              <a:rPr lang="fr-FR" dirty="0">
                <a:solidFill>
                  <a:schemeClr val="bg1"/>
                </a:solidFill>
                <a:latin typeface="Times New Roman" pitchFamily="18" charset="0"/>
                <a:cs typeface="Times New Roman" pitchFamily="18" charset="0"/>
              </a:rPr>
              <a:t>l'IFN-α, IFN-γ, IL-2 </a:t>
            </a:r>
            <a:r>
              <a:rPr lang="fr-FR" dirty="0" smtClean="0">
                <a:solidFill>
                  <a:schemeClr val="bg1"/>
                </a:solidFill>
                <a:latin typeface="Times New Roman" pitchFamily="18" charset="0"/>
                <a:cs typeface="Times New Roman" pitchFamily="18" charset="0"/>
              </a:rPr>
              <a:t>et 12</a:t>
            </a:r>
            <a:endParaRPr lang="fr-FR" dirty="0">
              <a:solidFill>
                <a:schemeClr val="bg1"/>
              </a:solidFill>
            </a:endParaRPr>
          </a:p>
          <a:p>
            <a:endParaRPr lang="fr-FR" dirty="0">
              <a:solidFill>
                <a:schemeClr val="bg1"/>
              </a:solidFill>
            </a:endParaRPr>
          </a:p>
          <a:p>
            <a:endParaRPr lang="fr-FR" dirty="0" smtClean="0">
              <a:solidFill>
                <a:schemeClr val="bg1"/>
              </a:solidFill>
              <a:latin typeface="Times New Roman" pitchFamily="18" charset="0"/>
              <a:cs typeface="Times New Roman" pitchFamily="18" charset="0"/>
            </a:endParaRPr>
          </a:p>
        </p:txBody>
      </p:sp>
      <p:sp>
        <p:nvSpPr>
          <p:cNvPr id="6" name="Rectangle 5"/>
          <p:cNvSpPr/>
          <p:nvPr/>
        </p:nvSpPr>
        <p:spPr>
          <a:xfrm>
            <a:off x="5277933" y="1337893"/>
            <a:ext cx="2928404" cy="1754326"/>
          </a:xfrm>
          <a:prstGeom prst="rect">
            <a:avLst/>
          </a:prstGeom>
        </p:spPr>
        <p:txBody>
          <a:bodyPr wrap="square">
            <a:spAutoFit/>
          </a:bodyPr>
          <a:lstStyle/>
          <a:p>
            <a:r>
              <a:rPr lang="fr-FR" dirty="0" smtClean="0">
                <a:solidFill>
                  <a:schemeClr val="bg1"/>
                </a:solidFill>
              </a:rPr>
              <a:t>*exprimant </a:t>
            </a:r>
            <a:r>
              <a:rPr lang="fr-FR" dirty="0">
                <a:solidFill>
                  <a:schemeClr val="bg1"/>
                </a:solidFill>
              </a:rPr>
              <a:t>des TCR qui pourraient se combiner avec des auto- peptides hautement spécifique pour eux.</a:t>
            </a:r>
          </a:p>
          <a:p>
            <a:pPr>
              <a:buFont typeface="Wingdings" pitchFamily="2" charset="2"/>
              <a:buChar char="Ø"/>
            </a:pPr>
            <a:endParaRPr lang="fr-FR" dirty="0"/>
          </a:p>
        </p:txBody>
      </p:sp>
    </p:spTree>
    <p:extLst>
      <p:ext uri="{BB962C8B-B14F-4D97-AF65-F5344CB8AC3E}">
        <p14:creationId xmlns:p14="http://schemas.microsoft.com/office/powerpoint/2010/main" val="6395885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Génétique du diabète type 1:</a:t>
            </a:r>
            <a:endParaRPr lang="fr-FR"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a:bodyPr>
          <a:lstStyle/>
          <a:p>
            <a:pPr marL="0" lvl="0" indent="0" algn="ctr">
              <a:spcBef>
                <a:spcPct val="20000"/>
              </a:spcBef>
              <a:buClrTx/>
              <a:buSzTx/>
              <a:buNone/>
            </a:pPr>
            <a:r>
              <a:rPr lang="fr-FR" sz="3000" b="1" dirty="0">
                <a:solidFill>
                  <a:srgbClr val="FF0000"/>
                </a:solidFill>
                <a:latin typeface="Calibri"/>
              </a:rPr>
              <a:t>La susceptibilité génétique CMH et </a:t>
            </a:r>
            <a:r>
              <a:rPr lang="fr-FR" sz="3000" b="1" dirty="0" smtClean="0">
                <a:solidFill>
                  <a:srgbClr val="FF0000"/>
                </a:solidFill>
                <a:latin typeface="Calibri"/>
              </a:rPr>
              <a:t>HLA</a:t>
            </a:r>
          </a:p>
          <a:p>
            <a:pPr marL="0" lvl="0" indent="0" algn="ctr">
              <a:spcBef>
                <a:spcPct val="20000"/>
              </a:spcBef>
              <a:buClrTx/>
              <a:buSzTx/>
              <a:buNone/>
            </a:pPr>
            <a:endParaRPr lang="fr-FR" sz="2400" b="1" dirty="0" smtClean="0">
              <a:solidFill>
                <a:srgbClr val="FF0000"/>
              </a:solidFill>
              <a:latin typeface="Calibri"/>
            </a:endParaRPr>
          </a:p>
          <a:p>
            <a:pPr marL="342900" lvl="0" indent="-342900">
              <a:spcBef>
                <a:spcPct val="20000"/>
              </a:spcBef>
              <a:buClrTx/>
              <a:buSzTx/>
              <a:buFont typeface="Arial" panose="020B0604020202020204" pitchFamily="34" charset="0"/>
              <a:buChar char="•"/>
            </a:pPr>
            <a:r>
              <a:rPr lang="fr-FR" sz="3000" dirty="0" smtClean="0">
                <a:solidFill>
                  <a:prstClr val="black"/>
                </a:solidFill>
                <a:latin typeface="Calibri"/>
              </a:rPr>
              <a:t>Chez </a:t>
            </a:r>
            <a:r>
              <a:rPr lang="fr-FR" sz="3000" dirty="0">
                <a:solidFill>
                  <a:prstClr val="black"/>
                </a:solidFill>
                <a:latin typeface="Calibri"/>
              </a:rPr>
              <a:t>les humains et les souris NOD, le rôle principal dans la susceptibilité génétique appartient au CMH, dans notre espèce appelé complexe HLA. Gènes de classe I, II, et III</a:t>
            </a:r>
          </a:p>
          <a:p>
            <a:pPr marL="342900" lvl="0" indent="-342900">
              <a:spcBef>
                <a:spcPct val="20000"/>
              </a:spcBef>
              <a:buClrTx/>
              <a:buSzTx/>
              <a:buFont typeface="Arial" panose="020B0604020202020204" pitchFamily="34" charset="0"/>
              <a:buChar char="•"/>
            </a:pPr>
            <a:r>
              <a:rPr lang="fr-FR" sz="3000" dirty="0">
                <a:solidFill>
                  <a:prstClr val="black"/>
                </a:solidFill>
                <a:latin typeface="Calibri"/>
              </a:rPr>
              <a:t>Les protéines HLA sont situés sur une région de 3500 kb sur le bras court du chromosome </a:t>
            </a:r>
            <a:r>
              <a:rPr lang="fr-FR" sz="3000" dirty="0" smtClean="0">
                <a:solidFill>
                  <a:prstClr val="black"/>
                </a:solidFill>
                <a:latin typeface="Calibri"/>
              </a:rPr>
              <a:t>6.</a:t>
            </a:r>
          </a:p>
          <a:p>
            <a:pPr marL="342900" lvl="0" indent="-342900">
              <a:spcBef>
                <a:spcPct val="20000"/>
              </a:spcBef>
              <a:buClrTx/>
              <a:buSzTx/>
              <a:buFont typeface="Arial" panose="020B0604020202020204" pitchFamily="34" charset="0"/>
              <a:buChar char="•"/>
            </a:pPr>
            <a:r>
              <a:rPr lang="fr-FR" sz="3000" dirty="0" smtClean="0">
                <a:solidFill>
                  <a:prstClr val="black"/>
                </a:solidFill>
                <a:latin typeface="Calibri"/>
              </a:rPr>
              <a:t>L’insuline </a:t>
            </a:r>
            <a:r>
              <a:rPr lang="fr-FR" sz="3000" dirty="0">
                <a:solidFill>
                  <a:prstClr val="black"/>
                </a:solidFill>
                <a:latin typeface="Calibri"/>
              </a:rPr>
              <a:t>est également codés par leurs gènes respectifs dans le thymus </a:t>
            </a:r>
            <a:r>
              <a:rPr lang="fr-FR" sz="3000" b="1" dirty="0">
                <a:solidFill>
                  <a:prstClr val="black"/>
                </a:solidFill>
                <a:latin typeface="Calibri"/>
              </a:rPr>
              <a:t>. </a:t>
            </a:r>
          </a:p>
          <a:p>
            <a:pPr marL="0" lvl="0" indent="0">
              <a:spcBef>
                <a:spcPct val="20000"/>
              </a:spcBef>
              <a:buClrTx/>
              <a:buSzTx/>
              <a:buNone/>
            </a:pPr>
            <a:endParaRPr lang="fr-FR" sz="3000" dirty="0"/>
          </a:p>
        </p:txBody>
      </p:sp>
    </p:spTree>
    <p:extLst>
      <p:ext uri="{BB962C8B-B14F-4D97-AF65-F5344CB8AC3E}">
        <p14:creationId xmlns:p14="http://schemas.microsoft.com/office/powerpoint/2010/main" val="16465371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260648"/>
            <a:ext cx="7498080" cy="5987752"/>
          </a:xfrm>
        </p:spPr>
        <p:style>
          <a:lnRef idx="1">
            <a:schemeClr val="accent2"/>
          </a:lnRef>
          <a:fillRef idx="2">
            <a:schemeClr val="accent2"/>
          </a:fillRef>
          <a:effectRef idx="1">
            <a:schemeClr val="accent2"/>
          </a:effectRef>
          <a:fontRef idx="minor">
            <a:schemeClr val="dk1"/>
          </a:fontRef>
        </p:style>
        <p:txBody>
          <a:bodyPr>
            <a:noAutofit/>
          </a:bodyPr>
          <a:lstStyle/>
          <a:p>
            <a:r>
              <a:rPr lang="fr-FR" sz="2400" dirty="0"/>
              <a:t>Les molécules du CMH de classe I sont présents sur chaque cellule avec noyau, mais celles de la catégorie II sont limités aux cellules présentatrices d’antigènes (APCs).</a:t>
            </a:r>
          </a:p>
          <a:p>
            <a:r>
              <a:rPr lang="fr-FR" sz="2400" dirty="0"/>
              <a:t>Molécules HLA de classe II sont des hétérodimères , avec une chaîne α non polymorphique et une B très </a:t>
            </a:r>
            <a:r>
              <a:rPr lang="fr-FR" sz="2400" dirty="0" smtClean="0"/>
              <a:t>polymorphe fixée </a:t>
            </a:r>
            <a:r>
              <a:rPr lang="fr-FR" sz="2400" dirty="0"/>
              <a:t>à la surface </a:t>
            </a:r>
            <a:r>
              <a:rPr lang="fr-FR" sz="2400" dirty="0" smtClean="0"/>
              <a:t>APC</a:t>
            </a:r>
          </a:p>
          <a:p>
            <a:r>
              <a:rPr lang="fr-FR" sz="2400" dirty="0"/>
              <a:t>Le polymorphisme est dû à des gènes appelés HLA-DR, DQ , et DP dans de vastes variations de nombreux </a:t>
            </a:r>
            <a:r>
              <a:rPr lang="fr-FR" sz="2400" dirty="0" smtClean="0"/>
              <a:t>allèles.</a:t>
            </a:r>
          </a:p>
          <a:p>
            <a:r>
              <a:rPr lang="fr-FR" sz="2400" dirty="0" smtClean="0"/>
              <a:t>La </a:t>
            </a:r>
            <a:r>
              <a:rPr lang="fr-FR" sz="2400" dirty="0"/>
              <a:t>plus haute susceptibilité de la maladie se produit dans DR3/DR4 du génotype et la variabilité est introduite par des allèles du locus DQ</a:t>
            </a:r>
            <a:r>
              <a:rPr lang="fr-FR" sz="2400" dirty="0" smtClean="0"/>
              <a:t>,</a:t>
            </a:r>
            <a:endParaRPr lang="fr-FR" sz="2400" dirty="0"/>
          </a:p>
          <a:p>
            <a:endParaRPr lang="fr-FR" sz="2800" dirty="0"/>
          </a:p>
        </p:txBody>
      </p:sp>
    </p:spTree>
    <p:extLst>
      <p:ext uri="{BB962C8B-B14F-4D97-AF65-F5344CB8AC3E}">
        <p14:creationId xmlns:p14="http://schemas.microsoft.com/office/powerpoint/2010/main" val="9449733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risques de complication</a:t>
            </a:r>
            <a:endParaRPr lang="fr-FR" dirty="0"/>
          </a:p>
        </p:txBody>
      </p:sp>
      <p:sp>
        <p:nvSpPr>
          <p:cNvPr id="4" name="Rectangle 3"/>
          <p:cNvSpPr/>
          <p:nvPr/>
        </p:nvSpPr>
        <p:spPr>
          <a:xfrm>
            <a:off x="1299173" y="1844824"/>
            <a:ext cx="3600400" cy="40324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smtClean="0"/>
          </a:p>
          <a:p>
            <a:pPr marL="285750" indent="-285750">
              <a:buFont typeface="Wingdings" panose="05000000000000000000" pitchFamily="2" charset="2"/>
              <a:buChar char="§"/>
            </a:pPr>
            <a:endParaRPr lang="fr-FR" b="1" dirty="0"/>
          </a:p>
          <a:p>
            <a:pPr marL="285750" indent="-285750">
              <a:buFont typeface="Wingdings" panose="05000000000000000000" pitchFamily="2" charset="2"/>
              <a:buChar char="§"/>
            </a:pPr>
            <a:endParaRPr lang="fr-FR" b="1" dirty="0" smtClean="0"/>
          </a:p>
          <a:p>
            <a:pPr marL="285750" indent="-285750">
              <a:buFont typeface="Wingdings" panose="05000000000000000000" pitchFamily="2" charset="2"/>
              <a:buChar char="§"/>
            </a:pPr>
            <a:endParaRPr lang="fr-FR" b="1" dirty="0"/>
          </a:p>
          <a:p>
            <a:pPr marL="285750" indent="-285750">
              <a:buFont typeface="Wingdings" panose="05000000000000000000" pitchFamily="2" charset="2"/>
              <a:buChar char="§"/>
            </a:pPr>
            <a:endParaRPr lang="fr-FR" b="1" dirty="0" smtClean="0"/>
          </a:p>
          <a:p>
            <a:pPr marL="285750" indent="-285750">
              <a:buFont typeface="Wingdings" panose="05000000000000000000" pitchFamily="2" charset="2"/>
              <a:buChar char="§"/>
            </a:pPr>
            <a:endParaRPr lang="fr-FR" b="1" dirty="0"/>
          </a:p>
          <a:p>
            <a:pPr marL="285750" indent="-285750">
              <a:buFont typeface="Wingdings" panose="05000000000000000000" pitchFamily="2" charset="2"/>
              <a:buChar char="§"/>
            </a:pPr>
            <a:endParaRPr lang="fr-FR" b="1" dirty="0" smtClean="0"/>
          </a:p>
          <a:p>
            <a:pPr marL="285750" indent="-285750">
              <a:buFont typeface="Wingdings" panose="05000000000000000000" pitchFamily="2" charset="2"/>
              <a:buChar char="§"/>
            </a:pPr>
            <a:endParaRPr lang="fr-FR" b="1" dirty="0"/>
          </a:p>
          <a:p>
            <a:pPr marL="285750" indent="-285750">
              <a:buFont typeface="Wingdings" panose="05000000000000000000" pitchFamily="2" charset="2"/>
              <a:buChar char="§"/>
            </a:pPr>
            <a:endParaRPr lang="fr-FR" b="1" dirty="0" smtClean="0"/>
          </a:p>
          <a:p>
            <a:pPr marL="285750" indent="-285750">
              <a:buFont typeface="Wingdings" panose="05000000000000000000" pitchFamily="2" charset="2"/>
              <a:buChar char="§"/>
            </a:pPr>
            <a:endParaRPr lang="fr-FR" b="1" dirty="0"/>
          </a:p>
          <a:p>
            <a:pPr marL="285750" indent="-285750">
              <a:buFont typeface="Wingdings" panose="05000000000000000000" pitchFamily="2" charset="2"/>
              <a:buChar char="§"/>
            </a:pPr>
            <a:endParaRPr lang="fr-FR" b="1" dirty="0" smtClean="0"/>
          </a:p>
          <a:p>
            <a:pPr marL="285750" indent="-285750">
              <a:buFont typeface="Wingdings" panose="05000000000000000000" pitchFamily="2" charset="2"/>
              <a:buChar char="§"/>
            </a:pPr>
            <a:endParaRPr lang="fr-FR" b="1" dirty="0"/>
          </a:p>
          <a:p>
            <a:pPr marL="285750" indent="-285750">
              <a:buFont typeface="Wingdings" panose="05000000000000000000" pitchFamily="2" charset="2"/>
              <a:buChar char="§"/>
            </a:pPr>
            <a:endParaRPr lang="fr-FR" b="1" dirty="0" smtClean="0"/>
          </a:p>
          <a:p>
            <a:pPr marL="285750" indent="-285750">
              <a:buFont typeface="Wingdings" panose="05000000000000000000" pitchFamily="2" charset="2"/>
              <a:buChar char="§"/>
            </a:pPr>
            <a:endParaRPr lang="fr-FR" b="1" dirty="0"/>
          </a:p>
          <a:p>
            <a:pPr marL="285750" indent="-285750">
              <a:buFont typeface="Wingdings" panose="05000000000000000000" pitchFamily="2" charset="2"/>
              <a:buChar char="§"/>
            </a:pPr>
            <a:endParaRPr lang="fr-FR" b="1" dirty="0" smtClean="0"/>
          </a:p>
          <a:p>
            <a:pPr algn="ctr"/>
            <a:r>
              <a:rPr lang="fr-FR" b="1" u="sng" dirty="0" smtClean="0"/>
              <a:t>A court terme:</a:t>
            </a:r>
            <a:endParaRPr lang="fr-FR" b="1" u="sng" dirty="0"/>
          </a:p>
          <a:p>
            <a:pPr marL="285750" indent="-285750">
              <a:buFont typeface="Wingdings" panose="05000000000000000000" pitchFamily="2" charset="2"/>
              <a:buChar char="§"/>
            </a:pPr>
            <a:endParaRPr lang="fr-FR" b="1" dirty="0" smtClean="0"/>
          </a:p>
          <a:p>
            <a:endParaRPr lang="fr-FR" b="1" dirty="0" smtClean="0"/>
          </a:p>
          <a:p>
            <a:endParaRPr lang="fr-FR" b="1" dirty="0" smtClean="0"/>
          </a:p>
          <a:p>
            <a:endParaRPr lang="fr-FR" b="1" dirty="0" smtClean="0"/>
          </a:p>
          <a:p>
            <a:r>
              <a:rPr lang="fr-FR" b="1" dirty="0" smtClean="0"/>
              <a:t>* L’acidocétose diabétique (</a:t>
            </a:r>
            <a:r>
              <a:rPr lang="fr-FR" dirty="0" smtClean="0"/>
              <a:t>utilisation des acides gras à la place du glucose pour produire de l’énergie</a:t>
            </a:r>
            <a:r>
              <a:rPr lang="fr-FR" b="1" dirty="0" smtClean="0"/>
              <a:t>)</a:t>
            </a:r>
          </a:p>
          <a:p>
            <a:r>
              <a:rPr lang="fr-FR" b="1" dirty="0" smtClean="0"/>
              <a:t>* Le coma hyperosmolaire (</a:t>
            </a:r>
            <a:r>
              <a:rPr lang="fr-FR" dirty="0" smtClean="0"/>
              <a:t>taux élevé de glucose et déshydratation avec chute de tension artérielle)</a:t>
            </a:r>
          </a:p>
          <a:p>
            <a:r>
              <a:rPr lang="fr-FR" b="1" dirty="0" smtClean="0"/>
              <a:t>* hypoglycémie</a:t>
            </a:r>
          </a:p>
          <a:p>
            <a:pPr marL="285750" indent="-285750">
              <a:buFont typeface="Wingdings" panose="05000000000000000000" pitchFamily="2" charset="2"/>
              <a:buChar char="§"/>
            </a:pPr>
            <a:endParaRPr lang="fr-FR" b="1" dirty="0"/>
          </a:p>
          <a:p>
            <a:endParaRPr lang="fr-FR" b="1" dirty="0" smtClean="0"/>
          </a:p>
          <a:p>
            <a:endParaRPr lang="fr-FR" b="1" dirty="0"/>
          </a:p>
          <a:p>
            <a:endParaRPr lang="fr-FR" b="1" dirty="0" smtClean="0"/>
          </a:p>
          <a:p>
            <a:endParaRPr lang="fr-FR" b="1" dirty="0"/>
          </a:p>
          <a:p>
            <a:endParaRPr lang="fr-FR" b="1" dirty="0" smtClean="0"/>
          </a:p>
          <a:p>
            <a:endParaRPr lang="fr-FR" b="1" dirty="0"/>
          </a:p>
          <a:p>
            <a:endParaRPr lang="fr-FR" b="1" dirty="0" smtClean="0"/>
          </a:p>
          <a:p>
            <a:endParaRPr lang="fr-FR" b="1" dirty="0"/>
          </a:p>
          <a:p>
            <a:endParaRPr lang="fr-FR" b="1" dirty="0" smtClean="0"/>
          </a:p>
          <a:p>
            <a:endParaRPr lang="fr-FR" b="1" dirty="0"/>
          </a:p>
          <a:p>
            <a:endParaRPr lang="fr-FR" b="1" dirty="0" smtClean="0"/>
          </a:p>
          <a:p>
            <a:endParaRPr lang="fr-FR" b="1" dirty="0"/>
          </a:p>
          <a:p>
            <a:endParaRPr lang="fr-FR" b="1" dirty="0" smtClean="0"/>
          </a:p>
          <a:p>
            <a:endParaRPr lang="fr-FR" b="1"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148064" y="1844823"/>
            <a:ext cx="3600400" cy="4032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5220072" y="3429000"/>
            <a:ext cx="3744416" cy="2169825"/>
          </a:xfrm>
          <a:prstGeom prst="rect">
            <a:avLst/>
          </a:prstGeom>
        </p:spPr>
        <p:txBody>
          <a:bodyPr wrap="square">
            <a:spAutoFit/>
          </a:bodyPr>
          <a:lstStyle/>
          <a:p>
            <a:pPr marL="82296" lvl="0">
              <a:spcBef>
                <a:spcPts val="600"/>
              </a:spcBef>
              <a:buClr>
                <a:srgbClr val="3891A7"/>
              </a:buClr>
              <a:buSzPct val="80000"/>
            </a:pPr>
            <a:r>
              <a:rPr lang="fr-FR" sz="2400" dirty="0" smtClean="0">
                <a:solidFill>
                  <a:schemeClr val="bg1"/>
                </a:solidFill>
              </a:rPr>
              <a:t>* Infarctus</a:t>
            </a:r>
          </a:p>
          <a:p>
            <a:pPr marL="82296" lvl="0">
              <a:spcBef>
                <a:spcPts val="600"/>
              </a:spcBef>
              <a:buClr>
                <a:srgbClr val="3891A7"/>
              </a:buClr>
              <a:buSzPct val="80000"/>
            </a:pPr>
            <a:r>
              <a:rPr lang="fr-FR" sz="2400" dirty="0" smtClean="0">
                <a:solidFill>
                  <a:schemeClr val="bg1"/>
                </a:solidFill>
              </a:rPr>
              <a:t>*  Trouble de la vision</a:t>
            </a:r>
          </a:p>
          <a:p>
            <a:pPr marL="82296" lvl="0">
              <a:spcBef>
                <a:spcPts val="600"/>
              </a:spcBef>
              <a:buClr>
                <a:srgbClr val="3891A7"/>
              </a:buClr>
              <a:buSzPct val="80000"/>
            </a:pPr>
            <a:r>
              <a:rPr lang="fr-FR" sz="2400" dirty="0" smtClean="0">
                <a:solidFill>
                  <a:schemeClr val="bg1"/>
                </a:solidFill>
              </a:rPr>
              <a:t>* Accident vasculaire</a:t>
            </a:r>
            <a:r>
              <a:rPr lang="fr-FR" sz="2400" dirty="0" smtClean="0">
                <a:solidFill>
                  <a:prstClr val="black"/>
                </a:solidFill>
              </a:rPr>
              <a:t>    </a:t>
            </a:r>
            <a:r>
              <a:rPr lang="fr-FR" sz="2400" dirty="0" smtClean="0">
                <a:solidFill>
                  <a:schemeClr val="bg1"/>
                </a:solidFill>
              </a:rPr>
              <a:t> *Amputations</a:t>
            </a:r>
          </a:p>
          <a:p>
            <a:pPr marL="82296" lvl="0">
              <a:spcBef>
                <a:spcPts val="600"/>
              </a:spcBef>
              <a:buClr>
                <a:srgbClr val="3891A7"/>
              </a:buClr>
              <a:buSzPct val="80000"/>
            </a:pPr>
            <a:r>
              <a:rPr lang="fr-FR" sz="2400" dirty="0" smtClean="0">
                <a:solidFill>
                  <a:schemeClr val="bg1"/>
                </a:solidFill>
              </a:rPr>
              <a:t>* Maladies rénales</a:t>
            </a:r>
            <a:endParaRPr lang="fr-FR" sz="2400" dirty="0">
              <a:solidFill>
                <a:schemeClr val="bg1"/>
              </a:solidFill>
            </a:endParaRPr>
          </a:p>
        </p:txBody>
      </p:sp>
      <p:sp>
        <p:nvSpPr>
          <p:cNvPr id="8" name="Rectangle 7"/>
          <p:cNvSpPr/>
          <p:nvPr/>
        </p:nvSpPr>
        <p:spPr>
          <a:xfrm>
            <a:off x="5940152" y="1988840"/>
            <a:ext cx="1686680" cy="369332"/>
          </a:xfrm>
          <a:prstGeom prst="rect">
            <a:avLst/>
          </a:prstGeom>
        </p:spPr>
        <p:txBody>
          <a:bodyPr wrap="none">
            <a:spAutoFit/>
          </a:bodyPr>
          <a:lstStyle/>
          <a:p>
            <a:r>
              <a:rPr lang="fr-FR" b="1" u="sng" dirty="0">
                <a:solidFill>
                  <a:prstClr val="white"/>
                </a:solidFill>
              </a:rPr>
              <a:t>A </a:t>
            </a:r>
            <a:r>
              <a:rPr lang="fr-FR" b="1" u="sng" dirty="0" smtClean="0">
                <a:solidFill>
                  <a:prstClr val="white"/>
                </a:solidFill>
              </a:rPr>
              <a:t>long terme:</a:t>
            </a:r>
            <a:endParaRPr lang="fr-FR" dirty="0"/>
          </a:p>
        </p:txBody>
      </p:sp>
      <p:cxnSp>
        <p:nvCxnSpPr>
          <p:cNvPr id="10" name="Connecteur droit avec flèche 9"/>
          <p:cNvCxnSpPr/>
          <p:nvPr/>
        </p:nvCxnSpPr>
        <p:spPr>
          <a:xfrm flipH="1">
            <a:off x="3275856" y="1124744"/>
            <a:ext cx="1224136"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4899573" y="1124744"/>
            <a:ext cx="1328611"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93481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Prévention:</a:t>
            </a:r>
            <a:endParaRPr lang="fr-FR"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r>
              <a:rPr lang="fr-FR" dirty="0" smtClean="0"/>
              <a:t>Jusqu’à l'heure </a:t>
            </a:r>
            <a:r>
              <a:rPr lang="fr-FR" dirty="0"/>
              <a:t>actuelle , ni la sensibilité précise des gènes , ni les agents environnementaux spécifiques de déclenchement </a:t>
            </a:r>
            <a:r>
              <a:rPr lang="fr-FR" dirty="0" smtClean="0"/>
              <a:t>sont </a:t>
            </a:r>
            <a:r>
              <a:rPr lang="fr-FR" dirty="0"/>
              <a:t>connus , la prévention primaire de la </a:t>
            </a:r>
            <a:r>
              <a:rPr lang="fr-FR" dirty="0" smtClean="0"/>
              <a:t>maladie représente </a:t>
            </a:r>
            <a:r>
              <a:rPr lang="fr-FR" dirty="0"/>
              <a:t>un défi considérable . </a:t>
            </a:r>
            <a:endParaRPr lang="fr-FR" dirty="0" smtClean="0"/>
          </a:p>
          <a:p>
            <a:r>
              <a:rPr lang="fr-FR" dirty="0" smtClean="0"/>
              <a:t>Chaque personne à risque peut néanmoins diminuer les risques de devenir diabétique avec:</a:t>
            </a:r>
          </a:p>
          <a:p>
            <a:endParaRPr lang="fr-FR" dirty="0"/>
          </a:p>
        </p:txBody>
      </p:sp>
    </p:spTree>
    <p:extLst>
      <p:ext uri="{BB962C8B-B14F-4D97-AF65-F5344CB8AC3E}">
        <p14:creationId xmlns:p14="http://schemas.microsoft.com/office/powerpoint/2010/main" val="3206297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pPr>
              <a:buFont typeface="Wingdings" panose="05000000000000000000" pitchFamily="2" charset="2"/>
              <a:buChar char="v"/>
            </a:pPr>
            <a:r>
              <a:rPr lang="fr-FR" dirty="0"/>
              <a:t>Une alimentation saine </a:t>
            </a:r>
            <a:r>
              <a:rPr lang="fr-FR" dirty="0" smtClean="0"/>
              <a:t>qui contient </a:t>
            </a:r>
            <a:r>
              <a:rPr lang="fr-FR" dirty="0"/>
              <a:t>peu de </a:t>
            </a:r>
            <a:r>
              <a:rPr lang="fr-FR" dirty="0" smtClean="0"/>
              <a:t>graisses, </a:t>
            </a:r>
            <a:r>
              <a:rPr lang="fr-FR" dirty="0"/>
              <a:t>de </a:t>
            </a:r>
            <a:r>
              <a:rPr lang="fr-FR" dirty="0" smtClean="0"/>
              <a:t>sel</a:t>
            </a:r>
            <a:r>
              <a:rPr lang="fr-FR" dirty="0"/>
              <a:t> </a:t>
            </a:r>
            <a:r>
              <a:rPr lang="fr-FR" dirty="0" smtClean="0"/>
              <a:t>et de sucre,</a:t>
            </a:r>
          </a:p>
          <a:p>
            <a:pPr>
              <a:buFont typeface="Wingdings" panose="05000000000000000000" pitchFamily="2" charset="2"/>
              <a:buChar char="v"/>
            </a:pPr>
            <a:r>
              <a:rPr lang="fr-FR" dirty="0" smtClean="0"/>
              <a:t>faire de l’exercice physique, </a:t>
            </a:r>
            <a:r>
              <a:rPr lang="fr-FR" dirty="0"/>
              <a:t>au moins trois fois par </a:t>
            </a:r>
            <a:r>
              <a:rPr lang="fr-FR" dirty="0" smtClean="0"/>
              <a:t>semaine</a:t>
            </a:r>
            <a:r>
              <a:rPr lang="fr-FR" dirty="0"/>
              <a:t>,</a:t>
            </a:r>
            <a:endParaRPr lang="fr-FR" dirty="0" smtClean="0"/>
          </a:p>
          <a:p>
            <a:pPr>
              <a:buFont typeface="Wingdings" panose="05000000000000000000" pitchFamily="2" charset="2"/>
              <a:buChar char="v"/>
            </a:pPr>
            <a:r>
              <a:rPr lang="fr-FR" dirty="0" smtClean="0"/>
              <a:t>Avoir une hygiène de vie équilibrée, éviter le stresse ,le manque de sommeil et la pression,</a:t>
            </a:r>
          </a:p>
          <a:p>
            <a:pPr>
              <a:buFont typeface="Wingdings" panose="05000000000000000000" pitchFamily="2" charset="2"/>
              <a:buChar char="v"/>
            </a:pPr>
            <a:r>
              <a:rPr lang="fr-FR" dirty="0" smtClean="0"/>
              <a:t>Surveiller la glycémie et se faire faire de bilans régulièrement à partir de l’âge de 35 ans</a:t>
            </a:r>
          </a:p>
          <a:p>
            <a:pPr>
              <a:buFont typeface="Wingdings" panose="05000000000000000000" pitchFamily="2" charset="2"/>
              <a:buChar char="v"/>
            </a:pPr>
            <a:endParaRPr lang="fr-FR" dirty="0"/>
          </a:p>
        </p:txBody>
      </p:sp>
    </p:spTree>
    <p:extLst>
      <p:ext uri="{BB962C8B-B14F-4D97-AF65-F5344CB8AC3E}">
        <p14:creationId xmlns:p14="http://schemas.microsoft.com/office/powerpoint/2010/main" val="32523112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endParaRPr lang="fr-FR" dirty="0" smtClean="0"/>
          </a:p>
          <a:p>
            <a:r>
              <a:rPr lang="fr-FR" dirty="0"/>
              <a:t> Il semble que certaines personnes soient prédisposées à la maladie par leur </a:t>
            </a:r>
            <a:r>
              <a:rPr lang="fr-FR" dirty="0" smtClean="0"/>
              <a:t>hérédité. mais </a:t>
            </a:r>
            <a:r>
              <a:rPr lang="fr-FR" dirty="0"/>
              <a:t>la génétique n'est pas si </a:t>
            </a:r>
            <a:r>
              <a:rPr lang="fr-FR" dirty="0" smtClean="0"/>
              <a:t>déterminante, cependant, </a:t>
            </a:r>
            <a:r>
              <a:rPr lang="fr-FR" dirty="0"/>
              <a:t>les personnes atteintes </a:t>
            </a:r>
            <a:r>
              <a:rPr lang="fr-FR" dirty="0" smtClean="0"/>
              <a:t>,</a:t>
            </a:r>
            <a:r>
              <a:rPr lang="fr-FR" dirty="0"/>
              <a:t> </a:t>
            </a:r>
            <a:r>
              <a:rPr lang="fr-FR" dirty="0" smtClean="0"/>
              <a:t>quelque </a:t>
            </a:r>
            <a:r>
              <a:rPr lang="fr-FR" dirty="0"/>
              <a:t>soit le type de </a:t>
            </a:r>
            <a:r>
              <a:rPr lang="fr-FR" dirty="0" smtClean="0"/>
              <a:t>diabète, </a:t>
            </a:r>
            <a:r>
              <a:rPr lang="fr-FR" dirty="0"/>
              <a:t>doivent surveiller leur taux de </a:t>
            </a:r>
            <a:r>
              <a:rPr lang="fr-FR" dirty="0" smtClean="0"/>
              <a:t>glycémie, car </a:t>
            </a:r>
            <a:r>
              <a:rPr lang="fr-FR" dirty="0"/>
              <a:t>l</a:t>
            </a:r>
            <a:r>
              <a:rPr lang="fr-FR" dirty="0" smtClean="0"/>
              <a:t>a </a:t>
            </a:r>
            <a:r>
              <a:rPr lang="fr-FR" dirty="0"/>
              <a:t>majorité des complications liées au diabète peuvent être évitées, diminuées ou retardées si le diabète est dépisté et traité précocement et correctement. </a:t>
            </a:r>
          </a:p>
          <a:p>
            <a:pPr marL="82296" indent="0">
              <a:buNone/>
            </a:pPr>
            <a:endParaRPr lang="fr-FR" dirty="0"/>
          </a:p>
        </p:txBody>
      </p:sp>
    </p:spTree>
    <p:extLst>
      <p:ext uri="{BB962C8B-B14F-4D97-AF65-F5344CB8AC3E}">
        <p14:creationId xmlns:p14="http://schemas.microsoft.com/office/powerpoint/2010/main" val="370749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fr-FR" dirty="0" smtClean="0"/>
              <a:t>Plus qu’une maladie, le diabète est un phénomène mondial qui a un impact au niveau humain , social et économique , il engendre plusieurs complications dont </a:t>
            </a:r>
            <a:r>
              <a:rPr lang="fr-FR" dirty="0"/>
              <a:t>nombreuses </a:t>
            </a:r>
            <a:r>
              <a:rPr lang="fr-FR" dirty="0" smtClean="0"/>
              <a:t>peuvent </a:t>
            </a:r>
            <a:r>
              <a:rPr lang="fr-FR" dirty="0"/>
              <a:t>être sévères : </a:t>
            </a:r>
            <a:r>
              <a:rPr lang="fr-FR" dirty="0" smtClean="0"/>
              <a:t>Ces </a:t>
            </a:r>
            <a:r>
              <a:rPr lang="fr-FR" dirty="0"/>
              <a:t>complications aggravent le </a:t>
            </a:r>
            <a:r>
              <a:rPr lang="fr-FR" dirty="0" smtClean="0"/>
              <a:t>diabète et </a:t>
            </a:r>
            <a:r>
              <a:rPr lang="fr-FR" dirty="0"/>
              <a:t>diminuent l'espérance de vie des personnes atteintes de cette </a:t>
            </a:r>
            <a:r>
              <a:rPr lang="fr-FR" dirty="0" smtClean="0"/>
              <a:t>maladie, il existe cependant plusieurs types de diabète,</a:t>
            </a:r>
            <a:endParaRPr lang="fr-FR" dirty="0"/>
          </a:p>
        </p:txBody>
      </p:sp>
    </p:spTree>
    <p:extLst>
      <p:ext uri="{BB962C8B-B14F-4D97-AF65-F5344CB8AC3E}">
        <p14:creationId xmlns:p14="http://schemas.microsoft.com/office/powerpoint/2010/main" val="3860986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Types de diabète :</a:t>
            </a:r>
            <a:endParaRPr lang="fr-FR"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fr-FR" dirty="0" smtClean="0"/>
              <a:t>Il existe plusieurs types de diabète, les plus fréquents sont :</a:t>
            </a:r>
          </a:p>
          <a:p>
            <a:pPr marL="82296" indent="0">
              <a:buNone/>
            </a:pPr>
            <a:endParaRPr lang="fr-FR" dirty="0"/>
          </a:p>
        </p:txBody>
      </p:sp>
      <p:sp>
        <p:nvSpPr>
          <p:cNvPr id="5" name="Ellipse 4"/>
          <p:cNvSpPr/>
          <p:nvPr/>
        </p:nvSpPr>
        <p:spPr>
          <a:xfrm>
            <a:off x="1547664" y="2636912"/>
            <a:ext cx="2736304" cy="18722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diabète de type 1:</a:t>
            </a:r>
          </a:p>
          <a:p>
            <a:pPr algn="ctr"/>
            <a:r>
              <a:rPr lang="fr-FR" dirty="0" smtClean="0"/>
              <a:t>disparition des cellules productrices d'insuline,</a:t>
            </a:r>
            <a:endParaRPr lang="fr-FR" dirty="0"/>
          </a:p>
        </p:txBody>
      </p:sp>
      <p:sp>
        <p:nvSpPr>
          <p:cNvPr id="6" name="Ellipse 5"/>
          <p:cNvSpPr/>
          <p:nvPr/>
        </p:nvSpPr>
        <p:spPr>
          <a:xfrm>
            <a:off x="5364088" y="2420888"/>
            <a:ext cx="2736304" cy="18722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diabète de type 2:</a:t>
            </a:r>
          </a:p>
          <a:p>
            <a:pPr algn="ctr"/>
            <a:r>
              <a:rPr lang="fr-FR" dirty="0" smtClean="0"/>
              <a:t>diminution de sensibilité à l'insuline,</a:t>
            </a:r>
            <a:endParaRPr lang="fr-FR" dirty="0"/>
          </a:p>
        </p:txBody>
      </p:sp>
      <p:sp>
        <p:nvSpPr>
          <p:cNvPr id="7" name="Ellipse 6"/>
          <p:cNvSpPr/>
          <p:nvPr/>
        </p:nvSpPr>
        <p:spPr>
          <a:xfrm>
            <a:off x="3707904" y="4293096"/>
            <a:ext cx="2736304" cy="18722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diabète gestationnel:</a:t>
            </a:r>
          </a:p>
          <a:p>
            <a:pPr algn="ctr"/>
            <a:r>
              <a:rPr lang="fr-FR" dirty="0"/>
              <a:t>d</a:t>
            </a:r>
            <a:r>
              <a:rPr lang="fr-FR" dirty="0" smtClean="0"/>
              <a:t>iabète sucré pendant la grossesse</a:t>
            </a:r>
          </a:p>
          <a:p>
            <a:pPr algn="ctr"/>
            <a:endParaRPr lang="fr-FR" dirty="0"/>
          </a:p>
        </p:txBody>
      </p:sp>
    </p:spTree>
    <p:extLst>
      <p:ext uri="{BB962C8B-B14F-4D97-AF65-F5344CB8AC3E}">
        <p14:creationId xmlns:p14="http://schemas.microsoft.com/office/powerpoint/2010/main" val="25281285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 du DID:</a:t>
            </a:r>
            <a:endParaRPr lang="fr-FR"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a:bodyPr>
          <a:lstStyle/>
          <a:p>
            <a:r>
              <a:rPr lang="fr-FR" dirty="0"/>
              <a:t>Le diabète de type 1 qu'on appelle aussi diabète </a:t>
            </a:r>
            <a:r>
              <a:rPr lang="fr-FR" dirty="0">
                <a:solidFill>
                  <a:srgbClr val="FF0000"/>
                </a:solidFill>
              </a:rPr>
              <a:t>insulinodépendant</a:t>
            </a:r>
            <a:r>
              <a:rPr lang="fr-FR" dirty="0"/>
              <a:t>, ou encore diabète </a:t>
            </a:r>
            <a:r>
              <a:rPr lang="fr-FR" dirty="0">
                <a:solidFill>
                  <a:srgbClr val="FF0000"/>
                </a:solidFill>
              </a:rPr>
              <a:t>juvénile</a:t>
            </a:r>
            <a:r>
              <a:rPr lang="fr-FR" dirty="0"/>
              <a:t> ou diabète "</a:t>
            </a:r>
            <a:r>
              <a:rPr lang="fr-FR" dirty="0">
                <a:solidFill>
                  <a:srgbClr val="FF0000"/>
                </a:solidFill>
              </a:rPr>
              <a:t>maigre</a:t>
            </a:r>
            <a:r>
              <a:rPr lang="fr-FR" dirty="0"/>
              <a:t>", est une maladie auto-immune. Cela signifie que cette maladie est provoquée par les propres défenses immunitaires de l'organisme : tout se passe comme si l'organisme détruisait lui-même les cellules de son pancréas qui sécrètent l'insuline (cellules bêta des îlots de </a:t>
            </a:r>
            <a:r>
              <a:rPr lang="fr-FR" dirty="0" smtClean="0"/>
              <a:t>Langerhans).</a:t>
            </a:r>
            <a:endParaRPr lang="fr-FR" dirty="0"/>
          </a:p>
          <a:p>
            <a:endParaRPr lang="fr-FR" dirty="0"/>
          </a:p>
        </p:txBody>
      </p:sp>
    </p:spTree>
    <p:extLst>
      <p:ext uri="{BB962C8B-B14F-4D97-AF65-F5344CB8AC3E}">
        <p14:creationId xmlns:p14="http://schemas.microsoft.com/office/powerpoint/2010/main" val="1107893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87624" y="1083149"/>
            <a:ext cx="3528392" cy="5328592"/>
          </a:xfrm>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fr-FR" dirty="0"/>
              <a:t>En conséquence, l'insuline n'est pas suffisamment fabriquée et ne peut plus jouer son rôle qui consiste à faire baisser le taux de glucose (la glycémie) dans le sang.</a:t>
            </a:r>
          </a:p>
          <a:p>
            <a:pPr marL="82296" indent="0">
              <a:buNone/>
            </a:pPr>
            <a:endParaRPr lang="fr-FR" dirty="0"/>
          </a:p>
        </p:txBody>
      </p:sp>
      <p:sp>
        <p:nvSpPr>
          <p:cNvPr id="4" name="Rectangle 3"/>
          <p:cNvSpPr/>
          <p:nvPr/>
        </p:nvSpPr>
        <p:spPr>
          <a:xfrm>
            <a:off x="4847665" y="5495114"/>
            <a:ext cx="4032448"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Exemple  illustrant l’accumulation de glucose chez un diabétique de type 1</a:t>
            </a:r>
            <a:endParaRPr lang="fr-FR"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7665" y="1124744"/>
            <a:ext cx="4100295" cy="4176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6759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Signes du DID:</a:t>
            </a:r>
            <a:endParaRPr lang="fr-FR"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fr-FR" b="1" dirty="0">
                <a:solidFill>
                  <a:srgbClr val="002060"/>
                </a:solidFill>
              </a:rPr>
              <a:t>Les signes fonctionnels et </a:t>
            </a:r>
            <a:r>
              <a:rPr lang="fr-FR" b="1" dirty="0" smtClean="0">
                <a:solidFill>
                  <a:srgbClr val="002060"/>
                </a:solidFill>
              </a:rPr>
              <a:t>généraux:</a:t>
            </a:r>
          </a:p>
          <a:p>
            <a:pPr marL="82296" indent="0">
              <a:buNone/>
            </a:pPr>
            <a:r>
              <a:rPr lang="fr-FR" dirty="0" smtClean="0"/>
              <a:t>Les personnes atteintes présentent </a:t>
            </a:r>
            <a:r>
              <a:rPr lang="fr-FR" dirty="0"/>
              <a:t>une polyurie importante, une polydipsie parallèle, c'est-à-dire un diabète proprement dit. La polyphagie est moins constante mais elle contraste avec un amaigrissement rapide de plusieurs kilos. Cette perte de poids est aussi bien adipeuse que musculaire, ce qui explique l'asthénie des diabétiques</a:t>
            </a:r>
          </a:p>
        </p:txBody>
      </p:sp>
    </p:spTree>
    <p:extLst>
      <p:ext uri="{BB962C8B-B14F-4D97-AF65-F5344CB8AC3E}">
        <p14:creationId xmlns:p14="http://schemas.microsoft.com/office/powerpoint/2010/main" val="985113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188640"/>
            <a:ext cx="7498080" cy="6059760"/>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r>
              <a:rPr lang="fr-FR" b="1" dirty="0">
                <a:solidFill>
                  <a:srgbClr val="002060"/>
                </a:solidFill>
              </a:rPr>
              <a:t>Signes </a:t>
            </a:r>
            <a:r>
              <a:rPr lang="fr-FR" b="1" dirty="0" smtClean="0">
                <a:solidFill>
                  <a:srgbClr val="002060"/>
                </a:solidFill>
              </a:rPr>
              <a:t>biologiques</a:t>
            </a:r>
            <a:endParaRPr lang="fr-FR" b="1" dirty="0">
              <a:solidFill>
                <a:srgbClr val="002060"/>
              </a:solidFill>
            </a:endParaRPr>
          </a:p>
          <a:p>
            <a:r>
              <a:rPr lang="fr-FR" b="1" dirty="0" smtClean="0">
                <a:solidFill>
                  <a:srgbClr val="0070C0"/>
                </a:solidFill>
              </a:rPr>
              <a:t>Auto-anticorps: </a:t>
            </a:r>
            <a:r>
              <a:rPr lang="fr-FR" dirty="0" smtClean="0">
                <a:solidFill>
                  <a:srgbClr val="0070C0"/>
                </a:solidFill>
              </a:rPr>
              <a:t> </a:t>
            </a:r>
            <a:r>
              <a:rPr lang="fr-FR" dirty="0"/>
              <a:t>présence d'auto-anticorps : anti-îlot (ICA), anti-insuline (IAA), anti-décarboxylase de l'acide glutamique (GAD) et anti-tyrosine phosphatase membranaire (IA2). </a:t>
            </a:r>
            <a:r>
              <a:rPr lang="fr-FR" dirty="0" smtClean="0"/>
              <a:t> </a:t>
            </a:r>
            <a:r>
              <a:rPr lang="fr-FR" dirty="0"/>
              <a:t>Dès lors qu'au moins un des quatre auto-anticorps du diabète est retrouvé ce diabète est alors classé en type 1A. Si l’origine est inconnue, ils sont dits idiopathiques et sont classés 1B</a:t>
            </a:r>
          </a:p>
          <a:p>
            <a:r>
              <a:rPr lang="fr-FR" b="1" dirty="0">
                <a:solidFill>
                  <a:srgbClr val="0070C0"/>
                </a:solidFill>
              </a:rPr>
              <a:t>L'hémoglobine </a:t>
            </a:r>
            <a:r>
              <a:rPr lang="fr-FR" b="1" dirty="0" smtClean="0">
                <a:solidFill>
                  <a:srgbClr val="0070C0"/>
                </a:solidFill>
              </a:rPr>
              <a:t>glyquée:  </a:t>
            </a:r>
            <a:r>
              <a:rPr lang="fr-FR" dirty="0" smtClean="0"/>
              <a:t>il </a:t>
            </a:r>
            <a:r>
              <a:rPr lang="fr-FR" dirty="0"/>
              <a:t>s'agit du dosage de fraction de </a:t>
            </a:r>
            <a:r>
              <a:rPr lang="fr-FR" dirty="0" smtClean="0"/>
              <a:t>l'hémoglobine </a:t>
            </a:r>
            <a:r>
              <a:rPr lang="fr-FR" dirty="0"/>
              <a:t>(HbA1C) qui piège le glucose de façon proportionnelle à la glycémie. L'hémoglobine reflète la glycémie moyenne sur une période d'environ 2 à 3 mois. Le taux normal est inférieur à 6 % de la totalité des Hb. Chez un diabétique non équilibré, ce taux peut être supérieur à 10 %. </a:t>
            </a:r>
          </a:p>
        </p:txBody>
      </p:sp>
    </p:spTree>
    <p:extLst>
      <p:ext uri="{BB962C8B-B14F-4D97-AF65-F5344CB8AC3E}">
        <p14:creationId xmlns:p14="http://schemas.microsoft.com/office/powerpoint/2010/main" val="17064195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188640"/>
            <a:ext cx="7498080" cy="6059760"/>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r>
              <a:rPr lang="fr-FR" b="1" dirty="0" smtClean="0">
                <a:solidFill>
                  <a:srgbClr val="0070C0"/>
                </a:solidFill>
              </a:rPr>
              <a:t>L'hyperglycémie:</a:t>
            </a:r>
            <a:r>
              <a:rPr lang="fr-FR" dirty="0">
                <a:solidFill>
                  <a:srgbClr val="0070C0"/>
                </a:solidFill>
              </a:rPr>
              <a:t> </a:t>
            </a:r>
            <a:r>
              <a:rPr lang="fr-FR" dirty="0" smtClean="0"/>
              <a:t>est </a:t>
            </a:r>
            <a:r>
              <a:rPr lang="fr-FR" dirty="0"/>
              <a:t>l'excès de sucre dans le sang. Elle est comprise entre 2 et 5 g/l </a:t>
            </a:r>
            <a:r>
              <a:rPr lang="fr-FR" dirty="0" smtClean="0"/>
              <a:t> </a:t>
            </a:r>
            <a:r>
              <a:rPr lang="fr-FR" dirty="0"/>
              <a:t>voire au-delà.</a:t>
            </a:r>
          </a:p>
          <a:p>
            <a:r>
              <a:rPr lang="fr-FR" b="1" dirty="0" smtClean="0">
                <a:solidFill>
                  <a:srgbClr val="0070C0"/>
                </a:solidFill>
              </a:rPr>
              <a:t>La glycosurie: </a:t>
            </a:r>
            <a:r>
              <a:rPr lang="fr-FR" dirty="0" smtClean="0"/>
              <a:t>La </a:t>
            </a:r>
            <a:r>
              <a:rPr lang="fr-FR" dirty="0"/>
              <a:t>glycosurie est la mesure de la quantité de glucose dans les urines. Chez une personne saine, elle est nulle (à l'exception des femmes enceintes, chez lesquelles le seuil rénal du glucose baisse). Elle est importante si supérieure à 1,5 g/l. La glycosurie survient à partir de 1,8g/l de glucose dans le sang.</a:t>
            </a:r>
          </a:p>
          <a:p>
            <a:r>
              <a:rPr lang="fr-FR" b="1" dirty="0">
                <a:solidFill>
                  <a:srgbClr val="0070C0"/>
                </a:solidFill>
              </a:rPr>
              <a:t>Les corps </a:t>
            </a:r>
            <a:r>
              <a:rPr lang="fr-FR" b="1" dirty="0" smtClean="0">
                <a:solidFill>
                  <a:srgbClr val="0070C0"/>
                </a:solidFill>
              </a:rPr>
              <a:t>cétoniques: </a:t>
            </a:r>
            <a:r>
              <a:rPr lang="fr-FR" dirty="0" smtClean="0"/>
              <a:t>La </a:t>
            </a:r>
            <a:r>
              <a:rPr lang="fr-FR" dirty="0"/>
              <a:t>présence de corps cétoniques peut être observée dans les urines. Ce signe n'est cependant pas exclusif au DID puisqu'il peut se manifester chez des personnes non-diabétiques lors d'un jeûne prolongé ou encore à la suite d'une diète hyper protéinée.</a:t>
            </a:r>
          </a:p>
          <a:p>
            <a:endParaRPr lang="fr-FR" dirty="0"/>
          </a:p>
          <a:p>
            <a:endParaRPr lang="fr-FR" dirty="0"/>
          </a:p>
        </p:txBody>
      </p:sp>
    </p:spTree>
    <p:extLst>
      <p:ext uri="{BB962C8B-B14F-4D97-AF65-F5344CB8AC3E}">
        <p14:creationId xmlns:p14="http://schemas.microsoft.com/office/powerpoint/2010/main" val="42583064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Diabète et système immunitaire:</a:t>
            </a:r>
            <a:endParaRPr lang="fr-FR"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r>
              <a:rPr lang="fr-FR" dirty="0" smtClean="0"/>
              <a:t>Plusieurs chercheurs ont </a:t>
            </a:r>
            <a:r>
              <a:rPr lang="fr-FR" dirty="0"/>
              <a:t>réalisé un immense catalogue des gènes exprimés dans les cellules beta humaines. Beaucoup de ces gènes ont été précédemment identifiés comme jouant un rôle dans le diabète de type 1. Cette étude pourrait aider à expliquer pourquoi le système immunitaire attaque spécifiquement les cellules beta dans le diabète de type 1</a:t>
            </a:r>
            <a:r>
              <a:rPr lang="fr-FR" dirty="0" smtClean="0"/>
              <a:t>.</a:t>
            </a:r>
          </a:p>
          <a:p>
            <a:r>
              <a:rPr lang="fr-FR" dirty="0" smtClean="0"/>
              <a:t>Le cellules impliquées appartiennent à l’immunité innée ainsi qu’à l’adaptative,</a:t>
            </a:r>
            <a:r>
              <a:rPr lang="fr-FR" dirty="0"/>
              <a:t/>
            </a:r>
            <a:br>
              <a:rPr lang="fr-FR" dirty="0"/>
            </a:br>
            <a:endParaRPr lang="fr-FR" dirty="0"/>
          </a:p>
        </p:txBody>
      </p:sp>
    </p:spTree>
    <p:extLst>
      <p:ext uri="{BB962C8B-B14F-4D97-AF65-F5344CB8AC3E}">
        <p14:creationId xmlns:p14="http://schemas.microsoft.com/office/powerpoint/2010/main" val="24020680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591</TotalTime>
  <Words>1087</Words>
  <Application>Microsoft Office PowerPoint</Application>
  <PresentationFormat>Affichage à l'écran (4:3)</PresentationFormat>
  <Paragraphs>116</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Solstice</vt:lpstr>
      <vt:lpstr>Présentation PowerPoint</vt:lpstr>
      <vt:lpstr>Introduction:</vt:lpstr>
      <vt:lpstr>Types de diabète :</vt:lpstr>
      <vt:lpstr>Définition du DID:</vt:lpstr>
      <vt:lpstr>Présentation PowerPoint</vt:lpstr>
      <vt:lpstr>Signes du DID:</vt:lpstr>
      <vt:lpstr>Présentation PowerPoint</vt:lpstr>
      <vt:lpstr>Présentation PowerPoint</vt:lpstr>
      <vt:lpstr>Diabète et système immunitaire:</vt:lpstr>
      <vt:lpstr>Présentation PowerPoint</vt:lpstr>
      <vt:lpstr>Présentation PowerPoint</vt:lpstr>
      <vt:lpstr>Génétique du diabète type 1:</vt:lpstr>
      <vt:lpstr>Présentation PowerPoint</vt:lpstr>
      <vt:lpstr>Les risques de complication</vt:lpstr>
      <vt:lpstr>Prévention:</vt:lpstr>
      <vt:lpstr>Présentation PowerPoint</vt:lpstr>
      <vt:lpstr>conclusion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COMPAQ</dc:creator>
  <cp:lastModifiedBy>COMPAQ</cp:lastModifiedBy>
  <cp:revision>44</cp:revision>
  <dcterms:created xsi:type="dcterms:W3CDTF">2013-11-14T21:57:01Z</dcterms:created>
  <dcterms:modified xsi:type="dcterms:W3CDTF">2013-11-15T19:04:43Z</dcterms:modified>
</cp:coreProperties>
</file>