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81" r:id="rId5"/>
    <p:sldId id="288" r:id="rId6"/>
    <p:sldId id="261" r:id="rId7"/>
    <p:sldId id="262" r:id="rId8"/>
    <p:sldId id="263" r:id="rId9"/>
    <p:sldId id="260" r:id="rId10"/>
    <p:sldId id="286" r:id="rId11"/>
    <p:sldId id="289" r:id="rId12"/>
    <p:sldId id="290" r:id="rId13"/>
    <p:sldId id="278" r:id="rId14"/>
    <p:sldId id="273" r:id="rId15"/>
    <p:sldId id="274" r:id="rId16"/>
    <p:sldId id="265" r:id="rId17"/>
    <p:sldId id="267" r:id="rId18"/>
    <p:sldId id="269" r:id="rId19"/>
    <p:sldId id="268" r:id="rId20"/>
    <p:sldId id="270" r:id="rId21"/>
    <p:sldId id="271" r:id="rId22"/>
    <p:sldId id="287" r:id="rId23"/>
    <p:sldId id="272" r:id="rId24"/>
    <p:sldId id="284" r:id="rId25"/>
    <p:sldId id="280"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8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3369" autoAdjust="0"/>
  </p:normalViewPr>
  <p:slideViewPr>
    <p:cSldViewPr>
      <p:cViewPr>
        <p:scale>
          <a:sx n="66" d="100"/>
          <a:sy n="66" d="100"/>
        </p:scale>
        <p:origin x="-1398"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C8151-6820-4774-AF09-47AB0D5DE6F2}"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fr-FR"/>
        </a:p>
      </dgm:t>
    </dgm:pt>
    <dgm:pt modelId="{E27B4B11-96E4-4B39-AFB2-0EE5DE321287}">
      <dgm:prSet phldrT="[Texte]" custT="1"/>
      <dgm:spPr/>
      <dgm:t>
        <a:bodyPr/>
        <a:lstStyle/>
        <a:p>
          <a:pPr algn="l"/>
          <a:r>
            <a:rPr lang="fr-FR" sz="2800" b="1" i="1" u="sng" dirty="0" smtClean="0">
              <a:solidFill>
                <a:schemeClr val="tx1"/>
              </a:solidFill>
              <a:latin typeface="Times New Roman" pitchFamily="18" charset="0"/>
              <a:cs typeface="Times New Roman" pitchFamily="18" charset="0"/>
            </a:rPr>
            <a:t>Carcinomes</a:t>
          </a:r>
          <a:r>
            <a:rPr lang="fr-FR" sz="2800" b="1" i="1" dirty="0" smtClean="0">
              <a:solidFill>
                <a:schemeClr val="tx1"/>
              </a:solidFill>
              <a:latin typeface="Times New Roman" pitchFamily="18" charset="0"/>
              <a:cs typeface="Times New Roman" pitchFamily="18" charset="0"/>
            </a:rPr>
            <a:t> </a:t>
          </a:r>
          <a:r>
            <a:rPr lang="fr-FR" sz="2800" b="0" i="0" dirty="0" smtClean="0">
              <a:solidFill>
                <a:schemeClr val="tx1"/>
              </a:solidFill>
              <a:latin typeface="Times New Roman" pitchFamily="18" charset="0"/>
              <a:cs typeface="Times New Roman" pitchFamily="18" charset="0"/>
            </a:rPr>
            <a:t>D</a:t>
          </a:r>
          <a:r>
            <a:rPr lang="fr-FR" sz="2800" b="0" dirty="0" smtClean="0">
              <a:solidFill>
                <a:schemeClr val="tx1"/>
              </a:solidFill>
              <a:latin typeface="Times New Roman" pitchFamily="18" charset="0"/>
              <a:cs typeface="Times New Roman" pitchFamily="18" charset="0"/>
            </a:rPr>
            <a:t>érivent d’une cellule épithéliale d’un organe du corps humain</a:t>
          </a:r>
          <a:endParaRPr lang="fr-FR" sz="2800" b="0" dirty="0">
            <a:solidFill>
              <a:schemeClr val="tx1"/>
            </a:solidFill>
          </a:endParaRPr>
        </a:p>
      </dgm:t>
    </dgm:pt>
    <dgm:pt modelId="{FCE797F1-68CE-462B-BF79-D5C9A3EE4169}" type="parTrans" cxnId="{DDC6C3ED-7818-4763-9EDA-A1A401C8D39C}">
      <dgm:prSet/>
      <dgm:spPr/>
      <dgm:t>
        <a:bodyPr/>
        <a:lstStyle/>
        <a:p>
          <a:endParaRPr lang="fr-FR"/>
        </a:p>
      </dgm:t>
    </dgm:pt>
    <dgm:pt modelId="{7362CE28-F697-4FF0-988E-0BABD1DB1812}" type="sibTrans" cxnId="{DDC6C3ED-7818-4763-9EDA-A1A401C8D39C}">
      <dgm:prSet/>
      <dgm:spPr/>
      <dgm:t>
        <a:bodyPr/>
        <a:lstStyle/>
        <a:p>
          <a:endParaRPr lang="fr-FR"/>
        </a:p>
      </dgm:t>
    </dgm:pt>
    <dgm:pt modelId="{63386DF8-1105-4AB9-818C-4B67ABE5F2B0}">
      <dgm:prSet phldrT="[Texte]" custT="1"/>
      <dgm:spPr/>
      <dgm:t>
        <a:bodyPr/>
        <a:lstStyle/>
        <a:p>
          <a:pPr algn="l"/>
          <a:endParaRPr lang="fr-FR" sz="3200" dirty="0" smtClean="0">
            <a:solidFill>
              <a:schemeClr val="tx1"/>
            </a:solidFill>
            <a:latin typeface="Times New Roman" pitchFamily="18" charset="0"/>
            <a:cs typeface="Times New Roman" pitchFamily="18" charset="0"/>
          </a:endParaRPr>
        </a:p>
        <a:p>
          <a:pPr algn="l"/>
          <a:endParaRPr lang="fr-FR" sz="3200" dirty="0" smtClean="0">
            <a:solidFill>
              <a:schemeClr val="tx1"/>
            </a:solidFill>
            <a:latin typeface="Times New Roman" pitchFamily="18" charset="0"/>
            <a:cs typeface="Times New Roman" pitchFamily="18" charset="0"/>
          </a:endParaRPr>
        </a:p>
        <a:p>
          <a:pPr algn="l"/>
          <a:endParaRPr lang="fr-FR" sz="3200" dirty="0" smtClean="0">
            <a:solidFill>
              <a:schemeClr val="tx1"/>
            </a:solidFill>
            <a:latin typeface="Times New Roman" pitchFamily="18" charset="0"/>
            <a:cs typeface="Times New Roman" pitchFamily="18" charset="0"/>
          </a:endParaRPr>
        </a:p>
        <a:p>
          <a:pPr algn="l"/>
          <a:r>
            <a:rPr lang="fr-FR" sz="2800" b="1" i="1" u="sng" dirty="0" smtClean="0">
              <a:solidFill>
                <a:schemeClr val="tx1"/>
              </a:solidFill>
              <a:latin typeface="Times New Roman" pitchFamily="18" charset="0"/>
              <a:cs typeface="Times New Roman" pitchFamily="18" charset="0"/>
            </a:rPr>
            <a:t>Sarcomes</a:t>
          </a:r>
        </a:p>
        <a:p>
          <a:pPr algn="l"/>
          <a:r>
            <a:rPr lang="fr-FR" sz="2800" dirty="0" smtClean="0">
              <a:solidFill>
                <a:schemeClr val="tx1"/>
              </a:solidFill>
              <a:latin typeface="Times New Roman" pitchFamily="18" charset="0"/>
              <a:cs typeface="Times New Roman" pitchFamily="18" charset="0"/>
            </a:rPr>
            <a:t>Proviennent d’une cellule mésenchymateuse, musculaire ou osseuse</a:t>
          </a:r>
        </a:p>
        <a:p>
          <a:pPr algn="ctr"/>
          <a:endParaRPr lang="fr-FR" sz="2100" dirty="0" smtClean="0">
            <a:solidFill>
              <a:schemeClr val="tx1"/>
            </a:solidFill>
            <a:latin typeface="Times New Roman" pitchFamily="18" charset="0"/>
            <a:cs typeface="Times New Roman" pitchFamily="18" charset="0"/>
          </a:endParaRPr>
        </a:p>
        <a:p>
          <a:pPr algn="ctr"/>
          <a:endParaRPr lang="fr-FR" sz="2100" dirty="0" smtClean="0">
            <a:solidFill>
              <a:schemeClr val="tx1"/>
            </a:solidFill>
            <a:latin typeface="Times New Roman" pitchFamily="18" charset="0"/>
            <a:cs typeface="Times New Roman" pitchFamily="18" charset="0"/>
          </a:endParaRPr>
        </a:p>
        <a:p>
          <a:pPr algn="ctr"/>
          <a:endParaRPr lang="fr-FR" sz="2100" dirty="0" smtClean="0">
            <a:solidFill>
              <a:schemeClr val="tx1"/>
            </a:solidFill>
            <a:latin typeface="Times New Roman" pitchFamily="18" charset="0"/>
            <a:cs typeface="Times New Roman" pitchFamily="18" charset="0"/>
          </a:endParaRPr>
        </a:p>
        <a:p>
          <a:pPr algn="ctr"/>
          <a:endParaRPr lang="fr-FR" sz="2100" dirty="0">
            <a:solidFill>
              <a:schemeClr val="tx1"/>
            </a:solidFill>
          </a:endParaRPr>
        </a:p>
      </dgm:t>
    </dgm:pt>
    <dgm:pt modelId="{36C8ED62-7EA0-451F-A871-F7A6208285B9}" type="parTrans" cxnId="{8A7BB67A-47E5-42DA-AD88-319BE2B51904}">
      <dgm:prSet/>
      <dgm:spPr/>
      <dgm:t>
        <a:bodyPr/>
        <a:lstStyle/>
        <a:p>
          <a:endParaRPr lang="fr-FR"/>
        </a:p>
      </dgm:t>
    </dgm:pt>
    <dgm:pt modelId="{062B4CE5-A76B-4391-B83C-006C8A15AE15}" type="sibTrans" cxnId="{8A7BB67A-47E5-42DA-AD88-319BE2B51904}">
      <dgm:prSet/>
      <dgm:spPr/>
      <dgm:t>
        <a:bodyPr/>
        <a:lstStyle/>
        <a:p>
          <a:endParaRPr lang="fr-FR"/>
        </a:p>
      </dgm:t>
    </dgm:pt>
    <dgm:pt modelId="{3B5BB700-F932-478E-988B-50160044D391}">
      <dgm:prSet phldrT="[Texte]" custT="1"/>
      <dgm:spPr/>
      <dgm:t>
        <a:bodyPr/>
        <a:lstStyle/>
        <a:p>
          <a:pPr algn="ctr"/>
          <a:r>
            <a:rPr lang="fr-FR" sz="2400" b="1" i="1" u="sng" dirty="0" smtClean="0">
              <a:solidFill>
                <a:schemeClr val="tx1"/>
              </a:solidFill>
              <a:latin typeface="Times New Roman" pitchFamily="18" charset="0"/>
              <a:cs typeface="Times New Roman" pitchFamily="18" charset="0"/>
            </a:rPr>
            <a:t>Hématopoïétiques</a:t>
          </a:r>
        </a:p>
        <a:p>
          <a:pPr algn="l"/>
          <a:r>
            <a:rPr lang="fr-FR" sz="2800" b="0" i="0" dirty="0" smtClean="0">
              <a:solidFill>
                <a:schemeClr val="tx1"/>
              </a:solidFill>
              <a:latin typeface="Times New Roman" pitchFamily="18" charset="0"/>
              <a:cs typeface="Times New Roman" pitchFamily="18" charset="0"/>
            </a:rPr>
            <a:t>concernent des cellules sanguines</a:t>
          </a:r>
          <a:endParaRPr lang="fr-FR" sz="2800" b="0" i="0" u="sng" dirty="0" smtClean="0">
            <a:solidFill>
              <a:schemeClr val="tx1"/>
            </a:solidFill>
            <a:latin typeface="Times New Roman" pitchFamily="18" charset="0"/>
            <a:cs typeface="Times New Roman" pitchFamily="18" charset="0"/>
          </a:endParaRPr>
        </a:p>
        <a:p>
          <a:pPr algn="ctr"/>
          <a:endParaRPr lang="fr-FR" sz="2400" b="1" i="1" u="sng" dirty="0" smtClean="0">
            <a:solidFill>
              <a:schemeClr val="tx1"/>
            </a:solidFill>
            <a:latin typeface="Times New Roman" pitchFamily="18" charset="0"/>
            <a:cs typeface="Times New Roman" pitchFamily="18" charset="0"/>
          </a:endParaRPr>
        </a:p>
        <a:p>
          <a:pPr algn="ctr"/>
          <a:endParaRPr lang="fr-FR" sz="2400" b="1" i="1" u="sng" dirty="0" smtClean="0">
            <a:solidFill>
              <a:schemeClr val="tx1"/>
            </a:solidFill>
            <a:latin typeface="Times New Roman" pitchFamily="18" charset="0"/>
            <a:cs typeface="Times New Roman" pitchFamily="18" charset="0"/>
          </a:endParaRPr>
        </a:p>
        <a:p>
          <a:pPr algn="ctr"/>
          <a:endParaRPr lang="fr-FR" sz="2400" b="1" i="1" u="sng" dirty="0">
            <a:solidFill>
              <a:schemeClr val="tx1"/>
            </a:solidFill>
          </a:endParaRPr>
        </a:p>
      </dgm:t>
    </dgm:pt>
    <dgm:pt modelId="{99D2FB91-2D2B-421E-9FA3-1EEB0523B311}" type="parTrans" cxnId="{8BE432C0-15C1-4E00-9856-FBC059E1089F}">
      <dgm:prSet/>
      <dgm:spPr/>
      <dgm:t>
        <a:bodyPr/>
        <a:lstStyle/>
        <a:p>
          <a:endParaRPr lang="fr-FR"/>
        </a:p>
      </dgm:t>
    </dgm:pt>
    <dgm:pt modelId="{738F9580-253C-49F8-970E-43E686D0CE63}" type="sibTrans" cxnId="{8BE432C0-15C1-4E00-9856-FBC059E1089F}">
      <dgm:prSet/>
      <dgm:spPr/>
      <dgm:t>
        <a:bodyPr/>
        <a:lstStyle/>
        <a:p>
          <a:endParaRPr lang="fr-FR"/>
        </a:p>
      </dgm:t>
    </dgm:pt>
    <dgm:pt modelId="{4D0946BB-E911-4913-95B5-3B94040EE553}">
      <dgm:prSet custT="1"/>
      <dgm:spPr/>
      <dgm:t>
        <a:bodyPr/>
        <a:lstStyle/>
        <a:p>
          <a:pPr algn="l"/>
          <a:r>
            <a:rPr lang="fr-FR" sz="2800" b="1" i="1" u="sng" dirty="0" smtClean="0">
              <a:solidFill>
                <a:schemeClr val="tx1"/>
              </a:solidFill>
              <a:latin typeface="Times New Roman" pitchFamily="18" charset="0"/>
              <a:cs typeface="Times New Roman" pitchFamily="18" charset="0"/>
            </a:rPr>
            <a:t>Neuroectodermiques: </a:t>
          </a:r>
        </a:p>
        <a:p>
          <a:pPr algn="l"/>
          <a:r>
            <a:rPr lang="fr-FR" sz="2800" dirty="0" smtClean="0">
              <a:solidFill>
                <a:schemeClr val="tx1"/>
              </a:solidFill>
              <a:latin typeface="Times New Roman" pitchFamily="18" charset="0"/>
              <a:cs typeface="Times New Roman" pitchFamily="18" charset="0"/>
            </a:rPr>
            <a:t>Se développent à partir des cellules nerveuses</a:t>
          </a:r>
          <a:endParaRPr lang="fr-FR" sz="2800" dirty="0">
            <a:solidFill>
              <a:schemeClr val="tx1"/>
            </a:solidFill>
          </a:endParaRPr>
        </a:p>
      </dgm:t>
    </dgm:pt>
    <dgm:pt modelId="{96F8AC24-3B5C-4255-85EB-21FD4F3C7BAA}" type="parTrans" cxnId="{E1A3C73B-E296-4DCB-B266-20C7E8EE8DD8}">
      <dgm:prSet/>
      <dgm:spPr/>
      <dgm:t>
        <a:bodyPr/>
        <a:lstStyle/>
        <a:p>
          <a:endParaRPr lang="fr-FR"/>
        </a:p>
      </dgm:t>
    </dgm:pt>
    <dgm:pt modelId="{6A026B60-FD8A-49A0-994B-3CE8484C07A3}" type="sibTrans" cxnId="{E1A3C73B-E296-4DCB-B266-20C7E8EE8DD8}">
      <dgm:prSet/>
      <dgm:spPr/>
      <dgm:t>
        <a:bodyPr/>
        <a:lstStyle/>
        <a:p>
          <a:endParaRPr lang="fr-FR"/>
        </a:p>
      </dgm:t>
    </dgm:pt>
    <dgm:pt modelId="{E42BED1D-824B-42D8-BB85-306CE8C4FA59}" type="pres">
      <dgm:prSet presAssocID="{FBAC8151-6820-4774-AF09-47AB0D5DE6F2}" presName="Name0" presStyleCnt="0">
        <dgm:presLayoutVars>
          <dgm:dir/>
          <dgm:resizeHandles val="exact"/>
        </dgm:presLayoutVars>
      </dgm:prSet>
      <dgm:spPr/>
      <dgm:t>
        <a:bodyPr/>
        <a:lstStyle/>
        <a:p>
          <a:endParaRPr lang="fr-FR"/>
        </a:p>
      </dgm:t>
    </dgm:pt>
    <dgm:pt modelId="{42BC6B62-E34D-46BC-B8A0-960F6E2C6534}" type="pres">
      <dgm:prSet presAssocID="{E27B4B11-96E4-4B39-AFB2-0EE5DE321287}" presName="node" presStyleLbl="node1" presStyleIdx="0" presStyleCnt="4" custScaleX="116051" custLinFactX="-61446" custLinFactNeighborX="-100000" custLinFactNeighborY="24223">
        <dgm:presLayoutVars>
          <dgm:bulletEnabled val="1"/>
        </dgm:presLayoutVars>
      </dgm:prSet>
      <dgm:spPr/>
      <dgm:t>
        <a:bodyPr/>
        <a:lstStyle/>
        <a:p>
          <a:endParaRPr lang="fr-FR"/>
        </a:p>
      </dgm:t>
    </dgm:pt>
    <dgm:pt modelId="{A9E7B0EA-64F7-444A-ABCE-ED9AB5C2C110}" type="pres">
      <dgm:prSet presAssocID="{7362CE28-F697-4FF0-988E-0BABD1DB1812}" presName="sibTrans" presStyleCnt="0"/>
      <dgm:spPr/>
    </dgm:pt>
    <dgm:pt modelId="{53FAFD0B-0C17-40D5-AB62-9830B4E1506A}" type="pres">
      <dgm:prSet presAssocID="{63386DF8-1105-4AB9-818C-4B67ABE5F2B0}" presName="node" presStyleLbl="node1" presStyleIdx="1" presStyleCnt="4">
        <dgm:presLayoutVars>
          <dgm:bulletEnabled val="1"/>
        </dgm:presLayoutVars>
      </dgm:prSet>
      <dgm:spPr/>
      <dgm:t>
        <a:bodyPr/>
        <a:lstStyle/>
        <a:p>
          <a:endParaRPr lang="fr-FR"/>
        </a:p>
      </dgm:t>
    </dgm:pt>
    <dgm:pt modelId="{3CDCBE71-08E0-4590-A02E-0EA3678D6490}" type="pres">
      <dgm:prSet presAssocID="{062B4CE5-A76B-4391-B83C-006C8A15AE15}" presName="sibTrans" presStyleCnt="0"/>
      <dgm:spPr/>
    </dgm:pt>
    <dgm:pt modelId="{C05C2A1F-6C43-40BA-BDC5-BFAB5F776C40}" type="pres">
      <dgm:prSet presAssocID="{3B5BB700-F932-478E-988B-50160044D391}" presName="node" presStyleLbl="node1" presStyleIdx="2" presStyleCnt="4">
        <dgm:presLayoutVars>
          <dgm:bulletEnabled val="1"/>
        </dgm:presLayoutVars>
      </dgm:prSet>
      <dgm:spPr/>
      <dgm:t>
        <a:bodyPr/>
        <a:lstStyle/>
        <a:p>
          <a:endParaRPr lang="fr-FR"/>
        </a:p>
      </dgm:t>
    </dgm:pt>
    <dgm:pt modelId="{BC984F67-9920-44D4-80D0-1F12263B3AF0}" type="pres">
      <dgm:prSet presAssocID="{738F9580-253C-49F8-970E-43E686D0CE63}" presName="sibTrans" presStyleCnt="0"/>
      <dgm:spPr/>
    </dgm:pt>
    <dgm:pt modelId="{1EEFE333-6344-4FE8-A348-80A5DBC0ACD3}" type="pres">
      <dgm:prSet presAssocID="{4D0946BB-E911-4913-95B5-3B94040EE553}" presName="node" presStyleLbl="node1" presStyleIdx="3" presStyleCnt="4" custScaleX="119598">
        <dgm:presLayoutVars>
          <dgm:bulletEnabled val="1"/>
        </dgm:presLayoutVars>
      </dgm:prSet>
      <dgm:spPr/>
      <dgm:t>
        <a:bodyPr/>
        <a:lstStyle/>
        <a:p>
          <a:endParaRPr lang="fr-FR"/>
        </a:p>
      </dgm:t>
    </dgm:pt>
  </dgm:ptLst>
  <dgm:cxnLst>
    <dgm:cxn modelId="{1A1259F9-0AA7-43C3-A814-A5C0404DFC7B}" type="presOf" srcId="{3B5BB700-F932-478E-988B-50160044D391}" destId="{C05C2A1F-6C43-40BA-BDC5-BFAB5F776C40}" srcOrd="0" destOrd="0" presId="urn:microsoft.com/office/officeart/2005/8/layout/hList6"/>
    <dgm:cxn modelId="{38F51274-2263-48D3-AC02-A6E5533FCA73}" type="presOf" srcId="{FBAC8151-6820-4774-AF09-47AB0D5DE6F2}" destId="{E42BED1D-824B-42D8-BB85-306CE8C4FA59}" srcOrd="0" destOrd="0" presId="urn:microsoft.com/office/officeart/2005/8/layout/hList6"/>
    <dgm:cxn modelId="{8A7BB67A-47E5-42DA-AD88-319BE2B51904}" srcId="{FBAC8151-6820-4774-AF09-47AB0D5DE6F2}" destId="{63386DF8-1105-4AB9-818C-4B67ABE5F2B0}" srcOrd="1" destOrd="0" parTransId="{36C8ED62-7EA0-451F-A871-F7A6208285B9}" sibTransId="{062B4CE5-A76B-4391-B83C-006C8A15AE15}"/>
    <dgm:cxn modelId="{8BE432C0-15C1-4E00-9856-FBC059E1089F}" srcId="{FBAC8151-6820-4774-AF09-47AB0D5DE6F2}" destId="{3B5BB700-F932-478E-988B-50160044D391}" srcOrd="2" destOrd="0" parTransId="{99D2FB91-2D2B-421E-9FA3-1EEB0523B311}" sibTransId="{738F9580-253C-49F8-970E-43E686D0CE63}"/>
    <dgm:cxn modelId="{E1A3C73B-E296-4DCB-B266-20C7E8EE8DD8}" srcId="{FBAC8151-6820-4774-AF09-47AB0D5DE6F2}" destId="{4D0946BB-E911-4913-95B5-3B94040EE553}" srcOrd="3" destOrd="0" parTransId="{96F8AC24-3B5C-4255-85EB-21FD4F3C7BAA}" sibTransId="{6A026B60-FD8A-49A0-994B-3CE8484C07A3}"/>
    <dgm:cxn modelId="{FA346FEA-8022-44A2-8503-E4AC788E877E}" type="presOf" srcId="{E27B4B11-96E4-4B39-AFB2-0EE5DE321287}" destId="{42BC6B62-E34D-46BC-B8A0-960F6E2C6534}" srcOrd="0" destOrd="0" presId="urn:microsoft.com/office/officeart/2005/8/layout/hList6"/>
    <dgm:cxn modelId="{DDC6C3ED-7818-4763-9EDA-A1A401C8D39C}" srcId="{FBAC8151-6820-4774-AF09-47AB0D5DE6F2}" destId="{E27B4B11-96E4-4B39-AFB2-0EE5DE321287}" srcOrd="0" destOrd="0" parTransId="{FCE797F1-68CE-462B-BF79-D5C9A3EE4169}" sibTransId="{7362CE28-F697-4FF0-988E-0BABD1DB1812}"/>
    <dgm:cxn modelId="{94D3E46A-75FA-4A0B-8A41-BC3CD2DE3047}" type="presOf" srcId="{63386DF8-1105-4AB9-818C-4B67ABE5F2B0}" destId="{53FAFD0B-0C17-40D5-AB62-9830B4E1506A}" srcOrd="0" destOrd="0" presId="urn:microsoft.com/office/officeart/2005/8/layout/hList6"/>
    <dgm:cxn modelId="{03714B04-F749-497A-90CE-181E495BDFDA}" type="presOf" srcId="{4D0946BB-E911-4913-95B5-3B94040EE553}" destId="{1EEFE333-6344-4FE8-A348-80A5DBC0ACD3}" srcOrd="0" destOrd="0" presId="urn:microsoft.com/office/officeart/2005/8/layout/hList6"/>
    <dgm:cxn modelId="{BF50E852-F167-4FCC-ADB0-B4801FFFCAE8}" type="presParOf" srcId="{E42BED1D-824B-42D8-BB85-306CE8C4FA59}" destId="{42BC6B62-E34D-46BC-B8A0-960F6E2C6534}" srcOrd="0" destOrd="0" presId="urn:microsoft.com/office/officeart/2005/8/layout/hList6"/>
    <dgm:cxn modelId="{C8900275-6654-45CA-8C0D-7D2F97DAF366}" type="presParOf" srcId="{E42BED1D-824B-42D8-BB85-306CE8C4FA59}" destId="{A9E7B0EA-64F7-444A-ABCE-ED9AB5C2C110}" srcOrd="1" destOrd="0" presId="urn:microsoft.com/office/officeart/2005/8/layout/hList6"/>
    <dgm:cxn modelId="{4CB51DD9-0478-403D-917C-C09194ED94D6}" type="presParOf" srcId="{E42BED1D-824B-42D8-BB85-306CE8C4FA59}" destId="{53FAFD0B-0C17-40D5-AB62-9830B4E1506A}" srcOrd="2" destOrd="0" presId="urn:microsoft.com/office/officeart/2005/8/layout/hList6"/>
    <dgm:cxn modelId="{14E0197A-E4E2-4768-BEF4-32B41A46D7D9}" type="presParOf" srcId="{E42BED1D-824B-42D8-BB85-306CE8C4FA59}" destId="{3CDCBE71-08E0-4590-A02E-0EA3678D6490}" srcOrd="3" destOrd="0" presId="urn:microsoft.com/office/officeart/2005/8/layout/hList6"/>
    <dgm:cxn modelId="{D56F3AD4-6A01-4509-82D3-0ACDC55B126B}" type="presParOf" srcId="{E42BED1D-824B-42D8-BB85-306CE8C4FA59}" destId="{C05C2A1F-6C43-40BA-BDC5-BFAB5F776C40}" srcOrd="4" destOrd="0" presId="urn:microsoft.com/office/officeart/2005/8/layout/hList6"/>
    <dgm:cxn modelId="{79AEA346-D913-4A13-A381-9341D2A14795}" type="presParOf" srcId="{E42BED1D-824B-42D8-BB85-306CE8C4FA59}" destId="{BC984F67-9920-44D4-80D0-1F12263B3AF0}" srcOrd="5" destOrd="0" presId="urn:microsoft.com/office/officeart/2005/8/layout/hList6"/>
    <dgm:cxn modelId="{7985FC76-A2FC-46E0-BA3D-0F3450E82D70}" type="presParOf" srcId="{E42BED1D-824B-42D8-BB85-306CE8C4FA59}" destId="{1EEFE333-6344-4FE8-A348-80A5DBC0ACD3}"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74E98-F7E0-4177-BDBF-2B6A94CDE57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E301CE19-4150-4132-A400-E8F10A372291}">
      <dgm:prSet custT="1"/>
      <dgm:spPr/>
      <dgm:t>
        <a:bodyPr/>
        <a:lstStyle/>
        <a:p>
          <a:r>
            <a:rPr lang="fr-FR" altLang="fr-FR" sz="2400" b="1" dirty="0" smtClean="0">
              <a:solidFill>
                <a:srgbClr val="000099"/>
              </a:solidFill>
              <a:latin typeface="Comic Sans MS" pitchFamily="66" charset="0"/>
            </a:rPr>
            <a:t>Traitement par cytokines</a:t>
          </a:r>
          <a:endParaRPr lang="fr-FR" sz="2400" dirty="0"/>
        </a:p>
      </dgm:t>
    </dgm:pt>
    <dgm:pt modelId="{C72F96CC-413C-4DBF-B876-106A91F6D3F0}" type="parTrans" cxnId="{FE29AEED-17E4-4114-8F34-092035377002}">
      <dgm:prSet/>
      <dgm:spPr/>
      <dgm:t>
        <a:bodyPr/>
        <a:lstStyle/>
        <a:p>
          <a:endParaRPr lang="fr-FR"/>
        </a:p>
      </dgm:t>
    </dgm:pt>
    <dgm:pt modelId="{185B1D2A-F013-421E-A5A0-7D0590D5E93B}" type="sibTrans" cxnId="{FE29AEED-17E4-4114-8F34-092035377002}">
      <dgm:prSet/>
      <dgm:spPr/>
      <dgm:t>
        <a:bodyPr/>
        <a:lstStyle/>
        <a:p>
          <a:endParaRPr lang="fr-FR"/>
        </a:p>
      </dgm:t>
    </dgm:pt>
    <dgm:pt modelId="{47BAB0B8-203C-47F3-BB12-A1F85A514897}">
      <dgm:prSet custT="1"/>
      <dgm:spPr/>
      <dgm:t>
        <a:bodyPr/>
        <a:lstStyle/>
        <a:p>
          <a:r>
            <a:rPr lang="fr-FR" altLang="fr-FR" sz="2400" b="1" dirty="0" smtClean="0">
              <a:solidFill>
                <a:srgbClr val="000099"/>
              </a:solidFill>
              <a:latin typeface="Comic Sans MS" pitchFamily="66" charset="0"/>
            </a:rPr>
            <a:t>Utilisations des anticorps monoclonaux et des sous unités d’anticorps</a:t>
          </a:r>
          <a:endParaRPr lang="fr-FR" sz="2400" dirty="0"/>
        </a:p>
      </dgm:t>
    </dgm:pt>
    <dgm:pt modelId="{B768D181-B706-47C8-92A6-1DE597F8F910}" type="parTrans" cxnId="{71ED8352-5365-4A57-9EF0-7135017F73C4}">
      <dgm:prSet/>
      <dgm:spPr/>
      <dgm:t>
        <a:bodyPr/>
        <a:lstStyle/>
        <a:p>
          <a:endParaRPr lang="fr-FR"/>
        </a:p>
      </dgm:t>
    </dgm:pt>
    <dgm:pt modelId="{CE06EE3E-2B89-4668-885B-3927BB6109F1}" type="sibTrans" cxnId="{71ED8352-5365-4A57-9EF0-7135017F73C4}">
      <dgm:prSet/>
      <dgm:spPr/>
      <dgm:t>
        <a:bodyPr/>
        <a:lstStyle/>
        <a:p>
          <a:endParaRPr lang="fr-FR"/>
        </a:p>
      </dgm:t>
    </dgm:pt>
    <dgm:pt modelId="{A14EC2FD-B1C8-45C2-8CD3-F82DA37E6DC1}">
      <dgm:prSet custT="1"/>
      <dgm:spPr/>
      <dgm:t>
        <a:bodyPr/>
        <a:lstStyle/>
        <a:p>
          <a:r>
            <a:rPr lang="fr-FR" altLang="fr-FR" sz="2400" b="1" dirty="0" smtClean="0">
              <a:solidFill>
                <a:srgbClr val="000099"/>
              </a:solidFill>
              <a:latin typeface="Comic Sans MS" pitchFamily="66" charset="0"/>
            </a:rPr>
            <a:t>Immunothérapie cellulaire</a:t>
          </a:r>
          <a:endParaRPr lang="fr-FR" sz="2400" dirty="0"/>
        </a:p>
      </dgm:t>
    </dgm:pt>
    <dgm:pt modelId="{19AD832E-FC5D-4258-8068-AF7A7DB109FC}" type="parTrans" cxnId="{CAE786DF-2EE0-4B06-9A59-8EFE2E9206C0}">
      <dgm:prSet/>
      <dgm:spPr/>
      <dgm:t>
        <a:bodyPr/>
        <a:lstStyle/>
        <a:p>
          <a:endParaRPr lang="fr-FR"/>
        </a:p>
      </dgm:t>
    </dgm:pt>
    <dgm:pt modelId="{B5A61D50-F09B-438E-A8C8-B7B2A30218EF}" type="sibTrans" cxnId="{CAE786DF-2EE0-4B06-9A59-8EFE2E9206C0}">
      <dgm:prSet/>
      <dgm:spPr/>
      <dgm:t>
        <a:bodyPr/>
        <a:lstStyle/>
        <a:p>
          <a:endParaRPr lang="fr-FR"/>
        </a:p>
      </dgm:t>
    </dgm:pt>
    <dgm:pt modelId="{180AD6DE-5765-45A8-8C2B-4BA76DC5B02E}" type="pres">
      <dgm:prSet presAssocID="{78874E98-F7E0-4177-BDBF-2B6A94CDE572}" presName="linear" presStyleCnt="0">
        <dgm:presLayoutVars>
          <dgm:dir/>
          <dgm:animLvl val="lvl"/>
          <dgm:resizeHandles val="exact"/>
        </dgm:presLayoutVars>
      </dgm:prSet>
      <dgm:spPr/>
      <dgm:t>
        <a:bodyPr/>
        <a:lstStyle/>
        <a:p>
          <a:endParaRPr lang="fr-FR"/>
        </a:p>
      </dgm:t>
    </dgm:pt>
    <dgm:pt modelId="{882BA1E8-8415-49F0-AF14-F8DB958BA307}" type="pres">
      <dgm:prSet presAssocID="{E301CE19-4150-4132-A400-E8F10A372291}" presName="parentLin" presStyleCnt="0"/>
      <dgm:spPr/>
    </dgm:pt>
    <dgm:pt modelId="{BAB9C21B-2FDD-4C81-AD71-0FA79EE15470}" type="pres">
      <dgm:prSet presAssocID="{E301CE19-4150-4132-A400-E8F10A372291}" presName="parentLeftMargin" presStyleLbl="node1" presStyleIdx="0" presStyleCnt="3"/>
      <dgm:spPr/>
      <dgm:t>
        <a:bodyPr/>
        <a:lstStyle/>
        <a:p>
          <a:endParaRPr lang="fr-FR"/>
        </a:p>
      </dgm:t>
    </dgm:pt>
    <dgm:pt modelId="{A9AF1F62-BB6A-44E1-91C7-F6B0B280C71D}" type="pres">
      <dgm:prSet presAssocID="{E301CE19-4150-4132-A400-E8F10A372291}" presName="parentText" presStyleLbl="node1" presStyleIdx="0" presStyleCnt="3" custScaleX="139692" custScaleY="315580" custLinFactNeighborX="-44289" custLinFactNeighborY="2435">
        <dgm:presLayoutVars>
          <dgm:chMax val="0"/>
          <dgm:bulletEnabled val="1"/>
        </dgm:presLayoutVars>
      </dgm:prSet>
      <dgm:spPr/>
      <dgm:t>
        <a:bodyPr/>
        <a:lstStyle/>
        <a:p>
          <a:endParaRPr lang="fr-FR"/>
        </a:p>
      </dgm:t>
    </dgm:pt>
    <dgm:pt modelId="{E6A959E2-867A-40AE-AF3F-5427D8D64053}" type="pres">
      <dgm:prSet presAssocID="{E301CE19-4150-4132-A400-E8F10A372291}" presName="negativeSpace" presStyleCnt="0"/>
      <dgm:spPr/>
    </dgm:pt>
    <dgm:pt modelId="{D7D7AB14-909E-431A-BA6B-029EE7B09009}" type="pres">
      <dgm:prSet presAssocID="{E301CE19-4150-4132-A400-E8F10A372291}" presName="childText" presStyleLbl="conFgAcc1" presStyleIdx="0" presStyleCnt="3">
        <dgm:presLayoutVars>
          <dgm:bulletEnabled val="1"/>
        </dgm:presLayoutVars>
      </dgm:prSet>
      <dgm:spPr/>
    </dgm:pt>
    <dgm:pt modelId="{FF6C7147-4B28-45AA-A2B2-9AAE28058580}" type="pres">
      <dgm:prSet presAssocID="{185B1D2A-F013-421E-A5A0-7D0590D5E93B}" presName="spaceBetweenRectangles" presStyleCnt="0"/>
      <dgm:spPr/>
    </dgm:pt>
    <dgm:pt modelId="{2708BFC7-9090-45E9-A656-8079D78A1908}" type="pres">
      <dgm:prSet presAssocID="{47BAB0B8-203C-47F3-BB12-A1F85A514897}" presName="parentLin" presStyleCnt="0"/>
      <dgm:spPr/>
    </dgm:pt>
    <dgm:pt modelId="{CD334944-869F-40F1-9736-145E1D4A9424}" type="pres">
      <dgm:prSet presAssocID="{47BAB0B8-203C-47F3-BB12-A1F85A514897}" presName="parentLeftMargin" presStyleLbl="node1" presStyleIdx="0" presStyleCnt="3"/>
      <dgm:spPr/>
      <dgm:t>
        <a:bodyPr/>
        <a:lstStyle/>
        <a:p>
          <a:endParaRPr lang="fr-FR"/>
        </a:p>
      </dgm:t>
    </dgm:pt>
    <dgm:pt modelId="{ED9A8B33-1D7A-49A2-B05A-456FD6FD3258}" type="pres">
      <dgm:prSet presAssocID="{47BAB0B8-203C-47F3-BB12-A1F85A514897}" presName="parentText" presStyleLbl="node1" presStyleIdx="1" presStyleCnt="3" custScaleX="142997" custScaleY="288882" custLinFactNeighborX="-44578" custLinFactNeighborY="6311">
        <dgm:presLayoutVars>
          <dgm:chMax val="0"/>
          <dgm:bulletEnabled val="1"/>
        </dgm:presLayoutVars>
      </dgm:prSet>
      <dgm:spPr/>
      <dgm:t>
        <a:bodyPr/>
        <a:lstStyle/>
        <a:p>
          <a:endParaRPr lang="fr-FR"/>
        </a:p>
      </dgm:t>
    </dgm:pt>
    <dgm:pt modelId="{013AC53D-A471-45F8-BC8A-E7CDA281056F}" type="pres">
      <dgm:prSet presAssocID="{47BAB0B8-203C-47F3-BB12-A1F85A514897}" presName="negativeSpace" presStyleCnt="0"/>
      <dgm:spPr/>
    </dgm:pt>
    <dgm:pt modelId="{CED1623E-FE4E-44BC-A026-AC52B40E4CBF}" type="pres">
      <dgm:prSet presAssocID="{47BAB0B8-203C-47F3-BB12-A1F85A514897}" presName="childText" presStyleLbl="conFgAcc1" presStyleIdx="1" presStyleCnt="3">
        <dgm:presLayoutVars>
          <dgm:bulletEnabled val="1"/>
        </dgm:presLayoutVars>
      </dgm:prSet>
      <dgm:spPr/>
    </dgm:pt>
    <dgm:pt modelId="{60BAEE94-5490-483E-BEC9-277DE9EAF5BC}" type="pres">
      <dgm:prSet presAssocID="{CE06EE3E-2B89-4668-885B-3927BB6109F1}" presName="spaceBetweenRectangles" presStyleCnt="0"/>
      <dgm:spPr/>
    </dgm:pt>
    <dgm:pt modelId="{EF3AF041-4EF4-4DAF-8ED1-EA042239DA03}" type="pres">
      <dgm:prSet presAssocID="{A14EC2FD-B1C8-45C2-8CD3-F82DA37E6DC1}" presName="parentLin" presStyleCnt="0"/>
      <dgm:spPr/>
    </dgm:pt>
    <dgm:pt modelId="{580787F3-7375-4257-9303-923F32D1838D}" type="pres">
      <dgm:prSet presAssocID="{A14EC2FD-B1C8-45C2-8CD3-F82DA37E6DC1}" presName="parentLeftMargin" presStyleLbl="node1" presStyleIdx="1" presStyleCnt="3"/>
      <dgm:spPr/>
      <dgm:t>
        <a:bodyPr/>
        <a:lstStyle/>
        <a:p>
          <a:endParaRPr lang="fr-FR"/>
        </a:p>
      </dgm:t>
    </dgm:pt>
    <dgm:pt modelId="{B356DE85-74CB-4A76-964D-2060144EADAE}" type="pres">
      <dgm:prSet presAssocID="{A14EC2FD-B1C8-45C2-8CD3-F82DA37E6DC1}" presName="parentText" presStyleLbl="node1" presStyleIdx="2" presStyleCnt="3" custScaleX="142857" custScaleY="280541" custLinFactNeighborX="-45243" custLinFactNeighborY="2435">
        <dgm:presLayoutVars>
          <dgm:chMax val="0"/>
          <dgm:bulletEnabled val="1"/>
        </dgm:presLayoutVars>
      </dgm:prSet>
      <dgm:spPr/>
      <dgm:t>
        <a:bodyPr/>
        <a:lstStyle/>
        <a:p>
          <a:endParaRPr lang="fr-FR"/>
        </a:p>
      </dgm:t>
    </dgm:pt>
    <dgm:pt modelId="{F262088F-F084-4BA7-ACAE-565AF62A437E}" type="pres">
      <dgm:prSet presAssocID="{A14EC2FD-B1C8-45C2-8CD3-F82DA37E6DC1}" presName="negativeSpace" presStyleCnt="0"/>
      <dgm:spPr/>
    </dgm:pt>
    <dgm:pt modelId="{84D3E5C2-762F-4F73-B6F1-91209DC3F835}" type="pres">
      <dgm:prSet presAssocID="{A14EC2FD-B1C8-45C2-8CD3-F82DA37E6DC1}" presName="childText" presStyleLbl="conFgAcc1" presStyleIdx="2" presStyleCnt="3">
        <dgm:presLayoutVars>
          <dgm:bulletEnabled val="1"/>
        </dgm:presLayoutVars>
      </dgm:prSet>
      <dgm:spPr/>
    </dgm:pt>
  </dgm:ptLst>
  <dgm:cxnLst>
    <dgm:cxn modelId="{71ED8352-5365-4A57-9EF0-7135017F73C4}" srcId="{78874E98-F7E0-4177-BDBF-2B6A94CDE572}" destId="{47BAB0B8-203C-47F3-BB12-A1F85A514897}" srcOrd="1" destOrd="0" parTransId="{B768D181-B706-47C8-92A6-1DE597F8F910}" sibTransId="{CE06EE3E-2B89-4668-885B-3927BB6109F1}"/>
    <dgm:cxn modelId="{FE29AEED-17E4-4114-8F34-092035377002}" srcId="{78874E98-F7E0-4177-BDBF-2B6A94CDE572}" destId="{E301CE19-4150-4132-A400-E8F10A372291}" srcOrd="0" destOrd="0" parTransId="{C72F96CC-413C-4DBF-B876-106A91F6D3F0}" sibTransId="{185B1D2A-F013-421E-A5A0-7D0590D5E93B}"/>
    <dgm:cxn modelId="{41FC5367-C586-4DA7-BE1D-60F35C66145B}" type="presOf" srcId="{47BAB0B8-203C-47F3-BB12-A1F85A514897}" destId="{CD334944-869F-40F1-9736-145E1D4A9424}" srcOrd="0" destOrd="0" presId="urn:microsoft.com/office/officeart/2005/8/layout/list1"/>
    <dgm:cxn modelId="{E8455A05-E47A-4C88-8CEE-40577F8E8538}" type="presOf" srcId="{78874E98-F7E0-4177-BDBF-2B6A94CDE572}" destId="{180AD6DE-5765-45A8-8C2B-4BA76DC5B02E}" srcOrd="0" destOrd="0" presId="urn:microsoft.com/office/officeart/2005/8/layout/list1"/>
    <dgm:cxn modelId="{C2534F5B-4284-49E1-8605-DB16C9242BAE}" type="presOf" srcId="{E301CE19-4150-4132-A400-E8F10A372291}" destId="{A9AF1F62-BB6A-44E1-91C7-F6B0B280C71D}" srcOrd="1" destOrd="0" presId="urn:microsoft.com/office/officeart/2005/8/layout/list1"/>
    <dgm:cxn modelId="{6C5C1F3E-19CC-4B1E-96FA-24E7F169C902}" type="presOf" srcId="{A14EC2FD-B1C8-45C2-8CD3-F82DA37E6DC1}" destId="{580787F3-7375-4257-9303-923F32D1838D}" srcOrd="0" destOrd="0" presId="urn:microsoft.com/office/officeart/2005/8/layout/list1"/>
    <dgm:cxn modelId="{FE252AF0-9E3D-451F-8800-60A0F780149A}" type="presOf" srcId="{A14EC2FD-B1C8-45C2-8CD3-F82DA37E6DC1}" destId="{B356DE85-74CB-4A76-964D-2060144EADAE}" srcOrd="1" destOrd="0" presId="urn:microsoft.com/office/officeart/2005/8/layout/list1"/>
    <dgm:cxn modelId="{400571B3-6483-4D1A-A062-C2EDD23982A3}" type="presOf" srcId="{47BAB0B8-203C-47F3-BB12-A1F85A514897}" destId="{ED9A8B33-1D7A-49A2-B05A-456FD6FD3258}" srcOrd="1" destOrd="0" presId="urn:microsoft.com/office/officeart/2005/8/layout/list1"/>
    <dgm:cxn modelId="{CAE786DF-2EE0-4B06-9A59-8EFE2E9206C0}" srcId="{78874E98-F7E0-4177-BDBF-2B6A94CDE572}" destId="{A14EC2FD-B1C8-45C2-8CD3-F82DA37E6DC1}" srcOrd="2" destOrd="0" parTransId="{19AD832E-FC5D-4258-8068-AF7A7DB109FC}" sibTransId="{B5A61D50-F09B-438E-A8C8-B7B2A30218EF}"/>
    <dgm:cxn modelId="{AB0158C0-31BB-4C64-B50F-F70C31139160}" type="presOf" srcId="{E301CE19-4150-4132-A400-E8F10A372291}" destId="{BAB9C21B-2FDD-4C81-AD71-0FA79EE15470}" srcOrd="0" destOrd="0" presId="urn:microsoft.com/office/officeart/2005/8/layout/list1"/>
    <dgm:cxn modelId="{1B48E0B2-B3DD-4375-8309-1392ED3EE2C0}" type="presParOf" srcId="{180AD6DE-5765-45A8-8C2B-4BA76DC5B02E}" destId="{882BA1E8-8415-49F0-AF14-F8DB958BA307}" srcOrd="0" destOrd="0" presId="urn:microsoft.com/office/officeart/2005/8/layout/list1"/>
    <dgm:cxn modelId="{EF243318-5528-4850-B62E-C42994BEF853}" type="presParOf" srcId="{882BA1E8-8415-49F0-AF14-F8DB958BA307}" destId="{BAB9C21B-2FDD-4C81-AD71-0FA79EE15470}" srcOrd="0" destOrd="0" presId="urn:microsoft.com/office/officeart/2005/8/layout/list1"/>
    <dgm:cxn modelId="{6174718A-ED59-47FD-BA9C-5945C78B154A}" type="presParOf" srcId="{882BA1E8-8415-49F0-AF14-F8DB958BA307}" destId="{A9AF1F62-BB6A-44E1-91C7-F6B0B280C71D}" srcOrd="1" destOrd="0" presId="urn:microsoft.com/office/officeart/2005/8/layout/list1"/>
    <dgm:cxn modelId="{6320B9A1-E4E8-43E4-AA8F-5B95D45D3DBE}" type="presParOf" srcId="{180AD6DE-5765-45A8-8C2B-4BA76DC5B02E}" destId="{E6A959E2-867A-40AE-AF3F-5427D8D64053}" srcOrd="1" destOrd="0" presId="urn:microsoft.com/office/officeart/2005/8/layout/list1"/>
    <dgm:cxn modelId="{7E45E59E-3464-4990-BA80-6B2EFEF58F5A}" type="presParOf" srcId="{180AD6DE-5765-45A8-8C2B-4BA76DC5B02E}" destId="{D7D7AB14-909E-431A-BA6B-029EE7B09009}" srcOrd="2" destOrd="0" presId="urn:microsoft.com/office/officeart/2005/8/layout/list1"/>
    <dgm:cxn modelId="{80DF5B1E-249A-4187-A32E-644CD2C18310}" type="presParOf" srcId="{180AD6DE-5765-45A8-8C2B-4BA76DC5B02E}" destId="{FF6C7147-4B28-45AA-A2B2-9AAE28058580}" srcOrd="3" destOrd="0" presId="urn:microsoft.com/office/officeart/2005/8/layout/list1"/>
    <dgm:cxn modelId="{23E55903-97CC-4742-BF81-7D5F61CC81B7}" type="presParOf" srcId="{180AD6DE-5765-45A8-8C2B-4BA76DC5B02E}" destId="{2708BFC7-9090-45E9-A656-8079D78A1908}" srcOrd="4" destOrd="0" presId="urn:microsoft.com/office/officeart/2005/8/layout/list1"/>
    <dgm:cxn modelId="{C29F6C7B-FFC8-4FD5-A1EE-84B429E95103}" type="presParOf" srcId="{2708BFC7-9090-45E9-A656-8079D78A1908}" destId="{CD334944-869F-40F1-9736-145E1D4A9424}" srcOrd="0" destOrd="0" presId="urn:microsoft.com/office/officeart/2005/8/layout/list1"/>
    <dgm:cxn modelId="{DD7FFF2F-3577-47B6-9F4E-C4CB42D20EA5}" type="presParOf" srcId="{2708BFC7-9090-45E9-A656-8079D78A1908}" destId="{ED9A8B33-1D7A-49A2-B05A-456FD6FD3258}" srcOrd="1" destOrd="0" presId="urn:microsoft.com/office/officeart/2005/8/layout/list1"/>
    <dgm:cxn modelId="{A29EDC92-59FE-4D80-833C-3A1CBACB7146}" type="presParOf" srcId="{180AD6DE-5765-45A8-8C2B-4BA76DC5B02E}" destId="{013AC53D-A471-45F8-BC8A-E7CDA281056F}" srcOrd="5" destOrd="0" presId="urn:microsoft.com/office/officeart/2005/8/layout/list1"/>
    <dgm:cxn modelId="{5D63F24C-3304-4971-8DEA-B2C2C36A155B}" type="presParOf" srcId="{180AD6DE-5765-45A8-8C2B-4BA76DC5B02E}" destId="{CED1623E-FE4E-44BC-A026-AC52B40E4CBF}" srcOrd="6" destOrd="0" presId="urn:microsoft.com/office/officeart/2005/8/layout/list1"/>
    <dgm:cxn modelId="{C9F8EED1-8F7B-4F98-8470-91C3E1E236DE}" type="presParOf" srcId="{180AD6DE-5765-45A8-8C2B-4BA76DC5B02E}" destId="{60BAEE94-5490-483E-BEC9-277DE9EAF5BC}" srcOrd="7" destOrd="0" presId="urn:microsoft.com/office/officeart/2005/8/layout/list1"/>
    <dgm:cxn modelId="{341D4FAD-FAB3-44D4-B21D-0D76232E8B39}" type="presParOf" srcId="{180AD6DE-5765-45A8-8C2B-4BA76DC5B02E}" destId="{EF3AF041-4EF4-4DAF-8ED1-EA042239DA03}" srcOrd="8" destOrd="0" presId="urn:microsoft.com/office/officeart/2005/8/layout/list1"/>
    <dgm:cxn modelId="{2455EAFD-18BD-4F1F-B342-9D2F9ED73169}" type="presParOf" srcId="{EF3AF041-4EF4-4DAF-8ED1-EA042239DA03}" destId="{580787F3-7375-4257-9303-923F32D1838D}" srcOrd="0" destOrd="0" presId="urn:microsoft.com/office/officeart/2005/8/layout/list1"/>
    <dgm:cxn modelId="{837724FC-A682-431E-A578-7618684A5597}" type="presParOf" srcId="{EF3AF041-4EF4-4DAF-8ED1-EA042239DA03}" destId="{B356DE85-74CB-4A76-964D-2060144EADAE}" srcOrd="1" destOrd="0" presId="urn:microsoft.com/office/officeart/2005/8/layout/list1"/>
    <dgm:cxn modelId="{513B3C5C-5621-49CC-BADB-308586F8563D}" type="presParOf" srcId="{180AD6DE-5765-45A8-8C2B-4BA76DC5B02E}" destId="{F262088F-F084-4BA7-ACAE-565AF62A437E}" srcOrd="9" destOrd="0" presId="urn:microsoft.com/office/officeart/2005/8/layout/list1"/>
    <dgm:cxn modelId="{7E40EF96-3DBF-4AD0-83EF-62B129BA3A75}" type="presParOf" srcId="{180AD6DE-5765-45A8-8C2B-4BA76DC5B02E}" destId="{84D3E5C2-762F-4F73-B6F1-91209DC3F835}"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BC6B62-E34D-46BC-B8A0-960F6E2C6534}">
      <dsp:nvSpPr>
        <dsp:cNvPr id="0" name=""/>
        <dsp:cNvSpPr/>
      </dsp:nvSpPr>
      <dsp:spPr>
        <a:xfrm rot="16200000">
          <a:off x="-1400726" y="1400726"/>
          <a:ext cx="5072112" cy="2270659"/>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l" defTabSz="1244600">
            <a:lnSpc>
              <a:spcPct val="90000"/>
            </a:lnSpc>
            <a:spcBef>
              <a:spcPct val="0"/>
            </a:spcBef>
            <a:spcAft>
              <a:spcPct val="35000"/>
            </a:spcAft>
          </a:pPr>
          <a:r>
            <a:rPr lang="fr-FR" sz="2800" b="1" i="1" u="sng" kern="1200" dirty="0" smtClean="0">
              <a:solidFill>
                <a:schemeClr val="tx1"/>
              </a:solidFill>
              <a:latin typeface="Times New Roman" pitchFamily="18" charset="0"/>
              <a:cs typeface="Times New Roman" pitchFamily="18" charset="0"/>
            </a:rPr>
            <a:t>Carcinomes</a:t>
          </a:r>
          <a:r>
            <a:rPr lang="fr-FR" sz="2800" b="1" i="1" kern="1200" dirty="0" smtClean="0">
              <a:solidFill>
                <a:schemeClr val="tx1"/>
              </a:solidFill>
              <a:latin typeface="Times New Roman" pitchFamily="18" charset="0"/>
              <a:cs typeface="Times New Roman" pitchFamily="18" charset="0"/>
            </a:rPr>
            <a:t> </a:t>
          </a:r>
          <a:r>
            <a:rPr lang="fr-FR" sz="2800" b="0" i="0" kern="1200" dirty="0" smtClean="0">
              <a:solidFill>
                <a:schemeClr val="tx1"/>
              </a:solidFill>
              <a:latin typeface="Times New Roman" pitchFamily="18" charset="0"/>
              <a:cs typeface="Times New Roman" pitchFamily="18" charset="0"/>
            </a:rPr>
            <a:t>D</a:t>
          </a:r>
          <a:r>
            <a:rPr lang="fr-FR" sz="2800" b="0" kern="1200" dirty="0" smtClean="0">
              <a:solidFill>
                <a:schemeClr val="tx1"/>
              </a:solidFill>
              <a:latin typeface="Times New Roman" pitchFamily="18" charset="0"/>
              <a:cs typeface="Times New Roman" pitchFamily="18" charset="0"/>
            </a:rPr>
            <a:t>érivent d’une cellule épithéliale d’un organe du corps humain</a:t>
          </a:r>
          <a:endParaRPr lang="fr-FR" sz="2800" b="0" kern="1200" dirty="0">
            <a:solidFill>
              <a:schemeClr val="tx1"/>
            </a:solidFill>
          </a:endParaRPr>
        </a:p>
      </dsp:txBody>
      <dsp:txXfrm rot="16200000">
        <a:off x="-1400726" y="1400726"/>
        <a:ext cx="5072112" cy="2270659"/>
      </dsp:txXfrm>
    </dsp:sp>
    <dsp:sp modelId="{53FAFD0B-0C17-40D5-AB62-9830B4E1506A}">
      <dsp:nvSpPr>
        <dsp:cNvPr id="0" name=""/>
        <dsp:cNvSpPr/>
      </dsp:nvSpPr>
      <dsp:spPr>
        <a:xfrm rot="16200000">
          <a:off x="859812" y="1557753"/>
          <a:ext cx="5072112" cy="1956604"/>
        </a:xfrm>
        <a:prstGeom prst="flowChartManualOperation">
          <a:avLst/>
        </a:prstGeom>
        <a:solidFill>
          <a:schemeClr val="accent2">
            <a:hueOff val="2576456"/>
            <a:satOff val="-27551"/>
            <a:lumOff val="71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l" defTabSz="1422400">
            <a:lnSpc>
              <a:spcPct val="90000"/>
            </a:lnSpc>
            <a:spcBef>
              <a:spcPct val="0"/>
            </a:spcBef>
            <a:spcAft>
              <a:spcPct val="35000"/>
            </a:spcAft>
          </a:pPr>
          <a:endParaRPr lang="fr-FR" sz="3200" kern="1200" dirty="0" smtClean="0">
            <a:solidFill>
              <a:schemeClr val="tx1"/>
            </a:solidFill>
            <a:latin typeface="Times New Roman" pitchFamily="18" charset="0"/>
            <a:cs typeface="Times New Roman" pitchFamily="18" charset="0"/>
          </a:endParaRPr>
        </a:p>
        <a:p>
          <a:pPr lvl="0" algn="l" defTabSz="1422400">
            <a:lnSpc>
              <a:spcPct val="90000"/>
            </a:lnSpc>
            <a:spcBef>
              <a:spcPct val="0"/>
            </a:spcBef>
            <a:spcAft>
              <a:spcPct val="35000"/>
            </a:spcAft>
          </a:pPr>
          <a:endParaRPr lang="fr-FR" sz="3200" kern="1200" dirty="0" smtClean="0">
            <a:solidFill>
              <a:schemeClr val="tx1"/>
            </a:solidFill>
            <a:latin typeface="Times New Roman" pitchFamily="18" charset="0"/>
            <a:cs typeface="Times New Roman" pitchFamily="18" charset="0"/>
          </a:endParaRPr>
        </a:p>
        <a:p>
          <a:pPr lvl="0" algn="l" defTabSz="1422400">
            <a:lnSpc>
              <a:spcPct val="90000"/>
            </a:lnSpc>
            <a:spcBef>
              <a:spcPct val="0"/>
            </a:spcBef>
            <a:spcAft>
              <a:spcPct val="35000"/>
            </a:spcAft>
          </a:pPr>
          <a:endParaRPr lang="fr-FR" sz="3200" kern="1200" dirty="0" smtClean="0">
            <a:solidFill>
              <a:schemeClr val="tx1"/>
            </a:solidFill>
            <a:latin typeface="Times New Roman" pitchFamily="18" charset="0"/>
            <a:cs typeface="Times New Roman" pitchFamily="18" charset="0"/>
          </a:endParaRPr>
        </a:p>
        <a:p>
          <a:pPr lvl="0" algn="l" defTabSz="1422400">
            <a:lnSpc>
              <a:spcPct val="90000"/>
            </a:lnSpc>
            <a:spcBef>
              <a:spcPct val="0"/>
            </a:spcBef>
            <a:spcAft>
              <a:spcPct val="35000"/>
            </a:spcAft>
          </a:pPr>
          <a:r>
            <a:rPr lang="fr-FR" sz="2800" b="1" i="1" u="sng" kern="1200" dirty="0" smtClean="0">
              <a:solidFill>
                <a:schemeClr val="tx1"/>
              </a:solidFill>
              <a:latin typeface="Times New Roman" pitchFamily="18" charset="0"/>
              <a:cs typeface="Times New Roman" pitchFamily="18" charset="0"/>
            </a:rPr>
            <a:t>Sarcomes</a:t>
          </a:r>
        </a:p>
        <a:p>
          <a:pPr lvl="0" algn="l" defTabSz="1422400">
            <a:lnSpc>
              <a:spcPct val="90000"/>
            </a:lnSpc>
            <a:spcBef>
              <a:spcPct val="0"/>
            </a:spcBef>
            <a:spcAft>
              <a:spcPct val="35000"/>
            </a:spcAft>
          </a:pPr>
          <a:r>
            <a:rPr lang="fr-FR" sz="2800" kern="1200" dirty="0" smtClean="0">
              <a:solidFill>
                <a:schemeClr val="tx1"/>
              </a:solidFill>
              <a:latin typeface="Times New Roman" pitchFamily="18" charset="0"/>
              <a:cs typeface="Times New Roman" pitchFamily="18" charset="0"/>
            </a:rPr>
            <a:t>Proviennent d’une cellule mésenchymateuse, musculaire ou osseuse</a:t>
          </a:r>
        </a:p>
        <a:p>
          <a:pPr lvl="0" algn="ctr" defTabSz="1422400">
            <a:lnSpc>
              <a:spcPct val="90000"/>
            </a:lnSpc>
            <a:spcBef>
              <a:spcPct val="0"/>
            </a:spcBef>
            <a:spcAft>
              <a:spcPct val="35000"/>
            </a:spcAft>
          </a:pPr>
          <a:endParaRPr lang="fr-FR" sz="2100" kern="1200" dirty="0" smtClean="0">
            <a:solidFill>
              <a:schemeClr val="tx1"/>
            </a:solidFill>
            <a:latin typeface="Times New Roman" pitchFamily="18" charset="0"/>
            <a:cs typeface="Times New Roman" pitchFamily="18" charset="0"/>
          </a:endParaRPr>
        </a:p>
        <a:p>
          <a:pPr lvl="0" algn="ctr" defTabSz="1422400">
            <a:lnSpc>
              <a:spcPct val="90000"/>
            </a:lnSpc>
            <a:spcBef>
              <a:spcPct val="0"/>
            </a:spcBef>
            <a:spcAft>
              <a:spcPct val="35000"/>
            </a:spcAft>
          </a:pPr>
          <a:endParaRPr lang="fr-FR" sz="2100" kern="1200" dirty="0" smtClean="0">
            <a:solidFill>
              <a:schemeClr val="tx1"/>
            </a:solidFill>
            <a:latin typeface="Times New Roman" pitchFamily="18" charset="0"/>
            <a:cs typeface="Times New Roman" pitchFamily="18" charset="0"/>
          </a:endParaRPr>
        </a:p>
        <a:p>
          <a:pPr lvl="0" algn="ctr" defTabSz="1422400">
            <a:lnSpc>
              <a:spcPct val="90000"/>
            </a:lnSpc>
            <a:spcBef>
              <a:spcPct val="0"/>
            </a:spcBef>
            <a:spcAft>
              <a:spcPct val="35000"/>
            </a:spcAft>
          </a:pPr>
          <a:endParaRPr lang="fr-FR" sz="2100" kern="1200" dirty="0" smtClean="0">
            <a:solidFill>
              <a:schemeClr val="tx1"/>
            </a:solidFill>
            <a:latin typeface="Times New Roman" pitchFamily="18" charset="0"/>
            <a:cs typeface="Times New Roman" pitchFamily="18" charset="0"/>
          </a:endParaRPr>
        </a:p>
        <a:p>
          <a:pPr lvl="0" algn="ctr" defTabSz="1422400">
            <a:lnSpc>
              <a:spcPct val="90000"/>
            </a:lnSpc>
            <a:spcBef>
              <a:spcPct val="0"/>
            </a:spcBef>
            <a:spcAft>
              <a:spcPct val="35000"/>
            </a:spcAft>
          </a:pPr>
          <a:endParaRPr lang="fr-FR" sz="2100" kern="1200" dirty="0">
            <a:solidFill>
              <a:schemeClr val="tx1"/>
            </a:solidFill>
          </a:endParaRPr>
        </a:p>
      </dsp:txBody>
      <dsp:txXfrm rot="16200000">
        <a:off x="859812" y="1557753"/>
        <a:ext cx="5072112" cy="1956604"/>
      </dsp:txXfrm>
    </dsp:sp>
    <dsp:sp modelId="{C05C2A1F-6C43-40BA-BDC5-BFAB5F776C40}">
      <dsp:nvSpPr>
        <dsp:cNvPr id="0" name=""/>
        <dsp:cNvSpPr/>
      </dsp:nvSpPr>
      <dsp:spPr>
        <a:xfrm rot="16200000">
          <a:off x="2963162" y="1557753"/>
          <a:ext cx="5072112" cy="1956604"/>
        </a:xfrm>
        <a:prstGeom prst="flowChartManualOperation">
          <a:avLst/>
        </a:prstGeom>
        <a:solidFill>
          <a:schemeClr val="accent2">
            <a:hueOff val="5152912"/>
            <a:satOff val="-55102"/>
            <a:lumOff val="14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fr-FR" sz="2400" b="1" i="1" u="sng" kern="1200" dirty="0" smtClean="0">
              <a:solidFill>
                <a:schemeClr val="tx1"/>
              </a:solidFill>
              <a:latin typeface="Times New Roman" pitchFamily="18" charset="0"/>
              <a:cs typeface="Times New Roman" pitchFamily="18" charset="0"/>
            </a:rPr>
            <a:t>Hématopoïétiques</a:t>
          </a:r>
        </a:p>
        <a:p>
          <a:pPr lvl="0" algn="l" defTabSz="1066800">
            <a:lnSpc>
              <a:spcPct val="90000"/>
            </a:lnSpc>
            <a:spcBef>
              <a:spcPct val="0"/>
            </a:spcBef>
            <a:spcAft>
              <a:spcPct val="35000"/>
            </a:spcAft>
          </a:pPr>
          <a:r>
            <a:rPr lang="fr-FR" sz="2800" b="0" i="0" kern="1200" dirty="0" smtClean="0">
              <a:solidFill>
                <a:schemeClr val="tx1"/>
              </a:solidFill>
              <a:latin typeface="Times New Roman" pitchFamily="18" charset="0"/>
              <a:cs typeface="Times New Roman" pitchFamily="18" charset="0"/>
            </a:rPr>
            <a:t>concernent des cellules sanguines</a:t>
          </a:r>
          <a:endParaRPr lang="fr-FR" sz="2800" b="0" i="0" u="sng"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spcAft>
              <a:spcPct val="35000"/>
            </a:spcAft>
          </a:pPr>
          <a:endParaRPr lang="fr-FR" sz="2400" b="1" i="1" u="sng"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spcAft>
              <a:spcPct val="35000"/>
            </a:spcAft>
          </a:pPr>
          <a:endParaRPr lang="fr-FR" sz="2400" b="1" i="1" u="sng"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spcAft>
              <a:spcPct val="35000"/>
            </a:spcAft>
          </a:pPr>
          <a:endParaRPr lang="fr-FR" sz="2400" b="1" i="1" u="sng" kern="1200" dirty="0">
            <a:solidFill>
              <a:schemeClr val="tx1"/>
            </a:solidFill>
          </a:endParaRPr>
        </a:p>
      </dsp:txBody>
      <dsp:txXfrm rot="16200000">
        <a:off x="2963162" y="1557753"/>
        <a:ext cx="5072112" cy="1956604"/>
      </dsp:txXfrm>
    </dsp:sp>
    <dsp:sp modelId="{1EEFE333-6344-4FE8-A348-80A5DBC0ACD3}">
      <dsp:nvSpPr>
        <dsp:cNvPr id="0" name=""/>
        <dsp:cNvSpPr/>
      </dsp:nvSpPr>
      <dsp:spPr>
        <a:xfrm rot="16200000">
          <a:off x="5258240" y="1366026"/>
          <a:ext cx="5072112" cy="2340059"/>
        </a:xfrm>
        <a:prstGeom prst="flowChartManualOperation">
          <a:avLst/>
        </a:prstGeom>
        <a:solidFill>
          <a:schemeClr val="accent2">
            <a:hueOff val="7729367"/>
            <a:satOff val="-82653"/>
            <a:lumOff val="2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l" defTabSz="1244600">
            <a:lnSpc>
              <a:spcPct val="90000"/>
            </a:lnSpc>
            <a:spcBef>
              <a:spcPct val="0"/>
            </a:spcBef>
            <a:spcAft>
              <a:spcPct val="35000"/>
            </a:spcAft>
          </a:pPr>
          <a:r>
            <a:rPr lang="fr-FR" sz="2800" b="1" i="1" u="sng" kern="1200" dirty="0" smtClean="0">
              <a:solidFill>
                <a:schemeClr val="tx1"/>
              </a:solidFill>
              <a:latin typeface="Times New Roman" pitchFamily="18" charset="0"/>
              <a:cs typeface="Times New Roman" pitchFamily="18" charset="0"/>
            </a:rPr>
            <a:t>Neuroectodermiques: </a:t>
          </a:r>
        </a:p>
        <a:p>
          <a:pPr lvl="0" algn="l" defTabSz="1244600">
            <a:lnSpc>
              <a:spcPct val="90000"/>
            </a:lnSpc>
            <a:spcBef>
              <a:spcPct val="0"/>
            </a:spcBef>
            <a:spcAft>
              <a:spcPct val="35000"/>
            </a:spcAft>
          </a:pPr>
          <a:r>
            <a:rPr lang="fr-FR" sz="2800" kern="1200" dirty="0" smtClean="0">
              <a:solidFill>
                <a:schemeClr val="tx1"/>
              </a:solidFill>
              <a:latin typeface="Times New Roman" pitchFamily="18" charset="0"/>
              <a:cs typeface="Times New Roman" pitchFamily="18" charset="0"/>
            </a:rPr>
            <a:t>Se développent à partir des cellules nerveuses</a:t>
          </a:r>
          <a:endParaRPr lang="fr-FR" sz="2800" kern="1200" dirty="0">
            <a:solidFill>
              <a:schemeClr val="tx1"/>
            </a:solidFill>
          </a:endParaRPr>
        </a:p>
      </dsp:txBody>
      <dsp:txXfrm rot="16200000">
        <a:off x="5258240" y="1366026"/>
        <a:ext cx="5072112" cy="23400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7AB14-909E-431A-BA6B-029EE7B09009}">
      <dsp:nvSpPr>
        <dsp:cNvPr id="0" name=""/>
        <dsp:cNvSpPr/>
      </dsp:nvSpPr>
      <dsp:spPr>
        <a:xfrm>
          <a:off x="0" y="1098214"/>
          <a:ext cx="6432376" cy="352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F1F62-BB6A-44E1-91C7-F6B0B280C71D}">
      <dsp:nvSpPr>
        <dsp:cNvPr id="0" name=""/>
        <dsp:cNvSpPr/>
      </dsp:nvSpPr>
      <dsp:spPr>
        <a:xfrm>
          <a:off x="174277" y="10689"/>
          <a:ext cx="6117871" cy="13042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90" tIns="0" rIns="170190" bIns="0" numCol="1" spcCol="1270" anchor="ctr" anchorCtr="0">
          <a:noAutofit/>
        </a:bodyPr>
        <a:lstStyle/>
        <a:p>
          <a:pPr lvl="0" algn="l" defTabSz="1066800">
            <a:lnSpc>
              <a:spcPct val="90000"/>
            </a:lnSpc>
            <a:spcBef>
              <a:spcPct val="0"/>
            </a:spcBef>
            <a:spcAft>
              <a:spcPct val="35000"/>
            </a:spcAft>
          </a:pPr>
          <a:r>
            <a:rPr lang="fr-FR" altLang="fr-FR" sz="2400" b="1" kern="1200" dirty="0" smtClean="0">
              <a:solidFill>
                <a:srgbClr val="000099"/>
              </a:solidFill>
              <a:latin typeface="Comic Sans MS" pitchFamily="66" charset="0"/>
            </a:rPr>
            <a:t>Traitement par cytokines</a:t>
          </a:r>
          <a:endParaRPr lang="fr-FR" sz="2400" kern="1200" dirty="0"/>
        </a:p>
      </dsp:txBody>
      <dsp:txXfrm>
        <a:off x="174277" y="10689"/>
        <a:ext cx="6117871" cy="1304229"/>
      </dsp:txXfrm>
    </dsp:sp>
    <dsp:sp modelId="{CED1623E-FE4E-44BC-A026-AC52B40E4CBF}">
      <dsp:nvSpPr>
        <dsp:cNvPr id="0" name=""/>
        <dsp:cNvSpPr/>
      </dsp:nvSpPr>
      <dsp:spPr>
        <a:xfrm>
          <a:off x="0" y="2513866"/>
          <a:ext cx="6432376" cy="352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A8B33-1D7A-49A2-B05A-456FD6FD3258}">
      <dsp:nvSpPr>
        <dsp:cNvPr id="0" name=""/>
        <dsp:cNvSpPr/>
      </dsp:nvSpPr>
      <dsp:spPr>
        <a:xfrm>
          <a:off x="169544" y="1552696"/>
          <a:ext cx="6124284" cy="119389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90" tIns="0" rIns="170190" bIns="0" numCol="1" spcCol="1270" anchor="ctr" anchorCtr="0">
          <a:noAutofit/>
        </a:bodyPr>
        <a:lstStyle/>
        <a:p>
          <a:pPr lvl="0" algn="l" defTabSz="1066800">
            <a:lnSpc>
              <a:spcPct val="90000"/>
            </a:lnSpc>
            <a:spcBef>
              <a:spcPct val="0"/>
            </a:spcBef>
            <a:spcAft>
              <a:spcPct val="35000"/>
            </a:spcAft>
          </a:pPr>
          <a:r>
            <a:rPr lang="fr-FR" altLang="fr-FR" sz="2400" b="1" kern="1200" dirty="0" smtClean="0">
              <a:solidFill>
                <a:srgbClr val="000099"/>
              </a:solidFill>
              <a:latin typeface="Comic Sans MS" pitchFamily="66" charset="0"/>
            </a:rPr>
            <a:t>Utilisations des anticorps monoclonaux et des sous unités d’anticorps</a:t>
          </a:r>
          <a:endParaRPr lang="fr-FR" sz="2400" kern="1200" dirty="0"/>
        </a:p>
      </dsp:txBody>
      <dsp:txXfrm>
        <a:off x="169544" y="1552696"/>
        <a:ext cx="6124284" cy="1193891"/>
      </dsp:txXfrm>
    </dsp:sp>
    <dsp:sp modelId="{84D3E5C2-762F-4F73-B6F1-91209DC3F835}">
      <dsp:nvSpPr>
        <dsp:cNvPr id="0" name=""/>
        <dsp:cNvSpPr/>
      </dsp:nvSpPr>
      <dsp:spPr>
        <a:xfrm>
          <a:off x="0" y="3895046"/>
          <a:ext cx="6432376" cy="352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6DE85-74CB-4A76-964D-2060144EADAE}">
      <dsp:nvSpPr>
        <dsp:cNvPr id="0" name=""/>
        <dsp:cNvSpPr/>
      </dsp:nvSpPr>
      <dsp:spPr>
        <a:xfrm>
          <a:off x="167681" y="2952329"/>
          <a:ext cx="6124570" cy="115941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90" tIns="0" rIns="170190" bIns="0" numCol="1" spcCol="1270" anchor="ctr" anchorCtr="0">
          <a:noAutofit/>
        </a:bodyPr>
        <a:lstStyle/>
        <a:p>
          <a:pPr lvl="0" algn="l" defTabSz="1066800">
            <a:lnSpc>
              <a:spcPct val="90000"/>
            </a:lnSpc>
            <a:spcBef>
              <a:spcPct val="0"/>
            </a:spcBef>
            <a:spcAft>
              <a:spcPct val="35000"/>
            </a:spcAft>
          </a:pPr>
          <a:r>
            <a:rPr lang="fr-FR" altLang="fr-FR" sz="2400" b="1" kern="1200" dirty="0" smtClean="0">
              <a:solidFill>
                <a:srgbClr val="000099"/>
              </a:solidFill>
              <a:latin typeface="Comic Sans MS" pitchFamily="66" charset="0"/>
            </a:rPr>
            <a:t>Immunothérapie cellulaire</a:t>
          </a:r>
          <a:endParaRPr lang="fr-FR" sz="2400" kern="1200" dirty="0"/>
        </a:p>
      </dsp:txBody>
      <dsp:txXfrm>
        <a:off x="167681" y="2952329"/>
        <a:ext cx="6124570" cy="115941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309A6D-C09C-4548-B29A-6CF363A7E532}" type="datetimeFigureOut">
              <a:rPr lang="fr-FR" smtClean="0"/>
              <a:pPr/>
              <a:t>09/12/2013</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AA309A6D-C09C-4548-B29A-6CF363A7E532}" type="datetimeFigureOut">
              <a:rPr lang="fr-FR" smtClean="0"/>
              <a:pPr/>
              <a:t>09/12/2013</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09/12/2013</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AA309A6D-C09C-4548-B29A-6CF363A7E532}" type="datetimeFigureOut">
              <a:rPr lang="fr-FR" smtClean="0"/>
              <a:pPr/>
              <a:t>09/12/2013</a:t>
            </a:fld>
            <a:endParaRPr lang="fr-BE"/>
          </a:p>
        </p:txBody>
      </p:sp>
      <p:sp>
        <p:nvSpPr>
          <p:cNvPr id="10" name="Espace réservé du numéro de diapositive 9"/>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AA309A6D-C09C-4548-B29A-6CF363A7E532}" type="datetimeFigureOut">
              <a:rPr lang="fr-FR" smtClean="0"/>
              <a:pPr/>
              <a:t>09/12/2013</a:t>
            </a:fld>
            <a:endParaRPr lang="fr-BE"/>
          </a:p>
        </p:txBody>
      </p:sp>
      <p:sp>
        <p:nvSpPr>
          <p:cNvPr id="12" name="Espace réservé du numéro de diapositive 11"/>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09/12/2013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09/12/2013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09/12/2013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AA309A6D-C09C-4548-B29A-6CF363A7E532}" type="datetimeFigureOut">
              <a:rPr lang="fr-FR" smtClean="0"/>
              <a:pPr/>
              <a:t>09/12/2013</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309A6D-C09C-4548-B29A-6CF363A7E532}" type="datetimeFigureOut">
              <a:rPr lang="fr-FR" smtClean="0"/>
              <a:pPr/>
              <a:t>09/12/2013</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438400" y="3861048"/>
            <a:ext cx="6705600" cy="2088232"/>
          </a:xfrm>
        </p:spPr>
        <p:txBody>
          <a:bodyPr>
            <a:normAutofit/>
          </a:bodyPr>
          <a:lstStyle/>
          <a:p>
            <a:pPr algn="r"/>
            <a:r>
              <a:rPr lang="fr-FR" i="1" dirty="0" smtClean="0"/>
              <a:t>Présenté par:</a:t>
            </a:r>
          </a:p>
          <a:p>
            <a:pPr algn="r"/>
            <a:r>
              <a:rPr lang="fr-FR" i="1" dirty="0" smtClean="0"/>
              <a:t>CHOUKRANE </a:t>
            </a:r>
            <a:r>
              <a:rPr lang="fr-FR" i="1" dirty="0" err="1" smtClean="0"/>
              <a:t>Thilelli</a:t>
            </a:r>
            <a:r>
              <a:rPr lang="fr-FR" i="1" dirty="0" smtClean="0"/>
              <a:t> </a:t>
            </a:r>
          </a:p>
          <a:p>
            <a:pPr algn="r"/>
            <a:r>
              <a:rPr lang="fr-FR" i="1" dirty="0" smtClean="0"/>
              <a:t>ALLAM Karima</a:t>
            </a:r>
          </a:p>
          <a:p>
            <a:pPr algn="r"/>
            <a:r>
              <a:rPr lang="fr-FR" i="1" dirty="0" smtClean="0"/>
              <a:t>M1 GD Groupe 1</a:t>
            </a:r>
            <a:endParaRPr lang="fr-FR" i="1" dirty="0"/>
          </a:p>
        </p:txBody>
      </p:sp>
      <p:sp>
        <p:nvSpPr>
          <p:cNvPr id="4" name="Titre 3"/>
          <p:cNvSpPr>
            <a:spLocks noGrp="1"/>
          </p:cNvSpPr>
          <p:nvPr>
            <p:ph type="ctrTitle"/>
          </p:nvPr>
        </p:nvSpPr>
        <p:spPr>
          <a:xfrm>
            <a:off x="1475656" y="1196752"/>
            <a:ext cx="6477000" cy="1828800"/>
          </a:xfrm>
        </p:spPr>
        <p:txBody>
          <a:bodyPr/>
          <a:lstStyle/>
          <a:p>
            <a:pPr algn="ctr"/>
            <a:r>
              <a:rPr lang="fr-FR" dirty="0" smtClean="0">
                <a:latin typeface="Times New Roman" pitchFamily="18" charset="0"/>
                <a:cs typeface="Times New Roman" pitchFamily="18" charset="0"/>
              </a:rPr>
              <a:t>Cancer et système immunitaire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8766048" cy="990600"/>
          </a:xfrm>
        </p:spPr>
        <p:txBody>
          <a:bodyPr>
            <a:normAutofit fontScale="90000"/>
          </a:bodyPr>
          <a:lstStyle/>
          <a:p>
            <a:pPr algn="ctr"/>
            <a:r>
              <a:rPr lang="fr-FR" b="1" dirty="0" smtClean="0">
                <a:latin typeface="Times New Roman" pitchFamily="18" charset="0"/>
                <a:cs typeface="Times New Roman" pitchFamily="18" charset="0"/>
              </a:rPr>
              <a:t>CANCERS ET VASCULARISATION TUMORALE</a:t>
            </a:r>
            <a:endParaRPr lang="fr-FR" dirty="0"/>
          </a:p>
        </p:txBody>
      </p:sp>
      <p:sp>
        <p:nvSpPr>
          <p:cNvPr id="4" name="Nuage 3"/>
          <p:cNvSpPr/>
          <p:nvPr/>
        </p:nvSpPr>
        <p:spPr>
          <a:xfrm>
            <a:off x="285720" y="2000240"/>
            <a:ext cx="2267744" cy="1008112"/>
          </a:xfrm>
          <a:prstGeom prst="cloud">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solidFill>
                  <a:schemeClr val="tx1"/>
                </a:solidFill>
              </a:rPr>
              <a:t>nutriments</a:t>
            </a:r>
            <a:endParaRPr lang="fr-FR" sz="2400" dirty="0">
              <a:solidFill>
                <a:schemeClr val="tx1"/>
              </a:solidFill>
            </a:endParaRPr>
          </a:p>
        </p:txBody>
      </p:sp>
      <p:sp>
        <p:nvSpPr>
          <p:cNvPr id="5" name="Nuage 4"/>
          <p:cNvSpPr/>
          <p:nvPr/>
        </p:nvSpPr>
        <p:spPr>
          <a:xfrm>
            <a:off x="6215074" y="1857364"/>
            <a:ext cx="2267744" cy="1008112"/>
          </a:xfrm>
          <a:prstGeom prst="cloud">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dirty="0" smtClean="0">
                <a:solidFill>
                  <a:schemeClr val="tx1"/>
                </a:solidFill>
              </a:rPr>
              <a:t>énergie</a:t>
            </a:r>
            <a:endParaRPr lang="fr-FR" sz="2800" dirty="0">
              <a:solidFill>
                <a:schemeClr val="tx1"/>
              </a:solidFill>
            </a:endParaRPr>
          </a:p>
        </p:txBody>
      </p:sp>
      <p:pic>
        <p:nvPicPr>
          <p:cNvPr id="6" name="Image 5" descr="vaisseaux-sanguins.jpg"/>
          <p:cNvPicPr>
            <a:picLocks noChangeAspect="1"/>
          </p:cNvPicPr>
          <p:nvPr/>
        </p:nvPicPr>
        <p:blipFill>
          <a:blip r:embed="rId2" cstate="print"/>
          <a:stretch>
            <a:fillRect/>
          </a:stretch>
        </p:blipFill>
        <p:spPr>
          <a:xfrm>
            <a:off x="2857488" y="1643050"/>
            <a:ext cx="2857520" cy="2357430"/>
          </a:xfrm>
          <a:prstGeom prst="rect">
            <a:avLst/>
          </a:prstGeom>
        </p:spPr>
      </p:pic>
      <p:sp>
        <p:nvSpPr>
          <p:cNvPr id="18" name="Flèche courbée vers le bas 17"/>
          <p:cNvSpPr/>
          <p:nvPr/>
        </p:nvSpPr>
        <p:spPr>
          <a:xfrm>
            <a:off x="5643570" y="1643050"/>
            <a:ext cx="1357322" cy="428628"/>
          </a:xfrm>
          <a:prstGeom prst="curvedDownArrow">
            <a:avLst>
              <a:gd name="adj1" fmla="val 25000"/>
              <a:gd name="adj2" fmla="val 50000"/>
              <a:gd name="adj3" fmla="val 609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courbée vers le bas 19"/>
          <p:cNvSpPr/>
          <p:nvPr/>
        </p:nvSpPr>
        <p:spPr>
          <a:xfrm rot="10800000">
            <a:off x="1307241" y="2916088"/>
            <a:ext cx="1532251" cy="610269"/>
          </a:xfrm>
          <a:prstGeom prst="curvedDownArrow">
            <a:avLst>
              <a:gd name="adj1" fmla="val 25000"/>
              <a:gd name="adj2" fmla="val 50000"/>
              <a:gd name="adj3" fmla="val 41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Explosion 2 21"/>
          <p:cNvSpPr/>
          <p:nvPr/>
        </p:nvSpPr>
        <p:spPr>
          <a:xfrm>
            <a:off x="571472" y="5000612"/>
            <a:ext cx="3357586" cy="1857388"/>
          </a:xfrm>
          <a:prstGeom prst="irregularSeal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Cellule tumorale</a:t>
            </a:r>
            <a:endParaRPr lang="fr-FR" sz="2000" b="1" dirty="0">
              <a:solidFill>
                <a:schemeClr val="tx1"/>
              </a:solidFill>
              <a:latin typeface="Times New Roman" pitchFamily="18" charset="0"/>
              <a:cs typeface="Times New Roman" pitchFamily="18" charset="0"/>
            </a:endParaRPr>
          </a:p>
        </p:txBody>
      </p:sp>
      <p:sp>
        <p:nvSpPr>
          <p:cNvPr id="23" name="Rectangle à coins arrondis 22"/>
          <p:cNvSpPr/>
          <p:nvPr/>
        </p:nvSpPr>
        <p:spPr>
          <a:xfrm>
            <a:off x="4786314" y="5214950"/>
            <a:ext cx="3214710" cy="16430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solidFill>
                  <a:schemeClr val="tx1"/>
                </a:solidFill>
                <a:latin typeface="Times New Roman" pitchFamily="18" charset="0"/>
                <a:cs typeface="Times New Roman" pitchFamily="18" charset="0"/>
              </a:rPr>
              <a:t>facteur de croissance</a:t>
            </a:r>
          </a:p>
          <a:p>
            <a:pPr algn="ctr"/>
            <a:r>
              <a:rPr lang="fr-FR" sz="2400" b="1" dirty="0" smtClean="0">
                <a:solidFill>
                  <a:schemeClr val="tx1"/>
                </a:solidFill>
                <a:latin typeface="Times New Roman" pitchFamily="18" charset="0"/>
                <a:cs typeface="Times New Roman" pitchFamily="18" charset="0"/>
              </a:rPr>
              <a:t> V-EGF </a:t>
            </a:r>
          </a:p>
          <a:p>
            <a:pPr algn="ctr"/>
            <a:r>
              <a:rPr lang="fr-FR" sz="2400" b="1" dirty="0" smtClean="0">
                <a:solidFill>
                  <a:schemeClr val="tx1"/>
                </a:solidFill>
                <a:latin typeface="Times New Roman" pitchFamily="18" charset="0"/>
                <a:cs typeface="Times New Roman" pitchFamily="18" charset="0"/>
              </a:rPr>
              <a:t>(endothélium vasculaire)</a:t>
            </a:r>
            <a:endParaRPr lang="fr-FR" sz="2400" b="1" dirty="0">
              <a:solidFill>
                <a:schemeClr val="tx1"/>
              </a:solidFill>
              <a:latin typeface="Times New Roman" pitchFamily="18" charset="0"/>
              <a:cs typeface="Times New Roman" pitchFamily="18" charset="0"/>
            </a:endParaRPr>
          </a:p>
        </p:txBody>
      </p:sp>
      <p:sp>
        <p:nvSpPr>
          <p:cNvPr id="26" name="Flèche droite 25"/>
          <p:cNvSpPr/>
          <p:nvPr/>
        </p:nvSpPr>
        <p:spPr>
          <a:xfrm>
            <a:off x="3500430" y="5857892"/>
            <a:ext cx="1643074" cy="3571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9" name="Flèche vers le haut 28"/>
          <p:cNvSpPr/>
          <p:nvPr/>
        </p:nvSpPr>
        <p:spPr>
          <a:xfrm>
            <a:off x="5000628" y="3857628"/>
            <a:ext cx="428628" cy="150019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Organigramme : Alternative 29"/>
          <p:cNvSpPr/>
          <p:nvPr/>
        </p:nvSpPr>
        <p:spPr>
          <a:xfrm>
            <a:off x="5429256" y="4214818"/>
            <a:ext cx="3000396" cy="85725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err="1" smtClean="0">
                <a:solidFill>
                  <a:schemeClr val="tx1"/>
                </a:solidFill>
                <a:latin typeface="Times New Roman" pitchFamily="18" charset="0"/>
                <a:cs typeface="Times New Roman" pitchFamily="18" charset="0"/>
              </a:rPr>
              <a:t>néovascularisation</a:t>
            </a:r>
            <a:r>
              <a:rPr lang="fr-FR" sz="2400" b="1" dirty="0" smtClean="0">
                <a:solidFill>
                  <a:schemeClr val="tx1"/>
                </a:solidFill>
                <a:latin typeface="Times New Roman" pitchFamily="18" charset="0"/>
                <a:cs typeface="Times New Roman" pitchFamily="18" charset="0"/>
              </a:rPr>
              <a:t> tumorale</a:t>
            </a:r>
            <a:endParaRPr lang="fr-FR" sz="2400" b="1" dirty="0"/>
          </a:p>
        </p:txBody>
      </p:sp>
      <p:sp>
        <p:nvSpPr>
          <p:cNvPr id="13" name="Flèche à angle droit 12"/>
          <p:cNvSpPr/>
          <p:nvPr/>
        </p:nvSpPr>
        <p:spPr>
          <a:xfrm rot="10800000">
            <a:off x="2051719" y="3861048"/>
            <a:ext cx="936104" cy="1512168"/>
          </a:xfrm>
          <a:prstGeom prst="bentUpArrow">
            <a:avLst>
              <a:gd name="adj1" fmla="val 12596"/>
              <a:gd name="adj2" fmla="val 25000"/>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2000"/>
                                        <p:tgtEl>
                                          <p:spTgt spid="4">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20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bg/>
                                          </p:spTgt>
                                        </p:tgtEl>
                                        <p:attrNameLst>
                                          <p:attrName>style.visibility</p:attrName>
                                        </p:attrNameLst>
                                      </p:cBhvr>
                                      <p:to>
                                        <p:strVal val="visible"/>
                                      </p:to>
                                    </p:set>
                                    <p:animEffect transition="in" filter="fade">
                                      <p:cBhvr>
                                        <p:cTn id="35" dur="2000"/>
                                        <p:tgtEl>
                                          <p:spTgt spid="5">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20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bg/>
                                          </p:spTgt>
                                        </p:tgtEl>
                                        <p:attrNameLst>
                                          <p:attrName>style.visibility</p:attrName>
                                        </p:attrNameLst>
                                      </p:cBhvr>
                                      <p:to>
                                        <p:strVal val="visible"/>
                                      </p:to>
                                    </p:set>
                                    <p:anim calcmode="lin" valueType="num">
                                      <p:cBhvr additive="base">
                                        <p:cTn id="51"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22">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bg/>
                                          </p:spTgt>
                                        </p:tgtEl>
                                        <p:attrNameLst>
                                          <p:attrName>style.visibility</p:attrName>
                                        </p:attrNameLst>
                                      </p:cBhvr>
                                      <p:to>
                                        <p:strVal val="visible"/>
                                      </p:to>
                                    </p:set>
                                    <p:anim calcmode="lin" valueType="num">
                                      <p:cBhvr additive="base">
                                        <p:cTn id="67"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 calcmode="lin" valueType="num">
                                      <p:cBhvr additive="base">
                                        <p:cTn id="7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3">
                                            <p:txEl>
                                              <p:pRg st="1" end="1"/>
                                            </p:txEl>
                                          </p:spTgt>
                                        </p:tgtEl>
                                        <p:attrNameLst>
                                          <p:attrName>style.visibility</p:attrName>
                                        </p:attrNameLst>
                                      </p:cBhvr>
                                      <p:to>
                                        <p:strVal val="visible"/>
                                      </p:to>
                                    </p:set>
                                    <p:anim calcmode="lin" valueType="num">
                                      <p:cBhvr additive="base">
                                        <p:cTn id="7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xEl>
                                              <p:pRg st="2" end="2"/>
                                            </p:txEl>
                                          </p:spTgt>
                                        </p:tgtEl>
                                        <p:attrNameLst>
                                          <p:attrName>style.visibility</p:attrName>
                                        </p:attrNameLst>
                                      </p:cBhvr>
                                      <p:to>
                                        <p:strVal val="visible"/>
                                      </p:to>
                                    </p:set>
                                    <p:anim calcmode="lin" valueType="num">
                                      <p:cBhvr additive="base">
                                        <p:cTn id="7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0">
                                            <p:bg/>
                                          </p:spTgt>
                                        </p:tgtEl>
                                        <p:attrNameLst>
                                          <p:attrName>style.visibility</p:attrName>
                                        </p:attrNameLst>
                                      </p:cBhvr>
                                      <p:to>
                                        <p:strVal val="visible"/>
                                      </p:to>
                                    </p:set>
                                    <p:animEffect transition="in" filter="fade">
                                      <p:cBhvr>
                                        <p:cTn id="91" dur="2000"/>
                                        <p:tgtEl>
                                          <p:spTgt spid="30">
                                            <p:bg/>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0">
                                            <p:txEl>
                                              <p:pRg st="0" end="0"/>
                                            </p:txEl>
                                          </p:spTgt>
                                        </p:tgtEl>
                                        <p:attrNameLst>
                                          <p:attrName>style.visibility</p:attrName>
                                        </p:attrNameLst>
                                      </p:cBhvr>
                                      <p:to>
                                        <p:strVal val="visible"/>
                                      </p:to>
                                    </p:set>
                                    <p:animEffect transition="in" filter="fade">
                                      <p:cBhvr>
                                        <p:cTn id="96" dur="2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animBg="1"/>
      <p:bldP spid="5" grpId="0" build="p" animBg="1"/>
      <p:bldP spid="18" grpId="0" animBg="1"/>
      <p:bldP spid="20" grpId="0" animBg="1"/>
      <p:bldP spid="22" grpId="0" build="allAtOnce" animBg="1"/>
      <p:bldP spid="23" grpId="0" build="allAtOnce" animBg="1"/>
      <p:bldP spid="26" grpId="0" animBg="1"/>
      <p:bldP spid="29" grpId="0" animBg="1"/>
      <p:bldP spid="30" grpId="0" build="p"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404664"/>
            <a:ext cx="8153400" cy="814536"/>
          </a:xfrm>
        </p:spPr>
        <p:txBody>
          <a:bodyPr>
            <a:normAutofit fontScale="90000"/>
          </a:bodyPr>
          <a:lstStyle/>
          <a:p>
            <a:pPr algn="ctr"/>
            <a:r>
              <a:rPr lang="fr-FR" dirty="0" smtClean="0"/>
              <a:t>Antigènes (AG) tumoraux</a:t>
            </a:r>
            <a:br>
              <a:rPr lang="fr-FR" dirty="0" smtClean="0"/>
            </a:br>
            <a:endParaRPr lang="fr-FR" dirty="0"/>
          </a:p>
        </p:txBody>
      </p:sp>
      <p:sp>
        <p:nvSpPr>
          <p:cNvPr id="3" name="Espace réservé du contenu 2"/>
          <p:cNvSpPr>
            <a:spLocks noGrp="1"/>
          </p:cNvSpPr>
          <p:nvPr>
            <p:ph sz="quarter" idx="1"/>
          </p:nvPr>
        </p:nvSpPr>
        <p:spPr>
          <a:xfrm>
            <a:off x="467544" y="1600200"/>
            <a:ext cx="8298504" cy="5257800"/>
          </a:xfrm>
        </p:spPr>
        <p:txBody>
          <a:bodyPr>
            <a:normAutofit/>
          </a:bodyPr>
          <a:lstStyle/>
          <a:p>
            <a:pPr marL="514350" indent="-514350">
              <a:buFont typeface="+mj-lt"/>
              <a:buAutoNum type="arabicPeriod"/>
            </a:pPr>
            <a:r>
              <a:rPr lang="fr-FR" b="1" i="1" dirty="0" smtClean="0">
                <a:solidFill>
                  <a:srgbClr val="7030A0"/>
                </a:solidFill>
                <a:latin typeface="Times New Roman" pitchFamily="18" charset="0"/>
                <a:cs typeface="Times New Roman" pitchFamily="18" charset="0"/>
              </a:rPr>
              <a:t>Les antigènes individuels de tumeurs</a:t>
            </a:r>
          </a:p>
          <a:p>
            <a:pPr>
              <a:buFont typeface="Wingdings" pitchFamily="2" charset="2"/>
              <a:buChar char="ü"/>
            </a:pPr>
            <a:r>
              <a:rPr lang="fr-FR" b="1" i="1" u="sng" dirty="0" smtClean="0">
                <a:latin typeface="Times New Roman" pitchFamily="18" charset="0"/>
                <a:cs typeface="Times New Roman" pitchFamily="18" charset="0"/>
              </a:rPr>
              <a:t>TSA</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Tumor</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Specific</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Antigen</a:t>
            </a:r>
            <a:r>
              <a:rPr lang="fr-FR" dirty="0" smtClean="0">
                <a:latin typeface="Times New Roman" pitchFamily="18" charset="0"/>
                <a:cs typeface="Times New Roman" pitchFamily="18" charset="0"/>
              </a:rPr>
              <a:t>)</a:t>
            </a:r>
          </a:p>
          <a:p>
            <a:pPr>
              <a:buFont typeface="Wingdings" pitchFamily="2" charset="2"/>
              <a:buChar char="ü"/>
            </a:pPr>
            <a:r>
              <a:rPr lang="fr-FR" b="1" i="1" u="sng" dirty="0" smtClean="0">
                <a:latin typeface="Times New Roman" pitchFamily="18" charset="0"/>
                <a:cs typeface="Times New Roman" pitchFamily="18" charset="0"/>
              </a:rPr>
              <a:t>TSTA</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Tumor</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Specific</a:t>
            </a:r>
            <a:r>
              <a:rPr lang="fr-FR" dirty="0" smtClean="0">
                <a:latin typeface="Times New Roman" pitchFamily="18" charset="0"/>
                <a:cs typeface="Times New Roman" pitchFamily="18" charset="0"/>
              </a:rPr>
              <a:t> Transplantation </a:t>
            </a:r>
            <a:r>
              <a:rPr lang="fr-FR" dirty="0" err="1" smtClean="0">
                <a:latin typeface="Times New Roman" pitchFamily="18" charset="0"/>
                <a:cs typeface="Times New Roman" pitchFamily="18" charset="0"/>
              </a:rPr>
              <a:t>Antigen</a:t>
            </a:r>
            <a:r>
              <a:rPr lang="fr-FR" dirty="0" smtClean="0">
                <a:latin typeface="Times New Roman" pitchFamily="18" charset="0"/>
                <a:cs typeface="Times New Roman" pitchFamily="18" charset="0"/>
              </a:rPr>
              <a:t>)</a:t>
            </a:r>
          </a:p>
          <a:p>
            <a:pPr>
              <a:buFont typeface="Wingdings" pitchFamily="2" charset="2"/>
              <a:buChar char="ü"/>
            </a:pPr>
            <a:endParaRPr lang="fr-FR" dirty="0" smtClean="0">
              <a:latin typeface="Times New Roman" pitchFamily="18" charset="0"/>
              <a:cs typeface="Times New Roman" pitchFamily="18" charset="0"/>
            </a:endParaRPr>
          </a:p>
          <a:p>
            <a:pPr>
              <a:buNone/>
            </a:pPr>
            <a:r>
              <a:rPr lang="fr-FR" b="1" i="1" u="sng" dirty="0" smtClean="0">
                <a:latin typeface="Times New Roman" pitchFamily="18" charset="0"/>
                <a:cs typeface="Times New Roman" pitchFamily="18" charset="0"/>
              </a:rPr>
              <a:t>Caractéristiques </a:t>
            </a:r>
          </a:p>
          <a:p>
            <a:pPr>
              <a:buFont typeface="Wingdings" pitchFamily="2" charset="2"/>
              <a:buChar char="Ø"/>
            </a:pPr>
            <a:r>
              <a:rPr lang="fr-FR" dirty="0" smtClean="0">
                <a:latin typeface="Times New Roman" pitchFamily="18" charset="0"/>
                <a:cs typeface="Times New Roman" pitchFamily="18" charset="0"/>
              </a:rPr>
              <a:t>Spécifiques de la cellule maligne</a:t>
            </a:r>
          </a:p>
          <a:p>
            <a:pPr>
              <a:buFont typeface="Wingdings" pitchFamily="2" charset="2"/>
              <a:buChar char="Ø"/>
            </a:pPr>
            <a:r>
              <a:rPr lang="fr-FR" dirty="0" smtClean="0">
                <a:latin typeface="Times New Roman" pitchFamily="18" charset="0"/>
                <a:cs typeface="Times New Roman" pitchFamily="18" charset="0"/>
              </a:rPr>
              <a:t>Entraînent le rejet de la cellule qui les porte</a:t>
            </a:r>
          </a:p>
          <a:p>
            <a:pPr>
              <a:buFont typeface="Wingdings" pitchFamily="2" charset="2"/>
              <a:buChar char="Ø"/>
            </a:pPr>
            <a:r>
              <a:rPr lang="fr-FR" dirty="0" smtClean="0">
                <a:latin typeface="Times New Roman" pitchFamily="18" charset="0"/>
                <a:cs typeface="Times New Roman" pitchFamily="18" charset="0"/>
              </a:rPr>
              <a:t>Grande diversité</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51520" y="1628800"/>
            <a:ext cx="8496944" cy="4925144"/>
          </a:xfrm>
        </p:spPr>
        <p:txBody>
          <a:bodyPr>
            <a:normAutofit fontScale="77500" lnSpcReduction="20000"/>
          </a:bodyPr>
          <a:lstStyle/>
          <a:p>
            <a:pPr marL="363538" indent="-363538">
              <a:buFont typeface="+mj-lt"/>
              <a:buAutoNum type="arabicPeriod" startAt="2"/>
            </a:pPr>
            <a:r>
              <a:rPr lang="fr-FR" sz="3600" b="1" i="1" dirty="0" smtClean="0">
                <a:solidFill>
                  <a:srgbClr val="7030A0"/>
                </a:solidFill>
                <a:latin typeface="Times New Roman" pitchFamily="18" charset="0"/>
                <a:cs typeface="Times New Roman" pitchFamily="18" charset="0"/>
              </a:rPr>
              <a:t>Les antigènes associés aux tumeurs</a:t>
            </a:r>
          </a:p>
          <a:p>
            <a:pPr>
              <a:buFont typeface="Wingdings" pitchFamily="2" charset="2"/>
              <a:buChar char="ü"/>
            </a:pPr>
            <a:r>
              <a:rPr lang="fr-FR" sz="3600" b="1" i="1" u="sng" dirty="0" smtClean="0">
                <a:latin typeface="Times New Roman" pitchFamily="18" charset="0"/>
                <a:cs typeface="Times New Roman" pitchFamily="18" charset="0"/>
              </a:rPr>
              <a:t>TAA</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Tumor</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Associated</a:t>
            </a:r>
            <a:r>
              <a:rPr lang="fr-FR" sz="3600"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Antigen</a:t>
            </a:r>
            <a:r>
              <a:rPr lang="fr-FR" sz="3600" dirty="0" smtClean="0">
                <a:latin typeface="Times New Roman" pitchFamily="18" charset="0"/>
                <a:cs typeface="Times New Roman" pitchFamily="18" charset="0"/>
              </a:rPr>
              <a:t>)</a:t>
            </a:r>
          </a:p>
          <a:p>
            <a:pPr>
              <a:buFont typeface="Wingdings" pitchFamily="2" charset="2"/>
              <a:buChar char="ü"/>
            </a:pPr>
            <a:endParaRPr lang="fr-FR" sz="3600" dirty="0" smtClean="0">
              <a:latin typeface="Times New Roman" pitchFamily="18" charset="0"/>
              <a:cs typeface="Times New Roman" pitchFamily="18" charset="0"/>
            </a:endParaRPr>
          </a:p>
          <a:p>
            <a:pPr>
              <a:buNone/>
            </a:pPr>
            <a:r>
              <a:rPr lang="fr-FR" sz="3600" b="1" i="1" u="sng" dirty="0" smtClean="0">
                <a:latin typeface="Times New Roman" pitchFamily="18" charset="0"/>
                <a:cs typeface="Times New Roman" pitchFamily="18" charset="0"/>
              </a:rPr>
              <a:t>Caractéristiques:</a:t>
            </a:r>
          </a:p>
          <a:p>
            <a:pPr>
              <a:buFont typeface="Wingdings" pitchFamily="2" charset="2"/>
              <a:buChar char="Ø"/>
            </a:pPr>
            <a:r>
              <a:rPr lang="fr-FR" sz="3600" dirty="0" smtClean="0">
                <a:latin typeface="Times New Roman" pitchFamily="18" charset="0"/>
                <a:cs typeface="Times New Roman" pitchFamily="18" charset="0"/>
              </a:rPr>
              <a:t>Partagés par plusieurs tumeurs</a:t>
            </a:r>
          </a:p>
          <a:p>
            <a:pPr>
              <a:buFont typeface="Wingdings" pitchFamily="2" charset="2"/>
              <a:buChar char="Ø"/>
            </a:pPr>
            <a:r>
              <a:rPr lang="fr-FR" sz="3600" dirty="0" smtClean="0">
                <a:latin typeface="Times New Roman" pitchFamily="18" charset="0"/>
                <a:cs typeface="Times New Roman" pitchFamily="18" charset="0"/>
              </a:rPr>
              <a:t>Peuvent se retrouver sur cellules normales ou  tumorales bénignes</a:t>
            </a:r>
          </a:p>
          <a:p>
            <a:pPr>
              <a:buNone/>
            </a:pPr>
            <a:r>
              <a:rPr lang="fr-FR" sz="3600" dirty="0" smtClean="0">
                <a:latin typeface="Times New Roman" pitchFamily="18" charset="0"/>
                <a:cs typeface="Times New Roman" pitchFamily="18" charset="0"/>
              </a:rPr>
              <a:t> </a:t>
            </a:r>
            <a:r>
              <a:rPr lang="fr-FR" sz="3600" i="1" u="sng" dirty="0" smtClean="0">
                <a:latin typeface="Times New Roman" pitchFamily="18" charset="0"/>
                <a:cs typeface="Times New Roman" pitchFamily="18" charset="0"/>
              </a:rPr>
              <a:t>Plusieurs catégories </a:t>
            </a:r>
            <a:r>
              <a:rPr lang="fr-FR" sz="3600" dirty="0" smtClean="0">
                <a:latin typeface="Times New Roman" pitchFamily="18" charset="0"/>
                <a:cs typeface="Times New Roman" pitchFamily="18" charset="0"/>
              </a:rPr>
              <a:t>:</a:t>
            </a:r>
          </a:p>
          <a:p>
            <a:pPr>
              <a:buFont typeface="Wingdings" pitchFamily="2" charset="2"/>
              <a:buChar char="§"/>
            </a:pPr>
            <a:r>
              <a:rPr lang="fr-FR" sz="3600" dirty="0" smtClean="0">
                <a:latin typeface="Times New Roman" pitchFamily="18" charset="0"/>
                <a:cs typeface="Times New Roman" pitchFamily="18" charset="0"/>
              </a:rPr>
              <a:t>Antigènes embryonnaires</a:t>
            </a:r>
          </a:p>
          <a:p>
            <a:pPr>
              <a:buFont typeface="Wingdings" pitchFamily="2" charset="2"/>
              <a:buChar char="§"/>
            </a:pPr>
            <a:r>
              <a:rPr lang="fr-FR" sz="3600" dirty="0" smtClean="0">
                <a:latin typeface="Times New Roman" pitchFamily="18" charset="0"/>
                <a:cs typeface="Times New Roman" pitchFamily="18" charset="0"/>
              </a:rPr>
              <a:t>Antigènes de différenciation et tissus –spécifiques</a:t>
            </a:r>
          </a:p>
          <a:p>
            <a:pPr>
              <a:buFont typeface="Wingdings" pitchFamily="2" charset="2"/>
              <a:buChar char="§"/>
            </a:pPr>
            <a:r>
              <a:rPr lang="fr-FR" sz="3600" dirty="0" smtClean="0">
                <a:latin typeface="Times New Roman" pitchFamily="18" charset="0"/>
                <a:cs typeface="Times New Roman" pitchFamily="18" charset="0"/>
              </a:rPr>
              <a:t>Antigènes viraux (virus oncogènes)</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928662" y="4929198"/>
            <a:ext cx="7358114" cy="1673225"/>
          </a:xfrm>
        </p:spPr>
        <p:txBody>
          <a:bodyPr/>
          <a:lstStyle/>
          <a:p>
            <a:r>
              <a:rPr lang="fr-FR" sz="3600" b="1" u="sng" dirty="0" smtClean="0">
                <a:solidFill>
                  <a:srgbClr val="FF0000"/>
                </a:solidFill>
                <a:latin typeface="Times New Roman" pitchFamily="18" charset="0"/>
                <a:cs typeface="Times New Roman" pitchFamily="18" charset="0"/>
              </a:rPr>
              <a:t>E</a:t>
            </a:r>
            <a:r>
              <a:rPr lang="fr-FR" sz="3600" dirty="0" smtClean="0">
                <a:solidFill>
                  <a:schemeClr val="tx1"/>
                </a:solidFill>
                <a:latin typeface="Times New Roman" pitchFamily="18" charset="0"/>
                <a:cs typeface="Times New Roman" pitchFamily="18" charset="0"/>
              </a:rPr>
              <a:t>limination, </a:t>
            </a:r>
            <a:r>
              <a:rPr lang="fr-FR" sz="3600" b="1" u="sng" dirty="0" smtClean="0">
                <a:solidFill>
                  <a:srgbClr val="FF0000"/>
                </a:solidFill>
                <a:latin typeface="Times New Roman" pitchFamily="18" charset="0"/>
                <a:cs typeface="Times New Roman" pitchFamily="18" charset="0"/>
              </a:rPr>
              <a:t>E</a:t>
            </a:r>
            <a:r>
              <a:rPr lang="fr-FR" sz="3600" dirty="0" smtClean="0">
                <a:solidFill>
                  <a:schemeClr val="tx1"/>
                </a:solidFill>
                <a:latin typeface="Times New Roman" pitchFamily="18" charset="0"/>
                <a:cs typeface="Times New Roman" pitchFamily="18" charset="0"/>
              </a:rPr>
              <a:t>quilibre, </a:t>
            </a:r>
            <a:r>
              <a:rPr lang="fr-FR" sz="3600" b="1" u="sng" dirty="0" smtClean="0">
                <a:solidFill>
                  <a:srgbClr val="FF0000"/>
                </a:solidFill>
                <a:latin typeface="Times New Roman" pitchFamily="18" charset="0"/>
                <a:cs typeface="Times New Roman" pitchFamily="18" charset="0"/>
              </a:rPr>
              <a:t>E</a:t>
            </a:r>
            <a:r>
              <a:rPr lang="fr-FR" sz="3600" dirty="0" smtClean="0">
                <a:solidFill>
                  <a:schemeClr val="tx1"/>
                </a:solidFill>
                <a:latin typeface="Times New Roman" pitchFamily="18" charset="0"/>
                <a:cs typeface="Times New Roman" pitchFamily="18" charset="0"/>
              </a:rPr>
              <a:t>chappement</a:t>
            </a:r>
          </a:p>
          <a:p>
            <a:endParaRPr lang="fr-FR" dirty="0"/>
          </a:p>
        </p:txBody>
      </p:sp>
      <p:sp>
        <p:nvSpPr>
          <p:cNvPr id="4" name="Titre 3"/>
          <p:cNvSpPr>
            <a:spLocks noGrp="1"/>
          </p:cNvSpPr>
          <p:nvPr>
            <p:ph type="title"/>
          </p:nvPr>
        </p:nvSpPr>
        <p:spPr/>
        <p:txBody>
          <a:bodyPr>
            <a:normAutofit fontScale="90000"/>
          </a:bodyPr>
          <a:lstStyle/>
          <a:p>
            <a:pPr algn="ctr"/>
            <a:r>
              <a:rPr lang="fr-FR" b="1" dirty="0" smtClean="0">
                <a:latin typeface="Times New Roman" pitchFamily="18" charset="0"/>
                <a:cs typeface="Times New Roman" pitchFamily="18" charset="0"/>
              </a:rPr>
              <a:t>Le concept d’</a:t>
            </a:r>
            <a:r>
              <a:rPr lang="fr-FR" b="1" dirty="0" err="1" smtClean="0">
                <a:latin typeface="Times New Roman" pitchFamily="18" charset="0"/>
                <a:cs typeface="Times New Roman" pitchFamily="18" charset="0"/>
              </a:rPr>
              <a:t>immuno</a:t>
            </a:r>
            <a:r>
              <a:rPr lang="fr-FR" b="1" dirty="0" smtClean="0">
                <a:latin typeface="Times New Roman" pitchFamily="18" charset="0"/>
                <a:cs typeface="Times New Roman" pitchFamily="18" charset="0"/>
              </a:rPr>
              <a:t>-surveillance</a:t>
            </a:r>
            <a:endParaRPr lang="fr-FR" dirty="0"/>
          </a:p>
        </p:txBody>
      </p:sp>
      <p:sp>
        <p:nvSpPr>
          <p:cNvPr id="6" name="Rectangle à coins arrondis 5"/>
          <p:cNvSpPr/>
          <p:nvPr/>
        </p:nvSpPr>
        <p:spPr>
          <a:xfrm>
            <a:off x="1928794" y="3143248"/>
            <a:ext cx="4968552"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smtClean="0">
                <a:solidFill>
                  <a:schemeClr val="tx1"/>
                </a:solidFill>
                <a:latin typeface="Times New Roman" pitchFamily="18" charset="0"/>
                <a:cs typeface="Times New Roman" pitchFamily="18" charset="0"/>
              </a:rPr>
              <a:t>Règle «des trois 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2000"/>
                                        <p:tgtEl>
                                          <p:spTgt spid="6">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4" grpId="0"/>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contrast="15000"/>
          </a:blip>
          <a:srcRect/>
          <a:stretch>
            <a:fillRect/>
          </a:stretch>
        </p:blipFill>
        <p:spPr bwMode="auto">
          <a:xfrm>
            <a:off x="251520" y="476672"/>
            <a:ext cx="3810000" cy="281825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lum bright="1000" contrast="20000"/>
          </a:blip>
          <a:srcRect/>
          <a:stretch>
            <a:fillRect/>
          </a:stretch>
        </p:blipFill>
        <p:spPr bwMode="auto">
          <a:xfrm>
            <a:off x="0" y="3861048"/>
            <a:ext cx="4336901" cy="2996952"/>
          </a:xfrm>
          <a:prstGeom prst="rect">
            <a:avLst/>
          </a:prstGeom>
          <a:noFill/>
          <a:ln w="9525">
            <a:noFill/>
            <a:miter lim="800000"/>
            <a:headEnd/>
            <a:tailEnd/>
          </a:ln>
        </p:spPr>
      </p:pic>
      <p:sp>
        <p:nvSpPr>
          <p:cNvPr id="6" name="Flèche droite 5"/>
          <p:cNvSpPr/>
          <p:nvPr/>
        </p:nvSpPr>
        <p:spPr>
          <a:xfrm>
            <a:off x="3995936" y="162880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932040" y="332656"/>
            <a:ext cx="3923928" cy="2592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dirty="0" smtClean="0">
                <a:solidFill>
                  <a:schemeClr val="tx1"/>
                </a:solidFill>
                <a:latin typeface="Times New Roman" pitchFamily="18" charset="0"/>
                <a:cs typeface="Times New Roman" pitchFamily="18" charset="0"/>
              </a:rPr>
              <a:t>le système immunitaire va permettre la destruction de la tumeur. Au cours de cette phase, différents acteurs du système immunitaire vont être recrutés au site tumoral afin de limiter   son développement.</a:t>
            </a:r>
            <a:endParaRPr lang="fr-FR" sz="2000" dirty="0">
              <a:solidFill>
                <a:schemeClr val="tx1"/>
              </a:solidFill>
            </a:endParaRPr>
          </a:p>
        </p:txBody>
      </p:sp>
      <p:sp>
        <p:nvSpPr>
          <p:cNvPr id="8" name="Rectangle 7"/>
          <p:cNvSpPr/>
          <p:nvPr/>
        </p:nvSpPr>
        <p:spPr>
          <a:xfrm>
            <a:off x="323528" y="0"/>
            <a:ext cx="3096345" cy="646331"/>
          </a:xfrm>
          <a:prstGeom prst="rect">
            <a:avLst/>
          </a:prstGeom>
        </p:spPr>
        <p:txBody>
          <a:bodyPr wrap="square">
            <a:spAutoFit/>
          </a:bodyPr>
          <a:lstStyle/>
          <a:p>
            <a:r>
              <a:rPr lang="fr-FR" sz="3600" dirty="0" smtClean="0">
                <a:solidFill>
                  <a:srgbClr val="FF0000"/>
                </a:solidFill>
              </a:rPr>
              <a:t>Elimination</a:t>
            </a:r>
            <a:endParaRPr lang="fr-FR" sz="3600" dirty="0">
              <a:solidFill>
                <a:srgbClr val="FF0000"/>
              </a:solidFill>
            </a:endParaRPr>
          </a:p>
        </p:txBody>
      </p:sp>
      <p:sp>
        <p:nvSpPr>
          <p:cNvPr id="9" name="Rectangle 8"/>
          <p:cNvSpPr/>
          <p:nvPr/>
        </p:nvSpPr>
        <p:spPr>
          <a:xfrm>
            <a:off x="0" y="3356992"/>
            <a:ext cx="5436096" cy="646331"/>
          </a:xfrm>
          <a:prstGeom prst="rect">
            <a:avLst/>
          </a:prstGeom>
        </p:spPr>
        <p:txBody>
          <a:bodyPr wrap="square">
            <a:spAutoFit/>
          </a:bodyPr>
          <a:lstStyle/>
          <a:p>
            <a:r>
              <a:rPr lang="fr-FR" sz="3200" dirty="0" smtClean="0"/>
              <a:t> </a:t>
            </a:r>
            <a:r>
              <a:rPr lang="fr-FR" sz="3600" dirty="0" smtClean="0"/>
              <a:t> </a:t>
            </a:r>
            <a:r>
              <a:rPr lang="fr-FR" sz="3600" dirty="0" smtClean="0">
                <a:solidFill>
                  <a:srgbClr val="FF0000"/>
                </a:solidFill>
              </a:rPr>
              <a:t>Equilibre</a:t>
            </a:r>
            <a:endParaRPr lang="fr-FR" sz="3600" dirty="0">
              <a:solidFill>
                <a:srgbClr val="FF0000"/>
              </a:solidFill>
            </a:endParaRPr>
          </a:p>
        </p:txBody>
      </p:sp>
      <p:sp>
        <p:nvSpPr>
          <p:cNvPr id="10" name="Flèche droite 9"/>
          <p:cNvSpPr/>
          <p:nvPr/>
        </p:nvSpPr>
        <p:spPr>
          <a:xfrm>
            <a:off x="3923928" y="4437112"/>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860032" y="3789040"/>
            <a:ext cx="4032448" cy="28083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000" dirty="0" smtClean="0">
                <a:solidFill>
                  <a:schemeClr val="tx1"/>
                </a:solidFill>
                <a:latin typeface="Times New Roman" pitchFamily="18" charset="0"/>
                <a:cs typeface="Times New Roman" pitchFamily="18" charset="0"/>
              </a:rPr>
              <a:t>Au cours de cette phase, de nombreuses et rapides mutations génétiques vont intervenir et aboutiront au développement d’un clone résistant aux attaques du système immunitaire. Cette période, considérée comme étant la plus longue des trois, peu s’étaler sur plusieurs années. </a:t>
            </a:r>
            <a:endParaRPr lang="fr-FR"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 calcmode="lin" valueType="num">
                                      <p:cBhvr additive="base">
                                        <p:cTn id="2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7">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20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 calcmode="lin" valueType="num">
                                      <p:cBhvr additive="base">
                                        <p:cTn id="38" dur="500" fill="hold"/>
                                        <p:tgtEl>
                                          <p:spTgt spid="1027"/>
                                        </p:tgtEl>
                                        <p:attrNameLst>
                                          <p:attrName>ppt_x</p:attrName>
                                        </p:attrNameLst>
                                      </p:cBhvr>
                                      <p:tavLst>
                                        <p:tav tm="0">
                                          <p:val>
                                            <p:strVal val="#ppt_x"/>
                                          </p:val>
                                        </p:tav>
                                        <p:tav tm="100000">
                                          <p:val>
                                            <p:strVal val="#ppt_x"/>
                                          </p:val>
                                        </p:tav>
                                      </p:tavLst>
                                    </p:anim>
                                    <p:anim calcmode="lin" valueType="num">
                                      <p:cBhvr additive="base">
                                        <p:cTn id="3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bg/>
                                          </p:spTgt>
                                        </p:tgtEl>
                                        <p:attrNameLst>
                                          <p:attrName>style.visibility</p:attrName>
                                        </p:attrNameLst>
                                      </p:cBhvr>
                                      <p:to>
                                        <p:strVal val="visible"/>
                                      </p:to>
                                    </p:set>
                                    <p:anim calcmode="lin" valueType="num">
                                      <p:cBhvr additive="base">
                                        <p:cTn id="50"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bg/>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 calcmode="lin" valueType="num">
                                      <p:cBhvr additive="base">
                                        <p:cTn id="5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build="allAtOnce"/>
      <p:bldP spid="9" grpId="0" build="allAtOnce"/>
      <p:bldP spid="10" grpId="0" animBg="1"/>
      <p:bldP spid="11"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76672"/>
            <a:ext cx="3810000" cy="2981325"/>
          </a:xfrm>
          <a:prstGeom prst="rect">
            <a:avLst/>
          </a:prstGeom>
          <a:noFill/>
          <a:ln w="9525">
            <a:noFill/>
            <a:miter lim="800000"/>
            <a:headEnd/>
            <a:tailEnd/>
          </a:ln>
        </p:spPr>
      </p:pic>
      <p:sp>
        <p:nvSpPr>
          <p:cNvPr id="3" name="Rectangle 2"/>
          <p:cNvSpPr/>
          <p:nvPr/>
        </p:nvSpPr>
        <p:spPr>
          <a:xfrm>
            <a:off x="179512" y="0"/>
            <a:ext cx="5098578" cy="646331"/>
          </a:xfrm>
          <a:prstGeom prst="rect">
            <a:avLst/>
          </a:prstGeom>
        </p:spPr>
        <p:txBody>
          <a:bodyPr wrap="square">
            <a:spAutoFit/>
          </a:bodyPr>
          <a:lstStyle/>
          <a:p>
            <a:r>
              <a:rPr lang="fr-FR" sz="3600" dirty="0" smtClean="0">
                <a:solidFill>
                  <a:srgbClr val="FF0000"/>
                </a:solidFill>
              </a:rPr>
              <a:t>Echappement</a:t>
            </a:r>
            <a:endParaRPr lang="fr-FR" sz="3600" dirty="0">
              <a:solidFill>
                <a:srgbClr val="FF0000"/>
              </a:solidFill>
            </a:endParaRPr>
          </a:p>
        </p:txBody>
      </p:sp>
      <p:sp>
        <p:nvSpPr>
          <p:cNvPr id="4" name="Flèche droite 3"/>
          <p:cNvSpPr/>
          <p:nvPr/>
        </p:nvSpPr>
        <p:spPr>
          <a:xfrm>
            <a:off x="3851920" y="1484784"/>
            <a:ext cx="978408" cy="556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932040" y="476672"/>
            <a:ext cx="3960440" cy="30243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400" dirty="0" smtClean="0">
                <a:latin typeface="Times New Roman" pitchFamily="18" charset="0"/>
                <a:cs typeface="Times New Roman" pitchFamily="18" charset="0"/>
              </a:rPr>
              <a:t>Les </a:t>
            </a:r>
            <a:r>
              <a:rPr lang="fr-FR" sz="2400" dirty="0" err="1" smtClean="0">
                <a:latin typeface="Times New Roman" pitchFamily="18" charset="0"/>
                <a:cs typeface="Times New Roman" pitchFamily="18" charset="0"/>
              </a:rPr>
              <a:t>variants</a:t>
            </a:r>
            <a:r>
              <a:rPr lang="fr-FR" sz="2400" dirty="0" smtClean="0">
                <a:latin typeface="Times New Roman" pitchFamily="18" charset="0"/>
                <a:cs typeface="Times New Roman" pitchFamily="18" charset="0"/>
              </a:rPr>
              <a:t> tumoraux ayant acquis une insensibilité à la détection et/ou à l’élimination par le système immunitaire, débutent leur phase de croissance incontrôlée. Celle-ci aboutit alors au développement du cancer.</a:t>
            </a:r>
            <a:endParaRPr lang="fr-FR" sz="2400" dirty="0">
              <a:solidFill>
                <a:schemeClr val="tx1"/>
              </a:solidFill>
              <a:latin typeface="Times New Roman" pitchFamily="18" charset="0"/>
              <a:cs typeface="Times New Roman" pitchFamily="18" charset="0"/>
            </a:endParaRPr>
          </a:p>
        </p:txBody>
      </p:sp>
      <p:sp>
        <p:nvSpPr>
          <p:cNvPr id="7" name="Rectangle 6"/>
          <p:cNvSpPr/>
          <p:nvPr/>
        </p:nvSpPr>
        <p:spPr>
          <a:xfrm>
            <a:off x="323528" y="3717032"/>
            <a:ext cx="8208912" cy="461665"/>
          </a:xfrm>
          <a:prstGeom prst="rect">
            <a:avLst/>
          </a:prstGeom>
        </p:spPr>
        <p:txBody>
          <a:bodyPr wrap="square">
            <a:spAutoFit/>
          </a:bodyPr>
          <a:lstStyle/>
          <a:p>
            <a:pPr algn="ctr"/>
            <a:r>
              <a:rPr lang="fr-FR" sz="2400" b="1" u="sng" dirty="0" smtClean="0">
                <a:solidFill>
                  <a:srgbClr val="FF0000"/>
                </a:solidFill>
                <a:latin typeface="Times New Roman" pitchFamily="18" charset="0"/>
                <a:cs typeface="Times New Roman" pitchFamily="18" charset="0"/>
              </a:rPr>
              <a:t>Mécanismes d’échappement </a:t>
            </a:r>
            <a:r>
              <a:rPr lang="fr-FR" sz="2400" b="1" dirty="0" smtClean="0">
                <a:solidFill>
                  <a:srgbClr val="FF0000"/>
                </a:solidFill>
                <a:latin typeface="Times New Roman" pitchFamily="18" charset="0"/>
                <a:cs typeface="Times New Roman" pitchFamily="18" charset="0"/>
              </a:rPr>
              <a:t>: </a:t>
            </a:r>
          </a:p>
        </p:txBody>
      </p:sp>
      <p:sp>
        <p:nvSpPr>
          <p:cNvPr id="8" name="Rectangle 7"/>
          <p:cNvSpPr/>
          <p:nvPr/>
        </p:nvSpPr>
        <p:spPr>
          <a:xfrm>
            <a:off x="214282" y="4214818"/>
            <a:ext cx="8715436"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fr-FR" b="1" dirty="0" smtClean="0">
                <a:solidFill>
                  <a:schemeClr val="tx1"/>
                </a:solidFill>
                <a:latin typeface="Times New Roman" pitchFamily="18" charset="0"/>
                <a:ea typeface="Calibri" pitchFamily="34" charset="0"/>
                <a:cs typeface="Times New Roman" pitchFamily="18" charset="0"/>
              </a:rPr>
              <a:t>Faire disparaître leurs antigènes pour ne plus être "vues" par le système immunitaire. </a:t>
            </a:r>
            <a:endParaRPr lang="fr-FR" b="1" dirty="0" smtClean="0">
              <a:solidFill>
                <a:schemeClr val="tx1"/>
              </a:solidFill>
              <a:latin typeface="Times New Roman" pitchFamily="18" charset="0"/>
              <a:cs typeface="Times New Roman" pitchFamily="18" charset="0"/>
            </a:endParaRPr>
          </a:p>
          <a:p>
            <a:pPr algn="ctr"/>
            <a:endParaRPr lang="fr-FR" dirty="0"/>
          </a:p>
        </p:txBody>
      </p:sp>
      <p:sp>
        <p:nvSpPr>
          <p:cNvPr id="12" name="Rectangle 11"/>
          <p:cNvSpPr/>
          <p:nvPr/>
        </p:nvSpPr>
        <p:spPr>
          <a:xfrm>
            <a:off x="214282" y="5072074"/>
            <a:ext cx="8715436" cy="6429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   Produire </a:t>
            </a:r>
            <a:r>
              <a:rPr lang="fr-FR" sz="2000" b="1" dirty="0" smtClean="0">
                <a:solidFill>
                  <a:schemeClr val="tx1"/>
                </a:solidFill>
                <a:latin typeface="Times New Roman" pitchFamily="18" charset="0"/>
                <a:cs typeface="Times New Roman" pitchFamily="18" charset="0"/>
              </a:rPr>
              <a:t>des substances immunosuppressives qui inhibent la réaction immunitaire</a:t>
            </a:r>
            <a:endParaRPr lang="fr-FR" sz="2000" b="1" dirty="0">
              <a:solidFill>
                <a:schemeClr val="tx1"/>
              </a:solidFill>
              <a:latin typeface="Times New Roman" pitchFamily="18" charset="0"/>
              <a:cs typeface="Times New Roman" pitchFamily="18" charset="0"/>
            </a:endParaRPr>
          </a:p>
        </p:txBody>
      </p:sp>
      <p:sp>
        <p:nvSpPr>
          <p:cNvPr id="13" name="Rectangle 12"/>
          <p:cNvSpPr/>
          <p:nvPr/>
        </p:nvSpPr>
        <p:spPr>
          <a:xfrm>
            <a:off x="214282" y="5857892"/>
            <a:ext cx="8715436" cy="10001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fr-FR" sz="2000" b="1" dirty="0" smtClean="0">
                <a:solidFill>
                  <a:schemeClr val="tx1"/>
                </a:solidFill>
                <a:latin typeface="Times New Roman" pitchFamily="18" charset="0"/>
                <a:cs typeface="Times New Roman" pitchFamily="18" charset="0"/>
              </a:rPr>
              <a:t>Détournent  la réaction immunitaire à leur profit en induisant des lymphocytes régulateurs qui bloquent les réactions immunitaires anti-tumorales </a:t>
            </a:r>
            <a:endParaRPr lang="fr-FR" sz="2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 calcmode="lin" valueType="num">
                                      <p:cBhvr additive="base">
                                        <p:cTn id="24"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5">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20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 calcmode="lin" valueType="num">
                                      <p:cBhvr additive="base">
                                        <p:cTn id="3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8">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bg/>
                                          </p:spTgt>
                                        </p:tgtEl>
                                        <p:attrNameLst>
                                          <p:attrName>style.visibility</p:attrName>
                                        </p:attrNameLst>
                                      </p:cBhvr>
                                      <p:to>
                                        <p:strVal val="visible"/>
                                      </p:to>
                                    </p:set>
                                    <p:anim calcmode="lin" valueType="num">
                                      <p:cBhvr additive="base">
                                        <p:cTn id="49"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 calcmode="lin" valueType="num">
                                      <p:cBhvr additive="base">
                                        <p:cTn id="5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bg/>
                                          </p:spTgt>
                                        </p:tgtEl>
                                        <p:attrNameLst>
                                          <p:attrName>style.visibility</p:attrName>
                                        </p:attrNameLst>
                                      </p:cBhvr>
                                      <p:to>
                                        <p:strVal val="visible"/>
                                      </p:to>
                                    </p:set>
                                    <p:anim calcmode="lin" valueType="num">
                                      <p:cBhvr additive="base">
                                        <p:cTn id="5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 calcmode="lin" valueType="num">
                                      <p:cBhvr additive="base">
                                        <p:cTn id="6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animBg="1"/>
      <p:bldP spid="5" grpId="0" build="allAtOnce" animBg="1"/>
      <p:bldP spid="7" grpId="0" build="allAtOnce"/>
      <p:bldP spid="8" grpId="0" build="allAtOnce" animBg="1"/>
      <p:bldP spid="12" grpId="0" build="allAtOnce" animBg="1"/>
      <p:bldP spid="1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600" b="1" dirty="0">
                <a:latin typeface="Times New Roman" pitchFamily="18" charset="0"/>
                <a:cs typeface="Times New Roman" pitchFamily="18" charset="0"/>
              </a:rPr>
              <a:t>Bases </a:t>
            </a:r>
            <a:r>
              <a:rPr lang="fr-FR" sz="3600" b="1" dirty="0" smtClean="0">
                <a:latin typeface="Times New Roman" pitchFamily="18" charset="0"/>
                <a:cs typeface="Times New Roman" pitchFamily="18" charset="0"/>
              </a:rPr>
              <a:t>moléculaires et </a:t>
            </a:r>
            <a:r>
              <a:rPr lang="fr-FR" sz="3600" b="1" dirty="0">
                <a:latin typeface="Times New Roman" pitchFamily="18" charset="0"/>
                <a:cs typeface="Times New Roman" pitchFamily="18" charset="0"/>
              </a:rPr>
              <a:t>cellulaires de la </a:t>
            </a:r>
            <a:r>
              <a:rPr lang="fr-FR" sz="3600" b="1" dirty="0" smtClean="0">
                <a:latin typeface="Times New Roman" pitchFamily="18" charset="0"/>
                <a:cs typeface="Times New Roman" pitchFamily="18" charset="0"/>
              </a:rPr>
              <a:t>réponse immunitaire anti-tumorale</a:t>
            </a:r>
            <a:endParaRPr lang="fr-FR"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646764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766602" y="72008"/>
            <a:ext cx="3816424" cy="90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SYSTÈME IMMUNITAIRE</a:t>
            </a:r>
            <a:endParaRPr lang="fr-FR" sz="2000" b="1" dirty="0">
              <a:solidFill>
                <a:schemeClr val="tx1"/>
              </a:solidFill>
              <a:latin typeface="Times New Roman" pitchFamily="18" charset="0"/>
              <a:cs typeface="Times New Roman" pitchFamily="18" charset="0"/>
            </a:endParaRPr>
          </a:p>
        </p:txBody>
      </p:sp>
      <p:pic>
        <p:nvPicPr>
          <p:cNvPr id="3" name="Image 2"/>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15000"/>
                    </a14:imgEffect>
                  </a14:imgLayer>
                </a14:imgProps>
              </a:ext>
              <a:ext uri="{28A0092B-C50C-407E-A947-70E740481C1C}">
                <a14:useLocalDpi xmlns:a14="http://schemas.microsoft.com/office/drawing/2010/main" xmlns="" val="0"/>
              </a:ext>
            </a:extLst>
          </a:blip>
          <a:stretch>
            <a:fillRect/>
          </a:stretch>
        </p:blipFill>
        <p:spPr>
          <a:xfrm>
            <a:off x="110093" y="977119"/>
            <a:ext cx="8830908" cy="5763430"/>
          </a:xfrm>
          <a:prstGeom prst="rect">
            <a:avLst/>
          </a:prstGeom>
        </p:spPr>
      </p:pic>
    </p:spTree>
    <p:extLst>
      <p:ext uri="{BB962C8B-B14F-4D97-AF65-F5344CB8AC3E}">
        <p14:creationId xmlns:p14="http://schemas.microsoft.com/office/powerpoint/2010/main" xmlns="" val="2411472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Times New Roman" pitchFamily="18" charset="0"/>
                <a:cs typeface="Times New Roman" pitchFamily="18" charset="0"/>
              </a:rPr>
              <a:t>Immunité non spécifique</a:t>
            </a:r>
          </a:p>
        </p:txBody>
      </p:sp>
      <p:sp>
        <p:nvSpPr>
          <p:cNvPr id="3" name="Espace réservé du contenu 2"/>
          <p:cNvSpPr>
            <a:spLocks noGrp="1"/>
          </p:cNvSpPr>
          <p:nvPr>
            <p:ph sz="quarter" idx="1"/>
          </p:nvPr>
        </p:nvSpPr>
        <p:spPr>
          <a:xfrm>
            <a:off x="179512" y="1600200"/>
            <a:ext cx="4824536" cy="4997152"/>
          </a:xfrm>
        </p:spPr>
        <p:txBody>
          <a:bodyPr>
            <a:normAutofit fontScale="92500" lnSpcReduction="10000"/>
          </a:bodyPr>
          <a:lstStyle/>
          <a:p>
            <a:pPr marL="0" indent="0">
              <a:buNone/>
            </a:pPr>
            <a:r>
              <a:rPr lang="fr-FR" sz="3400" dirty="0" smtClean="0">
                <a:latin typeface="Times New Roman" pitchFamily="18" charset="0"/>
                <a:cs typeface="Times New Roman" pitchFamily="18" charset="0"/>
              </a:rPr>
              <a:t>Au cours de la </a:t>
            </a:r>
            <a:r>
              <a:rPr lang="fr-FR" sz="3400" dirty="0">
                <a:latin typeface="Times New Roman" pitchFamily="18" charset="0"/>
                <a:cs typeface="Times New Roman" pitchFamily="18" charset="0"/>
              </a:rPr>
              <a:t>réponse immunitaire anti-tumorale qui se développe durant la phase </a:t>
            </a:r>
            <a:r>
              <a:rPr lang="fr-FR" sz="3400" dirty="0" smtClean="0">
                <a:latin typeface="Times New Roman" pitchFamily="18" charset="0"/>
                <a:cs typeface="Times New Roman" pitchFamily="18" charset="0"/>
              </a:rPr>
              <a:t>d’élimination :</a:t>
            </a:r>
          </a:p>
          <a:p>
            <a:pPr marL="0" indent="0">
              <a:buNone/>
            </a:pPr>
            <a:r>
              <a:rPr lang="fr-FR" sz="3400" dirty="0" smtClean="0">
                <a:latin typeface="Times New Roman" pitchFamily="18" charset="0"/>
                <a:cs typeface="Times New Roman" pitchFamily="18" charset="0"/>
              </a:rPr>
              <a:t>1-Intervention, </a:t>
            </a:r>
            <a:r>
              <a:rPr lang="fr-FR" sz="3400" dirty="0">
                <a:latin typeface="Times New Roman" pitchFamily="18" charset="0"/>
                <a:cs typeface="Times New Roman" pitchFamily="18" charset="0"/>
              </a:rPr>
              <a:t>en </a:t>
            </a:r>
            <a:r>
              <a:rPr lang="fr-FR" sz="3400" dirty="0" smtClean="0">
                <a:latin typeface="Times New Roman" pitchFamily="18" charset="0"/>
                <a:cs typeface="Times New Roman" pitchFamily="18" charset="0"/>
              </a:rPr>
              <a:t>absence </a:t>
            </a:r>
            <a:r>
              <a:rPr lang="fr-FR" sz="3400" dirty="0">
                <a:latin typeface="Times New Roman" pitchFamily="18" charset="0"/>
                <a:cs typeface="Times New Roman" pitchFamily="18" charset="0"/>
              </a:rPr>
              <a:t>d’immunisation préalable, </a:t>
            </a:r>
            <a:r>
              <a:rPr lang="fr-FR" sz="3400" dirty="0" smtClean="0">
                <a:latin typeface="Times New Roman" pitchFamily="18" charset="0"/>
                <a:cs typeface="Times New Roman" pitchFamily="18" charset="0"/>
              </a:rPr>
              <a:t>les </a:t>
            </a:r>
            <a:r>
              <a:rPr lang="fr-FR" sz="3400" dirty="0">
                <a:latin typeface="Times New Roman" pitchFamily="18" charset="0"/>
                <a:cs typeface="Times New Roman" pitchFamily="18" charset="0"/>
              </a:rPr>
              <a:t>acteurs de la réponse non </a:t>
            </a:r>
            <a:r>
              <a:rPr lang="fr-FR" sz="3400" dirty="0" smtClean="0">
                <a:latin typeface="Times New Roman" pitchFamily="18" charset="0"/>
                <a:cs typeface="Times New Roman" pitchFamily="18" charset="0"/>
              </a:rPr>
              <a:t>spécifique (NK)</a:t>
            </a:r>
          </a:p>
          <a:p>
            <a:pPr marL="0" indent="0">
              <a:buNone/>
            </a:pPr>
            <a:r>
              <a:rPr lang="fr-FR" sz="3400" dirty="0" smtClean="0">
                <a:latin typeface="Times New Roman" pitchFamily="18" charset="0"/>
                <a:cs typeface="Times New Roman" pitchFamily="18" charset="0"/>
              </a:rPr>
              <a:t>2- Initiation via les acteurs de la réponse immunitaire non spécifique </a:t>
            </a:r>
          </a:p>
        </p:txBody>
      </p:sp>
      <p:pic>
        <p:nvPicPr>
          <p:cNvPr id="4" name="Image 3"/>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7000"/>
                    </a14:imgEffect>
                    <a14:imgEffect>
                      <a14:brightnessContrast bright="5000"/>
                    </a14:imgEffect>
                  </a14:imgLayer>
                </a14:imgProps>
              </a:ext>
              <a:ext uri="{28A0092B-C50C-407E-A947-70E740481C1C}">
                <a14:useLocalDpi xmlns:a14="http://schemas.microsoft.com/office/drawing/2010/main" xmlns="" val="0"/>
              </a:ext>
            </a:extLst>
          </a:blip>
          <a:stretch>
            <a:fillRect/>
          </a:stretch>
        </p:blipFill>
        <p:spPr>
          <a:xfrm>
            <a:off x="5148064" y="1484784"/>
            <a:ext cx="3744416" cy="5373216"/>
          </a:xfrm>
          <a:prstGeom prst="rect">
            <a:avLst/>
          </a:prstGeom>
        </p:spPr>
      </p:pic>
    </p:spTree>
    <p:extLst>
      <p:ext uri="{BB962C8B-B14F-4D97-AF65-F5344CB8AC3E}">
        <p14:creationId xmlns:p14="http://schemas.microsoft.com/office/powerpoint/2010/main" xmlns="" val="94498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Times New Roman" pitchFamily="18" charset="0"/>
                <a:cs typeface="Times New Roman" pitchFamily="18" charset="0"/>
              </a:rPr>
              <a:t>Mode </a:t>
            </a:r>
            <a:r>
              <a:rPr lang="fr-FR" b="1" dirty="0">
                <a:latin typeface="Times New Roman" pitchFamily="18" charset="0"/>
                <a:cs typeface="Times New Roman" pitchFamily="18" charset="0"/>
              </a:rPr>
              <a:t>d’action de l’IFN-</a:t>
            </a:r>
            <a:r>
              <a:rPr lang="el-GR" b="1" dirty="0" smtClean="0">
                <a:latin typeface="Times New Roman" pitchFamily="18" charset="0"/>
                <a:cs typeface="Times New Roman" pitchFamily="18" charset="0"/>
              </a:rPr>
              <a:t>γ</a:t>
            </a: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0" y="1556792"/>
            <a:ext cx="5076056" cy="5184576"/>
          </a:xfrm>
        </p:spPr>
        <p:txBody>
          <a:bodyPr>
            <a:noAutofit/>
          </a:bodyPr>
          <a:lstStyle/>
          <a:p>
            <a:pPr marL="0" indent="0">
              <a:buFont typeface="Wingdings" pitchFamily="2" charset="2"/>
              <a:buChar char="ü"/>
            </a:pPr>
            <a:r>
              <a:rPr lang="fr-FR" sz="2400" dirty="0" smtClean="0">
                <a:latin typeface="Times New Roman" pitchFamily="18" charset="0"/>
                <a:cs typeface="Times New Roman" pitchFamily="18" charset="0"/>
              </a:rPr>
              <a:t> Induire </a:t>
            </a:r>
            <a:r>
              <a:rPr lang="fr-FR" sz="2400" dirty="0">
                <a:latin typeface="Times New Roman" pitchFamily="18" charset="0"/>
                <a:cs typeface="Times New Roman" pitchFamily="18" charset="0"/>
              </a:rPr>
              <a:t>la production </a:t>
            </a:r>
            <a:r>
              <a:rPr lang="fr-FR" sz="2400" dirty="0" smtClean="0">
                <a:latin typeface="Times New Roman" pitchFamily="18" charset="0"/>
                <a:cs typeface="Times New Roman" pitchFamily="18" charset="0"/>
              </a:rPr>
              <a:t>de </a:t>
            </a:r>
            <a:r>
              <a:rPr lang="fr-FR" sz="2400" dirty="0" err="1" smtClean="0">
                <a:latin typeface="Times New Roman" pitchFamily="18" charset="0"/>
                <a:cs typeface="Times New Roman" pitchFamily="18" charset="0"/>
              </a:rPr>
              <a:t>chimiokines</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sym typeface="Wingdings" pitchFamily="2" charset="2"/>
              </a:rPr>
              <a:t> </a:t>
            </a:r>
            <a:r>
              <a:rPr lang="fr-FR" sz="2400" dirty="0" err="1" smtClean="0">
                <a:latin typeface="Times New Roman" pitchFamily="18" charset="0"/>
                <a:cs typeface="Times New Roman" pitchFamily="18" charset="0"/>
                <a:sym typeface="Wingdings" pitchFamily="2" charset="2"/>
              </a:rPr>
              <a:t>blockage</a:t>
            </a:r>
            <a:r>
              <a:rPr lang="fr-FR" sz="2400" dirty="0" smtClean="0">
                <a:latin typeface="Times New Roman" pitchFamily="18" charset="0"/>
                <a:cs typeface="Times New Roman" pitchFamily="18" charset="0"/>
                <a:sym typeface="Wingdings" pitchFamily="2" charset="2"/>
              </a:rPr>
              <a:t> de </a:t>
            </a:r>
            <a:r>
              <a:rPr lang="fr-FR" sz="2400" dirty="0" smtClean="0">
                <a:latin typeface="Times New Roman" pitchFamily="18" charset="0"/>
                <a:cs typeface="Times New Roman" pitchFamily="18" charset="0"/>
              </a:rPr>
              <a:t> la </a:t>
            </a:r>
            <a:r>
              <a:rPr lang="fr-FR" sz="2400" dirty="0" err="1" smtClean="0">
                <a:latin typeface="Times New Roman" pitchFamily="18" charset="0"/>
                <a:cs typeface="Times New Roman" pitchFamily="18" charset="0"/>
              </a:rPr>
              <a:t>néogenèse</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tumorale </a:t>
            </a:r>
            <a:r>
              <a:rPr lang="fr-FR" sz="2400" dirty="0" smtClean="0">
                <a:latin typeface="Times New Roman" pitchFamily="18" charset="0"/>
                <a:cs typeface="Times New Roman" pitchFamily="18" charset="0"/>
              </a:rPr>
              <a:t>,</a:t>
            </a:r>
          </a:p>
          <a:p>
            <a:pPr marL="0" indent="0">
              <a:buFont typeface="Wingdings" pitchFamily="2" charset="2"/>
              <a:buChar char="ü"/>
            </a:pPr>
            <a:r>
              <a:rPr lang="fr-FR" sz="2400" dirty="0" smtClean="0">
                <a:latin typeface="Times New Roman" pitchFamily="18" charset="0"/>
                <a:cs typeface="Times New Roman" pitchFamily="18" charset="0"/>
              </a:rPr>
              <a:t> Recrutent les </a:t>
            </a:r>
            <a:r>
              <a:rPr lang="fr-FR" sz="2400" dirty="0">
                <a:latin typeface="Times New Roman" pitchFamily="18" charset="0"/>
                <a:cs typeface="Times New Roman" pitchFamily="18" charset="0"/>
              </a:rPr>
              <a:t>populations immunitaires au site </a:t>
            </a:r>
            <a:r>
              <a:rPr lang="fr-FR" sz="2400" dirty="0" smtClean="0">
                <a:latin typeface="Times New Roman" pitchFamily="18" charset="0"/>
                <a:cs typeface="Times New Roman" pitchFamily="18" charset="0"/>
              </a:rPr>
              <a:t>inflammatoire (cellules </a:t>
            </a:r>
            <a:r>
              <a:rPr lang="fr-FR" sz="2400" dirty="0">
                <a:latin typeface="Times New Roman" pitchFamily="18" charset="0"/>
                <a:cs typeface="Times New Roman" pitchFamily="18" charset="0"/>
              </a:rPr>
              <a:t>NK, </a:t>
            </a:r>
            <a:r>
              <a:rPr lang="fr-FR" sz="2400" dirty="0" smtClean="0">
                <a:latin typeface="Times New Roman" pitchFamily="18" charset="0"/>
                <a:cs typeface="Times New Roman" pitchFamily="18" charset="0"/>
              </a:rPr>
              <a:t>macrophages.. </a:t>
            </a:r>
            <a:r>
              <a:rPr lang="fr-FR" sz="2400" dirty="0" err="1" smtClean="0">
                <a:latin typeface="Times New Roman" pitchFamily="18" charset="0"/>
                <a:cs typeface="Times New Roman" pitchFamily="18" charset="0"/>
              </a:rPr>
              <a:t>Etc</a:t>
            </a:r>
            <a:r>
              <a:rPr lang="fr-FR" sz="2400" dirty="0" smtClean="0">
                <a:latin typeface="Times New Roman" pitchFamily="18" charset="0"/>
                <a:cs typeface="Times New Roman" pitchFamily="18" charset="0"/>
              </a:rPr>
              <a:t>)</a:t>
            </a:r>
          </a:p>
          <a:p>
            <a:pPr marL="0" indent="0">
              <a:buFont typeface="Wingdings" pitchFamily="2" charset="2"/>
              <a:buChar char="ü"/>
            </a:pPr>
            <a:r>
              <a:rPr lang="fr-FR" sz="2400" dirty="0" smtClean="0">
                <a:latin typeface="Times New Roman" pitchFamily="18" charset="0"/>
                <a:cs typeface="Times New Roman" pitchFamily="18" charset="0"/>
              </a:rPr>
              <a:t> Effet antiprolifératif </a:t>
            </a:r>
            <a:r>
              <a:rPr lang="fr-FR" sz="2400" dirty="0">
                <a:latin typeface="Times New Roman" pitchFamily="18" charset="0"/>
                <a:cs typeface="Times New Roman" pitchFamily="18" charset="0"/>
              </a:rPr>
              <a:t>sur les cellules de la masse tumorale, </a:t>
            </a:r>
            <a:endParaRPr lang="fr-FR" sz="2400" dirty="0" smtClean="0">
              <a:latin typeface="Times New Roman" pitchFamily="18" charset="0"/>
              <a:cs typeface="Times New Roman" pitchFamily="18" charset="0"/>
            </a:endParaRPr>
          </a:p>
          <a:p>
            <a:pPr marL="0" indent="0">
              <a:buFont typeface="Wingdings" pitchFamily="2" charset="2"/>
              <a:buChar char="ü"/>
            </a:pPr>
            <a:r>
              <a:rPr lang="fr-FR" sz="2400" dirty="0" smtClean="0">
                <a:latin typeface="Times New Roman" pitchFamily="18" charset="0"/>
                <a:cs typeface="Times New Roman" pitchFamily="18" charset="0"/>
              </a:rPr>
              <a:t> Stimule l’activité </a:t>
            </a:r>
            <a:r>
              <a:rPr lang="fr-FR" sz="2400" dirty="0">
                <a:latin typeface="Times New Roman" pitchFamily="18" charset="0"/>
                <a:cs typeface="Times New Roman" pitchFamily="18" charset="0"/>
              </a:rPr>
              <a:t>cytotoxique des cellules NK et des macrophages. </a:t>
            </a:r>
            <a:endParaRPr lang="fr-FR" sz="2400" dirty="0" smtClean="0">
              <a:latin typeface="Times New Roman" pitchFamily="18" charset="0"/>
              <a:cs typeface="Times New Roman" pitchFamily="18" charset="0"/>
            </a:endParaRPr>
          </a:p>
          <a:p>
            <a:pPr marL="0" indent="0">
              <a:buFont typeface="Wingdings" pitchFamily="2" charset="2"/>
              <a:buChar char="ü"/>
            </a:pPr>
            <a:r>
              <a:rPr lang="fr-FR" sz="2400" dirty="0" smtClean="0">
                <a:latin typeface="Times New Roman" pitchFamily="18" charset="0"/>
                <a:cs typeface="Times New Roman" pitchFamily="18" charset="0"/>
              </a:rPr>
              <a:t> Les </a:t>
            </a:r>
            <a:r>
              <a:rPr lang="fr-FR" sz="2400" dirty="0">
                <a:latin typeface="Times New Roman" pitchFamily="18" charset="0"/>
                <a:cs typeface="Times New Roman" pitchFamily="18" charset="0"/>
              </a:rPr>
              <a:t>cellules tumorales détruites, vont être phagocytées par les cellules dendritiques </a:t>
            </a:r>
            <a:r>
              <a:rPr lang="fr-FR" sz="2400" dirty="0" smtClean="0">
                <a:latin typeface="Times New Roman" pitchFamily="18" charset="0"/>
                <a:cs typeface="Times New Roman" pitchFamily="18" charset="0"/>
              </a:rPr>
              <a:t>qui vont </a:t>
            </a:r>
            <a:r>
              <a:rPr lang="fr-FR" sz="2400" dirty="0">
                <a:latin typeface="Times New Roman" pitchFamily="18" charset="0"/>
                <a:cs typeface="Times New Roman" pitchFamily="18" charset="0"/>
              </a:rPr>
              <a:t>ensuite migrer jusqu’aux ganglions </a:t>
            </a:r>
            <a:r>
              <a:rPr lang="fr-FR" sz="2400" dirty="0" smtClean="0">
                <a:latin typeface="Times New Roman" pitchFamily="18" charset="0"/>
                <a:cs typeface="Times New Roman" pitchFamily="18" charset="0"/>
              </a:rPr>
              <a:t>lymphatiques,</a:t>
            </a:r>
            <a:endParaRPr lang="fr-FR" sz="2800" dirty="0">
              <a:latin typeface="Times New Roman" pitchFamily="18" charset="0"/>
              <a:cs typeface="Times New Roman" pitchFamily="18" charset="0"/>
            </a:endParaRPr>
          </a:p>
        </p:txBody>
      </p:sp>
      <p:pic>
        <p:nvPicPr>
          <p:cNvPr id="4" name="Image 3"/>
          <p:cNvPicPr>
            <a:picLocks noChangeAspect="1"/>
          </p:cNvPicPr>
          <p:nvPr/>
        </p:nvPicPr>
        <p:blipFill>
          <a:blip r:embed="rId2" cstate="print">
            <a:lum contrast="17000"/>
            <a:extLst>
              <a:ext uri="{BEBA8EAE-BF5A-486C-A8C5-ECC9F3942E4B}">
                <a14:imgProps xmlns:a14="http://schemas.microsoft.com/office/drawing/2010/main" xmlns="">
                  <a14:imgLayer r:embed="rId3">
                    <a14:imgEffect>
                      <a14:sharpenSoften amount="8000"/>
                    </a14:imgEffect>
                  </a14:imgLayer>
                </a14:imgProps>
              </a:ext>
              <a:ext uri="{28A0092B-C50C-407E-A947-70E740481C1C}">
                <a14:useLocalDpi xmlns:a14="http://schemas.microsoft.com/office/drawing/2010/main" xmlns="" val="0"/>
              </a:ext>
            </a:extLst>
          </a:blip>
          <a:stretch>
            <a:fillRect/>
          </a:stretch>
        </p:blipFill>
        <p:spPr>
          <a:xfrm>
            <a:off x="4860032" y="1556792"/>
            <a:ext cx="4283968" cy="5157192"/>
          </a:xfrm>
          <a:prstGeom prst="rect">
            <a:avLst/>
          </a:prstGeom>
        </p:spPr>
      </p:pic>
    </p:spTree>
    <p:extLst>
      <p:ext uri="{BB962C8B-B14F-4D97-AF65-F5344CB8AC3E}">
        <p14:creationId xmlns:p14="http://schemas.microsoft.com/office/powerpoint/2010/main" xmlns="" val="2319908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39552" y="1700808"/>
            <a:ext cx="8153400" cy="4495800"/>
          </a:xfrm>
        </p:spPr>
        <p:txBody>
          <a:bodyPr>
            <a:normAutofit fontScale="62500" lnSpcReduction="20000"/>
          </a:bodyPr>
          <a:lstStyle/>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Introduction</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Définition d’une cellule cancéreuse</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Types de cancers</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Les facteurs qui influencent  l’évolution du cancer</a:t>
            </a:r>
            <a:endParaRPr lang="fr-FR" sz="3900" b="1" i="1" dirty="0" smtClean="0">
              <a:latin typeface="Times New Roman" pitchFamily="18" charset="0"/>
              <a:cs typeface="Times New Roman" pitchFamily="18" charset="0"/>
            </a:endParaRP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Cancers et vascularisation tumorale</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Les antigènes (AG) tumoraux</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Le concept d’</a:t>
            </a:r>
            <a:r>
              <a:rPr lang="fr-FR" sz="3900" dirty="0" err="1" smtClean="0">
                <a:latin typeface="Times New Roman" pitchFamily="18" charset="0"/>
                <a:cs typeface="Times New Roman" pitchFamily="18" charset="0"/>
              </a:rPr>
              <a:t>immuno</a:t>
            </a:r>
            <a:r>
              <a:rPr lang="fr-FR" sz="3900" dirty="0" smtClean="0">
                <a:latin typeface="Times New Roman" pitchFamily="18" charset="0"/>
                <a:cs typeface="Times New Roman" pitchFamily="18" charset="0"/>
              </a:rPr>
              <a:t>-surveillance</a:t>
            </a:r>
          </a:p>
          <a:p>
            <a:pPr marL="857250" indent="-857250">
              <a:buClr>
                <a:srgbClr val="FF3300"/>
              </a:buClr>
              <a:buSzPct val="69000"/>
              <a:buFont typeface="+mj-lt"/>
              <a:buAutoNum type="romanUcPeriod"/>
            </a:pPr>
            <a:r>
              <a:rPr lang="fr-FR" sz="3900" dirty="0" smtClean="0">
                <a:latin typeface="Times New Roman" pitchFamily="18" charset="0"/>
                <a:cs typeface="Times New Roman" pitchFamily="18" charset="0"/>
              </a:rPr>
              <a:t>Les cellules impliquées dans la réponse immune anti-tumorale </a:t>
            </a:r>
          </a:p>
          <a:p>
            <a:pPr marL="857250" indent="-857250">
              <a:buClr>
                <a:srgbClr val="FF3300"/>
              </a:buClr>
              <a:buSzPct val="69000"/>
              <a:buFont typeface="+mj-lt"/>
              <a:buAutoNum type="romanUcPeriod"/>
            </a:pPr>
            <a:r>
              <a:rPr lang="fr-FR" altLang="fr-FR" sz="3900" dirty="0" smtClean="0">
                <a:latin typeface="Times New Roman" pitchFamily="18" charset="0"/>
                <a:cs typeface="Times New Roman" pitchFamily="18" charset="0"/>
              </a:rPr>
              <a:t>Les stratégies </a:t>
            </a:r>
            <a:r>
              <a:rPr lang="fr-FR" altLang="fr-FR" sz="3900" dirty="0" err="1" smtClean="0">
                <a:latin typeface="Times New Roman" pitchFamily="18" charset="0"/>
                <a:cs typeface="Times New Roman" pitchFamily="18" charset="0"/>
              </a:rPr>
              <a:t>immuno</a:t>
            </a:r>
            <a:r>
              <a:rPr lang="fr-FR" altLang="fr-FR" sz="3900" dirty="0" smtClean="0">
                <a:latin typeface="Times New Roman" pitchFamily="18" charset="0"/>
                <a:cs typeface="Times New Roman" pitchFamily="18" charset="0"/>
              </a:rPr>
              <a:t>-thérapeutiques</a:t>
            </a:r>
          </a:p>
          <a:p>
            <a:pPr marL="857250" indent="-857250">
              <a:buClr>
                <a:srgbClr val="FF3300"/>
              </a:buClr>
              <a:buSzPct val="69000"/>
              <a:buFont typeface="+mj-lt"/>
              <a:buAutoNum type="romanUcPeriod"/>
            </a:pPr>
            <a:r>
              <a:rPr lang="fr-FR" altLang="fr-FR" sz="3900" dirty="0" smtClean="0">
                <a:latin typeface="Times New Roman" pitchFamily="18" charset="0"/>
                <a:cs typeface="Times New Roman" pitchFamily="18" charset="0"/>
              </a:rPr>
              <a:t>CONCLUSION</a:t>
            </a:r>
          </a:p>
          <a:p>
            <a:pPr marL="571500" indent="-571500">
              <a:buClr>
                <a:srgbClr val="FF3300"/>
              </a:buClr>
              <a:buSzPct val="69000"/>
              <a:buFont typeface="+mj-lt"/>
              <a:buAutoNum type="romanUcPeriod"/>
            </a:pP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
        <p:nvSpPr>
          <p:cNvPr id="4" name="Titre 3"/>
          <p:cNvSpPr>
            <a:spLocks noGrp="1"/>
          </p:cNvSpPr>
          <p:nvPr>
            <p:ph type="title"/>
          </p:nvPr>
        </p:nvSpPr>
        <p:spPr/>
        <p:txBody>
          <a:bodyPr/>
          <a:lstStyle/>
          <a:p>
            <a:pPr algn="ctr"/>
            <a:r>
              <a:rPr lang="fr-FR" dirty="0" smtClean="0"/>
              <a:t>PLAN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0"/>
            <a:ext cx="8153400" cy="1219200"/>
          </a:xfrm>
        </p:spPr>
        <p:txBody>
          <a:bodyPr>
            <a:normAutofit fontScale="90000"/>
          </a:bodyPr>
          <a:lstStyle/>
          <a:p>
            <a:r>
              <a:rPr lang="fr-FR" b="1" dirty="0" smtClean="0">
                <a:latin typeface="Times New Roman" pitchFamily="18" charset="0"/>
                <a:cs typeface="Times New Roman" pitchFamily="18" charset="0"/>
              </a:rPr>
              <a:t>Réponse immunitaire </a:t>
            </a:r>
            <a:r>
              <a:rPr lang="fr-FR" b="1" dirty="0" err="1" smtClean="0">
                <a:latin typeface="Times New Roman" pitchFamily="18" charset="0"/>
                <a:cs typeface="Times New Roman" pitchFamily="18" charset="0"/>
              </a:rPr>
              <a:t>specifique</a:t>
            </a: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Lymphocytes </a:t>
            </a:r>
            <a:r>
              <a:rPr lang="fr-FR" b="1" dirty="0">
                <a:latin typeface="Times New Roman" pitchFamily="18" charset="0"/>
                <a:cs typeface="Times New Roman" pitchFamily="18" charset="0"/>
              </a:rPr>
              <a:t>T CD8+ et T CD4+</a:t>
            </a:r>
          </a:p>
        </p:txBody>
      </p:sp>
      <p:sp>
        <p:nvSpPr>
          <p:cNvPr id="5" name="Espace réservé du contenu 4"/>
          <p:cNvSpPr>
            <a:spLocks noGrp="1"/>
          </p:cNvSpPr>
          <p:nvPr>
            <p:ph sz="quarter" idx="1"/>
          </p:nvPr>
        </p:nvSpPr>
        <p:spPr>
          <a:xfrm>
            <a:off x="107504" y="1628800"/>
            <a:ext cx="4608512" cy="4968552"/>
          </a:xfrm>
        </p:spPr>
        <p:txBody>
          <a:bodyPr>
            <a:normAutofit lnSpcReduction="10000"/>
          </a:bodyPr>
          <a:lstStyle/>
          <a:p>
            <a:pPr marL="0" indent="0">
              <a:buNone/>
            </a:pPr>
            <a:r>
              <a:rPr lang="fr-FR" dirty="0" smtClean="0">
                <a:latin typeface="Times New Roman" pitchFamily="18" charset="0"/>
                <a:cs typeface="Times New Roman" pitchFamily="18" charset="0"/>
              </a:rPr>
              <a:t>Développement  de la spécificité antigénique des lymphocytes </a:t>
            </a:r>
            <a:r>
              <a:rPr lang="fr-FR" dirty="0">
                <a:latin typeface="Times New Roman" pitchFamily="18" charset="0"/>
                <a:cs typeface="Times New Roman" pitchFamily="18" charset="0"/>
              </a:rPr>
              <a:t>T </a:t>
            </a:r>
            <a:r>
              <a:rPr lang="fr-FR" dirty="0" smtClean="0">
                <a:latin typeface="Times New Roman" pitchFamily="18" charset="0"/>
                <a:cs typeface="Times New Roman" pitchFamily="18" charset="0"/>
              </a:rPr>
              <a:t>(CD8</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CD4+) au </a:t>
            </a:r>
            <a:r>
              <a:rPr lang="fr-FR" dirty="0">
                <a:latin typeface="Times New Roman" pitchFamily="18" charset="0"/>
                <a:cs typeface="Times New Roman" pitchFamily="18" charset="0"/>
              </a:rPr>
              <a:t>sein des </a:t>
            </a:r>
            <a:r>
              <a:rPr lang="fr-FR" dirty="0" smtClean="0">
                <a:latin typeface="Times New Roman" pitchFamily="18" charset="0"/>
                <a:cs typeface="Times New Roman" pitchFamily="18" charset="0"/>
              </a:rPr>
              <a:t>ganglions  lymphatiques</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marL="0" indent="0">
              <a:buNone/>
            </a:pPr>
            <a:r>
              <a:rPr lang="fr-FR" dirty="0" smtClean="0">
                <a:latin typeface="Times New Roman" pitchFamily="18" charset="0"/>
                <a:cs typeface="Times New Roman" pitchFamily="18" charset="0"/>
              </a:rPr>
              <a:t>Migration au </a:t>
            </a:r>
            <a:r>
              <a:rPr lang="fr-FR" dirty="0">
                <a:latin typeface="Times New Roman" pitchFamily="18" charset="0"/>
                <a:cs typeface="Times New Roman" pitchFamily="18" charset="0"/>
              </a:rPr>
              <a:t>site tumoral, via un gradient de </a:t>
            </a:r>
            <a:r>
              <a:rPr lang="fr-FR" dirty="0" err="1">
                <a:latin typeface="Times New Roman" pitchFamily="18" charset="0"/>
                <a:cs typeface="Times New Roman" pitchFamily="18" charset="0"/>
              </a:rPr>
              <a:t>chimiokine</a:t>
            </a:r>
            <a:r>
              <a:rPr lang="fr-FR" dirty="0">
                <a:latin typeface="Times New Roman" pitchFamily="18" charset="0"/>
                <a:cs typeface="Times New Roman" pitchFamily="18" charset="0"/>
              </a:rPr>
              <a:t>, où </a:t>
            </a:r>
            <a:r>
              <a:rPr lang="fr-FR" dirty="0" smtClean="0">
                <a:latin typeface="Times New Roman" pitchFamily="18" charset="0"/>
                <a:cs typeface="Times New Roman" pitchFamily="18" charset="0"/>
              </a:rPr>
              <a:t>y a reconnaissance et destruction </a:t>
            </a:r>
            <a:r>
              <a:rPr lang="fr-FR" dirty="0">
                <a:latin typeface="Times New Roman" pitchFamily="18" charset="0"/>
                <a:cs typeface="Times New Roman" pitchFamily="18" charset="0"/>
              </a:rPr>
              <a:t>de manière </a:t>
            </a:r>
            <a:r>
              <a:rPr lang="fr-FR" dirty="0" smtClean="0">
                <a:latin typeface="Times New Roman" pitchFamily="18" charset="0"/>
                <a:cs typeface="Times New Roman" pitchFamily="18" charset="0"/>
              </a:rPr>
              <a:t>spécifique des </a:t>
            </a:r>
            <a:r>
              <a:rPr lang="fr-FR" dirty="0">
                <a:latin typeface="Times New Roman" pitchFamily="18" charset="0"/>
                <a:cs typeface="Times New Roman" pitchFamily="18" charset="0"/>
              </a:rPr>
              <a:t>cellules présentant des antigènes tumoraux.</a:t>
            </a:r>
          </a:p>
        </p:txBody>
      </p:sp>
      <p:pic>
        <p:nvPicPr>
          <p:cNvPr id="6" name="Image 5"/>
          <p:cNvPicPr>
            <a:picLocks noChangeAspect="1"/>
          </p:cNvPicPr>
          <p:nvPr/>
        </p:nvPicPr>
        <p:blipFill>
          <a:blip r:embed="rId2" cstate="print">
            <a:lum contrast="15000"/>
            <a:extLst>
              <a:ext uri="{BEBA8EAE-BF5A-486C-A8C5-ECC9F3942E4B}">
                <a14:imgProps xmlns:a14="http://schemas.microsoft.com/office/drawing/2010/main" xmlns="">
                  <a14:imgLayer r:embed="rId3">
                    <a14:imgEffect>
                      <a14:sharpenSoften amount="11000"/>
                    </a14:imgEffect>
                  </a14:imgLayer>
                </a14:imgProps>
              </a:ext>
              <a:ext uri="{28A0092B-C50C-407E-A947-70E740481C1C}">
                <a14:useLocalDpi xmlns:a14="http://schemas.microsoft.com/office/drawing/2010/main" xmlns="" val="0"/>
              </a:ext>
            </a:extLst>
          </a:blip>
          <a:stretch>
            <a:fillRect/>
          </a:stretch>
        </p:blipFill>
        <p:spPr>
          <a:xfrm>
            <a:off x="4644008" y="1484784"/>
            <a:ext cx="4499992" cy="5373216"/>
          </a:xfrm>
          <a:prstGeom prst="rect">
            <a:avLst/>
          </a:prstGeom>
        </p:spPr>
      </p:pic>
    </p:spTree>
    <p:extLst>
      <p:ext uri="{BB962C8B-B14F-4D97-AF65-F5344CB8AC3E}">
        <p14:creationId xmlns:p14="http://schemas.microsoft.com/office/powerpoint/2010/main" xmlns="" val="146186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0"/>
            <a:ext cx="8153400" cy="1219200"/>
          </a:xfrm>
        </p:spPr>
        <p:txBody>
          <a:bodyPr>
            <a:normAutofit fontScale="90000"/>
          </a:bodyPr>
          <a:lstStyle/>
          <a:p>
            <a:pPr algn="ctr"/>
            <a:r>
              <a:rPr lang="fr-FR" b="1" dirty="0" smtClean="0">
                <a:latin typeface="Times New Roman" pitchFamily="18" charset="0"/>
                <a:cs typeface="Times New Roman" pitchFamily="18" charset="0"/>
              </a:rPr>
              <a:t>Autres caractéristiques des Lymphocytes actifs</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0" y="1600200"/>
            <a:ext cx="8766048" cy="5257800"/>
          </a:xfrm>
        </p:spPr>
        <p:txBody>
          <a:bodyPr>
            <a:normAutofit/>
          </a:bodyPr>
          <a:lstStyle/>
          <a:p>
            <a:pPr>
              <a:buFont typeface="Wingdings" pitchFamily="2" charset="2"/>
              <a:buChar char="ü"/>
            </a:pPr>
            <a:r>
              <a:rPr lang="fr-FR" dirty="0" smtClean="0">
                <a:latin typeface="Times New Roman" pitchFamily="18" charset="0"/>
                <a:cs typeface="Times New Roman" pitchFamily="18" charset="0"/>
              </a:rPr>
              <a:t>Reconnaître spécifiquement </a:t>
            </a:r>
            <a:r>
              <a:rPr lang="fr-FR" dirty="0">
                <a:latin typeface="Times New Roman" pitchFamily="18" charset="0"/>
                <a:cs typeface="Times New Roman" pitchFamily="18" charset="0"/>
              </a:rPr>
              <a:t>les </a:t>
            </a:r>
            <a:r>
              <a:rPr lang="fr-FR" dirty="0" smtClean="0">
                <a:latin typeface="Times New Roman" pitchFamily="18" charset="0"/>
                <a:cs typeface="Times New Roman" pitchFamily="18" charset="0"/>
              </a:rPr>
              <a:t>éléments étrangers </a:t>
            </a:r>
            <a:r>
              <a:rPr lang="fr-FR" dirty="0">
                <a:latin typeface="Times New Roman" pitchFamily="18" charset="0"/>
                <a:cs typeface="Times New Roman" pitchFamily="18" charset="0"/>
              </a:rPr>
              <a:t>grâce à un </a:t>
            </a:r>
            <a:r>
              <a:rPr lang="fr-FR" dirty="0" smtClean="0">
                <a:latin typeface="Times New Roman" pitchFamily="18" charset="0"/>
                <a:cs typeface="Times New Roman" pitchFamily="18" charset="0"/>
              </a:rPr>
              <a:t>récepteur pour </a:t>
            </a:r>
            <a:r>
              <a:rPr lang="fr-FR" dirty="0">
                <a:latin typeface="Times New Roman" pitchFamily="18" charset="0"/>
                <a:cs typeface="Times New Roman" pitchFamily="18" charset="0"/>
              </a:rPr>
              <a:t>l’antigène qui va se lier à </a:t>
            </a:r>
            <a:r>
              <a:rPr lang="fr-FR" dirty="0" smtClean="0">
                <a:latin typeface="Times New Roman" pitchFamily="18" charset="0"/>
                <a:cs typeface="Times New Roman" pitchFamily="18" charset="0"/>
              </a:rPr>
              <a:t>un  complexe CMH/peptide.</a:t>
            </a:r>
          </a:p>
          <a:p>
            <a:pPr>
              <a:buFont typeface="Wingdings" pitchFamily="2" charset="2"/>
              <a:buChar char="ü"/>
            </a:pPr>
            <a:r>
              <a:rPr lang="fr-FR" dirty="0" smtClean="0">
                <a:latin typeface="Times New Roman" pitchFamily="18" charset="0"/>
                <a:cs typeface="Times New Roman" pitchFamily="18" charset="0"/>
              </a:rPr>
              <a:t>La grande diversité </a:t>
            </a:r>
            <a:r>
              <a:rPr lang="fr-FR" dirty="0">
                <a:latin typeface="Times New Roman" pitchFamily="18" charset="0"/>
                <a:cs typeface="Times New Roman" pitchFamily="18" charset="0"/>
              </a:rPr>
              <a:t>des récepteurs permet </a:t>
            </a:r>
            <a:r>
              <a:rPr lang="fr-FR" dirty="0" smtClean="0">
                <a:latin typeface="Times New Roman" pitchFamily="18" charset="0"/>
                <a:cs typeface="Times New Roman" pitchFamily="18" charset="0"/>
              </a:rPr>
              <a:t>de répondre </a:t>
            </a:r>
            <a:r>
              <a:rPr lang="fr-FR" dirty="0">
                <a:latin typeface="Times New Roman" pitchFamily="18" charset="0"/>
                <a:cs typeface="Times New Roman" pitchFamily="18" charset="0"/>
              </a:rPr>
              <a:t>virtuellement à toutes </a:t>
            </a:r>
            <a:r>
              <a:rPr lang="fr-FR" dirty="0" smtClean="0">
                <a:latin typeface="Times New Roman" pitchFamily="18" charset="0"/>
                <a:cs typeface="Times New Roman" pitchFamily="18" charset="0"/>
              </a:rPr>
              <a:t>les substances </a:t>
            </a:r>
            <a:r>
              <a:rPr lang="fr-FR" dirty="0">
                <a:latin typeface="Times New Roman" pitchFamily="18" charset="0"/>
                <a:cs typeface="Times New Roman" pitchFamily="18" charset="0"/>
              </a:rPr>
              <a:t>immunogènes. </a:t>
            </a:r>
            <a:endParaRPr lang="fr-FR" dirty="0" smtClean="0">
              <a:latin typeface="Times New Roman" pitchFamily="18" charset="0"/>
              <a:cs typeface="Times New Roman" pitchFamily="18" charset="0"/>
            </a:endParaRPr>
          </a:p>
          <a:p>
            <a:pPr>
              <a:buFont typeface="Wingdings" pitchFamily="2" charset="2"/>
              <a:buChar char="ü"/>
            </a:pP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stimulation des lymphocytes </a:t>
            </a:r>
            <a:r>
              <a:rPr lang="fr-FR" dirty="0" smtClean="0">
                <a:latin typeface="Times New Roman" pitchFamily="18" charset="0"/>
                <a:cs typeface="Times New Roman" pitchFamily="18" charset="0"/>
              </a:rPr>
              <a:t>T nécessite </a:t>
            </a:r>
            <a:r>
              <a:rPr lang="fr-FR" dirty="0">
                <a:latin typeface="Times New Roman" pitchFamily="18" charset="0"/>
                <a:cs typeface="Times New Roman" pitchFamily="18" charset="0"/>
              </a:rPr>
              <a:t>la présence de </a:t>
            </a:r>
            <a:r>
              <a:rPr lang="fr-FR" dirty="0" smtClean="0">
                <a:latin typeface="Times New Roman" pitchFamily="18" charset="0"/>
                <a:cs typeface="Times New Roman" pitchFamily="18" charset="0"/>
              </a:rPr>
              <a:t>plusieurs signaux </a:t>
            </a:r>
            <a:r>
              <a:rPr lang="fr-FR" dirty="0">
                <a:latin typeface="Times New Roman" pitchFamily="18" charset="0"/>
                <a:cs typeface="Times New Roman" pitchFamily="18" charset="0"/>
              </a:rPr>
              <a:t>d’activation. Le </a:t>
            </a:r>
            <a:r>
              <a:rPr lang="fr-FR" dirty="0" smtClean="0">
                <a:latin typeface="Times New Roman" pitchFamily="18" charset="0"/>
                <a:cs typeface="Times New Roman" pitchFamily="18" charset="0"/>
              </a:rPr>
              <a:t>premier signal </a:t>
            </a:r>
            <a:r>
              <a:rPr lang="fr-FR" dirty="0">
                <a:latin typeface="Times New Roman" pitchFamily="18" charset="0"/>
                <a:cs typeface="Times New Roman" pitchFamily="18" charset="0"/>
              </a:rPr>
              <a:t>est délivré par la </a:t>
            </a:r>
            <a:r>
              <a:rPr lang="fr-FR" dirty="0" smtClean="0">
                <a:latin typeface="Times New Roman" pitchFamily="18" charset="0"/>
                <a:cs typeface="Times New Roman" pitchFamily="18" charset="0"/>
              </a:rPr>
              <a:t>reconnaissance  spécifique </a:t>
            </a:r>
            <a:r>
              <a:rPr lang="fr-FR" dirty="0">
                <a:latin typeface="Times New Roman" pitchFamily="18" charset="0"/>
                <a:cs typeface="Times New Roman" pitchFamily="18" charset="0"/>
              </a:rPr>
              <a:t>d’un </a:t>
            </a:r>
            <a:r>
              <a:rPr lang="fr-FR" dirty="0" smtClean="0">
                <a:latin typeface="Times New Roman" pitchFamily="18" charset="0"/>
                <a:cs typeface="Times New Roman" pitchFamily="18" charset="0"/>
              </a:rPr>
              <a:t>complexe  CMH/peptide</a:t>
            </a:r>
            <a:r>
              <a:rPr lang="fr-FR" dirty="0">
                <a:latin typeface="Times New Roman" pitchFamily="18" charset="0"/>
                <a:cs typeface="Times New Roman" pitchFamily="18" charset="0"/>
              </a:rPr>
              <a:t>, exprimé à la </a:t>
            </a:r>
            <a:r>
              <a:rPr lang="fr-FR" dirty="0" smtClean="0">
                <a:latin typeface="Times New Roman" pitchFamily="18" charset="0"/>
                <a:cs typeface="Times New Roman" pitchFamily="18" charset="0"/>
              </a:rPr>
              <a:t>surface des CPA, </a:t>
            </a:r>
            <a:r>
              <a:rPr lang="fr-FR" dirty="0">
                <a:latin typeface="Times New Roman" pitchFamily="18" charset="0"/>
                <a:cs typeface="Times New Roman" pitchFamily="18" charset="0"/>
              </a:rPr>
              <a:t>par le TCR (T </a:t>
            </a:r>
            <a:r>
              <a:rPr lang="fr-FR" dirty="0" err="1" smtClean="0">
                <a:latin typeface="Times New Roman" pitchFamily="18" charset="0"/>
                <a:cs typeface="Times New Roman" pitchFamily="18" charset="0"/>
              </a:rPr>
              <a:t>Cell</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Receptor</a:t>
            </a:r>
            <a:r>
              <a:rPr lang="fr-FR" dirty="0">
                <a:latin typeface="Times New Roman" pitchFamily="18" charset="0"/>
                <a:cs typeface="Times New Roman" pitchFamily="18" charset="0"/>
              </a:rPr>
              <a:t>) exprimé à la surface </a:t>
            </a:r>
            <a:r>
              <a:rPr lang="fr-FR" dirty="0" smtClean="0">
                <a:latin typeface="Times New Roman" pitchFamily="18" charset="0"/>
                <a:cs typeface="Times New Roman" pitchFamily="18" charset="0"/>
              </a:rPr>
              <a:t>des  LT</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8198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Times New Roman" pitchFamily="18" charset="0"/>
                <a:cs typeface="Times New Roman" pitchFamily="18" charset="0"/>
              </a:rPr>
              <a:t>Dans le cas tumoral </a:t>
            </a:r>
            <a:endParaRPr lang="fr-FR" dirty="0"/>
          </a:p>
        </p:txBody>
      </p:sp>
      <p:sp>
        <p:nvSpPr>
          <p:cNvPr id="7" name="ZoneTexte 6"/>
          <p:cNvSpPr txBox="1"/>
          <p:nvPr/>
        </p:nvSpPr>
        <p:spPr>
          <a:xfrm>
            <a:off x="251520" y="1556792"/>
            <a:ext cx="2664296" cy="1323439"/>
          </a:xfrm>
          <a:prstGeom prst="rect">
            <a:avLst/>
          </a:prstGeom>
          <a:noFill/>
        </p:spPr>
        <p:txBody>
          <a:bodyPr wrap="square" rtlCol="0">
            <a:spAutoFit/>
          </a:bodyPr>
          <a:lstStyle/>
          <a:p>
            <a:pPr algn="ctr"/>
            <a:r>
              <a:rPr lang="fr-FR" sz="2000" b="1" dirty="0" smtClean="0">
                <a:latin typeface="Times New Roman" pitchFamily="18" charset="0"/>
                <a:cs typeface="Times New Roman" pitchFamily="18" charset="0"/>
              </a:rPr>
              <a:t>AG:</a:t>
            </a:r>
          </a:p>
          <a:p>
            <a:pPr algn="ctr"/>
            <a:r>
              <a:rPr lang="fr-FR" sz="2000" dirty="0" smtClean="0">
                <a:latin typeface="Times New Roman" pitchFamily="18" charset="0"/>
                <a:cs typeface="Times New Roman" pitchFamily="18" charset="0"/>
              </a:rPr>
              <a:t> (produit anormal du gène muté, protéine virale)</a:t>
            </a:r>
            <a:endParaRPr lang="fr-FR" sz="2000" dirty="0"/>
          </a:p>
        </p:txBody>
      </p:sp>
      <p:sp>
        <p:nvSpPr>
          <p:cNvPr id="9" name="Explosion 2 8"/>
          <p:cNvSpPr/>
          <p:nvPr/>
        </p:nvSpPr>
        <p:spPr>
          <a:xfrm>
            <a:off x="179512" y="3573016"/>
            <a:ext cx="2952328" cy="19442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Cellule maligne</a:t>
            </a:r>
            <a:endParaRPr lang="fr-FR" sz="2400" b="1" dirty="0">
              <a:latin typeface="Times New Roman" pitchFamily="18" charset="0"/>
              <a:cs typeface="Times New Roman" pitchFamily="18" charset="0"/>
            </a:endParaRPr>
          </a:p>
        </p:txBody>
      </p:sp>
      <p:sp>
        <p:nvSpPr>
          <p:cNvPr id="10" name="Organigramme : Affichage 9"/>
          <p:cNvSpPr/>
          <p:nvPr/>
        </p:nvSpPr>
        <p:spPr>
          <a:xfrm>
            <a:off x="1403648" y="2996952"/>
            <a:ext cx="1152128" cy="1080120"/>
          </a:xfrm>
          <a:prstGeom prst="flowChartDispla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CMH</a:t>
            </a:r>
            <a:endParaRPr lang="fr-FR" dirty="0"/>
          </a:p>
        </p:txBody>
      </p:sp>
      <p:sp>
        <p:nvSpPr>
          <p:cNvPr id="11" name="Chevron 10"/>
          <p:cNvSpPr/>
          <p:nvPr/>
        </p:nvSpPr>
        <p:spPr>
          <a:xfrm rot="10800000">
            <a:off x="755576" y="2996952"/>
            <a:ext cx="792088" cy="1008112"/>
          </a:xfrm>
          <a:prstGeom prst="chevron">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chemeClr val="tx1"/>
              </a:solidFill>
            </a:endParaRPr>
          </a:p>
        </p:txBody>
      </p:sp>
      <p:cxnSp>
        <p:nvCxnSpPr>
          <p:cNvPr id="22" name="Connecteur droit avec flèche 21"/>
          <p:cNvCxnSpPr/>
          <p:nvPr/>
        </p:nvCxnSpPr>
        <p:spPr>
          <a:xfrm flipV="1">
            <a:off x="1115616" y="2492896"/>
            <a:ext cx="0" cy="576064"/>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23" name="Rectangle à coins arrondis 22"/>
          <p:cNvSpPr/>
          <p:nvPr/>
        </p:nvSpPr>
        <p:spPr>
          <a:xfrm>
            <a:off x="3347864" y="1772816"/>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Signal </a:t>
            </a:r>
          </a:p>
          <a:p>
            <a:pPr algn="ctr"/>
            <a:r>
              <a:rPr lang="fr-FR" sz="2000" b="1" dirty="0" smtClean="0">
                <a:latin typeface="Times New Roman" pitchFamily="18" charset="0"/>
                <a:cs typeface="Times New Roman" pitchFamily="18" charset="0"/>
              </a:rPr>
              <a:t>Co-STIMULANT</a:t>
            </a:r>
          </a:p>
          <a:p>
            <a:pPr algn="ctr"/>
            <a:r>
              <a:rPr lang="fr-FR" sz="2000" dirty="0" smtClean="0">
                <a:latin typeface="Times New Roman" pitchFamily="18" charset="0"/>
                <a:cs typeface="Times New Roman" pitchFamily="18" charset="0"/>
              </a:rPr>
              <a:t>cytokines ou </a:t>
            </a:r>
            <a:r>
              <a:rPr lang="fr-FR" sz="2000" dirty="0" err="1" smtClean="0">
                <a:latin typeface="Times New Roman" pitchFamily="18" charset="0"/>
                <a:cs typeface="Times New Roman" pitchFamily="18" charset="0"/>
              </a:rPr>
              <a:t>chimiokines</a:t>
            </a:r>
            <a:endParaRPr lang="fr-FR" sz="2000" b="1" dirty="0">
              <a:latin typeface="Times New Roman" pitchFamily="18" charset="0"/>
              <a:cs typeface="Times New Roman" pitchFamily="18" charset="0"/>
            </a:endParaRPr>
          </a:p>
        </p:txBody>
      </p:sp>
      <p:sp>
        <p:nvSpPr>
          <p:cNvPr id="24" name="Ellipse 23"/>
          <p:cNvSpPr/>
          <p:nvPr/>
        </p:nvSpPr>
        <p:spPr>
          <a:xfrm>
            <a:off x="4211960" y="3645024"/>
            <a:ext cx="2016224" cy="1368152"/>
          </a:xfrm>
          <a:prstGeom prst="ellipse">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3600" b="1" dirty="0" smtClean="0">
                <a:latin typeface="Times New Roman" pitchFamily="18" charset="0"/>
                <a:cs typeface="Times New Roman" pitchFamily="18" charset="0"/>
              </a:rPr>
              <a:t>CPA</a:t>
            </a:r>
            <a:endParaRPr lang="fr-FR" b="1" dirty="0">
              <a:latin typeface="Times New Roman" pitchFamily="18" charset="0"/>
              <a:cs typeface="Times New Roman" pitchFamily="18" charset="0"/>
            </a:endParaRPr>
          </a:p>
        </p:txBody>
      </p:sp>
      <p:sp>
        <p:nvSpPr>
          <p:cNvPr id="25" name="Éclair 24"/>
          <p:cNvSpPr/>
          <p:nvPr/>
        </p:nvSpPr>
        <p:spPr>
          <a:xfrm rot="12985847">
            <a:off x="4657231" y="2737316"/>
            <a:ext cx="936104" cy="108012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0" y="5661248"/>
            <a:ext cx="3635896" cy="1196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Pas de facteurs </a:t>
            </a:r>
            <a:r>
              <a:rPr lang="fr-FR" sz="2000" b="1" dirty="0" err="1" smtClean="0">
                <a:solidFill>
                  <a:schemeClr val="tx1"/>
                </a:solidFill>
                <a:latin typeface="Times New Roman" pitchFamily="18" charset="0"/>
                <a:cs typeface="Times New Roman" pitchFamily="18" charset="0"/>
              </a:rPr>
              <a:t>co</a:t>
            </a:r>
            <a:r>
              <a:rPr lang="fr-FR" sz="2000" b="1" dirty="0" smtClean="0">
                <a:solidFill>
                  <a:schemeClr val="tx1"/>
                </a:solidFill>
                <a:latin typeface="Times New Roman" pitchFamily="18" charset="0"/>
                <a:cs typeface="Times New Roman" pitchFamily="18" charset="0"/>
              </a:rPr>
              <a:t>-</a:t>
            </a:r>
            <a:r>
              <a:rPr lang="fr-FR" sz="2000" b="1" dirty="0" err="1" smtClean="0">
                <a:solidFill>
                  <a:schemeClr val="tx1"/>
                </a:solidFill>
                <a:latin typeface="Times New Roman" pitchFamily="18" charset="0"/>
                <a:cs typeface="Times New Roman" pitchFamily="18" charset="0"/>
              </a:rPr>
              <a:t>stimulats</a:t>
            </a:r>
            <a:r>
              <a:rPr lang="fr-FR" sz="2000" b="1" dirty="0" smtClean="0">
                <a:solidFill>
                  <a:schemeClr val="tx1"/>
                </a:solidFill>
                <a:latin typeface="Times New Roman" pitchFamily="18" charset="0"/>
                <a:cs typeface="Times New Roman" pitchFamily="18" charset="0"/>
              </a:rPr>
              <a:t> donc</a:t>
            </a:r>
            <a:r>
              <a:rPr lang="fr-FR" sz="2000" b="1" dirty="0" smtClean="0">
                <a:solidFill>
                  <a:schemeClr val="tx1"/>
                </a:solidFill>
                <a:latin typeface="Times New Roman" pitchFamily="18" charset="0"/>
                <a:cs typeface="Times New Roman" pitchFamily="18" charset="0"/>
                <a:sym typeface="Wingdings" pitchFamily="2" charset="2"/>
              </a:rPr>
              <a:t> pas de </a:t>
            </a:r>
            <a:r>
              <a:rPr lang="fr-FR" sz="2000" b="1" dirty="0" smtClean="0">
                <a:solidFill>
                  <a:schemeClr val="tx1"/>
                </a:solidFill>
                <a:latin typeface="Times New Roman" pitchFamily="18" charset="0"/>
                <a:cs typeface="Times New Roman" pitchFamily="18" charset="0"/>
              </a:rPr>
              <a:t>réponse immunitaire spécifique efficace. </a:t>
            </a:r>
          </a:p>
          <a:p>
            <a:pPr algn="ctr"/>
            <a:endParaRPr lang="fr-FR" dirty="0"/>
          </a:p>
        </p:txBody>
      </p:sp>
      <p:sp>
        <p:nvSpPr>
          <p:cNvPr id="31" name="Hexagone 30"/>
          <p:cNvSpPr/>
          <p:nvPr/>
        </p:nvSpPr>
        <p:spPr>
          <a:xfrm>
            <a:off x="7236296" y="3573016"/>
            <a:ext cx="1584176" cy="1152128"/>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smtClean="0">
                <a:solidFill>
                  <a:schemeClr val="tx1"/>
                </a:solidFill>
                <a:latin typeface="Times New Roman" pitchFamily="18" charset="0"/>
                <a:cs typeface="Times New Roman" pitchFamily="18" charset="0"/>
              </a:rPr>
              <a:t>CD</a:t>
            </a:r>
            <a:endParaRPr lang="fr-FR" sz="3200" b="1" dirty="0">
              <a:solidFill>
                <a:schemeClr val="tx1"/>
              </a:solidFill>
              <a:latin typeface="Times New Roman" pitchFamily="18" charset="0"/>
              <a:cs typeface="Times New Roman" pitchFamily="18" charset="0"/>
            </a:endParaRPr>
          </a:p>
        </p:txBody>
      </p:sp>
      <p:sp>
        <p:nvSpPr>
          <p:cNvPr id="32" name="Chevron 31"/>
          <p:cNvSpPr/>
          <p:nvPr/>
        </p:nvSpPr>
        <p:spPr>
          <a:xfrm>
            <a:off x="8244408" y="3501008"/>
            <a:ext cx="144016" cy="2880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33" name="Chevron 32"/>
          <p:cNvSpPr/>
          <p:nvPr/>
        </p:nvSpPr>
        <p:spPr>
          <a:xfrm>
            <a:off x="7596336" y="3501008"/>
            <a:ext cx="288032" cy="36004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34" name="Chevron 33"/>
          <p:cNvSpPr/>
          <p:nvPr/>
        </p:nvSpPr>
        <p:spPr>
          <a:xfrm>
            <a:off x="8028384" y="4437112"/>
            <a:ext cx="216024" cy="432048"/>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35" name="Rectangle 34"/>
          <p:cNvSpPr/>
          <p:nvPr/>
        </p:nvSpPr>
        <p:spPr>
          <a:xfrm>
            <a:off x="6732240" y="1700808"/>
            <a:ext cx="2195736" cy="10801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chemeClr val="tx1"/>
                </a:solidFill>
                <a:latin typeface="Times New Roman" pitchFamily="18" charset="0"/>
                <a:cs typeface="Times New Roman" pitchFamily="18" charset="0"/>
              </a:rPr>
              <a:t>Migration vers les  Organes L secondaires </a:t>
            </a:r>
            <a:endParaRPr lang="fr-FR" b="1" dirty="0">
              <a:solidFill>
                <a:schemeClr val="tx1"/>
              </a:solidFill>
              <a:latin typeface="Times New Roman" pitchFamily="18" charset="0"/>
              <a:cs typeface="Times New Roman" pitchFamily="18" charset="0"/>
            </a:endParaRPr>
          </a:p>
        </p:txBody>
      </p:sp>
      <p:cxnSp>
        <p:nvCxnSpPr>
          <p:cNvPr id="37" name="Connecteur droit avec flèche 36"/>
          <p:cNvCxnSpPr/>
          <p:nvPr/>
        </p:nvCxnSpPr>
        <p:spPr>
          <a:xfrm flipV="1">
            <a:off x="8172400" y="2708920"/>
            <a:ext cx="0" cy="936104"/>
          </a:xfrm>
          <a:prstGeom prst="straightConnector1">
            <a:avLst/>
          </a:prstGeom>
          <a:ln w="57150">
            <a:tailEnd type="arrow"/>
          </a:ln>
        </p:spPr>
        <p:style>
          <a:lnRef idx="2">
            <a:schemeClr val="accent6"/>
          </a:lnRef>
          <a:fillRef idx="0">
            <a:schemeClr val="accent6"/>
          </a:fillRef>
          <a:effectRef idx="1">
            <a:schemeClr val="accent6"/>
          </a:effectRef>
          <a:fontRef idx="minor">
            <a:schemeClr val="tx1"/>
          </a:fontRef>
        </p:style>
      </p:cxnSp>
      <p:cxnSp>
        <p:nvCxnSpPr>
          <p:cNvPr id="39" name="Connecteur droit avec flèche 38"/>
          <p:cNvCxnSpPr/>
          <p:nvPr/>
        </p:nvCxnSpPr>
        <p:spPr>
          <a:xfrm>
            <a:off x="7812360" y="4581128"/>
            <a:ext cx="0" cy="1224136"/>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sp>
        <p:nvSpPr>
          <p:cNvPr id="40" name="Rectangle à coins arrondis 39"/>
          <p:cNvSpPr/>
          <p:nvPr/>
        </p:nvSpPr>
        <p:spPr>
          <a:xfrm>
            <a:off x="5796136" y="5633864"/>
            <a:ext cx="334786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smtClean="0">
                <a:solidFill>
                  <a:schemeClr val="tx1"/>
                </a:solidFill>
                <a:latin typeface="Times New Roman" pitchFamily="18" charset="0"/>
                <a:cs typeface="Times New Roman" pitchFamily="18" charset="0"/>
              </a:rPr>
              <a:t>les molécules de </a:t>
            </a:r>
            <a:r>
              <a:rPr lang="fr-FR" sz="2400" b="1" dirty="0" err="1" smtClean="0">
                <a:solidFill>
                  <a:schemeClr val="tx1"/>
                </a:solidFill>
                <a:latin typeface="Times New Roman" pitchFamily="18" charset="0"/>
                <a:cs typeface="Times New Roman" pitchFamily="18" charset="0"/>
              </a:rPr>
              <a:t>co</a:t>
            </a:r>
            <a:r>
              <a:rPr lang="fr-FR" sz="2400" b="1" dirty="0" smtClean="0">
                <a:solidFill>
                  <a:schemeClr val="tx1"/>
                </a:solidFill>
                <a:latin typeface="Times New Roman" pitchFamily="18" charset="0"/>
                <a:cs typeface="Times New Roman" pitchFamily="18" charset="0"/>
              </a:rPr>
              <a:t>-stimulantes pour activation des 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 calcmode="lin" valueType="num">
                                      <p:cBhvr additive="base">
                                        <p:cTn id="22"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additive="base">
                                        <p:cTn id="2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2000"/>
                                        <p:tgtEl>
                                          <p:spTgt spid="7">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20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bg/>
                                          </p:spTgt>
                                        </p:tgtEl>
                                        <p:attrNameLst>
                                          <p:attrName>style.visibility</p:attrName>
                                        </p:attrNameLst>
                                      </p:cBhvr>
                                      <p:to>
                                        <p:strVal val="visible"/>
                                      </p:to>
                                    </p:set>
                                    <p:anim calcmode="lin" valueType="num">
                                      <p:cBhvr additive="base">
                                        <p:cTn id="51"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29">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anim calcmode="lin" valueType="num">
                                      <p:cBhvr additive="base">
                                        <p:cTn id="5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bg/>
                                          </p:spTgt>
                                        </p:tgtEl>
                                        <p:attrNameLst>
                                          <p:attrName>style.visibility</p:attrName>
                                        </p:attrNameLst>
                                      </p:cBhvr>
                                      <p:to>
                                        <p:strVal val="visible"/>
                                      </p:to>
                                    </p:set>
                                    <p:animEffect transition="in" filter="fade">
                                      <p:cBhvr>
                                        <p:cTn id="61" dur="2000"/>
                                        <p:tgtEl>
                                          <p:spTgt spid="24">
                                            <p:bg/>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fade">
                                      <p:cBhvr>
                                        <p:cTn id="64" dur="2000"/>
                                        <p:tgtEl>
                                          <p:spTgt spid="2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2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bg/>
                                          </p:spTgt>
                                        </p:tgtEl>
                                        <p:attrNameLst>
                                          <p:attrName>style.visibility</p:attrName>
                                        </p:attrNameLst>
                                      </p:cBhvr>
                                      <p:to>
                                        <p:strVal val="visible"/>
                                      </p:to>
                                    </p:set>
                                    <p:animEffect transition="in" filter="fade">
                                      <p:cBhvr>
                                        <p:cTn id="74" dur="2000"/>
                                        <p:tgtEl>
                                          <p:spTgt spid="23">
                                            <p:bg/>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2000"/>
                                        <p:tgtEl>
                                          <p:spTgt spid="23">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fade">
                                      <p:cBhvr>
                                        <p:cTn id="80" dur="2000"/>
                                        <p:tgtEl>
                                          <p:spTgt spid="23">
                                            <p:txEl>
                                              <p:pRg st="1" end="1"/>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3">
                                            <p:txEl>
                                              <p:pRg st="2" end="2"/>
                                            </p:txEl>
                                          </p:spTgt>
                                        </p:tgtEl>
                                        <p:attrNameLst>
                                          <p:attrName>style.visibility</p:attrName>
                                        </p:attrNameLst>
                                      </p:cBhvr>
                                      <p:to>
                                        <p:strVal val="visible"/>
                                      </p:to>
                                    </p:set>
                                    <p:animEffect transition="in" filter="fade">
                                      <p:cBhvr>
                                        <p:cTn id="83" dur="2000"/>
                                        <p:tgtEl>
                                          <p:spTgt spid="23">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1">
                                            <p:bg/>
                                          </p:spTgt>
                                        </p:tgtEl>
                                        <p:attrNameLst>
                                          <p:attrName>style.visibility</p:attrName>
                                        </p:attrNameLst>
                                      </p:cBhvr>
                                      <p:to>
                                        <p:strVal val="visible"/>
                                      </p:to>
                                    </p:set>
                                    <p:anim calcmode="lin" valueType="num">
                                      <p:cBhvr additive="base">
                                        <p:cTn id="88"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89" dur="500" fill="hold"/>
                                        <p:tgtEl>
                                          <p:spTgt spid="31">
                                            <p:bg/>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1">
                                            <p:txEl>
                                              <p:pRg st="0" end="0"/>
                                            </p:txEl>
                                          </p:spTgt>
                                        </p:tgtEl>
                                        <p:attrNameLst>
                                          <p:attrName>style.visibility</p:attrName>
                                        </p:attrNameLst>
                                      </p:cBhvr>
                                      <p:to>
                                        <p:strVal val="visible"/>
                                      </p:to>
                                    </p:set>
                                    <p:anim calcmode="lin" valueType="num">
                                      <p:cBhvr additive="base">
                                        <p:cTn id="9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additive="base">
                                        <p:cTn id="98" dur="500" fill="hold"/>
                                        <p:tgtEl>
                                          <p:spTgt spid="33"/>
                                        </p:tgtEl>
                                        <p:attrNameLst>
                                          <p:attrName>ppt_x</p:attrName>
                                        </p:attrNameLst>
                                      </p:cBhvr>
                                      <p:tavLst>
                                        <p:tav tm="0">
                                          <p:val>
                                            <p:strVal val="#ppt_x"/>
                                          </p:val>
                                        </p:tav>
                                        <p:tav tm="100000">
                                          <p:val>
                                            <p:strVal val="#ppt_x"/>
                                          </p:val>
                                        </p:tav>
                                      </p:tavLst>
                                    </p:anim>
                                    <p:anim calcmode="lin" valueType="num">
                                      <p:cBhvr additive="base">
                                        <p:cTn id="9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ppt_x"/>
                                          </p:val>
                                        </p:tav>
                                        <p:tav tm="100000">
                                          <p:val>
                                            <p:strVal val="#ppt_x"/>
                                          </p:val>
                                        </p:tav>
                                      </p:tavLst>
                                    </p:anim>
                                    <p:anim calcmode="lin" valueType="num">
                                      <p:cBhvr additive="base">
                                        <p:cTn id="10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20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5">
                                            <p:bg/>
                                          </p:spTgt>
                                        </p:tgtEl>
                                        <p:attrNameLst>
                                          <p:attrName>style.visibility</p:attrName>
                                        </p:attrNameLst>
                                      </p:cBhvr>
                                      <p:to>
                                        <p:strVal val="visible"/>
                                      </p:to>
                                    </p:set>
                                    <p:anim calcmode="lin" valueType="num">
                                      <p:cBhvr additive="base">
                                        <p:cTn id="121" dur="500" fill="hold"/>
                                        <p:tgtEl>
                                          <p:spTgt spid="35">
                                            <p:bg/>
                                          </p:spTgt>
                                        </p:tgtEl>
                                        <p:attrNameLst>
                                          <p:attrName>ppt_x</p:attrName>
                                        </p:attrNameLst>
                                      </p:cBhvr>
                                      <p:tavLst>
                                        <p:tav tm="0">
                                          <p:val>
                                            <p:strVal val="#ppt_x"/>
                                          </p:val>
                                        </p:tav>
                                        <p:tav tm="100000">
                                          <p:val>
                                            <p:strVal val="#ppt_x"/>
                                          </p:val>
                                        </p:tav>
                                      </p:tavLst>
                                    </p:anim>
                                    <p:anim calcmode="lin" valueType="num">
                                      <p:cBhvr additive="base">
                                        <p:cTn id="122" dur="500" fill="hold"/>
                                        <p:tgtEl>
                                          <p:spTgt spid="35">
                                            <p:bg/>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5">
                                            <p:txEl>
                                              <p:pRg st="0" end="0"/>
                                            </p:txEl>
                                          </p:spTgt>
                                        </p:tgtEl>
                                        <p:attrNameLst>
                                          <p:attrName>style.visibility</p:attrName>
                                        </p:attrNameLst>
                                      </p:cBhvr>
                                      <p:to>
                                        <p:strVal val="visible"/>
                                      </p:to>
                                    </p:set>
                                    <p:anim calcmode="lin" valueType="num">
                                      <p:cBhvr additive="base">
                                        <p:cTn id="12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2000"/>
                                        <p:tgtEl>
                                          <p:spTgt spid="39"/>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40">
                                            <p:bg/>
                                          </p:spTgt>
                                        </p:tgtEl>
                                        <p:attrNameLst>
                                          <p:attrName>style.visibility</p:attrName>
                                        </p:attrNameLst>
                                      </p:cBhvr>
                                      <p:to>
                                        <p:strVal val="visible"/>
                                      </p:to>
                                    </p:set>
                                    <p:anim calcmode="lin" valueType="num">
                                      <p:cBhvr additive="base">
                                        <p:cTn id="136" dur="500" fill="hold"/>
                                        <p:tgtEl>
                                          <p:spTgt spid="40">
                                            <p:bg/>
                                          </p:spTgt>
                                        </p:tgtEl>
                                        <p:attrNameLst>
                                          <p:attrName>ppt_x</p:attrName>
                                        </p:attrNameLst>
                                      </p:cBhvr>
                                      <p:tavLst>
                                        <p:tav tm="0">
                                          <p:val>
                                            <p:strVal val="#ppt_x"/>
                                          </p:val>
                                        </p:tav>
                                        <p:tav tm="100000">
                                          <p:val>
                                            <p:strVal val="#ppt_x"/>
                                          </p:val>
                                        </p:tav>
                                      </p:tavLst>
                                    </p:anim>
                                    <p:anim calcmode="lin" valueType="num">
                                      <p:cBhvr additive="base">
                                        <p:cTn id="137" dur="500" fill="hold"/>
                                        <p:tgtEl>
                                          <p:spTgt spid="40">
                                            <p:bg/>
                                          </p:spTgt>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40">
                                            <p:txEl>
                                              <p:pRg st="0" end="0"/>
                                            </p:txEl>
                                          </p:spTgt>
                                        </p:tgtEl>
                                        <p:attrNameLst>
                                          <p:attrName>style.visibility</p:attrName>
                                        </p:attrNameLst>
                                      </p:cBhvr>
                                      <p:to>
                                        <p:strVal val="visible"/>
                                      </p:to>
                                    </p:set>
                                    <p:anim calcmode="lin" valueType="num">
                                      <p:cBhvr additive="base">
                                        <p:cTn id="140"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p:bldP spid="9" grpId="0" build="allAtOnce" animBg="1"/>
      <p:bldP spid="10" grpId="0" build="allAtOnce" animBg="1"/>
      <p:bldP spid="11" grpId="0" animBg="1"/>
      <p:bldP spid="23" grpId="0" build="allAtOnce" animBg="1"/>
      <p:bldP spid="24" grpId="0" build="allAtOnce" animBg="1"/>
      <p:bldP spid="25" grpId="0" animBg="1"/>
      <p:bldP spid="29" grpId="0" build="allAtOnce" animBg="1"/>
      <p:bldP spid="31" grpId="0" build="allAtOnce" animBg="1"/>
      <p:bldP spid="32" grpId="0" animBg="1"/>
      <p:bldP spid="33" grpId="0" animBg="1"/>
      <p:bldP spid="34" grpId="0" animBg="1"/>
      <p:bldP spid="35" grpId="0" build="allAtOnce" animBg="1"/>
      <p:bldP spid="40"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77952" y="2276872"/>
            <a:ext cx="8766048" cy="3600400"/>
          </a:xfrm>
        </p:spPr>
        <p:txBody>
          <a:bodyPr>
            <a:noAutofit/>
          </a:bodyPr>
          <a:lstStyle/>
          <a:p>
            <a:pPr marL="0" indent="0">
              <a:buNone/>
            </a:pPr>
            <a:r>
              <a:rPr lang="fr-FR" sz="3200" dirty="0" smtClean="0">
                <a:latin typeface="Times New Roman" pitchFamily="18" charset="0"/>
                <a:cs typeface="Times New Roman" pitchFamily="18" charset="0"/>
              </a:rPr>
              <a:t>Cependant, d’autres signaux sont également impliqués dans la </a:t>
            </a:r>
            <a:r>
              <a:rPr lang="fr-FR" sz="3200" dirty="0" err="1" smtClean="0">
                <a:latin typeface="Times New Roman" pitchFamily="18" charset="0"/>
                <a:cs typeface="Times New Roman" pitchFamily="18" charset="0"/>
              </a:rPr>
              <a:t>co</a:t>
            </a:r>
            <a:r>
              <a:rPr lang="fr-FR" sz="3200" dirty="0" smtClean="0">
                <a:latin typeface="Times New Roman" pitchFamily="18" charset="0"/>
                <a:cs typeface="Times New Roman" pitchFamily="18" charset="0"/>
              </a:rPr>
              <a:t>-stimulation des LT </a:t>
            </a:r>
            <a:r>
              <a:rPr lang="fr-FR" sz="3200" dirty="0">
                <a:latin typeface="Times New Roman" pitchFamily="18" charset="0"/>
                <a:cs typeface="Times New Roman" pitchFamily="18" charset="0"/>
              </a:rPr>
              <a:t>transmis </a:t>
            </a:r>
            <a:r>
              <a:rPr lang="fr-FR" sz="3200" dirty="0" smtClean="0">
                <a:latin typeface="Times New Roman" pitchFamily="18" charset="0"/>
                <a:cs typeface="Times New Roman" pitchFamily="18" charset="0"/>
              </a:rPr>
              <a:t>par la </a:t>
            </a:r>
            <a:r>
              <a:rPr lang="fr-FR" sz="3200" dirty="0">
                <a:latin typeface="Times New Roman" pitchFamily="18" charset="0"/>
                <a:cs typeface="Times New Roman" pitchFamily="18" charset="0"/>
              </a:rPr>
              <a:t>famille des récepteurs au </a:t>
            </a:r>
            <a:r>
              <a:rPr lang="fr-FR" sz="3200" dirty="0" smtClean="0">
                <a:latin typeface="Times New Roman" pitchFamily="18" charset="0"/>
                <a:cs typeface="Times New Roman" pitchFamily="18" charset="0"/>
              </a:rPr>
              <a:t>TNF, des </a:t>
            </a:r>
            <a:r>
              <a:rPr lang="fr-FR" sz="3200" dirty="0">
                <a:latin typeface="Times New Roman" pitchFamily="18" charset="0"/>
                <a:cs typeface="Times New Roman" pitchFamily="18" charset="0"/>
              </a:rPr>
              <a:t>facteurs </a:t>
            </a:r>
            <a:r>
              <a:rPr lang="fr-FR" sz="3200" dirty="0" smtClean="0">
                <a:latin typeface="Times New Roman" pitchFamily="18" charset="0"/>
                <a:cs typeface="Times New Roman" pitchFamily="18" charset="0"/>
              </a:rPr>
              <a:t>solubles  </a:t>
            </a:r>
            <a:r>
              <a:rPr lang="fr-FR" sz="3200" dirty="0">
                <a:latin typeface="Times New Roman" pitchFamily="18" charset="0"/>
                <a:cs typeface="Times New Roman" pitchFamily="18" charset="0"/>
              </a:rPr>
              <a:t>tels </a:t>
            </a:r>
            <a:r>
              <a:rPr lang="fr-FR" sz="3200" dirty="0" smtClean="0">
                <a:latin typeface="Times New Roman" pitchFamily="18" charset="0"/>
                <a:cs typeface="Times New Roman" pitchFamily="18" charset="0"/>
              </a:rPr>
              <a:t>que: </a:t>
            </a:r>
          </a:p>
          <a:p>
            <a:pPr marL="0" indent="0">
              <a:buNone/>
            </a:pPr>
            <a:r>
              <a:rPr lang="fr-FR" sz="3200" b="1" dirty="0" smtClean="0">
                <a:solidFill>
                  <a:srgbClr val="FF0000"/>
                </a:solidFill>
                <a:latin typeface="Times New Roman" pitchFamily="18" charset="0"/>
                <a:cs typeface="Times New Roman" pitchFamily="18" charset="0"/>
              </a:rPr>
              <a:t>L’IL-2, l’IL-12</a:t>
            </a:r>
            <a:r>
              <a:rPr lang="fr-FR" sz="3200" b="1" dirty="0">
                <a:solidFill>
                  <a:srgbClr val="FF0000"/>
                </a:solidFill>
                <a:latin typeface="Times New Roman" pitchFamily="18" charset="0"/>
                <a:cs typeface="Times New Roman" pitchFamily="18" charset="0"/>
              </a:rPr>
              <a:t>, l’IL-18, </a:t>
            </a:r>
            <a:endParaRPr lang="fr-FR" sz="32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3903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908720"/>
            <a:ext cx="8531352" cy="504056"/>
          </a:xfrm>
        </p:spPr>
        <p:txBody>
          <a:bodyPr>
            <a:normAutofit fontScale="90000"/>
          </a:bodyPr>
          <a:lstStyle/>
          <a:p>
            <a:r>
              <a:rPr lang="fr-FR" altLang="fr-FR" sz="4000" dirty="0" smtClean="0">
                <a:latin typeface="Comic Sans MS" pitchFamily="66" charset="0"/>
              </a:rPr>
              <a:t>Les stratégies </a:t>
            </a:r>
            <a:r>
              <a:rPr lang="fr-FR" altLang="fr-FR" sz="4000" dirty="0" err="1" smtClean="0">
                <a:latin typeface="Comic Sans MS" pitchFamily="66" charset="0"/>
              </a:rPr>
              <a:t>immuno</a:t>
            </a:r>
            <a:r>
              <a:rPr lang="fr-FR" altLang="fr-FR" sz="4000" dirty="0" smtClean="0">
                <a:latin typeface="Comic Sans MS" pitchFamily="66" charset="0"/>
              </a:rPr>
              <a:t>-thérapeutiques</a:t>
            </a:r>
            <a:r>
              <a:rPr lang="fr-FR" altLang="fr-FR" dirty="0" smtClean="0">
                <a:latin typeface="Comic Sans MS" pitchFamily="66" charset="0"/>
              </a:rPr>
              <a:t/>
            </a:r>
            <a:br>
              <a:rPr lang="fr-FR" altLang="fr-FR" dirty="0" smtClean="0">
                <a:latin typeface="Comic Sans MS" pitchFamily="66" charset="0"/>
              </a:rPr>
            </a:br>
            <a:r>
              <a:rPr lang="fr-FR" dirty="0" smtClean="0"/>
              <a:t/>
            </a:r>
            <a:br>
              <a:rPr lang="fr-FR" dirty="0" smtClean="0"/>
            </a:br>
            <a:endParaRPr lang="fr-FR" dirty="0"/>
          </a:p>
        </p:txBody>
      </p:sp>
      <p:graphicFrame>
        <p:nvGraphicFramePr>
          <p:cNvPr id="13" name="Diagramme 12"/>
          <p:cNvGraphicFramePr/>
          <p:nvPr/>
        </p:nvGraphicFramePr>
        <p:xfrm>
          <a:off x="1524000" y="1988840"/>
          <a:ext cx="643237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A9AF1F62-BB6A-44E1-91C7-F6B0B280C71D}"/>
                                            </p:graphicEl>
                                          </p:spTgt>
                                        </p:tgtEl>
                                        <p:attrNameLst>
                                          <p:attrName>style.visibility</p:attrName>
                                        </p:attrNameLst>
                                      </p:cBhvr>
                                      <p:to>
                                        <p:strVal val="visible"/>
                                      </p:to>
                                    </p:set>
                                    <p:animEffect transition="in" filter="fade">
                                      <p:cBhvr>
                                        <p:cTn id="12" dur="2000"/>
                                        <p:tgtEl>
                                          <p:spTgt spid="13">
                                            <p:graphicEl>
                                              <a:dgm id="{A9AF1F62-BB6A-44E1-91C7-F6B0B280C71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dgm id="{D7D7AB14-909E-431A-BA6B-029EE7B09009}"/>
                                            </p:graphicEl>
                                          </p:spTgt>
                                        </p:tgtEl>
                                        <p:attrNameLst>
                                          <p:attrName>style.visibility</p:attrName>
                                        </p:attrNameLst>
                                      </p:cBhvr>
                                      <p:to>
                                        <p:strVal val="visible"/>
                                      </p:to>
                                    </p:set>
                                    <p:animEffect transition="in" filter="fade">
                                      <p:cBhvr>
                                        <p:cTn id="17" dur="2000"/>
                                        <p:tgtEl>
                                          <p:spTgt spid="13">
                                            <p:graphicEl>
                                              <a:dgm id="{D7D7AB14-909E-431A-BA6B-029EE7B090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graphicEl>
                                              <a:dgm id="{ED9A8B33-1D7A-49A2-B05A-456FD6FD3258}"/>
                                            </p:graphicEl>
                                          </p:spTgt>
                                        </p:tgtEl>
                                        <p:attrNameLst>
                                          <p:attrName>style.visibility</p:attrName>
                                        </p:attrNameLst>
                                      </p:cBhvr>
                                      <p:to>
                                        <p:strVal val="visible"/>
                                      </p:to>
                                    </p:set>
                                    <p:animEffect transition="in" filter="fade">
                                      <p:cBhvr>
                                        <p:cTn id="22" dur="2000"/>
                                        <p:tgtEl>
                                          <p:spTgt spid="13">
                                            <p:graphicEl>
                                              <a:dgm id="{ED9A8B33-1D7A-49A2-B05A-456FD6FD325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graphicEl>
                                              <a:dgm id="{CED1623E-FE4E-44BC-A026-AC52B40E4CBF}"/>
                                            </p:graphicEl>
                                          </p:spTgt>
                                        </p:tgtEl>
                                        <p:attrNameLst>
                                          <p:attrName>style.visibility</p:attrName>
                                        </p:attrNameLst>
                                      </p:cBhvr>
                                      <p:to>
                                        <p:strVal val="visible"/>
                                      </p:to>
                                    </p:set>
                                    <p:animEffect transition="in" filter="fade">
                                      <p:cBhvr>
                                        <p:cTn id="27" dur="2000"/>
                                        <p:tgtEl>
                                          <p:spTgt spid="13">
                                            <p:graphicEl>
                                              <a:dgm id="{CED1623E-FE4E-44BC-A026-AC52B40E4CB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graphicEl>
                                              <a:dgm id="{B356DE85-74CB-4A76-964D-2060144EADAE}"/>
                                            </p:graphicEl>
                                          </p:spTgt>
                                        </p:tgtEl>
                                        <p:attrNameLst>
                                          <p:attrName>style.visibility</p:attrName>
                                        </p:attrNameLst>
                                      </p:cBhvr>
                                      <p:to>
                                        <p:strVal val="visible"/>
                                      </p:to>
                                    </p:set>
                                    <p:animEffect transition="in" filter="fade">
                                      <p:cBhvr>
                                        <p:cTn id="32" dur="2000"/>
                                        <p:tgtEl>
                                          <p:spTgt spid="13">
                                            <p:graphicEl>
                                              <a:dgm id="{B356DE85-74CB-4A76-964D-2060144EADA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graphicEl>
                                              <a:dgm id="{84D3E5C2-762F-4F73-B6F1-91209DC3F835}"/>
                                            </p:graphicEl>
                                          </p:spTgt>
                                        </p:tgtEl>
                                        <p:attrNameLst>
                                          <p:attrName>style.visibility</p:attrName>
                                        </p:attrNameLst>
                                      </p:cBhvr>
                                      <p:to>
                                        <p:strVal val="visible"/>
                                      </p:to>
                                    </p:set>
                                    <p:animEffect transition="in" filter="fade">
                                      <p:cBhvr>
                                        <p:cTn id="37" dur="2000"/>
                                        <p:tgtEl>
                                          <p:spTgt spid="13">
                                            <p:graphicEl>
                                              <a:dgm id="{84D3E5C2-762F-4F73-B6F1-91209DC3F8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Times New Roman" pitchFamily="18" charset="0"/>
                <a:cs typeface="Times New Roman" pitchFamily="18" charset="0"/>
              </a:rPr>
              <a:t>Conclusion </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23528" y="1772816"/>
            <a:ext cx="8820472" cy="4752528"/>
          </a:xfrm>
        </p:spPr>
        <p:txBody>
          <a:bodyPr>
            <a:noAutofit/>
          </a:bodyPr>
          <a:lstStyle/>
          <a:p>
            <a:pPr marL="0" indent="0">
              <a:buNone/>
            </a:pPr>
            <a:r>
              <a:rPr lang="fr-FR" sz="2400" dirty="0" smtClean="0">
                <a:latin typeface="Times New Roman" pitchFamily="18" charset="0"/>
                <a:cs typeface="Times New Roman" pitchFamily="18" charset="0"/>
              </a:rPr>
              <a:t>De nombreux progrès en matière d'immunobiologie des tumeurs et du fonctionnement du système immunitaire ont été réalisés au cours des dernières années. La démonstration que les tumeurs peuvent régresser parfois complètement sous stimulation immunitaire appropriée confirme qu'il est possible de traiter les cancers par la manipulation du système immunitaire. </a:t>
            </a:r>
          </a:p>
          <a:p>
            <a:pPr marL="0" indent="0">
              <a:buNone/>
            </a:pPr>
            <a:r>
              <a:rPr lang="fr-FR" sz="2400" dirty="0" smtClean="0">
                <a:latin typeface="Times New Roman" pitchFamily="18" charset="0"/>
                <a:cs typeface="Times New Roman" pitchFamily="18" charset="0"/>
              </a:rPr>
              <a:t>Néanmoins, ces résultats restent rares et les échecs peuvent être dus à l'inadéquation des méthodes utilisées (nombre insuffisant de lymphocytes dans les tumeurs, nécessité de générer à la fois des lymphocytes CD4 et CD8, la survie et l'efficacité de ces derniers nécessitant des facteurs sécrétés par les CD4) mais aussi aux capacités d'échappement des cellules cancéreuses.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1484784"/>
            <a:ext cx="9144000" cy="5069160"/>
          </a:xfrm>
        </p:spPr>
        <p:txBody>
          <a:bodyPr>
            <a:noAutofit/>
          </a:bodyPr>
          <a:lstStyle/>
          <a:p>
            <a:pPr marL="0" indent="0">
              <a:buNone/>
            </a:pPr>
            <a:r>
              <a:rPr lang="fr-FR" sz="2800" dirty="0" smtClean="0">
                <a:latin typeface="Times New Roman" pitchFamily="18" charset="0"/>
                <a:cs typeface="Times New Roman" pitchFamily="18" charset="0"/>
              </a:rPr>
              <a:t>Le cancer est la pathologie des organismes complexes </a:t>
            </a:r>
            <a:r>
              <a:rPr lang="fr-FR" sz="2800" dirty="0" smtClean="0">
                <a:latin typeface="Times New Roman" pitchFamily="18" charset="0"/>
                <a:cs typeface="Times New Roman" pitchFamily="18" charset="0"/>
                <a:sym typeface="Wingdings" pitchFamily="2" charset="2"/>
              </a:rPr>
              <a:t> </a:t>
            </a:r>
            <a:r>
              <a:rPr lang="fr-FR" sz="2800" dirty="0" smtClean="0">
                <a:latin typeface="Times New Roman" pitchFamily="18" charset="0"/>
                <a:cs typeface="Times New Roman" pitchFamily="18" charset="0"/>
              </a:rPr>
              <a:t>possèdent des tissus renouvelables</a:t>
            </a:r>
            <a:r>
              <a:rPr lang="fr-FR" sz="2800" dirty="0" smtClean="0">
                <a:latin typeface="Times New Roman" pitchFamily="18" charset="0"/>
                <a:cs typeface="Times New Roman" pitchFamily="18" charset="0"/>
                <a:sym typeface="Wingdings" pitchFamily="2" charset="2"/>
              </a:rPr>
              <a:t> </a:t>
            </a:r>
            <a:r>
              <a:rPr lang="fr-FR" sz="2800" dirty="0" smtClean="0">
                <a:latin typeface="Times New Roman" pitchFamily="18" charset="0"/>
                <a:cs typeface="Times New Roman" pitchFamily="18" charset="0"/>
              </a:rPr>
              <a:t>susceptibilité aux cancers.</a:t>
            </a:r>
          </a:p>
          <a:p>
            <a:pPr marL="0" indent="0">
              <a:buNone/>
            </a:pPr>
            <a:r>
              <a:rPr lang="fr-FR" sz="2800" dirty="0" smtClean="0">
                <a:latin typeface="Times New Roman" pitchFamily="18" charset="0"/>
                <a:cs typeface="Times New Roman" pitchFamily="18" charset="0"/>
              </a:rPr>
              <a:t>Fait suite à des mutations dans le génome </a:t>
            </a:r>
            <a:r>
              <a:rPr lang="fr-FR" sz="2800" dirty="0" smtClean="0">
                <a:latin typeface="Times New Roman" pitchFamily="18" charset="0"/>
                <a:cs typeface="Times New Roman" pitchFamily="18" charset="0"/>
                <a:sym typeface="Wingdings" pitchFamily="2" charset="2"/>
              </a:rPr>
              <a:t></a:t>
            </a:r>
            <a:r>
              <a:rPr lang="fr-FR" sz="2800" dirty="0" smtClean="0">
                <a:latin typeface="Times New Roman" pitchFamily="18" charset="0"/>
                <a:cs typeface="Times New Roman" pitchFamily="18" charset="0"/>
              </a:rPr>
              <a:t> cellule  à un phénotype malin</a:t>
            </a:r>
            <a:r>
              <a:rPr lang="fr-FR" sz="2800" dirty="0" smtClean="0">
                <a:latin typeface="Times New Roman" pitchFamily="18" charset="0"/>
                <a:cs typeface="Times New Roman" pitchFamily="18" charset="0"/>
                <a:sym typeface="Wingdings" pitchFamily="2" charset="2"/>
              </a:rPr>
              <a:t></a:t>
            </a:r>
            <a:r>
              <a:rPr lang="fr-FR" sz="2400" dirty="0" smtClean="0">
                <a:latin typeface="Times New Roman" pitchFamily="18" charset="0"/>
                <a:cs typeface="Times New Roman" pitchFamily="18" charset="0"/>
                <a:sym typeface="Wingdings" pitchFamily="2" charset="2"/>
              </a:rPr>
              <a:t>CANCER = </a:t>
            </a:r>
            <a:r>
              <a:rPr lang="fr-FR" sz="2800" b="1" dirty="0" smtClean="0">
                <a:solidFill>
                  <a:srgbClr val="FF0000"/>
                </a:solidFill>
                <a:latin typeface="Times New Roman" pitchFamily="18" charset="0"/>
                <a:cs typeface="Times New Roman" pitchFamily="18" charset="0"/>
              </a:rPr>
              <a:t> maladie des gènes </a:t>
            </a:r>
            <a:endParaRPr lang="fr-FR" sz="2400" b="1" dirty="0" smtClean="0">
              <a:solidFill>
                <a:srgbClr val="FF0000"/>
              </a:solidFill>
              <a:latin typeface="Times New Roman" pitchFamily="18" charset="0"/>
              <a:cs typeface="Times New Roman" pitchFamily="18" charset="0"/>
            </a:endParaRPr>
          </a:p>
          <a:p>
            <a:pPr marL="0" indent="0">
              <a:buNone/>
            </a:pPr>
            <a:r>
              <a:rPr lang="fr-FR" sz="2800" dirty="0" smtClean="0">
                <a:latin typeface="Times New Roman" pitchFamily="18" charset="0"/>
                <a:cs typeface="Times New Roman" pitchFamily="18" charset="0"/>
              </a:rPr>
              <a:t>Le développement d’une tumeur dans organisme est lié à son système immunitaire. Il existe un processus </a:t>
            </a:r>
            <a:r>
              <a:rPr lang="fr-FR" sz="2800" b="1" u="sng" dirty="0" smtClean="0">
                <a:solidFill>
                  <a:srgbClr val="7030A0"/>
                </a:solidFill>
                <a:latin typeface="Times New Roman" pitchFamily="18" charset="0"/>
                <a:cs typeface="Times New Roman" pitchFamily="18" charset="0"/>
              </a:rPr>
              <a:t>d’</a:t>
            </a:r>
            <a:r>
              <a:rPr lang="fr-FR" sz="2800" b="1" u="sng" dirty="0" err="1" smtClean="0">
                <a:solidFill>
                  <a:srgbClr val="7030A0"/>
                </a:solidFill>
                <a:latin typeface="Times New Roman" pitchFamily="18" charset="0"/>
                <a:cs typeface="Times New Roman" pitchFamily="18" charset="0"/>
              </a:rPr>
              <a:t>immuno</a:t>
            </a:r>
            <a:r>
              <a:rPr lang="fr-FR" sz="2800" b="1" u="sng" dirty="0" smtClean="0">
                <a:solidFill>
                  <a:srgbClr val="7030A0"/>
                </a:solidFill>
                <a:latin typeface="Times New Roman" pitchFamily="18" charset="0"/>
                <a:cs typeface="Times New Roman" pitchFamily="18" charset="0"/>
              </a:rPr>
              <a:t>-surveillance</a:t>
            </a:r>
            <a:r>
              <a:rPr lang="fr-FR" sz="2800" dirty="0" smtClean="0">
                <a:latin typeface="Times New Roman" pitchFamily="18" charset="0"/>
                <a:cs typeface="Times New Roman" pitchFamily="18" charset="0"/>
              </a:rPr>
              <a:t> qui protège l’hôte de la mise en place d’un foyer tumoral comme il est également admis que le S.I facilite la progression tumorale</a:t>
            </a:r>
            <a:r>
              <a:rPr lang="fr-FR" sz="2800" dirty="0" smtClean="0">
                <a:latin typeface="Times New Roman" pitchFamily="18" charset="0"/>
                <a:cs typeface="Times New Roman" pitchFamily="18" charset="0"/>
                <a:sym typeface="Wingdings" pitchFamily="2" charset="2"/>
              </a:rPr>
              <a:t> </a:t>
            </a:r>
            <a:r>
              <a:rPr lang="fr-FR" sz="2800" dirty="0" smtClean="0">
                <a:latin typeface="Times New Roman" pitchFamily="18" charset="0"/>
                <a:cs typeface="Times New Roman" pitchFamily="18" charset="0"/>
              </a:rPr>
              <a:t>Le système immunitaire joue donc </a:t>
            </a:r>
            <a:r>
              <a:rPr lang="fr-FR" sz="2800" b="1" u="sng" dirty="0" smtClean="0">
                <a:solidFill>
                  <a:srgbClr val="11088A"/>
                </a:solidFill>
                <a:latin typeface="Times New Roman" pitchFamily="18" charset="0"/>
                <a:cs typeface="Times New Roman" pitchFamily="18" charset="0"/>
              </a:rPr>
              <a:t>un double rôle dans </a:t>
            </a:r>
            <a:r>
              <a:rPr lang="fr-FR" sz="2800" dirty="0" smtClean="0">
                <a:latin typeface="Times New Roman" pitchFamily="18" charset="0"/>
                <a:cs typeface="Times New Roman" pitchFamily="18" charset="0"/>
              </a:rPr>
              <a:t> entre</a:t>
            </a:r>
            <a:r>
              <a:rPr lang="fr-FR" sz="32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les relations complexes existantes entre l’hôte et la tumeur. </a:t>
            </a:r>
            <a:endParaRPr lang="fr-FR" sz="2400" dirty="0" smtClean="0">
              <a:latin typeface="Times New Roman" pitchFamily="18" charset="0"/>
              <a:cs typeface="Times New Roman" pitchFamily="18" charset="0"/>
            </a:endParaRPr>
          </a:p>
          <a:p>
            <a:pPr marL="0" indent="0">
              <a:buNone/>
            </a:pPr>
            <a:endParaRPr lang="fr-FR" sz="2000" dirty="0" smtClean="0">
              <a:latin typeface="Times New Roman" pitchFamily="18" charset="0"/>
              <a:cs typeface="Times New Roman" pitchFamily="18" charset="0"/>
            </a:endParaRPr>
          </a:p>
        </p:txBody>
      </p:sp>
      <p:sp>
        <p:nvSpPr>
          <p:cNvPr id="4" name="Titre 3"/>
          <p:cNvSpPr>
            <a:spLocks noGrp="1"/>
          </p:cNvSpPr>
          <p:nvPr>
            <p:ph type="title"/>
          </p:nvPr>
        </p:nvSpPr>
        <p:spPr/>
        <p:txBody>
          <a:bodyPr>
            <a:normAutofit/>
          </a:bodyPr>
          <a:lstStyle/>
          <a:p>
            <a:pPr algn="ctr"/>
            <a:r>
              <a:rPr lang="fr-FR" sz="4800" b="1" dirty="0" smtClean="0">
                <a:solidFill>
                  <a:schemeClr val="tx1"/>
                </a:solidFill>
                <a:latin typeface="Times New Roman" pitchFamily="18" charset="0"/>
                <a:cs typeface="Times New Roman" pitchFamily="18" charset="0"/>
              </a:rPr>
              <a:t>Introduction</a:t>
            </a:r>
            <a:endParaRPr lang="fr-FR" sz="4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cdn-newsdocti.ladmedia.fr/var/newsdoctissimo/storage/images/media/images/medicament_questions-jpg/302956-1-fre-FR/medicament_questions.jpg.jpg"/>
          <p:cNvPicPr>
            <a:picLocks noGrp="1" noChangeAspect="1" noChangeArrowheads="1"/>
          </p:cNvPicPr>
          <p:nvPr>
            <p:ph sz="quarter" idx="1"/>
          </p:nvPr>
        </p:nvPicPr>
        <p:blipFill>
          <a:blip r:embed="rId2" cstate="print"/>
          <a:srcRect/>
          <a:stretch>
            <a:fillRect/>
          </a:stretch>
        </p:blipFill>
        <p:spPr bwMode="auto">
          <a:xfrm flipH="1">
            <a:off x="0" y="3357562"/>
            <a:ext cx="2285984" cy="2892469"/>
          </a:xfrm>
          <a:prstGeom prst="rect">
            <a:avLst/>
          </a:prstGeom>
          <a:noFill/>
        </p:spPr>
      </p:pic>
      <p:sp>
        <p:nvSpPr>
          <p:cNvPr id="6" name="Rectangle à coins arrondis 5"/>
          <p:cNvSpPr/>
          <p:nvPr/>
        </p:nvSpPr>
        <p:spPr>
          <a:xfrm>
            <a:off x="2214546" y="2643182"/>
            <a:ext cx="6749942" cy="3450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fr-FR" sz="3200" dirty="0" smtClean="0">
                <a:latin typeface="Times New Roman" pitchFamily="18" charset="0"/>
                <a:cs typeface="Times New Roman" pitchFamily="18" charset="0"/>
              </a:rPr>
              <a:t>Croissance indéfinie,</a:t>
            </a:r>
          </a:p>
          <a:p>
            <a:pPr>
              <a:buFont typeface="Wingdings" pitchFamily="2" charset="2"/>
              <a:buChar char="ü"/>
            </a:pPr>
            <a:r>
              <a:rPr lang="fr-FR" sz="3200" dirty="0" smtClean="0">
                <a:latin typeface="Times New Roman" pitchFamily="18" charset="0"/>
                <a:cs typeface="Times New Roman" pitchFamily="18" charset="0"/>
              </a:rPr>
              <a:t>Arrêt de différenciation,</a:t>
            </a:r>
          </a:p>
          <a:p>
            <a:pPr>
              <a:buFont typeface="Wingdings" pitchFamily="2" charset="2"/>
              <a:buChar char="ü"/>
            </a:pPr>
            <a:r>
              <a:rPr lang="fr-FR" sz="3200" dirty="0" smtClean="0">
                <a:latin typeface="Times New Roman" pitchFamily="18" charset="0"/>
                <a:cs typeface="Times New Roman" pitchFamily="18" charset="0"/>
              </a:rPr>
              <a:t>Perte de l’inhibition de contact,</a:t>
            </a:r>
          </a:p>
          <a:p>
            <a:pPr>
              <a:buFont typeface="Wingdings" pitchFamily="2" charset="2"/>
              <a:buChar char="ü"/>
            </a:pPr>
            <a:r>
              <a:rPr lang="fr-FR" sz="3200" dirty="0" smtClean="0">
                <a:latin typeface="Times New Roman" pitchFamily="18" charset="0"/>
                <a:cs typeface="Times New Roman" pitchFamily="18" charset="0"/>
              </a:rPr>
              <a:t>Acquisition d’un phénotype invasif. </a:t>
            </a:r>
            <a:endParaRPr lang="fr-FR" sz="3200" dirty="0">
              <a:latin typeface="Times New Roman" pitchFamily="18" charset="0"/>
              <a:cs typeface="Times New Roman" pitchFamily="18" charset="0"/>
            </a:endParaRPr>
          </a:p>
        </p:txBody>
      </p:sp>
      <p:sp>
        <p:nvSpPr>
          <p:cNvPr id="5" name="Titre 4"/>
          <p:cNvSpPr>
            <a:spLocks noGrp="1"/>
          </p:cNvSpPr>
          <p:nvPr>
            <p:ph type="title"/>
          </p:nvPr>
        </p:nvSpPr>
        <p:spPr/>
        <p:txBody>
          <a:bodyPr/>
          <a:lstStyle/>
          <a:p>
            <a:r>
              <a:rPr lang="fr-FR" dirty="0" smtClean="0"/>
              <a:t>Définition d’une cellule cancéreuse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fade">
                                      <p:cBhvr>
                                        <p:cTn id="19" dur="2000"/>
                                        <p:tgtEl>
                                          <p:spTgt spid="6">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20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20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Types de cancers </a:t>
            </a:r>
            <a:endParaRPr lang="fr-FR" b="1" i="1" dirty="0"/>
          </a:p>
        </p:txBody>
      </p:sp>
      <p:sp>
        <p:nvSpPr>
          <p:cNvPr id="3" name="Espace réservé du contenu 2"/>
          <p:cNvSpPr>
            <a:spLocks noGrp="1"/>
          </p:cNvSpPr>
          <p:nvPr>
            <p:ph sz="quarter" idx="1"/>
          </p:nvPr>
        </p:nvSpPr>
        <p:spPr>
          <a:xfrm>
            <a:off x="0" y="1600200"/>
            <a:ext cx="8766048" cy="5257800"/>
          </a:xfrm>
        </p:spPr>
        <p:txBody>
          <a:bodyPr>
            <a:normAutofit/>
          </a:bodyPr>
          <a:lstStyle/>
          <a:p>
            <a:pPr>
              <a:buNone/>
            </a:pPr>
            <a:endParaRPr lang="fr-FR" b="1" i="1" dirty="0" smtClean="0">
              <a:latin typeface="Times New Roman" pitchFamily="18" charset="0"/>
              <a:cs typeface="Times New Roman" pitchFamily="18" charset="0"/>
            </a:endParaRPr>
          </a:p>
          <a:p>
            <a:pPr>
              <a:buNone/>
            </a:pPr>
            <a:endParaRPr lang="fr-FR" b="1" i="1" dirty="0" smtClean="0">
              <a:latin typeface="Times New Roman" pitchFamily="18" charset="0"/>
              <a:cs typeface="Times New Roman" pitchFamily="18" charset="0"/>
            </a:endParaRPr>
          </a:p>
          <a:p>
            <a:pPr>
              <a:buNone/>
            </a:pPr>
            <a:endParaRPr lang="fr-FR" b="1" i="1" dirty="0" smtClean="0">
              <a:latin typeface="Times New Roman" pitchFamily="18" charset="0"/>
              <a:cs typeface="Times New Roman" pitchFamily="18" charset="0"/>
            </a:endParaRPr>
          </a:p>
          <a:p>
            <a:pPr>
              <a:buNone/>
            </a:pPr>
            <a:endParaRPr lang="fr-FR" b="1" i="1" dirty="0" smtClean="0">
              <a:latin typeface="Times New Roman" pitchFamily="18" charset="0"/>
              <a:cs typeface="Times New Roman" pitchFamily="18" charset="0"/>
            </a:endParaRPr>
          </a:p>
          <a:p>
            <a:pPr>
              <a:buNone/>
            </a:pPr>
            <a:endParaRPr lang="fr-FR" b="1" i="1" dirty="0" smtClean="0">
              <a:latin typeface="Times New Roman" pitchFamily="18" charset="0"/>
              <a:cs typeface="Times New Roman" pitchFamily="18" charset="0"/>
            </a:endParaRPr>
          </a:p>
        </p:txBody>
      </p:sp>
      <p:graphicFrame>
        <p:nvGraphicFramePr>
          <p:cNvPr id="8" name="Diagramme 7"/>
          <p:cNvGraphicFramePr/>
          <p:nvPr/>
        </p:nvGraphicFramePr>
        <p:xfrm>
          <a:off x="179512" y="1556792"/>
          <a:ext cx="8964488" cy="507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42BC6B62-E34D-46BC-B8A0-960F6E2C6534}"/>
                                            </p:graphicEl>
                                          </p:spTgt>
                                        </p:tgtEl>
                                        <p:attrNameLst>
                                          <p:attrName>style.visibility</p:attrName>
                                        </p:attrNameLst>
                                      </p:cBhvr>
                                      <p:to>
                                        <p:strVal val="visible"/>
                                      </p:to>
                                    </p:set>
                                    <p:animEffect transition="in" filter="fade">
                                      <p:cBhvr>
                                        <p:cTn id="7" dur="2000"/>
                                        <p:tgtEl>
                                          <p:spTgt spid="8">
                                            <p:graphicEl>
                                              <a:dgm id="{42BC6B62-E34D-46BC-B8A0-960F6E2C65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53FAFD0B-0C17-40D5-AB62-9830B4E1506A}"/>
                                            </p:graphicEl>
                                          </p:spTgt>
                                        </p:tgtEl>
                                        <p:attrNameLst>
                                          <p:attrName>style.visibility</p:attrName>
                                        </p:attrNameLst>
                                      </p:cBhvr>
                                      <p:to>
                                        <p:strVal val="visible"/>
                                      </p:to>
                                    </p:set>
                                    <p:animEffect transition="in" filter="fade">
                                      <p:cBhvr>
                                        <p:cTn id="12" dur="2000"/>
                                        <p:tgtEl>
                                          <p:spTgt spid="8">
                                            <p:graphicEl>
                                              <a:dgm id="{53FAFD0B-0C17-40D5-AB62-9830B4E1506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C05C2A1F-6C43-40BA-BDC5-BFAB5F776C40}"/>
                                            </p:graphicEl>
                                          </p:spTgt>
                                        </p:tgtEl>
                                        <p:attrNameLst>
                                          <p:attrName>style.visibility</p:attrName>
                                        </p:attrNameLst>
                                      </p:cBhvr>
                                      <p:to>
                                        <p:strVal val="visible"/>
                                      </p:to>
                                    </p:set>
                                    <p:animEffect transition="in" filter="fade">
                                      <p:cBhvr>
                                        <p:cTn id="17" dur="2000"/>
                                        <p:tgtEl>
                                          <p:spTgt spid="8">
                                            <p:graphicEl>
                                              <a:dgm id="{C05C2A1F-6C43-40BA-BDC5-BFAB5F776C4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1EEFE333-6344-4FE8-A348-80A5DBC0ACD3}"/>
                                            </p:graphicEl>
                                          </p:spTgt>
                                        </p:tgtEl>
                                        <p:attrNameLst>
                                          <p:attrName>style.visibility</p:attrName>
                                        </p:attrNameLst>
                                      </p:cBhvr>
                                      <p:to>
                                        <p:strVal val="visible"/>
                                      </p:to>
                                    </p:set>
                                    <p:animEffect transition="in" filter="fade">
                                      <p:cBhvr>
                                        <p:cTn id="22" dur="2000"/>
                                        <p:tgtEl>
                                          <p:spTgt spid="8">
                                            <p:graphicEl>
                                              <a:dgm id="{1EEFE333-6344-4FE8-A348-80A5DBC0AC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371600" y="1700808"/>
            <a:ext cx="7620000" cy="1440160"/>
          </a:xfrm>
        </p:spPr>
        <p:txBody>
          <a:bodyPr>
            <a:noAutofit/>
          </a:bodyPr>
          <a:lstStyle/>
          <a:p>
            <a:pPr algn="ctr"/>
            <a:r>
              <a:rPr lang="fr-FR" sz="3600" b="1" dirty="0" smtClean="0">
                <a:solidFill>
                  <a:schemeClr val="tx1"/>
                </a:solidFill>
                <a:latin typeface="Times New Roman" pitchFamily="18" charset="0"/>
                <a:cs typeface="Times New Roman" pitchFamily="18" charset="0"/>
              </a:rPr>
              <a:t>Les facteurs qui influencent  l’évolution du cancer</a:t>
            </a:r>
            <a:br>
              <a:rPr lang="fr-FR" sz="3600" b="1" dirty="0" smtClean="0">
                <a:solidFill>
                  <a:schemeClr val="tx1"/>
                </a:solidFill>
                <a:latin typeface="Times New Roman" pitchFamily="18" charset="0"/>
                <a:cs typeface="Times New Roman" pitchFamily="18" charset="0"/>
              </a:rPr>
            </a:br>
            <a:endParaRPr lang="fr-FR"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e bas 2"/>
          <p:cNvSpPr/>
          <p:nvPr/>
        </p:nvSpPr>
        <p:spPr>
          <a:xfrm>
            <a:off x="1835696" y="404664"/>
            <a:ext cx="5112568" cy="2448272"/>
          </a:xfrm>
          <a:prstGeom prst="down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1- Les événements génétiques d’origine somatique</a:t>
            </a:r>
            <a:endParaRPr lang="fr-FR" sz="2400" b="1" dirty="0">
              <a:solidFill>
                <a:schemeClr val="tx1"/>
              </a:solidFill>
              <a:latin typeface="Times New Roman" pitchFamily="18" charset="0"/>
              <a:cs typeface="Times New Roman" pitchFamily="18" charset="0"/>
            </a:endParaRPr>
          </a:p>
        </p:txBody>
      </p:sp>
      <p:sp>
        <p:nvSpPr>
          <p:cNvPr id="5" name="Ellipse 4"/>
          <p:cNvSpPr/>
          <p:nvPr/>
        </p:nvSpPr>
        <p:spPr>
          <a:xfrm>
            <a:off x="0" y="2420888"/>
            <a:ext cx="2866369" cy="25514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4000" b="1" dirty="0" smtClean="0">
                <a:solidFill>
                  <a:schemeClr val="tx1"/>
                </a:solidFill>
                <a:latin typeface="Times New Roman" pitchFamily="18" charset="0"/>
                <a:cs typeface="Times New Roman" pitchFamily="18" charset="0"/>
              </a:rPr>
              <a:t>Cellule normale </a:t>
            </a:r>
            <a:endParaRPr lang="fr-FR" sz="4000" b="1" dirty="0">
              <a:solidFill>
                <a:schemeClr val="tx1"/>
              </a:solidFill>
              <a:latin typeface="Times New Roman" pitchFamily="18" charset="0"/>
              <a:cs typeface="Times New Roman" pitchFamily="18" charset="0"/>
            </a:endParaRPr>
          </a:p>
        </p:txBody>
      </p:sp>
      <p:sp>
        <p:nvSpPr>
          <p:cNvPr id="6" name="Flèche droite 5"/>
          <p:cNvSpPr/>
          <p:nvPr/>
        </p:nvSpPr>
        <p:spPr>
          <a:xfrm>
            <a:off x="2987824" y="3212976"/>
            <a:ext cx="3528392" cy="57606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7" name="Explosion 1 6"/>
          <p:cNvSpPr/>
          <p:nvPr/>
        </p:nvSpPr>
        <p:spPr>
          <a:xfrm>
            <a:off x="6300192" y="1988840"/>
            <a:ext cx="2843808" cy="3024336"/>
          </a:xfrm>
          <a:prstGeom prst="irregularSeal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Cellule tumorale</a:t>
            </a:r>
            <a:endParaRPr lang="fr-FR" sz="2800" b="1" dirty="0">
              <a:solidFill>
                <a:schemeClr val="tx1"/>
              </a:solidFill>
              <a:latin typeface="Times New Roman" pitchFamily="18" charset="0"/>
              <a:cs typeface="Times New Roman" pitchFamily="18" charset="0"/>
            </a:endParaRPr>
          </a:p>
        </p:txBody>
      </p:sp>
      <p:sp>
        <p:nvSpPr>
          <p:cNvPr id="11" name="Éclair 10"/>
          <p:cNvSpPr/>
          <p:nvPr/>
        </p:nvSpPr>
        <p:spPr>
          <a:xfrm>
            <a:off x="1619672" y="4581128"/>
            <a:ext cx="2160240" cy="1152128"/>
          </a:xfrm>
          <a:prstGeom prst="lightningBol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2" name="Rectangle à coins arrondis 11"/>
          <p:cNvSpPr/>
          <p:nvPr/>
        </p:nvSpPr>
        <p:spPr>
          <a:xfrm>
            <a:off x="3779912" y="5589240"/>
            <a:ext cx="237626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latin typeface="Times New Roman" pitchFamily="18" charset="0"/>
                <a:cs typeface="Times New Roman" pitchFamily="18" charset="0"/>
              </a:rPr>
              <a:t>DEREGULATION</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fade">
                                      <p:cBhvr>
                                        <p:cTn id="22" dur="2000"/>
                                        <p:tgtEl>
                                          <p:spTgt spid="7">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fade">
                                      <p:cBhvr>
                                        <p:cTn id="32" dur="2000"/>
                                        <p:tgtEl>
                                          <p:spTgt spid="3">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20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animEffect transition="in" filter="fade">
                                      <p:cBhvr>
                                        <p:cTn id="47" dur="2000"/>
                                        <p:tgtEl>
                                          <p:spTgt spid="12">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animBg="1"/>
      <p:bldP spid="7" grpId="0" build="p" animBg="1"/>
      <p:bldP spid="11" grpId="0" animBg="1"/>
      <p:bldP spid="1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23528" y="4437112"/>
            <a:ext cx="8208912" cy="2232248"/>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a:lstStyle/>
          <a:p>
            <a:r>
              <a:rPr lang="fr-FR" sz="2800" i="1" dirty="0" smtClean="0">
                <a:latin typeface="Times New Roman" pitchFamily="18" charset="0"/>
                <a:cs typeface="Times New Roman" pitchFamily="18" charset="0"/>
              </a:rPr>
              <a:t>La dérégulation engendrée par les évènements génétiques vont pousser l’hôte à participer ainsi à l’expansion des cellules qui recrutent son stroma et son système vasculaire pour leur développement et l’invasion des tissus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fr-FR"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Image 6" descr="Sans titre.png"/>
          <p:cNvPicPr>
            <a:picLocks noChangeAspect="1"/>
          </p:cNvPicPr>
          <p:nvPr/>
        </p:nvPicPr>
        <p:blipFill>
          <a:blip r:embed="rId2" cstate="print">
            <a:lum contrast="7000"/>
          </a:blip>
          <a:stretch>
            <a:fillRect/>
          </a:stretch>
        </p:blipFill>
        <p:spPr>
          <a:xfrm>
            <a:off x="323528" y="0"/>
            <a:ext cx="7992888" cy="4437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23528" y="1916832"/>
            <a:ext cx="8442520" cy="2448272"/>
          </a:xfrm>
          <a:ln w="38100"/>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fr-FR" dirty="0" smtClean="0">
                <a:latin typeface="Times New Roman" pitchFamily="18" charset="0"/>
                <a:cs typeface="Times New Roman" pitchFamily="18" charset="0"/>
              </a:rPr>
              <a:t>2- Existence de gènes, appelés </a:t>
            </a:r>
            <a:r>
              <a:rPr lang="fr-FR" sz="3200" b="1" i="1" u="sng" dirty="0" smtClean="0">
                <a:solidFill>
                  <a:srgbClr val="FF0000"/>
                </a:solidFill>
                <a:latin typeface="Times New Roman" pitchFamily="18" charset="0"/>
                <a:cs typeface="Times New Roman" pitchFamily="18" charset="0"/>
              </a:rPr>
              <a:t>proto-oncogènes</a:t>
            </a:r>
            <a:r>
              <a:rPr lang="fr-FR" sz="3200"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présents dans les cellules normales et qui peuvent être activés en </a:t>
            </a:r>
            <a:r>
              <a:rPr lang="fr-FR" b="1" i="1" u="sng" dirty="0" smtClean="0">
                <a:latin typeface="Times New Roman" pitchFamily="18" charset="0"/>
                <a:cs typeface="Times New Roman" pitchFamily="18" charset="0"/>
              </a:rPr>
              <a:t>oncogènes</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sym typeface="Wingdings" pitchFamily="2" charset="2"/>
              </a:rPr>
              <a:t> </a:t>
            </a:r>
            <a:r>
              <a:rPr lang="fr-FR" dirty="0" smtClean="0">
                <a:latin typeface="Times New Roman" pitchFamily="18" charset="0"/>
                <a:cs typeface="Times New Roman" pitchFamily="18" charset="0"/>
              </a:rPr>
              <a:t>acquérir le pouvoir de transformer une cellule normale en cellule maligne par stimulation de la prolifération cellulaire</a:t>
            </a:r>
            <a:endParaRPr lang="fr-FR" dirty="0">
              <a:latin typeface="Times New Roman" pitchFamily="18" charset="0"/>
              <a:cs typeface="Times New Roman" pitchFamily="18" charset="0"/>
            </a:endParaRPr>
          </a:p>
        </p:txBody>
      </p:sp>
      <p:sp>
        <p:nvSpPr>
          <p:cNvPr id="5" name="Rectangle 4"/>
          <p:cNvSpPr/>
          <p:nvPr/>
        </p:nvSpPr>
        <p:spPr>
          <a:xfrm>
            <a:off x="539552" y="4869160"/>
            <a:ext cx="7776864" cy="1800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2800" b="1" u="sng" dirty="0" smtClean="0">
                <a:solidFill>
                  <a:srgbClr val="FF0000"/>
                </a:solidFill>
                <a:latin typeface="Times New Roman" pitchFamily="18" charset="0"/>
                <a:cs typeface="Times New Roman" pitchFamily="18" charset="0"/>
              </a:rPr>
              <a:t>Proto-oncogène: </a:t>
            </a:r>
            <a:r>
              <a:rPr lang="fr-FR" sz="24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sont les régulateurs positifs de la prolifération cellulaire (les «accélérateurs»)</a:t>
            </a:r>
          </a:p>
          <a:p>
            <a:r>
              <a:rPr lang="fr-FR" sz="2800" b="1" u="sng" dirty="0" smtClean="0">
                <a:solidFill>
                  <a:srgbClr val="FF0000"/>
                </a:solidFill>
                <a:latin typeface="Times New Roman" pitchFamily="18" charset="0"/>
                <a:cs typeface="Times New Roman" pitchFamily="18" charset="0"/>
              </a:rPr>
              <a:t>Oncogène: </a:t>
            </a:r>
            <a:r>
              <a:rPr lang="fr-FR" sz="2800" b="1" dirty="0" smtClean="0">
                <a:solidFill>
                  <a:schemeClr val="tx1"/>
                </a:solidFill>
                <a:latin typeface="Times New Roman" pitchFamily="18" charset="0"/>
                <a:cs typeface="Times New Roman" pitchFamily="18" charset="0"/>
              </a:rPr>
              <a:t>sont une catégorie de gène dont l'expression favorise la survenue de cancers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build="allAtOnce"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945</TotalTime>
  <Words>1009</Words>
  <Application>Microsoft Office PowerPoint</Application>
  <PresentationFormat>Affichage à l'écran (4:3)</PresentationFormat>
  <Paragraphs>132</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Médian</vt:lpstr>
      <vt:lpstr>Cancer et système immunitaire</vt:lpstr>
      <vt:lpstr>PLAN</vt:lpstr>
      <vt:lpstr>Introduction</vt:lpstr>
      <vt:lpstr>Définition d’une cellule cancéreuse </vt:lpstr>
      <vt:lpstr>Types de cancers </vt:lpstr>
      <vt:lpstr>Les facteurs qui influencent  l’évolution du cancer </vt:lpstr>
      <vt:lpstr>Diapositive 7</vt:lpstr>
      <vt:lpstr>Diapositive 8</vt:lpstr>
      <vt:lpstr>Diapositive 9</vt:lpstr>
      <vt:lpstr>CANCERS ET VASCULARISATION TUMORALE</vt:lpstr>
      <vt:lpstr>Antigènes (AG) tumoraux </vt:lpstr>
      <vt:lpstr>Diapositive 12</vt:lpstr>
      <vt:lpstr>Le concept d’immuno-surveillance</vt:lpstr>
      <vt:lpstr>Diapositive 14</vt:lpstr>
      <vt:lpstr>Diapositive 15</vt:lpstr>
      <vt:lpstr>Bases moléculaires et cellulaires de la réponse immunitaire anti-tumorale</vt:lpstr>
      <vt:lpstr>Diapositive 17</vt:lpstr>
      <vt:lpstr>Immunité non spécifique</vt:lpstr>
      <vt:lpstr>Mode d’action de l’IFN-γ </vt:lpstr>
      <vt:lpstr>Réponse immunitaire specifique Lymphocytes T CD8+ et T CD4+</vt:lpstr>
      <vt:lpstr>Autres caractéristiques des Lymphocytes actifs</vt:lpstr>
      <vt:lpstr>Dans le cas tumoral </vt:lpstr>
      <vt:lpstr>Diapositive 23</vt:lpstr>
      <vt:lpstr>Les stratégies immuno-thérapeutiques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et système immunitaire</dc:title>
  <dc:creator>Hocine Choukrane</dc:creator>
  <cp:lastModifiedBy>Lilis</cp:lastModifiedBy>
  <cp:revision>100</cp:revision>
  <dcterms:created xsi:type="dcterms:W3CDTF">2013-11-21T20:26:11Z</dcterms:created>
  <dcterms:modified xsi:type="dcterms:W3CDTF">2013-12-09T08:22:41Z</dcterms:modified>
</cp:coreProperties>
</file>