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75" r:id="rId3"/>
    <p:sldId id="257" r:id="rId4"/>
    <p:sldId id="259" r:id="rId5"/>
    <p:sldId id="268" r:id="rId6"/>
    <p:sldId id="269" r:id="rId7"/>
    <p:sldId id="271" r:id="rId8"/>
    <p:sldId id="260" r:id="rId9"/>
    <p:sldId id="272" r:id="rId10"/>
    <p:sldId id="263" r:id="rId11"/>
    <p:sldId id="264" r:id="rId12"/>
    <p:sldId id="265" r:id="rId13"/>
    <p:sldId id="266" r:id="rId14"/>
    <p:sldId id="273" r:id="rId15"/>
    <p:sldId id="274" r:id="rId16"/>
    <p:sldId id="262" r:id="rId17"/>
    <p:sldId id="276"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p:cViewPr>
        <p:scale>
          <a:sx n="73" d="100"/>
          <a:sy n="73" d="100"/>
        </p:scale>
        <p:origin x="-123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A38614-DA23-4055-9E3E-2AFEA2A71783}" type="datetimeFigureOut">
              <a:rPr lang="fr-FR" smtClean="0"/>
              <a:pPr/>
              <a:t>11/12/2013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B65DD8-F6F2-4268-B433-9944467DC88D}" type="slidenum">
              <a:rPr lang="fr-FR" smtClean="0"/>
              <a:pPr/>
              <a:t>‹N°›</a:t>
            </a:fld>
            <a:endParaRPr lang="fr-FR"/>
          </a:p>
        </p:txBody>
      </p:sp>
    </p:spTree>
    <p:extLst>
      <p:ext uri="{BB962C8B-B14F-4D97-AF65-F5344CB8AC3E}">
        <p14:creationId xmlns:p14="http://schemas.microsoft.com/office/powerpoint/2010/main" xmlns="" val="1069730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0B65DD8-F6F2-4268-B433-9944467DC88D}" type="slidenum">
              <a:rPr lang="fr-FR" smtClean="0"/>
              <a:pPr/>
              <a:t>17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1EAFD878-26A9-41AE-8515-A4DD06FAF368}" type="datetimeFigureOut">
              <a:rPr lang="fr-FR" smtClean="0"/>
              <a:pPr/>
              <a:t>11/12/2013</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4E124C95-F19D-4785-88E0-F918F39A97A5}"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1EAFD878-26A9-41AE-8515-A4DD06FAF368}" type="datetimeFigureOut">
              <a:rPr lang="fr-FR" smtClean="0"/>
              <a:pPr/>
              <a:t>11/12/2013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E124C95-F19D-4785-88E0-F918F39A97A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1EAFD878-26A9-41AE-8515-A4DD06FAF368}" type="datetimeFigureOut">
              <a:rPr lang="fr-FR" smtClean="0"/>
              <a:pPr/>
              <a:t>11/12/2013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E124C95-F19D-4785-88E0-F918F39A97A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1EAFD878-26A9-41AE-8515-A4DD06FAF368}" type="datetimeFigureOut">
              <a:rPr lang="fr-FR" smtClean="0"/>
              <a:pPr/>
              <a:t>11/12/2013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E124C95-F19D-4785-88E0-F918F39A97A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1EAFD878-26A9-41AE-8515-A4DD06FAF368}" type="datetimeFigureOut">
              <a:rPr lang="fr-FR" smtClean="0"/>
              <a:pPr/>
              <a:t>11/12/2013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E124C95-F19D-4785-88E0-F918F39A97A5}"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1EAFD878-26A9-41AE-8515-A4DD06FAF368}" type="datetimeFigureOut">
              <a:rPr lang="fr-FR" smtClean="0"/>
              <a:pPr/>
              <a:t>11/12/2013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4E124C95-F19D-4785-88E0-F918F39A97A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1EAFD878-26A9-41AE-8515-A4DD06FAF368}" type="datetimeFigureOut">
              <a:rPr lang="fr-FR" smtClean="0"/>
              <a:pPr/>
              <a:t>11/12/2013</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4E124C95-F19D-4785-88E0-F918F39A97A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1EAFD878-26A9-41AE-8515-A4DD06FAF368}" type="datetimeFigureOut">
              <a:rPr lang="fr-FR" smtClean="0"/>
              <a:pPr/>
              <a:t>11/12/2013</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4E124C95-F19D-4785-88E0-F918F39A97A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1EAFD878-26A9-41AE-8515-A4DD06FAF368}" type="datetimeFigureOut">
              <a:rPr lang="fr-FR" smtClean="0"/>
              <a:pPr/>
              <a:t>11/12/2013</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4E124C95-F19D-4785-88E0-F918F39A97A5}"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1EAFD878-26A9-41AE-8515-A4DD06FAF368}" type="datetimeFigureOut">
              <a:rPr lang="fr-FR" smtClean="0"/>
              <a:pPr/>
              <a:t>11/12/2013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4E124C95-F19D-4785-88E0-F918F39A97A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1EAFD878-26A9-41AE-8515-A4DD06FAF368}" type="datetimeFigureOut">
              <a:rPr lang="fr-FR" smtClean="0"/>
              <a:pPr/>
              <a:t>11/12/2013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4E124C95-F19D-4785-88E0-F918F39A97A5}"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EAFD878-26A9-41AE-8515-A4DD06FAF368}" type="datetimeFigureOut">
              <a:rPr lang="fr-FR" smtClean="0"/>
              <a:pPr/>
              <a:t>11/12/2013</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E124C95-F19D-4785-88E0-F918F39A97A5}"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03648" y="2276872"/>
            <a:ext cx="7406640" cy="1512168"/>
          </a:xfrm>
        </p:spPr>
        <p:txBody>
          <a:bodyPr/>
          <a:lstStyle/>
          <a:p>
            <a:r>
              <a:rPr lang="fr-FR"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LES AC </a:t>
            </a:r>
            <a:r>
              <a:rPr lang="fr-FR" sz="4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MONOCLONAUX</a:t>
            </a:r>
            <a:endParaRPr lang="fr-FR"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4" name="Rectangle 3"/>
          <p:cNvSpPr/>
          <p:nvPr/>
        </p:nvSpPr>
        <p:spPr>
          <a:xfrm>
            <a:off x="2486492" y="6309320"/>
            <a:ext cx="4171015" cy="923330"/>
          </a:xfrm>
          <a:prstGeom prst="rect">
            <a:avLst/>
          </a:prstGeom>
          <a:noFill/>
        </p:spPr>
        <p:txBody>
          <a:bodyPr wrap="square" lIns="91440" tIns="45720" rIns="91440" bIns="45720">
            <a:spAutoFit/>
          </a:bodyPr>
          <a:lstStyle/>
          <a:p>
            <a:pPr algn="ctr"/>
            <a:endParaRPr lang="fr-FR"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229600" cy="418058"/>
          </a:xfrm>
        </p:spPr>
        <p:txBody>
          <a:bodyPr>
            <a:normAutofit fontScale="90000"/>
          </a:bodyPr>
          <a:lstStyle/>
          <a:p>
            <a:r>
              <a:rPr lang="fr-FR" b="1" u="sng" dirty="0" smtClean="0"/>
              <a:t>PRODUCTION D’AC:</a:t>
            </a:r>
            <a:endParaRPr lang="fr-FR" b="1" u="sng" dirty="0"/>
          </a:p>
        </p:txBody>
      </p:sp>
      <p:sp>
        <p:nvSpPr>
          <p:cNvPr id="3" name="Espace réservé du contenu 2"/>
          <p:cNvSpPr>
            <a:spLocks noGrp="1"/>
          </p:cNvSpPr>
          <p:nvPr>
            <p:ph idx="1"/>
          </p:nvPr>
        </p:nvSpPr>
        <p:spPr>
          <a:xfrm>
            <a:off x="457200" y="836712"/>
            <a:ext cx="8229600" cy="5289451"/>
          </a:xfrm>
        </p:spPr>
        <p:txBody>
          <a:bodyPr>
            <a:normAutofit fontScale="85000" lnSpcReduction="10000"/>
          </a:bodyPr>
          <a:lstStyle/>
          <a:p>
            <a:r>
              <a:rPr lang="fr-FR" dirty="0"/>
              <a:t>La production de ces anticorps  in-vitro est très difficile à cause de la faible durée de vie des plasmocytes.</a:t>
            </a:r>
            <a:br>
              <a:rPr lang="fr-FR" dirty="0"/>
            </a:br>
            <a:r>
              <a:rPr lang="fr-FR" dirty="0"/>
              <a:t/>
            </a:r>
            <a:br>
              <a:rPr lang="fr-FR" dirty="0"/>
            </a:br>
            <a:r>
              <a:rPr lang="fr-FR" dirty="0"/>
              <a:t>In-vivo, la production de ces anticorps peut être obtenue en injectant chez l'animal un antigène donné puis extraction de ceux-ci dans le sang. Cette méthode est très couteuse et très peu d'anticorps sont obtenus.</a:t>
            </a:r>
            <a:br>
              <a:rPr lang="fr-FR" dirty="0"/>
            </a:br>
            <a:r>
              <a:rPr lang="fr-FR" dirty="0"/>
              <a:t/>
            </a:r>
            <a:br>
              <a:rPr lang="fr-FR" dirty="0"/>
            </a:br>
            <a:r>
              <a:rPr lang="fr-FR" dirty="0"/>
              <a:t>L'élaboration de la technique des </a:t>
            </a:r>
            <a:r>
              <a:rPr lang="fr-FR" b="1" dirty="0"/>
              <a:t>hybridomes</a:t>
            </a:r>
            <a:r>
              <a:rPr lang="fr-FR" dirty="0"/>
              <a:t> par </a:t>
            </a:r>
            <a:r>
              <a:rPr lang="fr-FR" b="1" dirty="0"/>
              <a:t>César </a:t>
            </a:r>
            <a:r>
              <a:rPr lang="fr-FR" b="1" dirty="0" err="1"/>
              <a:t>Milstein</a:t>
            </a:r>
            <a:r>
              <a:rPr lang="fr-FR" dirty="0"/>
              <a:t> et </a:t>
            </a:r>
            <a:r>
              <a:rPr lang="fr-FR" b="1" dirty="0"/>
              <a:t>Georges </a:t>
            </a:r>
            <a:r>
              <a:rPr lang="fr-FR" b="1" dirty="0" err="1"/>
              <a:t>köhler</a:t>
            </a:r>
            <a:r>
              <a:rPr lang="fr-FR" dirty="0"/>
              <a:t> en 1975 a permis d'obtenir une grande quantité d'anticorps à faible coût et ainsi permettre de les utiliser  dans de nombreuses applications.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0026"/>
          </a:xfrm>
        </p:spPr>
        <p:txBody>
          <a:bodyPr>
            <a:normAutofit fontScale="90000"/>
          </a:bodyPr>
          <a:lstStyle/>
          <a:p>
            <a:endParaRPr lang="fr-FR" dirty="0"/>
          </a:p>
        </p:txBody>
      </p:sp>
      <p:sp>
        <p:nvSpPr>
          <p:cNvPr id="3" name="Espace réservé du contenu 2"/>
          <p:cNvSpPr>
            <a:spLocks noGrp="1"/>
          </p:cNvSpPr>
          <p:nvPr>
            <p:ph idx="1"/>
          </p:nvPr>
        </p:nvSpPr>
        <p:spPr>
          <a:xfrm>
            <a:off x="251520" y="620688"/>
            <a:ext cx="8435280" cy="5832648"/>
          </a:xfrm>
        </p:spPr>
        <p:txBody>
          <a:bodyPr>
            <a:normAutofit fontScale="85000" lnSpcReduction="20000"/>
          </a:bodyPr>
          <a:lstStyle/>
          <a:p>
            <a:r>
              <a:rPr lang="fr-FR" dirty="0"/>
              <a:t>Cette technique consiste à injecter l'antigène d'intérêt chez une souris puis de </a:t>
            </a:r>
            <a:r>
              <a:rPr lang="fr-FR" dirty="0" err="1"/>
              <a:t>prélèver</a:t>
            </a:r>
            <a:r>
              <a:rPr lang="fr-FR" dirty="0"/>
              <a:t>, au bout de quelques semaines, les cellules de la rate. </a:t>
            </a:r>
            <a:r>
              <a:rPr lang="fr-FR" dirty="0" err="1"/>
              <a:t>Parmis</a:t>
            </a:r>
            <a:r>
              <a:rPr lang="fr-FR" dirty="0"/>
              <a:t> ces cellules se trouvent </a:t>
            </a:r>
            <a:r>
              <a:rPr lang="fr-FR" b="1" dirty="0"/>
              <a:t>des plasmocytes</a:t>
            </a:r>
            <a:r>
              <a:rPr lang="fr-FR" dirty="0"/>
              <a:t> sécrétant des anticorps dirigés spécifiquement contre l'antigène choisi. On fusionne ces plasmocytes avec des cellules de tumeur appelées </a:t>
            </a:r>
            <a:r>
              <a:rPr lang="fr-FR" b="1" dirty="0"/>
              <a:t>cellules </a:t>
            </a:r>
            <a:r>
              <a:rPr lang="fr-FR" b="1" dirty="0" err="1"/>
              <a:t>myélomateuses</a:t>
            </a:r>
            <a:r>
              <a:rPr lang="fr-FR" dirty="0"/>
              <a:t> (cellules immortelles) grâce à l'addition de </a:t>
            </a:r>
            <a:r>
              <a:rPr lang="fr-FR" b="1" dirty="0"/>
              <a:t>polyéthylène glycol</a:t>
            </a:r>
            <a:r>
              <a:rPr lang="fr-FR" dirty="0"/>
              <a:t> (PEG) qui induit la fusion membranaire et permet ainsi d'obtenir </a:t>
            </a:r>
            <a:r>
              <a:rPr lang="fr-FR" b="1" dirty="0"/>
              <a:t>des hybridomes</a:t>
            </a:r>
            <a:r>
              <a:rPr lang="fr-FR" dirty="0"/>
              <a:t> qui ont la capacité de se multiplier plus rapidement que les cellules normales du corps productrices d'anticorps et de développer indéfiniment des anticorps spécifiques. Les cellules sont ensuite réparties dans des plaques </a:t>
            </a:r>
            <a:r>
              <a:rPr lang="fr-FR" dirty="0" err="1"/>
              <a:t>multipuits</a:t>
            </a:r>
            <a:r>
              <a:rPr lang="fr-FR" dirty="0"/>
              <a:t> de telle sorte qu'il n'y ait qu'une cellule par puits.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02034"/>
          </a:xfrm>
        </p:spPr>
        <p:txBody>
          <a:bodyPr>
            <a:normAutofit fontScale="90000"/>
          </a:bodyPr>
          <a:lstStyle/>
          <a:p>
            <a:endParaRPr lang="fr-FR" dirty="0"/>
          </a:p>
        </p:txBody>
      </p:sp>
      <p:sp>
        <p:nvSpPr>
          <p:cNvPr id="3" name="Espace réservé du contenu 2"/>
          <p:cNvSpPr>
            <a:spLocks noGrp="1"/>
          </p:cNvSpPr>
          <p:nvPr>
            <p:ph idx="1"/>
          </p:nvPr>
        </p:nvSpPr>
        <p:spPr>
          <a:xfrm>
            <a:off x="179512" y="692696"/>
            <a:ext cx="8784976" cy="5904656"/>
          </a:xfrm>
        </p:spPr>
        <p:txBody>
          <a:bodyPr>
            <a:normAutofit fontScale="85000" lnSpcReduction="10000"/>
          </a:bodyPr>
          <a:lstStyle/>
          <a:p>
            <a:r>
              <a:rPr lang="fr-FR" dirty="0"/>
              <a:t>Afin d'éliminer les plasmocytes et les cellules </a:t>
            </a:r>
            <a:r>
              <a:rPr lang="fr-FR" dirty="0" err="1"/>
              <a:t>myélomateuses</a:t>
            </a:r>
            <a:r>
              <a:rPr lang="fr-FR" dirty="0"/>
              <a:t> non fusionnées, on utilisera un milieu de culture sélectif (milieu de culture HAT). Les plasmocytes non fusionnés meurent rapidement et les cellules </a:t>
            </a:r>
            <a:r>
              <a:rPr lang="fr-FR" dirty="0" err="1"/>
              <a:t>myélomateuses</a:t>
            </a:r>
            <a:r>
              <a:rPr lang="fr-FR" dirty="0"/>
              <a:t> utilisées ayant un gène non fonctionnel pour une enzyme intervenant dans la synthèse des nucléotides-</a:t>
            </a:r>
            <a:r>
              <a:rPr lang="fr-FR" dirty="0" err="1"/>
              <a:t>hypoxanthine</a:t>
            </a:r>
            <a:r>
              <a:rPr lang="fr-FR" dirty="0"/>
              <a:t> - guanine - </a:t>
            </a:r>
            <a:r>
              <a:rPr lang="fr-FR" dirty="0" err="1"/>
              <a:t>phosphoribosyl</a:t>
            </a:r>
            <a:r>
              <a:rPr lang="fr-FR" dirty="0"/>
              <a:t> - transférase (HGRPT) sont incapable de survivre dans un milieu HAT (</a:t>
            </a:r>
            <a:r>
              <a:rPr lang="fr-FR" dirty="0" err="1"/>
              <a:t>hypoxanthine</a:t>
            </a:r>
            <a:r>
              <a:rPr lang="fr-FR" dirty="0"/>
              <a:t> </a:t>
            </a:r>
            <a:r>
              <a:rPr lang="fr-FR" dirty="0" err="1"/>
              <a:t>aminoptérine</a:t>
            </a:r>
            <a:r>
              <a:rPr lang="fr-FR" dirty="0"/>
              <a:t> </a:t>
            </a:r>
            <a:r>
              <a:rPr lang="fr-FR" dirty="0" err="1"/>
              <a:t>thymidine</a:t>
            </a:r>
            <a:r>
              <a:rPr lang="fr-FR" dirty="0"/>
              <a:t>).</a:t>
            </a:r>
            <a:br>
              <a:rPr lang="fr-FR" dirty="0"/>
            </a:br>
            <a:r>
              <a:rPr lang="fr-FR" dirty="0"/>
              <a:t>Seules les cellules hybrides se multiplient. Au bout d'une dizaine de jours, on recherche dans chaque puits la présence d'anticorps dirigés contre l'antigène utilisé pour immuniser la souris. On repique les cellules productrices. On isole ainsi quelques clones cellulaires producteurs qui pourront être conservées dans l'azote liquide.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228919"/>
            <a:ext cx="8229600" cy="45719"/>
          </a:xfrm>
        </p:spPr>
        <p:txBody>
          <a:bodyPr>
            <a:normAutofit fontScale="90000"/>
          </a:bodyPr>
          <a:lstStyle/>
          <a:p>
            <a:endParaRPr lang="fr-FR" dirty="0"/>
          </a:p>
        </p:txBody>
      </p:sp>
      <p:pic>
        <p:nvPicPr>
          <p:cNvPr id="24579" name="Picture 3"/>
          <p:cNvPicPr>
            <a:picLocks noGrp="1" noChangeAspect="1" noChangeArrowheads="1"/>
          </p:cNvPicPr>
          <p:nvPr>
            <p:ph idx="1"/>
          </p:nvPr>
        </p:nvPicPr>
        <p:blipFill>
          <a:blip r:embed="rId2" cstate="print"/>
          <a:srcRect/>
          <a:stretch>
            <a:fillRect/>
          </a:stretch>
        </p:blipFill>
        <p:spPr bwMode="auto">
          <a:xfrm>
            <a:off x="323528" y="0"/>
            <a:ext cx="7848872" cy="66693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778098"/>
          </a:xfrm>
        </p:spPr>
        <p:txBody>
          <a:bodyPr>
            <a:normAutofit/>
          </a:bodyPr>
          <a:lstStyle/>
          <a:p>
            <a:r>
              <a:rPr lang="fr-FR" sz="3200" b="1" u="sng" dirty="0" smtClean="0"/>
              <a:t>MECANISME D’ACTION:</a:t>
            </a:r>
            <a:endParaRPr lang="fr-FR" sz="3200" b="1" u="sng" dirty="0"/>
          </a:p>
        </p:txBody>
      </p:sp>
      <p:sp>
        <p:nvSpPr>
          <p:cNvPr id="3" name="Espace réservé du contenu 2"/>
          <p:cNvSpPr>
            <a:spLocks noGrp="1"/>
          </p:cNvSpPr>
          <p:nvPr>
            <p:ph idx="1"/>
          </p:nvPr>
        </p:nvSpPr>
        <p:spPr>
          <a:xfrm>
            <a:off x="1187624" y="980728"/>
            <a:ext cx="7746064" cy="5544616"/>
          </a:xfrm>
        </p:spPr>
        <p:txBody>
          <a:bodyPr>
            <a:normAutofit/>
          </a:bodyPr>
          <a:lstStyle/>
          <a:p>
            <a:r>
              <a:rPr lang="fr-FR" dirty="0" smtClean="0"/>
              <a:t>Les anticorps monoclonaux peuvent fonctionner selon trois principaux modes d’action : </a:t>
            </a:r>
          </a:p>
          <a:p>
            <a:r>
              <a:rPr lang="fr-FR" dirty="0" smtClean="0"/>
              <a:t>-en </a:t>
            </a:r>
            <a:r>
              <a:rPr lang="fr-FR" b="1" dirty="0" smtClean="0"/>
              <a:t>bloquant</a:t>
            </a:r>
            <a:r>
              <a:rPr lang="fr-FR" dirty="0" smtClean="0"/>
              <a:t> l’action de molécules ou de récepteurs spécifiques, </a:t>
            </a:r>
          </a:p>
          <a:p>
            <a:r>
              <a:rPr lang="fr-FR" dirty="0" smtClean="0"/>
              <a:t>-en </a:t>
            </a:r>
            <a:r>
              <a:rPr lang="fr-FR" b="1" dirty="0" smtClean="0"/>
              <a:t>ciblant</a:t>
            </a:r>
            <a:r>
              <a:rPr lang="fr-FR" dirty="0" smtClean="0"/>
              <a:t> des cellules spécifiques </a:t>
            </a:r>
          </a:p>
          <a:p>
            <a:r>
              <a:rPr lang="fr-FR" dirty="0" smtClean="0"/>
              <a:t>-ou en fonctionnant comme des molécules </a:t>
            </a:r>
          </a:p>
          <a:p>
            <a:pPr>
              <a:buNone/>
            </a:pPr>
            <a:r>
              <a:rPr lang="fr-FR" b="1" dirty="0" smtClean="0"/>
              <a:t>de signalisation</a:t>
            </a:r>
            <a:r>
              <a:rPr lang="fr-FR" dirty="0" smtClean="0"/>
              <a:t>.</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130026"/>
          </a:xfrm>
        </p:spPr>
        <p:txBody>
          <a:bodyPr>
            <a:normAutofit fontScale="90000"/>
          </a:bodyPr>
          <a:lstStyle/>
          <a:p>
            <a:endParaRPr lang="fr-FR" dirty="0"/>
          </a:p>
        </p:txBody>
      </p:sp>
      <p:sp>
        <p:nvSpPr>
          <p:cNvPr id="3" name="Espace réservé du contenu 2"/>
          <p:cNvSpPr>
            <a:spLocks noGrp="1"/>
          </p:cNvSpPr>
          <p:nvPr>
            <p:ph idx="1"/>
          </p:nvPr>
        </p:nvSpPr>
        <p:spPr>
          <a:xfrm>
            <a:off x="1187624" y="476672"/>
            <a:ext cx="7746064" cy="6192688"/>
          </a:xfrm>
        </p:spPr>
        <p:txBody>
          <a:bodyPr>
            <a:normAutofit/>
          </a:bodyPr>
          <a:lstStyle/>
          <a:p>
            <a:r>
              <a:rPr lang="fr-FR" sz="1600" b="1" dirty="0" smtClean="0"/>
              <a:t>1</a:t>
            </a:r>
            <a:r>
              <a:rPr lang="fr-FR" sz="2400" b="1" dirty="0" smtClean="0"/>
              <a:t>- Blocage :</a:t>
            </a:r>
          </a:p>
          <a:p>
            <a:r>
              <a:rPr lang="fr-FR" sz="2400" dirty="0" smtClean="0"/>
              <a:t>Les anticorps monoclonaux sont utilisés pour bloquer de façon spécifique, la fonction de facteurs de croissance cytokines ou autres médiateurs solubles. Ce blocage se fait par liaison directe au facteur lui-même ou à son récepteur.</a:t>
            </a:r>
          </a:p>
          <a:p>
            <a:r>
              <a:rPr lang="fr-FR" sz="2400" b="1" dirty="0" smtClean="0"/>
              <a:t>2- Ciblage :</a:t>
            </a:r>
          </a:p>
          <a:p>
            <a:r>
              <a:rPr lang="fr-FR" sz="2400" dirty="0" smtClean="0"/>
              <a:t>En oncologie, les anticorps monoclonaux sont utilisés pour cibler les cellules tumorales.</a:t>
            </a:r>
          </a:p>
          <a:p>
            <a:r>
              <a:rPr lang="fr-FR" sz="2400" b="1" dirty="0" smtClean="0"/>
              <a:t>3- Signalisation :</a:t>
            </a:r>
          </a:p>
          <a:p>
            <a:r>
              <a:rPr lang="fr-FR" sz="2400" dirty="0" smtClean="0"/>
              <a:t>La liaison de récepteurs membranaires par les anticorps </a:t>
            </a:r>
          </a:p>
          <a:p>
            <a:pPr>
              <a:buNone/>
            </a:pPr>
            <a:r>
              <a:rPr lang="fr-FR" sz="2400" dirty="0" smtClean="0"/>
              <a:t>monoclonaux de signalisation génère des signaux transmembranaires permettant de contrôler la croissance </a:t>
            </a:r>
          </a:p>
          <a:p>
            <a:pPr>
              <a:buNone/>
            </a:pPr>
            <a:r>
              <a:rPr lang="fr-FR" sz="2400" dirty="0" smtClean="0"/>
              <a:t>et l’</a:t>
            </a:r>
            <a:r>
              <a:rPr lang="fr-FR" sz="2400" dirty="0" err="1" smtClean="0"/>
              <a:t>apoptose</a:t>
            </a:r>
            <a:r>
              <a:rPr lang="fr-FR" sz="2400" dirty="0" smtClean="0"/>
              <a:t> des cellules tumorales.</a:t>
            </a:r>
            <a:endParaRPr lang="fr-FR"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t>CONCLUSION:</a:t>
            </a:r>
            <a:endParaRPr lang="fr-FR" b="1" u="sng" dirty="0"/>
          </a:p>
        </p:txBody>
      </p:sp>
      <p:sp>
        <p:nvSpPr>
          <p:cNvPr id="3" name="Espace réservé du contenu 2"/>
          <p:cNvSpPr>
            <a:spLocks noGrp="1"/>
          </p:cNvSpPr>
          <p:nvPr>
            <p:ph idx="1"/>
          </p:nvPr>
        </p:nvSpPr>
        <p:spPr/>
        <p:txBody>
          <a:bodyPr>
            <a:normAutofit fontScale="92500" lnSpcReduction="20000"/>
          </a:bodyPr>
          <a:lstStyle/>
          <a:p>
            <a:r>
              <a:rPr lang="fr-FR" dirty="0" smtClean="0"/>
              <a:t>Les anticorps monoclonaux ont permis de </a:t>
            </a:r>
          </a:p>
          <a:p>
            <a:pPr>
              <a:buNone/>
            </a:pPr>
            <a:r>
              <a:rPr lang="fr-FR" dirty="0" smtClean="0"/>
              <a:t>révolutionner la prise en charge de certaines cancers ces dernières années. Aujourd’hui les industriels cherchent à décupler l’efficacité de ces </a:t>
            </a:r>
            <a:r>
              <a:rPr lang="fr-FR" dirty="0" err="1" smtClean="0"/>
              <a:t>biomédicaments</a:t>
            </a:r>
            <a:r>
              <a:rPr lang="fr-FR" dirty="0" smtClean="0"/>
              <a:t> en les couplant à des molécules cytotoxiques qui vont agir localement et tuer les cellules visées par l’anticorps, beaucoup plus sûrement que si celui-ci agissait seul, tout en limitant les effets secondaires de la </a:t>
            </a:r>
            <a:r>
              <a:rPr lang="fr-FR" dirty="0" err="1" smtClean="0"/>
              <a:t>chiomiothérapie</a:t>
            </a:r>
            <a:r>
              <a:rPr lang="fr-FR" dirty="0" smtClean="0"/>
              <a:t>, puisque délivrée au cœur même des cellules tumorales</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7158" y="4714884"/>
            <a:ext cx="8215338" cy="830997"/>
          </a:xfrm>
          <a:prstGeom prst="rect">
            <a:avLst/>
          </a:prstGeom>
        </p:spPr>
        <p:txBody>
          <a:bodyPr wrap="square">
            <a:spAutoFit/>
          </a:bodyPr>
          <a:lstStyle/>
          <a:p>
            <a:pPr algn="ctr"/>
            <a:r>
              <a:rPr lang="fr-FR" sz="4800" dirty="0" smtClean="0"/>
              <a:t> </a:t>
            </a:r>
            <a:endParaRPr lang="fr-FR" sz="4800" dirty="0"/>
          </a:p>
        </p:txBody>
      </p:sp>
      <p:pic>
        <p:nvPicPr>
          <p:cNvPr id="3076" name="Picture 4" descr="C:\Users\OTSMANE\Desktop\amina\images\13.jpg"/>
          <p:cNvPicPr>
            <a:picLocks noChangeAspect="1" noChangeArrowheads="1"/>
          </p:cNvPicPr>
          <p:nvPr/>
        </p:nvPicPr>
        <p:blipFill>
          <a:blip r:embed="rId3" cstate="print"/>
          <a:srcRect/>
          <a:stretch>
            <a:fillRect/>
          </a:stretch>
        </p:blipFill>
        <p:spPr bwMode="auto">
          <a:xfrm>
            <a:off x="539552" y="260648"/>
            <a:ext cx="8359569" cy="6357982"/>
          </a:xfrm>
          <a:prstGeom prst="rect">
            <a:avLst/>
          </a:prstGeom>
          <a:noFill/>
        </p:spPr>
      </p:pic>
      <p:sp>
        <p:nvSpPr>
          <p:cNvPr id="7" name="Rectangle 6"/>
          <p:cNvSpPr/>
          <p:nvPr/>
        </p:nvSpPr>
        <p:spPr>
          <a:xfrm>
            <a:off x="1000100" y="5715016"/>
            <a:ext cx="7286676" cy="707886"/>
          </a:xfrm>
          <a:prstGeom prst="rect">
            <a:avLst/>
          </a:prstGeom>
        </p:spPr>
        <p:txBody>
          <a:bodyPr wrap="square">
            <a:prstTxWarp prst="textChevronInverted">
              <a:avLst/>
            </a:prstTxWarp>
            <a:spAutoFit/>
            <a:scene3d>
              <a:camera prst="orthographicFront"/>
              <a:lightRig rig="soft" dir="tl">
                <a:rot lat="0" lon="0" rev="0"/>
              </a:lightRig>
            </a:scene3d>
            <a:sp3d extrusionH="57150" contourW="25400" prstMaterial="matte">
              <a:bevelT w="25400" h="55880" prst="convex"/>
              <a:contourClr>
                <a:schemeClr val="accent2">
                  <a:tint val="20000"/>
                </a:schemeClr>
              </a:contourClr>
            </a:sp3d>
          </a:bodyPr>
          <a:lstStyle/>
          <a:p>
            <a:pPr algn="ctr"/>
            <a:r>
              <a:rPr lang="fr-FR" sz="4000" b="1" i="1" spc="50" dirty="0" smtClean="0">
                <a:ln w="11430"/>
                <a:solidFill>
                  <a:srgbClr val="FF0000"/>
                </a:solidFill>
                <a:effectLst>
                  <a:outerShdw blurRad="76200" dist="50800" dir="5400000" algn="tl" rotWithShape="0">
                    <a:srgbClr val="000000">
                      <a:alpha val="65000"/>
                    </a:srgbClr>
                  </a:outerShdw>
                </a:effectLst>
              </a:rPr>
              <a:t>*Merci pour votre attention* </a:t>
            </a:r>
            <a:endParaRPr lang="fr-FR" sz="4000" b="1" i="1" spc="50" dirty="0">
              <a:ln w="11430"/>
              <a:solidFill>
                <a:srgbClr val="FF0000"/>
              </a:soli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994122"/>
          </a:xfrm>
        </p:spPr>
        <p:txBody>
          <a:bodyPr/>
          <a:lstStyle/>
          <a:p>
            <a:r>
              <a:rPr lang="fr-FR" b="1" u="sng" dirty="0" smtClean="0"/>
              <a:t>INTRODUCTION:</a:t>
            </a:r>
            <a:endParaRPr lang="fr-FR" b="1" u="sng" dirty="0"/>
          </a:p>
        </p:txBody>
      </p:sp>
      <p:sp>
        <p:nvSpPr>
          <p:cNvPr id="3" name="Espace réservé du contenu 2"/>
          <p:cNvSpPr>
            <a:spLocks noGrp="1"/>
          </p:cNvSpPr>
          <p:nvPr>
            <p:ph idx="1"/>
          </p:nvPr>
        </p:nvSpPr>
        <p:spPr>
          <a:xfrm>
            <a:off x="1115616" y="1447800"/>
            <a:ext cx="7818072" cy="5221560"/>
          </a:xfrm>
        </p:spPr>
        <p:txBody>
          <a:bodyPr>
            <a:normAutofit fontScale="85000" lnSpcReduction="20000"/>
          </a:bodyPr>
          <a:lstStyle/>
          <a:p>
            <a:r>
              <a:rPr lang="fr-FR" dirty="0" smtClean="0"/>
              <a:t>De manière générale, les anticorps sont des molécules d’immunoglobulines (</a:t>
            </a:r>
            <a:r>
              <a:rPr lang="fr-FR" dirty="0" err="1" smtClean="0"/>
              <a:t>Ig</a:t>
            </a:r>
            <a:r>
              <a:rPr lang="fr-FR" dirty="0" smtClean="0"/>
              <a:t>) ayant une séquence spécifique d’acides aminés qui leur permet d’interagir sélectivement avec l’antigène(Ag) qui induit leur synthèse dans les lymphocytes B, particulièrement les plasmocytes. </a:t>
            </a:r>
          </a:p>
          <a:p>
            <a:r>
              <a:rPr lang="fr-FR" dirty="0" smtClean="0"/>
              <a:t>Les anticorps monoclonaux (</a:t>
            </a:r>
            <a:r>
              <a:rPr lang="fr-FR" dirty="0" err="1" smtClean="0"/>
              <a:t>Acm</a:t>
            </a:r>
            <a:r>
              <a:rPr lang="fr-FR" dirty="0" smtClean="0"/>
              <a:t>) sont des copies identiques d’anticorps naturellement présents dans l’organisme. Ils sont utilisés dans le traitement de diverses maladies. Cependant, plusieurs anticorps peuvent partager plusieurs propriétés sans avoir le même mécanisme d’action. Leur structure reste complexe avec une caractérisation de leurs propriétés physicochimiques, biologiques et fonctionnelles.</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t>DEFENITION:</a:t>
            </a:r>
            <a:endParaRPr lang="fr-FR" b="1" u="sng" dirty="0"/>
          </a:p>
        </p:txBody>
      </p:sp>
      <p:sp>
        <p:nvSpPr>
          <p:cNvPr id="3" name="Espace réservé du contenu 2"/>
          <p:cNvSpPr>
            <a:spLocks noGrp="1"/>
          </p:cNvSpPr>
          <p:nvPr>
            <p:ph idx="1"/>
          </p:nvPr>
        </p:nvSpPr>
        <p:spPr/>
        <p:txBody>
          <a:bodyPr/>
          <a:lstStyle/>
          <a:p>
            <a:r>
              <a:rPr lang="fr-FR" dirty="0"/>
              <a:t>Les </a:t>
            </a:r>
            <a:r>
              <a:rPr lang="fr-FR" b="1" dirty="0"/>
              <a:t>anticorps monoclonaux</a:t>
            </a:r>
            <a:r>
              <a:rPr lang="fr-FR" dirty="0"/>
              <a:t> sont des anticorps reconnaissant le même </a:t>
            </a:r>
            <a:r>
              <a:rPr lang="fr-FR" dirty="0" err="1"/>
              <a:t>épitope</a:t>
            </a:r>
            <a:r>
              <a:rPr lang="fr-FR" dirty="0"/>
              <a:t> car ils sont issus d'une seule lignée de plasmocytes, provenant d'une seule cellule. Ils sont le produit d'une fusion entre un lymphocyte B et une cellule cancéreuse (myélome).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018"/>
          </a:xfrm>
        </p:spPr>
        <p:txBody>
          <a:bodyPr>
            <a:normAutofit fontScale="90000"/>
          </a:bodyPr>
          <a:lstStyle/>
          <a:p>
            <a:endParaRPr lang="fr-FR" dirty="0"/>
          </a:p>
        </p:txBody>
      </p:sp>
      <p:sp>
        <p:nvSpPr>
          <p:cNvPr id="3" name="Espace réservé du contenu 2"/>
          <p:cNvSpPr>
            <a:spLocks noGrp="1"/>
          </p:cNvSpPr>
          <p:nvPr>
            <p:ph idx="1"/>
          </p:nvPr>
        </p:nvSpPr>
        <p:spPr>
          <a:xfrm>
            <a:off x="457200" y="332656"/>
            <a:ext cx="8229600" cy="5793507"/>
          </a:xfrm>
        </p:spPr>
        <p:txBody>
          <a:bodyPr/>
          <a:lstStyle/>
          <a:p>
            <a:r>
              <a:rPr lang="fr-FR" altLang="fr-FR" b="1" dirty="0" smtClean="0">
                <a:latin typeface="Helvetica" charset="0"/>
              </a:rPr>
              <a:t>Les anticorps sont:</a:t>
            </a:r>
          </a:p>
          <a:p>
            <a:pPr>
              <a:buNone/>
            </a:pPr>
            <a:endParaRPr lang="fr-FR" altLang="fr-FR" b="1" dirty="0" smtClean="0">
              <a:latin typeface="Helvetica" charset="0"/>
            </a:endParaRPr>
          </a:p>
          <a:p>
            <a:r>
              <a:rPr lang="fr-FR" altLang="fr-FR" b="1" dirty="0" err="1" smtClean="0">
                <a:solidFill>
                  <a:srgbClr val="003399"/>
                </a:solidFill>
                <a:latin typeface="Helvetica" charset="0"/>
              </a:rPr>
              <a:t>Polyclonaux</a:t>
            </a:r>
            <a:r>
              <a:rPr lang="fr-FR" altLang="fr-FR" b="1" dirty="0" smtClean="0">
                <a:solidFill>
                  <a:srgbClr val="003399"/>
                </a:solidFill>
                <a:latin typeface="Helvetica" charset="0"/>
              </a:rPr>
              <a:t>:</a:t>
            </a:r>
            <a:r>
              <a:rPr lang="fr-FR" altLang="fr-FR" b="1" dirty="0" smtClean="0">
                <a:latin typeface="Helvetica" charset="0"/>
              </a:rPr>
              <a:t> 	-</a:t>
            </a:r>
            <a:r>
              <a:rPr lang="fr-FR" altLang="fr-FR" b="1" dirty="0" err="1" smtClean="0">
                <a:latin typeface="Helvetica" charset="0"/>
              </a:rPr>
              <a:t>polyspécifiques</a:t>
            </a:r>
            <a:endParaRPr lang="fr-FR" altLang="fr-FR" b="1" dirty="0" smtClean="0">
              <a:latin typeface="Helvetica" charset="0"/>
            </a:endParaRPr>
          </a:p>
          <a:p>
            <a:endParaRPr lang="fr-FR" altLang="fr-FR" b="1" dirty="0" smtClean="0">
              <a:latin typeface="Helvetica" charset="0"/>
            </a:endParaRPr>
          </a:p>
          <a:p>
            <a:pPr>
              <a:buNone/>
            </a:pPr>
            <a:r>
              <a:rPr lang="fr-FR" altLang="fr-FR" b="1" dirty="0" smtClean="0">
                <a:latin typeface="Helvetica" charset="0"/>
              </a:rPr>
              <a:t>		                       -</a:t>
            </a:r>
            <a:r>
              <a:rPr lang="fr-FR" altLang="fr-FR" b="1" dirty="0" err="1" smtClean="0">
                <a:latin typeface="Helvetica" charset="0"/>
              </a:rPr>
              <a:t>monospécifiques</a:t>
            </a:r>
            <a:endParaRPr lang="fr-FR" altLang="fr-FR" b="1" dirty="0" smtClean="0">
              <a:latin typeface="Helvetica" charset="0"/>
            </a:endParaRPr>
          </a:p>
          <a:p>
            <a:endParaRPr lang="fr-FR" dirty="0" smtClean="0"/>
          </a:p>
          <a:p>
            <a:r>
              <a:rPr lang="fr-FR" altLang="fr-FR" b="1" dirty="0" smtClean="0">
                <a:solidFill>
                  <a:srgbClr val="003399"/>
                </a:solidFill>
                <a:latin typeface="Helvetica" charset="0"/>
              </a:rPr>
              <a:t>monoclonaux</a:t>
            </a:r>
            <a:endParaRPr lang="fr-FR" altLang="fr-FR" b="1" dirty="0" smtClean="0">
              <a:latin typeface="Helvetica"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706090"/>
          </a:xfrm>
        </p:spPr>
        <p:txBody>
          <a:bodyPr>
            <a:normAutofit fontScale="90000"/>
          </a:bodyPr>
          <a:lstStyle/>
          <a:p>
            <a:r>
              <a:rPr lang="fr-FR" b="1" dirty="0" smtClean="0"/>
              <a:t>STRUCTURE DES AC MONOCLONAUX:</a:t>
            </a:r>
            <a:endParaRPr lang="fr-FR" b="1" dirty="0"/>
          </a:p>
        </p:txBody>
      </p:sp>
      <p:sp>
        <p:nvSpPr>
          <p:cNvPr id="3" name="Espace réservé du contenu 2"/>
          <p:cNvSpPr>
            <a:spLocks noGrp="1"/>
          </p:cNvSpPr>
          <p:nvPr>
            <p:ph idx="1"/>
          </p:nvPr>
        </p:nvSpPr>
        <p:spPr>
          <a:xfrm>
            <a:off x="1115616" y="1340768"/>
            <a:ext cx="7818072" cy="5256584"/>
          </a:xfrm>
        </p:spPr>
        <p:txBody>
          <a:bodyPr>
            <a:normAutofit/>
          </a:bodyPr>
          <a:lstStyle/>
          <a:p>
            <a:r>
              <a:rPr lang="fr-FR" dirty="0" smtClean="0"/>
              <a:t>Les fonctions de fixation à l’Ag et d’induction de fonctions effectrices correspondent à deux entités topologiques : la région </a:t>
            </a:r>
            <a:r>
              <a:rPr lang="fr-FR" dirty="0" err="1" smtClean="0"/>
              <a:t>Fab</a:t>
            </a:r>
            <a:r>
              <a:rPr lang="fr-FR" dirty="0" smtClean="0"/>
              <a:t> (Fragment </a:t>
            </a:r>
            <a:r>
              <a:rPr lang="fr-FR" dirty="0" err="1" smtClean="0"/>
              <a:t>antigen</a:t>
            </a:r>
            <a:r>
              <a:rPr lang="fr-FR" dirty="0" smtClean="0"/>
              <a:t> </a:t>
            </a:r>
            <a:r>
              <a:rPr lang="fr-FR" dirty="0" err="1" smtClean="0"/>
              <a:t>binding</a:t>
            </a:r>
            <a:r>
              <a:rPr lang="fr-FR" dirty="0" smtClean="0"/>
              <a:t>) qui contient à son extrémité les domaines variables (VH et VL) et la région </a:t>
            </a:r>
            <a:r>
              <a:rPr lang="fr-FR" dirty="0" err="1" smtClean="0"/>
              <a:t>Fc</a:t>
            </a:r>
            <a:r>
              <a:rPr lang="fr-FR" dirty="0" smtClean="0"/>
              <a:t> (Fragment cristallisable). Les </a:t>
            </a:r>
            <a:r>
              <a:rPr lang="fr-FR" dirty="0" err="1" smtClean="0"/>
              <a:t>IgG</a:t>
            </a:r>
            <a:r>
              <a:rPr lang="fr-FR" dirty="0" smtClean="0"/>
              <a:t> sont constitués de deux chaines lourdes (H) et de deux chaines légères (L).</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202034"/>
          </a:xfrm>
        </p:spPr>
        <p:txBody>
          <a:bodyPr>
            <a:noAutofit/>
          </a:bodyPr>
          <a:lstStyle/>
          <a:p>
            <a:r>
              <a:rPr lang="fr-FR" sz="1600" b="1" dirty="0" smtClean="0"/>
              <a:t>Figure </a:t>
            </a:r>
            <a:r>
              <a:rPr lang="fr-FR" sz="1600" dirty="0" smtClean="0"/>
              <a:t> : Structure et organisation des Anticorps monoclonaux (tiré de </a:t>
            </a:r>
            <a:r>
              <a:rPr lang="fr-FR" sz="1600" dirty="0" err="1" smtClean="0"/>
              <a:t>Abes</a:t>
            </a:r>
            <a:r>
              <a:rPr lang="fr-FR" sz="1600" dirty="0" smtClean="0"/>
              <a:t> et al, </a:t>
            </a:r>
            <a:br>
              <a:rPr lang="fr-FR" sz="1600" dirty="0" smtClean="0"/>
            </a:br>
            <a:r>
              <a:rPr lang="fr-FR" sz="1600" dirty="0" smtClean="0"/>
              <a:t>Médecine/Sciences 2009) </a:t>
            </a:r>
            <a:r>
              <a:rPr lang="fr-FR" sz="1200" dirty="0" smtClean="0"/>
              <a:t/>
            </a:r>
            <a:br>
              <a:rPr lang="fr-FR" sz="1200" dirty="0" smtClean="0"/>
            </a:br>
            <a:endParaRPr lang="fr-FR" sz="12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187624" y="1326356"/>
            <a:ext cx="7956375" cy="53430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202034"/>
          </a:xfrm>
        </p:spPr>
        <p:txBody>
          <a:bodyPr>
            <a:normAutofit fontScale="90000"/>
          </a:bodyPr>
          <a:lstStyle/>
          <a:p>
            <a:endParaRPr lang="fr-FR" dirty="0"/>
          </a:p>
        </p:txBody>
      </p:sp>
      <p:sp>
        <p:nvSpPr>
          <p:cNvPr id="3" name="Espace réservé du contenu 2"/>
          <p:cNvSpPr>
            <a:spLocks noGrp="1"/>
          </p:cNvSpPr>
          <p:nvPr>
            <p:ph idx="1"/>
          </p:nvPr>
        </p:nvSpPr>
        <p:spPr>
          <a:xfrm>
            <a:off x="1187624" y="620688"/>
            <a:ext cx="7746064" cy="5627712"/>
          </a:xfrm>
        </p:spPr>
        <p:txBody>
          <a:bodyPr>
            <a:normAutofit/>
          </a:bodyPr>
          <a:lstStyle/>
          <a:p>
            <a:r>
              <a:rPr lang="fr-FR" dirty="0" smtClean="0"/>
              <a:t>Le </a:t>
            </a:r>
            <a:r>
              <a:rPr lang="fr-FR" dirty="0" err="1" smtClean="0"/>
              <a:t>paratope</a:t>
            </a:r>
            <a:r>
              <a:rPr lang="fr-FR" dirty="0" smtClean="0"/>
              <a:t> correspond à la zone de l’</a:t>
            </a:r>
            <a:r>
              <a:rPr lang="fr-FR" dirty="0" err="1" smtClean="0"/>
              <a:t>Acm</a:t>
            </a:r>
            <a:r>
              <a:rPr lang="fr-FR" dirty="0" smtClean="0"/>
              <a:t> interagissant avec l’</a:t>
            </a:r>
            <a:r>
              <a:rPr lang="fr-FR" dirty="0" err="1" smtClean="0"/>
              <a:t>épitope</a:t>
            </a:r>
            <a:r>
              <a:rPr lang="fr-FR" dirty="0" smtClean="0"/>
              <a:t>, elle est localisée au niveau des domaines VH et VL. Les six régions hypervariables localisées au sein de ces domaines sont appelées CDR. Ces régions constituent la zone de contact avec l’</a:t>
            </a:r>
            <a:r>
              <a:rPr lang="fr-FR" dirty="0" err="1" smtClean="0"/>
              <a:t>épitope</a:t>
            </a:r>
            <a:r>
              <a:rPr lang="fr-FR" dirty="0" smtClean="0"/>
              <a:t> et confèrent ainsi la spécificité de liaison à l’Ag. </a:t>
            </a:r>
          </a:p>
          <a:p>
            <a:r>
              <a:rPr lang="fr-FR" dirty="0" smtClean="0"/>
              <a:t>Les anticorps peuvent lier une grande variété d’antigènes. Mais un </a:t>
            </a:r>
            <a:r>
              <a:rPr lang="fr-FR" dirty="0" err="1" smtClean="0"/>
              <a:t>Ac</a:t>
            </a:r>
            <a:r>
              <a:rPr lang="fr-FR" dirty="0" smtClean="0"/>
              <a:t> donné ne reconnaitra qu’un seul </a:t>
            </a:r>
            <a:r>
              <a:rPr lang="fr-FR" dirty="0" err="1" smtClean="0"/>
              <a:t>épitope</a:t>
            </a:r>
            <a:r>
              <a:rPr lang="fr-FR" dirty="0" smtClean="0"/>
              <a:t>. </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26"/>
          <p:cNvSpPr txBox="1">
            <a:spLocks noGrp="1" noChangeArrowheads="1"/>
          </p:cNvSpPr>
          <p:nvPr>
            <p:ph type="title"/>
          </p:nvPr>
        </p:nvSpPr>
        <p:spPr bwMode="auto">
          <a:xfrm>
            <a:off x="457200" y="93961"/>
            <a:ext cx="7140096" cy="923330"/>
          </a:xfrm>
          <a:prstGeom prst="rect">
            <a:avLst/>
          </a:prstGeom>
          <a:noFill/>
          <a:ln w="9525">
            <a:noFill/>
            <a:miter lim="800000"/>
            <a:headEnd/>
            <a:tailEnd/>
          </a:ln>
          <a:effectLst/>
        </p:spPr>
        <p:txBody>
          <a:bodyPr wrap="none">
            <a:spAutoFit/>
          </a:bodyPr>
          <a:lstStyle/>
          <a:p>
            <a:r>
              <a:rPr lang="fr-FR" altLang="fr-FR" sz="1800" dirty="0">
                <a:latin typeface="Comic Sans MS" pitchFamily="66" charset="0"/>
              </a:rPr>
              <a:t>Le</a:t>
            </a:r>
            <a:r>
              <a:rPr lang="fr-FR" altLang="fr-FR" sz="1800" b="1" dirty="0">
                <a:latin typeface="Comic Sans MS" pitchFamily="66" charset="0"/>
              </a:rPr>
              <a:t>s différentes formes des </a:t>
            </a:r>
            <a:r>
              <a:rPr lang="fr-FR" altLang="fr-FR" sz="1800" b="1" dirty="0" err="1">
                <a:latin typeface="Comic Sans MS" pitchFamily="66" charset="0"/>
              </a:rPr>
              <a:t>Ac</a:t>
            </a:r>
            <a:r>
              <a:rPr lang="fr-FR" altLang="fr-FR" sz="1800" b="1" dirty="0">
                <a:latin typeface="Comic Sans MS" pitchFamily="66" charset="0"/>
              </a:rPr>
              <a:t> </a:t>
            </a:r>
            <a:r>
              <a:rPr lang="fr-FR" altLang="fr-FR" sz="1800" b="1" dirty="0" smtClean="0">
                <a:latin typeface="Comic Sans MS" pitchFamily="66" charset="0"/>
              </a:rPr>
              <a:t>monoclonaux: On</a:t>
            </a:r>
            <a:r>
              <a:rPr lang="fr-FR" sz="1800" dirty="0" smtClean="0"/>
              <a:t> peut distinguer </a:t>
            </a:r>
            <a:br>
              <a:rPr lang="fr-FR" sz="1800" dirty="0" smtClean="0"/>
            </a:br>
            <a:r>
              <a:rPr lang="fr-FR" sz="1800" dirty="0" smtClean="0"/>
              <a:t>plusieurs classes dans les anticorps monoclonaux recombinés : </a:t>
            </a:r>
            <a:br>
              <a:rPr lang="fr-FR" sz="1800" dirty="0" smtClean="0"/>
            </a:br>
            <a:endParaRPr lang="fr-FR" altLang="fr-FR" sz="1800" b="1" dirty="0">
              <a:latin typeface="Comic Sans MS" pitchFamily="66" charset="0"/>
            </a:endParaRPr>
          </a:p>
        </p:txBody>
      </p:sp>
      <p:pic>
        <p:nvPicPr>
          <p:cNvPr id="1026" name="Picture 2"/>
          <p:cNvPicPr>
            <a:picLocks noGrp="1" noChangeAspect="1" noChangeArrowheads="1"/>
          </p:cNvPicPr>
          <p:nvPr>
            <p:ph idx="1"/>
          </p:nvPr>
        </p:nvPicPr>
        <p:blipFill>
          <a:blip r:embed="rId2" cstate="print"/>
          <a:srcRect/>
          <a:stretch>
            <a:fillRect/>
          </a:stretch>
        </p:blipFill>
        <p:spPr bwMode="auto">
          <a:xfrm>
            <a:off x="251520" y="980728"/>
            <a:ext cx="8568952" cy="54726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130026"/>
          </a:xfrm>
        </p:spPr>
        <p:txBody>
          <a:bodyPr>
            <a:normAutofit fontScale="90000"/>
          </a:bodyPr>
          <a:lstStyle/>
          <a:p>
            <a:endParaRPr lang="fr-FR" dirty="0"/>
          </a:p>
        </p:txBody>
      </p:sp>
      <p:sp>
        <p:nvSpPr>
          <p:cNvPr id="3" name="Espace réservé du contenu 2"/>
          <p:cNvSpPr>
            <a:spLocks noGrp="1"/>
          </p:cNvSpPr>
          <p:nvPr>
            <p:ph idx="1"/>
          </p:nvPr>
        </p:nvSpPr>
        <p:spPr>
          <a:xfrm>
            <a:off x="1115616" y="620688"/>
            <a:ext cx="7818072" cy="6048672"/>
          </a:xfrm>
        </p:spPr>
        <p:txBody>
          <a:bodyPr>
            <a:normAutofit fontScale="85000" lnSpcReduction="10000"/>
          </a:bodyPr>
          <a:lstStyle/>
          <a:p>
            <a:pPr>
              <a:buNone/>
            </a:pPr>
            <a:endParaRPr lang="fr-FR" dirty="0" smtClean="0"/>
          </a:p>
          <a:p>
            <a:r>
              <a:rPr lang="fr-FR" dirty="0" smtClean="0"/>
              <a:t>- anticorps monoclonaux chimériques : constitués de régions variables (VH et VL) murines et de régions constantes (H et L) humaines. Une telle construction génétique permet de produire un </a:t>
            </a:r>
            <a:r>
              <a:rPr lang="fr-FR" dirty="0" err="1" smtClean="0"/>
              <a:t>Ac</a:t>
            </a:r>
            <a:r>
              <a:rPr lang="fr-FR" dirty="0" smtClean="0"/>
              <a:t> hybride dont la partie constante, humaine, n’est pas ou très peu immunogène chez l’Homme, </a:t>
            </a:r>
          </a:p>
          <a:p>
            <a:r>
              <a:rPr lang="fr-FR" dirty="0" smtClean="0"/>
              <a:t>- anticorps monoclonaux humanisés : ils présentent un plus grand degré d’humanisation des régions variables avec une substitution des régions hypervariables d’</a:t>
            </a:r>
            <a:r>
              <a:rPr lang="fr-FR" dirty="0" err="1" smtClean="0"/>
              <a:t>Acm</a:t>
            </a:r>
            <a:r>
              <a:rPr lang="fr-FR" dirty="0" smtClean="0"/>
              <a:t> murins aux régions hypervariables de domaines VH et VL humains, </a:t>
            </a:r>
          </a:p>
          <a:p>
            <a:r>
              <a:rPr lang="fr-FR" dirty="0" smtClean="0"/>
              <a:t>- anticorps monoclonaux recombinants intégralement humains. </a:t>
            </a:r>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404</TotalTime>
  <Words>695</Words>
  <Application>Microsoft Office PowerPoint</Application>
  <PresentationFormat>Affichage à l'écran (4:3)</PresentationFormat>
  <Paragraphs>47</Paragraphs>
  <Slides>17</Slides>
  <Notes>1</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Solstice</vt:lpstr>
      <vt:lpstr>LES AC MONOCLONAUX</vt:lpstr>
      <vt:lpstr>INTRODUCTION:</vt:lpstr>
      <vt:lpstr>DEFENITION:</vt:lpstr>
      <vt:lpstr>Diapositive 4</vt:lpstr>
      <vt:lpstr>STRUCTURE DES AC MONOCLONAUX:</vt:lpstr>
      <vt:lpstr>Figure  : Structure et organisation des Anticorps monoclonaux (tiré de Abes et al,  Médecine/Sciences 2009)  </vt:lpstr>
      <vt:lpstr>Diapositive 7</vt:lpstr>
      <vt:lpstr>Les différentes formes des Ac monoclonaux: On peut distinguer  plusieurs classes dans les anticorps monoclonaux recombinés :  </vt:lpstr>
      <vt:lpstr>Diapositive 9</vt:lpstr>
      <vt:lpstr>PRODUCTION D’AC:</vt:lpstr>
      <vt:lpstr>Diapositive 11</vt:lpstr>
      <vt:lpstr>Diapositive 12</vt:lpstr>
      <vt:lpstr>Diapositive 13</vt:lpstr>
      <vt:lpstr>MECANISME D’ACTION:</vt:lpstr>
      <vt:lpstr>Diapositive 15</vt:lpstr>
      <vt:lpstr>CONCLUSION:</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AC MONOCLONAUX</dc:title>
  <dc:creator>Client</dc:creator>
  <cp:lastModifiedBy>Lilis</cp:lastModifiedBy>
  <cp:revision>27</cp:revision>
  <dcterms:created xsi:type="dcterms:W3CDTF">2013-10-24T22:17:59Z</dcterms:created>
  <dcterms:modified xsi:type="dcterms:W3CDTF">2013-12-11T16:49:10Z</dcterms:modified>
</cp:coreProperties>
</file>