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97" r:id="rId5"/>
    <p:sldId id="260" r:id="rId6"/>
    <p:sldId id="261" r:id="rId7"/>
    <p:sldId id="262" r:id="rId8"/>
    <p:sldId id="263"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8"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34" autoAdjust="0"/>
  </p:normalViewPr>
  <p:slideViewPr>
    <p:cSldViewPr>
      <p:cViewPr>
        <p:scale>
          <a:sx n="50" d="100"/>
          <a:sy n="50" d="100"/>
        </p:scale>
        <p:origin x="-2322" y="-510"/>
      </p:cViewPr>
      <p:guideLst>
        <p:guide orient="horz" pos="2160"/>
        <p:guide pos="2880"/>
      </p:guideLst>
    </p:cSldViewPr>
  </p:slideViewPr>
  <p:outlineViewPr>
    <p:cViewPr>
      <p:scale>
        <a:sx n="33" d="100"/>
        <a:sy n="33" d="100"/>
      </p:scale>
      <p:origin x="240" y="4829"/>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8.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16.wmf"/><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12.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E7A7E-1126-4D16-B1C1-FF093DBB03CB}" type="datetimeFigureOut">
              <a:rPr lang="fr-FR" smtClean="0"/>
              <a:pPr/>
              <a:t>11/12/2013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EFCBB-548B-4C2D-9691-D540EF667270}" type="slidenum">
              <a:rPr lang="fr-FR" smtClean="0"/>
              <a:pPr/>
              <a:t>‹N°›</a:t>
            </a:fld>
            <a:endParaRPr lang="fr-FR"/>
          </a:p>
        </p:txBody>
      </p:sp>
    </p:spTree>
    <p:extLst>
      <p:ext uri="{BB962C8B-B14F-4D97-AF65-F5344CB8AC3E}">
        <p14:creationId xmlns:p14="http://schemas.microsoft.com/office/powerpoint/2010/main" xmlns="" val="137185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7B71F21-04BE-49CF-93B0-E859F2B00B20}" type="slidenum">
              <a:rPr lang="fr-FR" smtClean="0"/>
              <a:pPr/>
              <a:t>9</a:t>
            </a:fld>
            <a:endParaRPr lang="fr-FR" smtClean="0"/>
          </a:p>
        </p:txBody>
      </p:sp>
      <p:sp>
        <p:nvSpPr>
          <p:cNvPr id="28675" name="Rectangle 2"/>
          <p:cNvSpPr>
            <a:spLocks noGrp="1" noRot="1" noChangeAspect="1" noChangeArrowheads="1" noTextEdit="1"/>
          </p:cNvSpPr>
          <p:nvPr>
            <p:ph type="sldImg"/>
          </p:nvPr>
        </p:nvSpPr>
        <p:spPr>
          <a:xfrm>
            <a:off x="1154113" y="719138"/>
            <a:ext cx="4548187" cy="3411537"/>
          </a:xfrm>
          <a:ln w="12700" cap="flat">
            <a:solidFill>
              <a:schemeClr val="tx1"/>
            </a:solidFill>
          </a:ln>
        </p:spPr>
      </p:sp>
      <p:sp>
        <p:nvSpPr>
          <p:cNvPr id="28676" name="Rectangle 3"/>
          <p:cNvSpPr>
            <a:spLocks noGrp="1" noChangeArrowheads="1"/>
          </p:cNvSpPr>
          <p:nvPr>
            <p:ph type="body" idx="1"/>
          </p:nvPr>
        </p:nvSpPr>
        <p:spPr>
          <a:xfrm>
            <a:off x="914400" y="4368800"/>
            <a:ext cx="5026025" cy="4064000"/>
          </a:xfrm>
          <a:noFill/>
          <a:ln/>
        </p:spPr>
        <p:txBody>
          <a:bodyPr lIns="91320" tIns="45660" rIns="91320" bIns="45660"/>
          <a:lstStyle/>
          <a:p>
            <a:r>
              <a:rPr lang="fr-FR" smtClean="0"/>
              <a:t>Ertet</a:t>
            </a:r>
          </a:p>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EDEFCBB-548B-4C2D-9691-D540EF667270}" type="slidenum">
              <a:rPr lang="fr-FR" smtClean="0"/>
              <a:pPr/>
              <a:t>34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048F8F1-FFAD-4A4C-BFE1-E06B9976C59D}" type="slidenum">
              <a:rPr lang="fr-FR" smtClean="0"/>
              <a:pPr/>
              <a:t>10</a:t>
            </a:fld>
            <a:endParaRPr lang="fr-FR" smtClean="0"/>
          </a:p>
        </p:txBody>
      </p:sp>
      <p:sp>
        <p:nvSpPr>
          <p:cNvPr id="29699" name="Rectangle 2"/>
          <p:cNvSpPr>
            <a:spLocks noGrp="1" noRot="1" noChangeAspect="1" noChangeArrowheads="1" noTextEdit="1"/>
          </p:cNvSpPr>
          <p:nvPr>
            <p:ph type="sldImg"/>
          </p:nvPr>
        </p:nvSpPr>
        <p:spPr>
          <a:xfrm>
            <a:off x="1154113" y="719138"/>
            <a:ext cx="4548187" cy="3411537"/>
          </a:xfrm>
          <a:ln w="12700" cap="flat">
            <a:solidFill>
              <a:schemeClr val="tx1"/>
            </a:solidFill>
          </a:ln>
        </p:spPr>
      </p:sp>
      <p:sp>
        <p:nvSpPr>
          <p:cNvPr id="29700" name="Rectangle 3"/>
          <p:cNvSpPr>
            <a:spLocks noGrp="1" noChangeArrowheads="1"/>
          </p:cNvSpPr>
          <p:nvPr>
            <p:ph type="body" idx="1"/>
          </p:nvPr>
        </p:nvSpPr>
        <p:spPr>
          <a:xfrm>
            <a:off x="914400" y="4368800"/>
            <a:ext cx="5026025" cy="4064000"/>
          </a:xfrm>
          <a:noFill/>
          <a:ln/>
        </p:spPr>
        <p:txBody>
          <a:bodyPr lIns="91320" tIns="45660" rIns="91320" bIns="45660"/>
          <a:lstStyle/>
          <a:p>
            <a:r>
              <a:rPr lang="fr-FR" dirty="0" err="1" smtClean="0"/>
              <a:t>complemet</a:t>
            </a:r>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70D0B04-1998-48A8-844E-D237432BD7F4}" type="slidenum">
              <a:rPr lang="fr-FR" smtClean="0"/>
              <a:pPr/>
              <a:t>11</a:t>
            </a:fld>
            <a:endParaRPr lang="fr-FR" smtClean="0"/>
          </a:p>
        </p:txBody>
      </p:sp>
      <p:sp>
        <p:nvSpPr>
          <p:cNvPr id="30723" name="Rectangle 2"/>
          <p:cNvSpPr>
            <a:spLocks noGrp="1" noRot="1" noChangeAspect="1" noChangeArrowheads="1" noTextEdit="1"/>
          </p:cNvSpPr>
          <p:nvPr>
            <p:ph type="sldImg"/>
          </p:nvPr>
        </p:nvSpPr>
        <p:spPr>
          <a:xfrm>
            <a:off x="1154113" y="719138"/>
            <a:ext cx="4548187" cy="3411537"/>
          </a:xfrm>
          <a:ln w="12700" cap="flat">
            <a:solidFill>
              <a:schemeClr val="tx1"/>
            </a:solidFill>
          </a:ln>
        </p:spPr>
      </p:sp>
      <p:sp>
        <p:nvSpPr>
          <p:cNvPr id="30724" name="Rectangle 3"/>
          <p:cNvSpPr>
            <a:spLocks noGrp="1" noChangeArrowheads="1"/>
          </p:cNvSpPr>
          <p:nvPr>
            <p:ph type="body" idx="1"/>
          </p:nvPr>
        </p:nvSpPr>
        <p:spPr>
          <a:xfrm>
            <a:off x="914400" y="4368800"/>
            <a:ext cx="5026025" cy="4064000"/>
          </a:xfrm>
          <a:noFill/>
          <a:ln/>
        </p:spPr>
        <p:txBody>
          <a:bodyPr lIns="91320" tIns="45660" rIns="91320" bIns="45660"/>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A7D51A1-F066-4134-857F-3B846F69281A}" type="slidenum">
              <a:rPr lang="fr-FR" smtClean="0"/>
              <a:pPr/>
              <a:t>12</a:t>
            </a:fld>
            <a:endParaRPr lang="fr-FR" smtClean="0"/>
          </a:p>
        </p:txBody>
      </p:sp>
      <p:sp>
        <p:nvSpPr>
          <p:cNvPr id="31747" name="Rectangle 2"/>
          <p:cNvSpPr>
            <a:spLocks noGrp="1" noRot="1" noChangeAspect="1" noChangeArrowheads="1" noTextEdit="1"/>
          </p:cNvSpPr>
          <p:nvPr>
            <p:ph type="sldImg"/>
          </p:nvPr>
        </p:nvSpPr>
        <p:spPr>
          <a:xfrm>
            <a:off x="1154113" y="719138"/>
            <a:ext cx="4548187" cy="3411537"/>
          </a:xfrm>
          <a:ln w="12700" cap="flat">
            <a:solidFill>
              <a:schemeClr val="tx1"/>
            </a:solidFill>
          </a:ln>
        </p:spPr>
      </p:sp>
      <p:sp>
        <p:nvSpPr>
          <p:cNvPr id="31748" name="Rectangle 3"/>
          <p:cNvSpPr>
            <a:spLocks noGrp="1" noChangeArrowheads="1"/>
          </p:cNvSpPr>
          <p:nvPr>
            <p:ph type="body" idx="1"/>
          </p:nvPr>
        </p:nvSpPr>
        <p:spPr>
          <a:xfrm>
            <a:off x="914400" y="4368800"/>
            <a:ext cx="5026025" cy="4064000"/>
          </a:xfrm>
          <a:noFill/>
          <a:ln/>
        </p:spPr>
        <p:txBody>
          <a:bodyPr lIns="91320" tIns="45660" rIns="91320" bIns="45660"/>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CE19357-4CFA-4AEF-BA9A-BAEFF2EB39E2}" type="slidenum">
              <a:rPr lang="fr-FR" smtClean="0"/>
              <a:pPr/>
              <a:t>13</a:t>
            </a:fld>
            <a:endParaRPr lang="fr-FR" smtClean="0"/>
          </a:p>
        </p:txBody>
      </p:sp>
      <p:sp>
        <p:nvSpPr>
          <p:cNvPr id="32771" name="Rectangle 2"/>
          <p:cNvSpPr>
            <a:spLocks noGrp="1" noRot="1" noChangeAspect="1" noChangeArrowheads="1" noTextEdit="1"/>
          </p:cNvSpPr>
          <p:nvPr>
            <p:ph type="sldImg"/>
          </p:nvPr>
        </p:nvSpPr>
        <p:spPr>
          <a:xfrm>
            <a:off x="1154113" y="719138"/>
            <a:ext cx="4548187" cy="3411537"/>
          </a:xfrm>
          <a:ln w="12700" cap="flat">
            <a:solidFill>
              <a:schemeClr val="tx1"/>
            </a:solidFill>
          </a:ln>
        </p:spPr>
      </p:sp>
      <p:sp>
        <p:nvSpPr>
          <p:cNvPr id="32772" name="Rectangle 3"/>
          <p:cNvSpPr>
            <a:spLocks noGrp="1" noChangeArrowheads="1"/>
          </p:cNvSpPr>
          <p:nvPr>
            <p:ph type="body" idx="1"/>
          </p:nvPr>
        </p:nvSpPr>
        <p:spPr>
          <a:xfrm>
            <a:off x="914400" y="4368800"/>
            <a:ext cx="5026025" cy="4064000"/>
          </a:xfrm>
          <a:noFill/>
          <a:ln/>
        </p:spPr>
        <p:txBody>
          <a:bodyPr lIns="91320" tIns="45660" rIns="91320" bIns="45660"/>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78A27BC-70C2-403F-A204-572D9C7B5DF1}" type="slidenum">
              <a:rPr lang="fr-FR" smtClean="0"/>
              <a:pPr/>
              <a:t>14</a:t>
            </a:fld>
            <a:endParaRPr lang="fr-FR" smtClean="0"/>
          </a:p>
        </p:txBody>
      </p:sp>
      <p:sp>
        <p:nvSpPr>
          <p:cNvPr id="33795" name="Rectangle 2"/>
          <p:cNvSpPr>
            <a:spLocks noGrp="1" noRot="1" noChangeAspect="1" noChangeArrowheads="1" noTextEdit="1"/>
          </p:cNvSpPr>
          <p:nvPr>
            <p:ph type="sldImg"/>
          </p:nvPr>
        </p:nvSpPr>
        <p:spPr>
          <a:xfrm>
            <a:off x="1154113" y="719138"/>
            <a:ext cx="4548187" cy="3411537"/>
          </a:xfrm>
          <a:ln w="12700" cap="flat">
            <a:solidFill>
              <a:schemeClr val="tx1"/>
            </a:solidFill>
          </a:ln>
        </p:spPr>
      </p:sp>
      <p:sp>
        <p:nvSpPr>
          <p:cNvPr id="33796" name="Rectangle 3"/>
          <p:cNvSpPr>
            <a:spLocks noGrp="1" noChangeArrowheads="1"/>
          </p:cNvSpPr>
          <p:nvPr>
            <p:ph type="body" idx="1"/>
          </p:nvPr>
        </p:nvSpPr>
        <p:spPr>
          <a:xfrm>
            <a:off x="914400" y="4368800"/>
            <a:ext cx="5026025" cy="4064000"/>
          </a:xfrm>
          <a:noFill/>
          <a:ln/>
        </p:spPr>
        <p:txBody>
          <a:bodyPr lIns="91320" tIns="45660" rIns="91320" bIns="45660"/>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4B2FADC-70C4-497B-B076-11FA53ED98E3}" type="slidenum">
              <a:rPr lang="fr-FR" smtClean="0"/>
              <a:pPr/>
              <a:t>15</a:t>
            </a:fld>
            <a:endParaRPr lang="fr-FR" smtClean="0"/>
          </a:p>
        </p:txBody>
      </p:sp>
      <p:sp>
        <p:nvSpPr>
          <p:cNvPr id="35843" name="Rectangle 2"/>
          <p:cNvSpPr>
            <a:spLocks noGrp="1" noRot="1" noChangeAspect="1" noChangeArrowheads="1" noTextEdit="1"/>
          </p:cNvSpPr>
          <p:nvPr>
            <p:ph type="sldImg"/>
          </p:nvPr>
        </p:nvSpPr>
        <p:spPr>
          <a:xfrm>
            <a:off x="1154113" y="719138"/>
            <a:ext cx="4548187" cy="3411537"/>
          </a:xfrm>
          <a:ln w="12700" cap="flat">
            <a:solidFill>
              <a:schemeClr val="tx1"/>
            </a:solidFill>
          </a:ln>
        </p:spPr>
      </p:sp>
      <p:sp>
        <p:nvSpPr>
          <p:cNvPr id="35844" name="Rectangle 3"/>
          <p:cNvSpPr>
            <a:spLocks noGrp="1" noChangeArrowheads="1"/>
          </p:cNvSpPr>
          <p:nvPr>
            <p:ph type="body" idx="1"/>
          </p:nvPr>
        </p:nvSpPr>
        <p:spPr>
          <a:xfrm>
            <a:off x="914400" y="4368800"/>
            <a:ext cx="5026025" cy="4064000"/>
          </a:xfrm>
          <a:noFill/>
          <a:ln/>
        </p:spPr>
        <p:txBody>
          <a:bodyPr lIns="91320" tIns="45660" rIns="91320" bIns="45660"/>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EDEFCBB-548B-4C2D-9691-D540EF667270}" type="slidenum">
              <a:rPr lang="fr-FR" smtClean="0"/>
              <a:pPr/>
              <a:t>17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EDEFCBB-548B-4C2D-9691-D540EF667270}"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2BEA652B-D64F-492D-83DE-566F73999F42}" type="datetimeFigureOut">
              <a:rPr lang="fr-FR" smtClean="0"/>
              <a:pPr/>
              <a:t>11/12/2013</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32B3FC7-D670-404D-99E0-E8EA278B438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BEA652B-D64F-492D-83DE-566F73999F42}" type="datetimeFigureOut">
              <a:rPr lang="fr-FR" smtClean="0"/>
              <a:pPr/>
              <a:t>11/12/2013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B3FC7-D670-404D-99E0-E8EA278B438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BEA652B-D64F-492D-83DE-566F73999F42}" type="datetimeFigureOut">
              <a:rPr lang="fr-FR" smtClean="0"/>
              <a:pPr/>
              <a:t>11/12/2013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B3FC7-D670-404D-99E0-E8EA278B438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2BEA652B-D64F-492D-83DE-566F73999F42}" type="datetimeFigureOut">
              <a:rPr lang="fr-FR" smtClean="0"/>
              <a:pPr/>
              <a:t>11/12/2013</a:t>
            </a:fld>
            <a:endParaRPr lang="fr-FR"/>
          </a:p>
        </p:txBody>
      </p:sp>
      <p:sp>
        <p:nvSpPr>
          <p:cNvPr id="9" name="Espace réservé du numéro de diapositive 8"/>
          <p:cNvSpPr>
            <a:spLocks noGrp="1"/>
          </p:cNvSpPr>
          <p:nvPr>
            <p:ph type="sldNum" sz="quarter" idx="15"/>
          </p:nvPr>
        </p:nvSpPr>
        <p:spPr/>
        <p:txBody>
          <a:bodyPr rtlCol="0"/>
          <a:lstStyle/>
          <a:p>
            <a:fld id="{832B3FC7-D670-404D-99E0-E8EA278B4380}"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2BEA652B-D64F-492D-83DE-566F73999F42}" type="datetimeFigureOut">
              <a:rPr lang="fr-FR" smtClean="0"/>
              <a:pPr/>
              <a:t>11/12/2013</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32B3FC7-D670-404D-99E0-E8EA278B438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BEA652B-D64F-492D-83DE-566F73999F42}" type="datetimeFigureOut">
              <a:rPr lang="fr-FR" smtClean="0"/>
              <a:pPr/>
              <a:t>11/12/2013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2B3FC7-D670-404D-99E0-E8EA278B4380}"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2BEA652B-D64F-492D-83DE-566F73999F42}" type="datetimeFigureOut">
              <a:rPr lang="fr-FR" smtClean="0"/>
              <a:pPr/>
              <a:t>11/12/2013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2B3FC7-D670-404D-99E0-E8EA278B4380}"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2BEA652B-D64F-492D-83DE-566F73999F42}" type="datetimeFigureOut">
              <a:rPr lang="fr-FR" smtClean="0"/>
              <a:pPr/>
              <a:t>11/12/2013</a:t>
            </a:fld>
            <a:endParaRPr lang="fr-FR"/>
          </a:p>
        </p:txBody>
      </p:sp>
      <p:sp>
        <p:nvSpPr>
          <p:cNvPr id="7" name="Espace réservé du numéro de diapositive 6"/>
          <p:cNvSpPr>
            <a:spLocks noGrp="1"/>
          </p:cNvSpPr>
          <p:nvPr>
            <p:ph type="sldNum" sz="quarter" idx="11"/>
          </p:nvPr>
        </p:nvSpPr>
        <p:spPr/>
        <p:txBody>
          <a:bodyPr rtlCol="0"/>
          <a:lstStyle/>
          <a:p>
            <a:fld id="{832B3FC7-D670-404D-99E0-E8EA278B4380}"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EA652B-D64F-492D-83DE-566F73999F42}" type="datetimeFigureOut">
              <a:rPr lang="fr-FR" smtClean="0"/>
              <a:pPr/>
              <a:t>11/12/2013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2B3FC7-D670-404D-99E0-E8EA278B438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2BEA652B-D64F-492D-83DE-566F73999F42}" type="datetimeFigureOut">
              <a:rPr lang="fr-FR" smtClean="0"/>
              <a:pPr/>
              <a:t>11/12/2013</a:t>
            </a:fld>
            <a:endParaRPr lang="fr-FR"/>
          </a:p>
        </p:txBody>
      </p:sp>
      <p:sp>
        <p:nvSpPr>
          <p:cNvPr id="22" name="Espace réservé du numéro de diapositive 21"/>
          <p:cNvSpPr>
            <a:spLocks noGrp="1"/>
          </p:cNvSpPr>
          <p:nvPr>
            <p:ph type="sldNum" sz="quarter" idx="15"/>
          </p:nvPr>
        </p:nvSpPr>
        <p:spPr/>
        <p:txBody>
          <a:bodyPr rtlCol="0"/>
          <a:lstStyle/>
          <a:p>
            <a:fld id="{832B3FC7-D670-404D-99E0-E8EA278B4380}"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2BEA652B-D64F-492D-83DE-566F73999F42}" type="datetimeFigureOut">
              <a:rPr lang="fr-FR" smtClean="0"/>
              <a:pPr/>
              <a:t>11/12/2013</a:t>
            </a:fld>
            <a:endParaRPr lang="fr-FR"/>
          </a:p>
        </p:txBody>
      </p:sp>
      <p:sp>
        <p:nvSpPr>
          <p:cNvPr id="18" name="Espace réservé du numéro de diapositive 17"/>
          <p:cNvSpPr>
            <a:spLocks noGrp="1"/>
          </p:cNvSpPr>
          <p:nvPr>
            <p:ph type="sldNum" sz="quarter" idx="11"/>
          </p:nvPr>
        </p:nvSpPr>
        <p:spPr/>
        <p:txBody>
          <a:bodyPr rtlCol="0"/>
          <a:lstStyle/>
          <a:p>
            <a:fld id="{832B3FC7-D670-404D-99E0-E8EA278B4380}"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BEA652B-D64F-492D-83DE-566F73999F42}" type="datetimeFigureOut">
              <a:rPr lang="fr-FR" smtClean="0"/>
              <a:pPr/>
              <a:t>11/12/2013</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32B3FC7-D670-404D-99E0-E8EA278B438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8.bin"/><Relationship Id="rId18" Type="http://schemas.openxmlformats.org/officeDocument/2006/relationships/slide" Target="slide11.xml"/><Relationship Id="rId3" Type="http://schemas.openxmlformats.org/officeDocument/2006/relationships/notesSlide" Target="../notesSlides/notesSlide2.xml"/><Relationship Id="rId7" Type="http://schemas.openxmlformats.org/officeDocument/2006/relationships/oleObject" Target="../embeddings/oleObject12.bin"/><Relationship Id="rId12" Type="http://schemas.openxmlformats.org/officeDocument/2006/relationships/oleObject" Target="../embeddings/oleObject17.bin"/><Relationship Id="rId17" Type="http://schemas.openxmlformats.org/officeDocument/2006/relationships/slide" Target="slide10.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5" Type="http://schemas.openxmlformats.org/officeDocument/2006/relationships/hyperlink" Target="file:///C:\Mes%20documents\ACM2.ppt" TargetMode="External"/><Relationship Id="rId10" Type="http://schemas.openxmlformats.org/officeDocument/2006/relationships/oleObject" Target="../embeddings/oleObject15.bin"/><Relationship Id="rId19" Type="http://schemas.openxmlformats.org/officeDocument/2006/relationships/slide" Target="slide9.xml"/><Relationship Id="rId4" Type="http://schemas.openxmlformats.org/officeDocument/2006/relationships/oleObject" Target="../embeddings/oleObject9.bin"/><Relationship Id="rId9" Type="http://schemas.openxmlformats.org/officeDocument/2006/relationships/oleObject" Target="../embeddings/oleObject14.bin"/><Relationship Id="rId1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hyperlink" Target="file:///C:\Mes%20documents\ACM2.ppt" TargetMode="External"/><Relationship Id="rId3" Type="http://schemas.openxmlformats.org/officeDocument/2006/relationships/notesSlide" Target="../notesSlides/notesSlide3.xml"/><Relationship Id="rId7" Type="http://schemas.openxmlformats.org/officeDocument/2006/relationships/oleObject" Target="../embeddings/oleObject23.bin"/><Relationship Id="rId12" Type="http://schemas.openxmlformats.org/officeDocument/2006/relationships/oleObject" Target="../embeddings/oleObject28.bin"/><Relationship Id="rId2" Type="http://schemas.openxmlformats.org/officeDocument/2006/relationships/slideLayout" Target="../slideLayouts/slideLayout7.xml"/><Relationship Id="rId16" Type="http://schemas.openxmlformats.org/officeDocument/2006/relationships/slide" Target="slide13.xml"/><Relationship Id="rId1" Type="http://schemas.openxmlformats.org/officeDocument/2006/relationships/vmlDrawing" Target="../drawings/vmlDrawing3.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5" Type="http://schemas.openxmlformats.org/officeDocument/2006/relationships/slide" Target="slide12.xml"/><Relationship Id="rId10" Type="http://schemas.openxmlformats.org/officeDocument/2006/relationships/oleObject" Target="../embeddings/oleObject26.bin"/><Relationship Id="rId4" Type="http://schemas.openxmlformats.org/officeDocument/2006/relationships/oleObject" Target="../embeddings/oleObject20.bin"/><Relationship Id="rId9" Type="http://schemas.openxmlformats.org/officeDocument/2006/relationships/oleObject" Target="../embeddings/oleObject25.bin"/><Relationship Id="rId1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7.bin"/><Relationship Id="rId3" Type="http://schemas.openxmlformats.org/officeDocument/2006/relationships/notesSlide" Target="../notesSlides/notesSlide4.xml"/><Relationship Id="rId7" Type="http://schemas.openxmlformats.org/officeDocument/2006/relationships/oleObject" Target="../embeddings/oleObject31.bin"/><Relationship Id="rId12" Type="http://schemas.openxmlformats.org/officeDocument/2006/relationships/oleObject" Target="../embeddings/oleObject36.bin"/><Relationship Id="rId2" Type="http://schemas.openxmlformats.org/officeDocument/2006/relationships/slideLayout" Target="../slideLayouts/slideLayout7.xml"/><Relationship Id="rId16" Type="http://schemas.openxmlformats.org/officeDocument/2006/relationships/slide" Target="slide14.xml"/><Relationship Id="rId1" Type="http://schemas.openxmlformats.org/officeDocument/2006/relationships/vmlDrawing" Target="../drawings/vmlDrawing4.vml"/><Relationship Id="rId6" Type="http://schemas.openxmlformats.org/officeDocument/2006/relationships/oleObject" Target="../embeddings/oleObject30.bin"/><Relationship Id="rId11" Type="http://schemas.openxmlformats.org/officeDocument/2006/relationships/oleObject" Target="../embeddings/oleObject35.bin"/><Relationship Id="rId5" Type="http://schemas.openxmlformats.org/officeDocument/2006/relationships/oleObject" Target="../embeddings/oleObject29.bin"/><Relationship Id="rId15" Type="http://schemas.openxmlformats.org/officeDocument/2006/relationships/slide" Target="slide9.xml"/><Relationship Id="rId10" Type="http://schemas.openxmlformats.org/officeDocument/2006/relationships/oleObject" Target="../embeddings/oleObject34.bin"/><Relationship Id="rId4" Type="http://schemas.openxmlformats.org/officeDocument/2006/relationships/hyperlink" Target="file:///C:\Mes%20documents\ACM2.ppt" TargetMode="External"/><Relationship Id="rId9" Type="http://schemas.openxmlformats.org/officeDocument/2006/relationships/oleObject" Target="../embeddings/oleObject33.bin"/><Relationship Id="rId14"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slide" Target="slide7.xml"/><Relationship Id="rId3" Type="http://schemas.openxmlformats.org/officeDocument/2006/relationships/notesSlide" Target="../notesSlides/notesSlide5.xml"/><Relationship Id="rId7" Type="http://schemas.openxmlformats.org/officeDocument/2006/relationships/oleObject" Target="../embeddings/oleObject41.bin"/><Relationship Id="rId12" Type="http://schemas.openxmlformats.org/officeDocument/2006/relationships/oleObject" Target="../embeddings/oleObject46.bin"/><Relationship Id="rId2" Type="http://schemas.openxmlformats.org/officeDocument/2006/relationships/slideLayout" Target="../slideLayouts/slideLayout7.xml"/><Relationship Id="rId16" Type="http://schemas.openxmlformats.org/officeDocument/2006/relationships/slide" Target="slide17.xml"/><Relationship Id="rId1" Type="http://schemas.openxmlformats.org/officeDocument/2006/relationships/vmlDrawing" Target="../drawings/vmlDrawing5.vml"/><Relationship Id="rId6" Type="http://schemas.openxmlformats.org/officeDocument/2006/relationships/oleObject" Target="../embeddings/oleObject40.bin"/><Relationship Id="rId11" Type="http://schemas.openxmlformats.org/officeDocument/2006/relationships/oleObject" Target="../embeddings/oleObject45.bin"/><Relationship Id="rId5" Type="http://schemas.openxmlformats.org/officeDocument/2006/relationships/oleObject" Target="../embeddings/oleObject39.bin"/><Relationship Id="rId15" Type="http://schemas.openxmlformats.org/officeDocument/2006/relationships/slide" Target="slide16.xml"/><Relationship Id="rId10" Type="http://schemas.openxmlformats.org/officeDocument/2006/relationships/oleObject" Target="../embeddings/oleObject44.bin"/><Relationship Id="rId4" Type="http://schemas.openxmlformats.org/officeDocument/2006/relationships/oleObject" Target="../embeddings/oleObject38.bin"/><Relationship Id="rId9" Type="http://schemas.openxmlformats.org/officeDocument/2006/relationships/oleObject" Target="../embeddings/oleObject43.bin"/><Relationship Id="rId14" Type="http://schemas.openxmlformats.org/officeDocument/2006/relationships/hyperlink" Target="file:///C:\Mes%20documents\ACM2.ppt" TargetMode="Externa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oleObject" Target="../embeddings/oleObject56.bin"/><Relationship Id="rId3" Type="http://schemas.openxmlformats.org/officeDocument/2006/relationships/notesSlide" Target="../notesSlides/notesSlide6.xml"/><Relationship Id="rId7" Type="http://schemas.openxmlformats.org/officeDocument/2006/relationships/oleObject" Target="../embeddings/oleObject50.bin"/><Relationship Id="rId12"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9.bin"/><Relationship Id="rId11" Type="http://schemas.openxmlformats.org/officeDocument/2006/relationships/oleObject" Target="../embeddings/oleObject54.bin"/><Relationship Id="rId5" Type="http://schemas.openxmlformats.org/officeDocument/2006/relationships/oleObject" Target="../embeddings/oleObject48.bin"/><Relationship Id="rId10" Type="http://schemas.openxmlformats.org/officeDocument/2006/relationships/oleObject" Target="../embeddings/oleObject53.bin"/><Relationship Id="rId4" Type="http://schemas.openxmlformats.org/officeDocument/2006/relationships/oleObject" Target="../embeddings/oleObject47.bin"/><Relationship Id="rId9" Type="http://schemas.openxmlformats.org/officeDocument/2006/relationships/oleObject" Target="../embeddings/oleObject52.bin"/><Relationship Id="rId14" Type="http://schemas.openxmlformats.org/officeDocument/2006/relationships/slide" Target="slide8.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18" Type="http://schemas.openxmlformats.org/officeDocument/2006/relationships/slide" Target="slide19.xml"/><Relationship Id="rId3" Type="http://schemas.openxmlformats.org/officeDocument/2006/relationships/notesSlide" Target="../notesSlides/notesSlide7.xml"/><Relationship Id="rId7" Type="http://schemas.openxmlformats.org/officeDocument/2006/relationships/slide" Target="slide20.xml"/><Relationship Id="rId12" Type="http://schemas.openxmlformats.org/officeDocument/2006/relationships/oleObject" Target="../embeddings/oleObject64.bin"/><Relationship Id="rId17" Type="http://schemas.openxmlformats.org/officeDocument/2006/relationships/slide" Target="slide18.xml"/><Relationship Id="rId2" Type="http://schemas.openxmlformats.org/officeDocument/2006/relationships/slideLayout" Target="../slideLayouts/slideLayout7.xml"/><Relationship Id="rId16" Type="http://schemas.openxmlformats.org/officeDocument/2006/relationships/slide" Target="slide22.xml"/><Relationship Id="rId1" Type="http://schemas.openxmlformats.org/officeDocument/2006/relationships/vmlDrawing" Target="../drawings/vmlDrawing7.vml"/><Relationship Id="rId6" Type="http://schemas.openxmlformats.org/officeDocument/2006/relationships/oleObject" Target="../embeddings/oleObject59.bin"/><Relationship Id="rId11" Type="http://schemas.openxmlformats.org/officeDocument/2006/relationships/oleObject" Target="../embeddings/oleObject63.bin"/><Relationship Id="rId5" Type="http://schemas.openxmlformats.org/officeDocument/2006/relationships/oleObject" Target="../embeddings/oleObject58.bin"/><Relationship Id="rId15" Type="http://schemas.openxmlformats.org/officeDocument/2006/relationships/oleObject" Target="../embeddings/oleObject67.bin"/><Relationship Id="rId10" Type="http://schemas.openxmlformats.org/officeDocument/2006/relationships/oleObject" Target="../embeddings/oleObject62.bin"/><Relationship Id="rId4" Type="http://schemas.openxmlformats.org/officeDocument/2006/relationships/oleObject" Target="../embeddings/oleObject57.bin"/><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slide" Target="slide4.xml"/><Relationship Id="rId3" Type="http://schemas.openxmlformats.org/officeDocument/2006/relationships/notesSlide" Target="../notesSlides/notesSlide1.xml"/><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slide" Target="slide8.xml"/><Relationship Id="rId2" Type="http://schemas.openxmlformats.org/officeDocument/2006/relationships/slideLayout" Target="../slideLayouts/slideLayout7.xml"/><Relationship Id="rId16" Type="http://schemas.openxmlformats.org/officeDocument/2006/relationships/slide" Target="slide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slide" Target="slide6.xml"/><Relationship Id="rId10" Type="http://schemas.openxmlformats.org/officeDocument/2006/relationships/oleObject" Target="../embeddings/oleObject6.bin"/><Relationship Id="rId4" Type="http://schemas.openxmlformats.org/officeDocument/2006/relationships/slide" Target="slide3.xml"/><Relationship Id="rId9" Type="http://schemas.openxmlformats.org/officeDocument/2006/relationships/oleObject" Target="../embeddings/oleObject5.bin"/><Relationship Id="rId1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1484784"/>
            <a:ext cx="6766520" cy="1152128"/>
          </a:xfrm>
        </p:spPr>
        <p:txBody>
          <a:bodyPr>
            <a:normAutofit/>
          </a:bodyPr>
          <a:lstStyle/>
          <a:p>
            <a:r>
              <a:rPr lang="fr-FR" b="0" dirty="0" smtClean="0">
                <a:solidFill>
                  <a:srgbClr val="FF0000"/>
                </a:solidFill>
              </a:rPr>
              <a:t>Les Anticorps monoclonaux </a:t>
            </a:r>
            <a:endParaRPr lang="fr-FR" b="0" dirty="0">
              <a:solidFill>
                <a:srgbClr val="FF0000"/>
              </a:solidFill>
            </a:endParaRPr>
          </a:p>
        </p:txBody>
      </p:sp>
      <p:sp>
        <p:nvSpPr>
          <p:cNvPr id="3" name="Sous-titre 2"/>
          <p:cNvSpPr>
            <a:spLocks noGrp="1"/>
          </p:cNvSpPr>
          <p:nvPr>
            <p:ph type="subTitle" idx="1"/>
          </p:nvPr>
        </p:nvSpPr>
        <p:spPr/>
        <p:txBody>
          <a:bodyPr>
            <a:normAutofit/>
          </a:bodyPr>
          <a:lstStyle/>
          <a:p>
            <a:endParaRPr lang="fr-FR" smtClean="0">
              <a:solidFill>
                <a:schemeClr val="tx1"/>
              </a:solidFill>
            </a:endParaRPr>
          </a:p>
          <a:p>
            <a:r>
              <a:rPr lang="fr-FR" smtClean="0">
                <a:solidFill>
                  <a:schemeClr val="tx1"/>
                </a:solidFill>
              </a:rPr>
              <a:t>Master </a:t>
            </a:r>
            <a:r>
              <a:rPr lang="fr-FR" dirty="0" smtClean="0">
                <a:solidFill>
                  <a:schemeClr val="tx1"/>
                </a:solidFill>
              </a:rPr>
              <a:t>1 Génétique Du Développement </a:t>
            </a:r>
          </a:p>
          <a:p>
            <a:endParaRPr lang="fr-F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p:cNvGraphicFramePr>
          <p:nvPr/>
        </p:nvGraphicFramePr>
        <p:xfrm>
          <a:off x="635000" y="1263650"/>
          <a:ext cx="2876550" cy="3084513"/>
        </p:xfrm>
        <a:graphic>
          <a:graphicData uri="http://schemas.openxmlformats.org/presentationml/2006/ole">
            <p:oleObj spid="_x0000_s2061" name="Ulead Image Editor Image" r:id="rId4" imgW="880974" imgH="946033" progId="">
              <p:embed/>
            </p:oleObj>
          </a:graphicData>
        </a:graphic>
      </p:graphicFrame>
      <p:sp>
        <p:nvSpPr>
          <p:cNvPr id="2061" name="Rectangle 3"/>
          <p:cNvSpPr>
            <a:spLocks noChangeArrowheads="1"/>
          </p:cNvSpPr>
          <p:nvPr/>
        </p:nvSpPr>
        <p:spPr bwMode="auto">
          <a:xfrm>
            <a:off x="1066800" y="152400"/>
            <a:ext cx="2133600" cy="1219200"/>
          </a:xfrm>
          <a:prstGeom prst="rect">
            <a:avLst/>
          </a:prstGeom>
          <a:solidFill>
            <a:srgbClr val="FDE3BA"/>
          </a:solidFill>
          <a:ln w="9525">
            <a:noFill/>
            <a:miter lim="800000"/>
            <a:headEnd/>
            <a:tailEnd/>
          </a:ln>
        </p:spPr>
        <p:txBody>
          <a:bodyPr wrap="none" anchor="ctr"/>
          <a:lstStyle/>
          <a:p>
            <a:endParaRPr lang="fr-FR"/>
          </a:p>
        </p:txBody>
      </p:sp>
      <p:grpSp>
        <p:nvGrpSpPr>
          <p:cNvPr id="2" name="Group 4"/>
          <p:cNvGrpSpPr>
            <a:grpSpLocks/>
          </p:cNvGrpSpPr>
          <p:nvPr/>
        </p:nvGrpSpPr>
        <p:grpSpPr bwMode="auto">
          <a:xfrm>
            <a:off x="1271588" y="0"/>
            <a:ext cx="7835900" cy="1885950"/>
            <a:chOff x="801" y="0"/>
            <a:chExt cx="4936" cy="1188"/>
          </a:xfrm>
        </p:grpSpPr>
        <p:grpSp>
          <p:nvGrpSpPr>
            <p:cNvPr id="3" name="Group 5"/>
            <p:cNvGrpSpPr>
              <a:grpSpLocks/>
            </p:cNvGrpSpPr>
            <p:nvPr/>
          </p:nvGrpSpPr>
          <p:grpSpPr bwMode="auto">
            <a:xfrm>
              <a:off x="2441" y="0"/>
              <a:ext cx="3296" cy="1188"/>
              <a:chOff x="2441" y="0"/>
              <a:chExt cx="3296" cy="1188"/>
            </a:xfrm>
          </p:grpSpPr>
          <p:graphicFrame>
            <p:nvGraphicFramePr>
              <p:cNvPr id="2055" name="Object 6"/>
              <p:cNvGraphicFramePr>
                <a:graphicFrameLocks/>
              </p:cNvGraphicFramePr>
              <p:nvPr/>
            </p:nvGraphicFramePr>
            <p:xfrm>
              <a:off x="2441" y="420"/>
              <a:ext cx="319" cy="143"/>
            </p:xfrm>
            <a:graphic>
              <a:graphicData uri="http://schemas.openxmlformats.org/presentationml/2006/ole">
                <p:oleObj spid="_x0000_s2062" name="Ulead Image Editor Image" r:id="rId5" imgW="737988" imgH="242625" progId="">
                  <p:embed/>
                </p:oleObj>
              </a:graphicData>
            </a:graphic>
          </p:graphicFrame>
          <p:graphicFrame>
            <p:nvGraphicFramePr>
              <p:cNvPr id="2056" name="Object 7"/>
              <p:cNvGraphicFramePr>
                <a:graphicFrameLocks/>
              </p:cNvGraphicFramePr>
              <p:nvPr/>
            </p:nvGraphicFramePr>
            <p:xfrm>
              <a:off x="3024" y="414"/>
              <a:ext cx="239" cy="236"/>
            </p:xfrm>
            <a:graphic>
              <a:graphicData uri="http://schemas.openxmlformats.org/presentationml/2006/ole">
                <p:oleObj spid="_x0000_s2063" name="Ulead Image Editor Image" r:id="rId6" imgW="803180" imgH="566675" progId="">
                  <p:embed/>
                </p:oleObj>
              </a:graphicData>
            </a:graphic>
          </p:graphicFrame>
          <p:graphicFrame>
            <p:nvGraphicFramePr>
              <p:cNvPr id="2057" name="Object 8"/>
              <p:cNvGraphicFramePr>
                <a:graphicFrameLocks/>
              </p:cNvGraphicFramePr>
              <p:nvPr/>
            </p:nvGraphicFramePr>
            <p:xfrm>
              <a:off x="3600" y="342"/>
              <a:ext cx="481" cy="370"/>
            </p:xfrm>
            <a:graphic>
              <a:graphicData uri="http://schemas.openxmlformats.org/presentationml/2006/ole">
                <p:oleObj spid="_x0000_s2064" name="Ulead Image Editor Image" r:id="rId7" imgW="1060179" imgH="590391" progId="">
                  <p:embed/>
                </p:oleObj>
              </a:graphicData>
            </a:graphic>
          </p:graphicFrame>
          <p:graphicFrame>
            <p:nvGraphicFramePr>
              <p:cNvPr id="2058" name="Object 9"/>
              <p:cNvGraphicFramePr>
                <a:graphicFrameLocks/>
              </p:cNvGraphicFramePr>
              <p:nvPr/>
            </p:nvGraphicFramePr>
            <p:xfrm>
              <a:off x="4375" y="455"/>
              <a:ext cx="374" cy="278"/>
            </p:xfrm>
            <a:graphic>
              <a:graphicData uri="http://schemas.openxmlformats.org/presentationml/2006/ole">
                <p:oleObj spid="_x0000_s2065" name="Ulead Image Editor Image" r:id="rId8" imgW="549020" imgH="409300" progId="">
                  <p:embed/>
                </p:oleObj>
              </a:graphicData>
            </a:graphic>
          </p:graphicFrame>
          <p:graphicFrame>
            <p:nvGraphicFramePr>
              <p:cNvPr id="2059" name="Object 10"/>
              <p:cNvGraphicFramePr>
                <a:graphicFrameLocks/>
              </p:cNvGraphicFramePr>
              <p:nvPr/>
            </p:nvGraphicFramePr>
            <p:xfrm>
              <a:off x="5097" y="0"/>
              <a:ext cx="640" cy="609"/>
            </p:xfrm>
            <a:graphic>
              <a:graphicData uri="http://schemas.openxmlformats.org/presentationml/2006/ole">
                <p:oleObj spid="_x0000_s2066" name="Ulead Image Editor Image" r:id="rId9" imgW="946033" imgH="900000" progId="">
                  <p:embed/>
                </p:oleObj>
              </a:graphicData>
            </a:graphic>
          </p:graphicFrame>
          <p:graphicFrame>
            <p:nvGraphicFramePr>
              <p:cNvPr id="2060" name="Object 11"/>
              <p:cNvGraphicFramePr>
                <a:graphicFrameLocks/>
              </p:cNvGraphicFramePr>
              <p:nvPr/>
            </p:nvGraphicFramePr>
            <p:xfrm>
              <a:off x="5263" y="694"/>
              <a:ext cx="390" cy="494"/>
            </p:xfrm>
            <a:graphic>
              <a:graphicData uri="http://schemas.openxmlformats.org/presentationml/2006/ole">
                <p:oleObj spid="_x0000_s2067" name="Ulead Image Editor Image" r:id="rId10" imgW="612746" imgH="774392" progId="">
                  <p:embed/>
                </p:oleObj>
              </a:graphicData>
            </a:graphic>
          </p:graphicFrame>
          <p:sp>
            <p:nvSpPr>
              <p:cNvPr id="2078" name="Line 12"/>
              <p:cNvSpPr>
                <a:spLocks noChangeShapeType="1"/>
              </p:cNvSpPr>
              <p:nvPr/>
            </p:nvSpPr>
            <p:spPr bwMode="auto">
              <a:xfrm>
                <a:off x="4876" y="676"/>
                <a:ext cx="358" cy="107"/>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2079" name="Line 13"/>
              <p:cNvSpPr>
                <a:spLocks noChangeShapeType="1"/>
              </p:cNvSpPr>
              <p:nvPr/>
            </p:nvSpPr>
            <p:spPr bwMode="auto">
              <a:xfrm flipV="1">
                <a:off x="4855" y="389"/>
                <a:ext cx="344" cy="104"/>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2080" name="Line 14"/>
              <p:cNvSpPr>
                <a:spLocks noChangeShapeType="1"/>
              </p:cNvSpPr>
              <p:nvPr/>
            </p:nvSpPr>
            <p:spPr bwMode="auto">
              <a:xfrm>
                <a:off x="4089" y="568"/>
                <a:ext cx="251"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2081" name="Line 15"/>
              <p:cNvSpPr>
                <a:spLocks noChangeShapeType="1"/>
              </p:cNvSpPr>
              <p:nvPr/>
            </p:nvSpPr>
            <p:spPr bwMode="auto">
              <a:xfrm>
                <a:off x="3301" y="533"/>
                <a:ext cx="250"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2082" name="Line 16"/>
              <p:cNvSpPr>
                <a:spLocks noChangeShapeType="1"/>
              </p:cNvSpPr>
              <p:nvPr/>
            </p:nvSpPr>
            <p:spPr bwMode="auto">
              <a:xfrm>
                <a:off x="2764" y="497"/>
                <a:ext cx="250" cy="0"/>
              </a:xfrm>
              <a:prstGeom prst="line">
                <a:avLst/>
              </a:prstGeom>
              <a:noFill/>
              <a:ln w="12700">
                <a:solidFill>
                  <a:schemeClr val="tx1"/>
                </a:solidFill>
                <a:round/>
                <a:headEnd type="none" w="sm" len="sm"/>
                <a:tailEnd type="stealth" w="med" len="lg"/>
              </a:ln>
            </p:spPr>
            <p:txBody>
              <a:bodyPr wrap="none" anchor="ctr"/>
              <a:lstStyle/>
              <a:p>
                <a:endParaRPr lang="fr-FR"/>
              </a:p>
            </p:txBody>
          </p:sp>
        </p:grpSp>
        <p:sp>
          <p:nvSpPr>
            <p:cNvPr id="2075" name="Line 17"/>
            <p:cNvSpPr>
              <a:spLocks noChangeShapeType="1"/>
            </p:cNvSpPr>
            <p:nvPr/>
          </p:nvSpPr>
          <p:spPr bwMode="auto">
            <a:xfrm>
              <a:off x="2071" y="467"/>
              <a:ext cx="329" cy="13"/>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4" name="Group 18"/>
            <p:cNvGrpSpPr>
              <a:grpSpLocks/>
            </p:cNvGrpSpPr>
            <p:nvPr/>
          </p:nvGrpSpPr>
          <p:grpSpPr bwMode="auto">
            <a:xfrm>
              <a:off x="801" y="165"/>
              <a:ext cx="1151" cy="666"/>
              <a:chOff x="801" y="165"/>
              <a:chExt cx="1151" cy="666"/>
            </a:xfrm>
          </p:grpSpPr>
          <p:graphicFrame>
            <p:nvGraphicFramePr>
              <p:cNvPr id="2053" name="Object 19"/>
              <p:cNvGraphicFramePr>
                <a:graphicFrameLocks/>
              </p:cNvGraphicFramePr>
              <p:nvPr/>
            </p:nvGraphicFramePr>
            <p:xfrm>
              <a:off x="801" y="165"/>
              <a:ext cx="446" cy="666"/>
            </p:xfrm>
            <a:graphic>
              <a:graphicData uri="http://schemas.openxmlformats.org/presentationml/2006/ole">
                <p:oleObj spid="_x0000_s2068" name="Ulead Image Editor Image" r:id="rId11" imgW="880974" imgH="946033" progId="">
                  <p:embed/>
                </p:oleObj>
              </a:graphicData>
            </a:graphic>
          </p:graphicFrame>
          <p:graphicFrame>
            <p:nvGraphicFramePr>
              <p:cNvPr id="2054" name="Object 20"/>
              <p:cNvGraphicFramePr>
                <a:graphicFrameLocks/>
              </p:cNvGraphicFramePr>
              <p:nvPr/>
            </p:nvGraphicFramePr>
            <p:xfrm>
              <a:off x="1570" y="177"/>
              <a:ext cx="382" cy="597"/>
            </p:xfrm>
            <a:graphic>
              <a:graphicData uri="http://schemas.openxmlformats.org/presentationml/2006/ole">
                <p:oleObj spid="_x0000_s2069" name="Ulead Image Editor Image" r:id="rId12" imgW="714194" imgH="803180" progId="">
                  <p:embed/>
                </p:oleObj>
              </a:graphicData>
            </a:graphic>
          </p:graphicFrame>
          <p:sp>
            <p:nvSpPr>
              <p:cNvPr id="2077" name="Rectangle 21"/>
              <p:cNvSpPr>
                <a:spLocks noChangeArrowheads="1"/>
              </p:cNvSpPr>
              <p:nvPr/>
            </p:nvSpPr>
            <p:spPr bwMode="auto">
              <a:xfrm>
                <a:off x="1286" y="297"/>
                <a:ext cx="242" cy="327"/>
              </a:xfrm>
              <a:prstGeom prst="rect">
                <a:avLst/>
              </a:prstGeom>
              <a:noFill/>
              <a:ln w="9525">
                <a:noFill/>
                <a:miter lim="800000"/>
                <a:headEnd/>
                <a:tailEnd/>
              </a:ln>
            </p:spPr>
            <p:txBody>
              <a:bodyPr wrap="none" lIns="92075" tIns="46038" rIns="92075" bIns="46038">
                <a:spAutoFit/>
              </a:bodyPr>
              <a:lstStyle/>
              <a:p>
                <a:pPr algn="l" defTabSz="762000"/>
                <a:r>
                  <a:rPr lang="fr-FR" sz="2800"/>
                  <a:t>+</a:t>
                </a:r>
              </a:p>
            </p:txBody>
          </p:sp>
        </p:grpSp>
      </p:grpSp>
      <p:grpSp>
        <p:nvGrpSpPr>
          <p:cNvPr id="5" name="Group 22"/>
          <p:cNvGrpSpPr>
            <a:grpSpLocks/>
          </p:cNvGrpSpPr>
          <p:nvPr/>
        </p:nvGrpSpPr>
        <p:grpSpPr bwMode="auto">
          <a:xfrm>
            <a:off x="7543800" y="1941513"/>
            <a:ext cx="1576388" cy="944562"/>
            <a:chOff x="4752" y="1223"/>
            <a:chExt cx="993" cy="595"/>
          </a:xfrm>
        </p:grpSpPr>
        <p:graphicFrame>
          <p:nvGraphicFramePr>
            <p:cNvPr id="2052" name="Object 23"/>
            <p:cNvGraphicFramePr>
              <a:graphicFrameLocks/>
            </p:cNvGraphicFramePr>
            <p:nvPr/>
          </p:nvGraphicFramePr>
          <p:xfrm>
            <a:off x="4752" y="1223"/>
            <a:ext cx="993" cy="595"/>
          </p:xfrm>
          <a:graphic>
            <a:graphicData uri="http://schemas.openxmlformats.org/presentationml/2006/ole">
              <p:oleObj spid="_x0000_s2070" name="CorelDRAW!" r:id="rId13" imgW="5827471" imgH="3500323" progId="">
                <p:embed/>
              </p:oleObj>
            </a:graphicData>
          </a:graphic>
        </p:graphicFrame>
        <p:sp>
          <p:nvSpPr>
            <p:cNvPr id="2073" name="Rectangle 24"/>
            <p:cNvSpPr>
              <a:spLocks noChangeArrowheads="1"/>
            </p:cNvSpPr>
            <p:nvPr/>
          </p:nvSpPr>
          <p:spPr bwMode="auto">
            <a:xfrm>
              <a:off x="5032" y="1371"/>
              <a:ext cx="539" cy="192"/>
            </a:xfrm>
            <a:prstGeom prst="rect">
              <a:avLst/>
            </a:prstGeom>
            <a:noFill/>
            <a:ln w="9525">
              <a:noFill/>
              <a:miter lim="800000"/>
              <a:headEnd/>
              <a:tailEnd/>
            </a:ln>
          </p:spPr>
          <p:txBody>
            <a:bodyPr wrap="none" lIns="92075" tIns="46038" rIns="92075" bIns="46038">
              <a:spAutoFit/>
            </a:bodyPr>
            <a:lstStyle/>
            <a:p>
              <a:pPr algn="l" defTabSz="762000"/>
              <a:r>
                <a:rPr lang="fr-FR" sz="1400" b="1" i="1"/>
                <a:t>FUSION</a:t>
              </a:r>
            </a:p>
          </p:txBody>
        </p:sp>
      </p:grpSp>
      <p:graphicFrame>
        <p:nvGraphicFramePr>
          <p:cNvPr id="2051" name="Object 25"/>
          <p:cNvGraphicFramePr>
            <a:graphicFrameLocks/>
          </p:cNvGraphicFramePr>
          <p:nvPr/>
        </p:nvGraphicFramePr>
        <p:xfrm>
          <a:off x="931863" y="4383088"/>
          <a:ext cx="1582737" cy="2473325"/>
        </p:xfrm>
        <a:graphic>
          <a:graphicData uri="http://schemas.openxmlformats.org/presentationml/2006/ole">
            <p:oleObj spid="_x0000_s2071" name="Ulead Image Editor Image" r:id="rId14" imgW="714194" imgH="803180" progId="">
              <p:embed/>
            </p:oleObj>
          </a:graphicData>
        </a:graphic>
      </p:graphicFrame>
      <p:sp>
        <p:nvSpPr>
          <p:cNvPr id="2064" name="Rectangle 26"/>
          <p:cNvSpPr>
            <a:spLocks noChangeArrowheads="1"/>
          </p:cNvSpPr>
          <p:nvPr/>
        </p:nvSpPr>
        <p:spPr bwMode="auto">
          <a:xfrm>
            <a:off x="2493963" y="4602163"/>
            <a:ext cx="4751387" cy="701675"/>
          </a:xfrm>
          <a:prstGeom prst="rect">
            <a:avLst/>
          </a:prstGeom>
          <a:noFill/>
          <a:ln w="9525">
            <a:noFill/>
            <a:miter lim="800000"/>
            <a:headEnd/>
            <a:tailEnd/>
          </a:ln>
        </p:spPr>
        <p:txBody>
          <a:bodyPr wrap="none" lIns="92075" tIns="46038" rIns="92075" bIns="46038">
            <a:spAutoFit/>
          </a:bodyPr>
          <a:lstStyle/>
          <a:p>
            <a:pPr defTabSz="762000"/>
            <a:r>
              <a:rPr lang="fr-FR" u="sng">
                <a:solidFill>
                  <a:schemeClr val="hlink"/>
                </a:solidFill>
              </a:rPr>
              <a:t>UTILISATION DE </a:t>
            </a:r>
          </a:p>
          <a:p>
            <a:pPr defTabSz="762000"/>
            <a:r>
              <a:rPr lang="fr-FR" u="sng">
                <a:solidFill>
                  <a:schemeClr val="hlink"/>
                </a:solidFill>
              </a:rPr>
              <a:t>CELLULES MYELOMATEUSES HGPRT-</a:t>
            </a:r>
          </a:p>
        </p:txBody>
      </p:sp>
      <p:sp>
        <p:nvSpPr>
          <p:cNvPr id="6171" name="Rectangle 27">
            <a:hlinkClick r:id="rId15" action="ppaction://hlinkpres?slideindex=5&amp;slidetitle=ISOLEMENT DES LYMPHOCYTES"/>
          </p:cNvPr>
          <p:cNvSpPr>
            <a:spLocks noChangeArrowheads="1"/>
          </p:cNvSpPr>
          <p:nvPr/>
        </p:nvSpPr>
        <p:spPr bwMode="auto">
          <a:xfrm>
            <a:off x="3124200" y="2895600"/>
            <a:ext cx="3352800" cy="581025"/>
          </a:xfrm>
          <a:prstGeom prst="rect">
            <a:avLst/>
          </a:prstGeom>
          <a:noFill/>
          <a:ln w="9525">
            <a:noFill/>
            <a:miter lim="800000"/>
            <a:headEnd/>
            <a:tailEnd/>
          </a:ln>
          <a:effectLst/>
        </p:spPr>
        <p:txBody>
          <a:bodyPr lIns="92075" tIns="46038" rIns="92075" bIns="46038">
            <a:spAutoFit/>
          </a:bodyPr>
          <a:lstStyle/>
          <a:p>
            <a:pPr algn="l" defTabSz="762000">
              <a:defRPr/>
            </a:pPr>
            <a:r>
              <a:rPr lang="fr-FR" sz="1600">
                <a:solidFill>
                  <a:schemeClr val="tx1"/>
                </a:solidFill>
                <a:effectLst>
                  <a:outerShdw blurRad="38100" dist="38100" dir="2700000" algn="tl">
                    <a:srgbClr val="C0C0C0"/>
                  </a:outerShdw>
                </a:effectLst>
              </a:rPr>
              <a:t>OBTENTION DES LYMPHOCYTES SPECIFIQUES</a:t>
            </a:r>
          </a:p>
        </p:txBody>
      </p:sp>
      <p:sp>
        <p:nvSpPr>
          <p:cNvPr id="6172" name="Rectangle 28"/>
          <p:cNvSpPr>
            <a:spLocks noChangeArrowheads="1"/>
          </p:cNvSpPr>
          <p:nvPr/>
        </p:nvSpPr>
        <p:spPr bwMode="auto">
          <a:xfrm>
            <a:off x="2690813" y="5408613"/>
            <a:ext cx="4343400" cy="336550"/>
          </a:xfrm>
          <a:prstGeom prst="rect">
            <a:avLst/>
          </a:prstGeom>
          <a:noFill/>
          <a:ln w="9525">
            <a:noFill/>
            <a:miter lim="800000"/>
            <a:headEnd/>
            <a:tailEnd/>
          </a:ln>
          <a:effectLst/>
        </p:spPr>
        <p:txBody>
          <a:bodyPr wrap="none" lIns="92075" tIns="46038" rIns="92075" bIns="46038">
            <a:spAutoFit/>
          </a:bodyPr>
          <a:lstStyle/>
          <a:p>
            <a:pPr algn="l" defTabSz="762000">
              <a:defRPr/>
            </a:pPr>
            <a:r>
              <a:rPr lang="fr-FR" sz="1600">
                <a:solidFill>
                  <a:schemeClr val="tx1"/>
                </a:solidFill>
                <a:effectLst>
                  <a:outerShdw blurRad="38100" dist="38100" dir="2700000" algn="tl">
                    <a:srgbClr val="C0C0C0"/>
                  </a:outerShdw>
                </a:effectLst>
              </a:rPr>
              <a:t>OBTENTION DES CELLULES IMMORTELLES</a:t>
            </a:r>
          </a:p>
        </p:txBody>
      </p:sp>
      <p:sp>
        <p:nvSpPr>
          <p:cNvPr id="2067" name="Rectangle 29">
            <a:hlinkClick r:id="rId16" action="ppaction://hlinksldjump"/>
          </p:cNvPr>
          <p:cNvSpPr>
            <a:spLocks noChangeArrowheads="1"/>
          </p:cNvSpPr>
          <p:nvPr/>
        </p:nvSpPr>
        <p:spPr bwMode="auto">
          <a:xfrm>
            <a:off x="7772400" y="2057400"/>
            <a:ext cx="1181100" cy="723900"/>
          </a:xfrm>
          <a:prstGeom prst="rect">
            <a:avLst/>
          </a:prstGeom>
          <a:noFill/>
          <a:ln w="12700">
            <a:noFill/>
            <a:miter lim="800000"/>
            <a:headEnd type="none" w="sm" len="sm"/>
            <a:tailEnd type="none" w="sm" len="sm"/>
          </a:ln>
        </p:spPr>
        <p:txBody>
          <a:bodyPr wrap="none" anchor="ctr"/>
          <a:lstStyle/>
          <a:p>
            <a:endParaRPr lang="fr-FR">
              <a:solidFill>
                <a:srgbClr val="33CCFF"/>
              </a:solidFill>
            </a:endParaRPr>
          </a:p>
        </p:txBody>
      </p:sp>
      <p:sp>
        <p:nvSpPr>
          <p:cNvPr id="6174" name="Rectangle 30"/>
          <p:cNvSpPr>
            <a:spLocks noGrp="1" noChangeArrowheads="1"/>
          </p:cNvSpPr>
          <p:nvPr>
            <p:ph type="title" idx="4294967295"/>
          </p:nvPr>
        </p:nvSpPr>
        <p:spPr>
          <a:xfrm rot="16200000">
            <a:off x="-2279650" y="3346450"/>
            <a:ext cx="5438775" cy="269875"/>
          </a:xfrm>
        </p:spPr>
        <p:txBody>
          <a:bodyPr vert="eaVert">
            <a:normAutofit fontScale="90000"/>
          </a:bodyPr>
          <a:lstStyle/>
          <a:p>
            <a:pPr>
              <a:defRPr/>
            </a:pPr>
            <a:r>
              <a:rPr lang="fr-FR" sz="2000" b="1" smtClean="0">
                <a:solidFill>
                  <a:srgbClr val="063DE8"/>
                </a:solidFill>
                <a:effectLst>
                  <a:outerShdw blurRad="38100" dist="38100" dir="2700000" algn="tl">
                    <a:srgbClr val="C0C0C0"/>
                  </a:outerShdw>
                </a:effectLst>
              </a:rPr>
              <a:t>OBTENTION</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DES</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CELLULES</a:t>
            </a:r>
            <a:endParaRPr lang="fr-FR" smtClean="0"/>
          </a:p>
        </p:txBody>
      </p:sp>
      <p:sp>
        <p:nvSpPr>
          <p:cNvPr id="2069" name="Rectangle 31">
            <a:hlinkClick r:id="rId17" action="ppaction://hlinksldjump"/>
          </p:cNvPr>
          <p:cNvSpPr>
            <a:spLocks noChangeArrowheads="1"/>
          </p:cNvSpPr>
          <p:nvPr/>
        </p:nvSpPr>
        <p:spPr bwMode="auto">
          <a:xfrm>
            <a:off x="2955925" y="2163763"/>
            <a:ext cx="3879850" cy="701675"/>
          </a:xfrm>
          <a:prstGeom prst="rect">
            <a:avLst/>
          </a:prstGeom>
          <a:noFill/>
          <a:ln w="9525">
            <a:noFill/>
            <a:miter lim="800000"/>
            <a:headEnd/>
            <a:tailEnd/>
          </a:ln>
        </p:spPr>
        <p:txBody>
          <a:bodyPr wrap="none" lIns="92075" tIns="46038" rIns="92075" bIns="46038">
            <a:spAutoFit/>
          </a:bodyPr>
          <a:lstStyle/>
          <a:p>
            <a:pPr algn="l" defTabSz="762000"/>
            <a:r>
              <a:rPr lang="fr-FR" u="sng">
                <a:solidFill>
                  <a:schemeClr val="hlink"/>
                </a:solidFill>
              </a:rPr>
              <a:t>IMMUNISATION DE LA SOURIS</a:t>
            </a:r>
          </a:p>
          <a:p>
            <a:pPr algn="l" defTabSz="762000"/>
            <a:r>
              <a:rPr lang="fr-FR" u="sng">
                <a:solidFill>
                  <a:schemeClr val="hlink"/>
                </a:solidFill>
              </a:rPr>
              <a:t> AVEC L’ANTIGÈNE ÉTUDIÉ</a:t>
            </a:r>
          </a:p>
        </p:txBody>
      </p:sp>
      <p:sp>
        <p:nvSpPr>
          <p:cNvPr id="6176" name="AutoShape 32">
            <a:hlinkClick r:id="" action="ppaction://hlinkshowjump?jump=firstslide" highlightClick="1"/>
          </p:cNvPr>
          <p:cNvSpPr>
            <a:spLocks noChangeArrowheads="1"/>
          </p:cNvSpPr>
          <p:nvPr/>
        </p:nvSpPr>
        <p:spPr bwMode="auto">
          <a:xfrm>
            <a:off x="8321675" y="6330950"/>
            <a:ext cx="466725" cy="306388"/>
          </a:xfrm>
          <a:prstGeom prst="actionButtonBeginning">
            <a:avLst/>
          </a:prstGeom>
          <a:solidFill>
            <a:schemeClr val="accent1"/>
          </a:solidFill>
          <a:ln w="12700">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pPr>
              <a:defRPr/>
            </a:pPr>
            <a:endParaRPr lang="fr-FR"/>
          </a:p>
        </p:txBody>
      </p:sp>
      <p:sp>
        <p:nvSpPr>
          <p:cNvPr id="2071" name="Rectangle 33">
            <a:hlinkClick r:id="rId18" action="ppaction://hlinksldjump"/>
          </p:cNvPr>
          <p:cNvSpPr>
            <a:spLocks noChangeArrowheads="1"/>
          </p:cNvSpPr>
          <p:nvPr/>
        </p:nvSpPr>
        <p:spPr bwMode="auto">
          <a:xfrm>
            <a:off x="3124200" y="2895600"/>
            <a:ext cx="3352800" cy="6096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2072" name="Rectangle 35">
            <a:hlinkClick r:id="rId19" action="ppaction://hlinksldjump"/>
          </p:cNvPr>
          <p:cNvSpPr>
            <a:spLocks noChangeArrowheads="1"/>
          </p:cNvSpPr>
          <p:nvPr/>
        </p:nvSpPr>
        <p:spPr bwMode="auto">
          <a:xfrm>
            <a:off x="2514600" y="4572000"/>
            <a:ext cx="4724400" cy="1219200"/>
          </a:xfrm>
          <a:prstGeom prst="rect">
            <a:avLst/>
          </a:prstGeom>
          <a:noFill/>
          <a:ln w="9525">
            <a:noFill/>
            <a:miter lim="800000"/>
            <a:headEnd/>
            <a:tailEnd/>
          </a:ln>
        </p:spPr>
        <p:txBody>
          <a:bodyPr wrap="none" lIns="92075" tIns="46038" rIns="92075" bIns="46038" anchor="ctr">
            <a:spAutoFit/>
          </a:bodyPr>
          <a:lstStyle/>
          <a:p>
            <a:endParaRPr lang="fr-F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9350" y="2063750"/>
            <a:ext cx="3279774" cy="650870"/>
            <a:chOff x="724" y="1300"/>
            <a:chExt cx="1912" cy="322"/>
          </a:xfrm>
        </p:grpSpPr>
        <p:sp>
          <p:nvSpPr>
            <p:cNvPr id="3107" name="AutoShape 3"/>
            <p:cNvSpPr>
              <a:spLocks noChangeArrowheads="1"/>
            </p:cNvSpPr>
            <p:nvPr/>
          </p:nvSpPr>
          <p:spPr bwMode="auto">
            <a:xfrm>
              <a:off x="724" y="1300"/>
              <a:ext cx="1912" cy="280"/>
            </a:xfrm>
            <a:prstGeom prst="cube">
              <a:avLst>
                <a:gd name="adj" fmla="val 24995"/>
              </a:avLst>
            </a:prstGeom>
            <a:solidFill>
              <a:schemeClr val="accent1"/>
            </a:solidFill>
            <a:ln w="12700">
              <a:solidFill>
                <a:schemeClr val="tx1"/>
              </a:solidFill>
              <a:miter lim="800000"/>
              <a:headEnd/>
              <a:tailEnd/>
            </a:ln>
          </p:spPr>
          <p:txBody>
            <a:bodyPr wrap="none" anchor="ctr"/>
            <a:lstStyle/>
            <a:p>
              <a:endParaRPr lang="fr-FR"/>
            </a:p>
          </p:txBody>
        </p:sp>
        <p:sp>
          <p:nvSpPr>
            <p:cNvPr id="3108" name="Rectangle 4"/>
            <p:cNvSpPr>
              <a:spLocks noChangeArrowheads="1"/>
            </p:cNvSpPr>
            <p:nvPr/>
          </p:nvSpPr>
          <p:spPr bwMode="auto">
            <a:xfrm>
              <a:off x="758" y="1334"/>
              <a:ext cx="1844" cy="288"/>
            </a:xfrm>
            <a:prstGeom prst="rect">
              <a:avLst/>
            </a:prstGeom>
            <a:noFill/>
            <a:ln w="9525">
              <a:noFill/>
              <a:miter lim="800000"/>
              <a:headEnd/>
              <a:tailEnd/>
            </a:ln>
          </p:spPr>
          <p:txBody>
            <a:bodyPr wrap="none" lIns="92075" tIns="46038" rIns="92075" bIns="46038">
              <a:spAutoFit/>
            </a:bodyPr>
            <a:lstStyle/>
            <a:p>
              <a:pPr algn="l" defTabSz="762000"/>
              <a:r>
                <a:rPr lang="fr-FR" sz="2400" dirty="0">
                  <a:solidFill>
                    <a:schemeClr val="tx1"/>
                  </a:solidFill>
                </a:rPr>
                <a:t>Par méthode chimique</a:t>
              </a:r>
            </a:p>
          </p:txBody>
        </p:sp>
      </p:grpSp>
      <p:grpSp>
        <p:nvGrpSpPr>
          <p:cNvPr id="3" name="Group 5"/>
          <p:cNvGrpSpPr>
            <a:grpSpLocks/>
          </p:cNvGrpSpPr>
          <p:nvPr/>
        </p:nvGrpSpPr>
        <p:grpSpPr bwMode="auto">
          <a:xfrm>
            <a:off x="1071538" y="4357695"/>
            <a:ext cx="4071966" cy="571503"/>
            <a:chOff x="710" y="2884"/>
            <a:chExt cx="2295" cy="291"/>
          </a:xfrm>
        </p:grpSpPr>
        <p:sp>
          <p:nvSpPr>
            <p:cNvPr id="3105" name="AutoShape 6"/>
            <p:cNvSpPr>
              <a:spLocks noChangeArrowheads="1"/>
            </p:cNvSpPr>
            <p:nvPr/>
          </p:nvSpPr>
          <p:spPr bwMode="auto">
            <a:xfrm>
              <a:off x="724" y="2884"/>
              <a:ext cx="1912" cy="280"/>
            </a:xfrm>
            <a:prstGeom prst="cube">
              <a:avLst>
                <a:gd name="adj" fmla="val 24995"/>
              </a:avLst>
            </a:prstGeom>
            <a:solidFill>
              <a:schemeClr val="accent1"/>
            </a:solidFill>
            <a:ln w="12700">
              <a:solidFill>
                <a:schemeClr val="tx1"/>
              </a:solidFill>
              <a:miter lim="800000"/>
              <a:headEnd/>
              <a:tailEnd/>
            </a:ln>
          </p:spPr>
          <p:txBody>
            <a:bodyPr wrap="none" anchor="ctr"/>
            <a:lstStyle/>
            <a:p>
              <a:endParaRPr lang="fr-FR"/>
            </a:p>
          </p:txBody>
        </p:sp>
        <p:sp>
          <p:nvSpPr>
            <p:cNvPr id="3106" name="Rectangle 7"/>
            <p:cNvSpPr>
              <a:spLocks noChangeArrowheads="1"/>
            </p:cNvSpPr>
            <p:nvPr/>
          </p:nvSpPr>
          <p:spPr bwMode="auto">
            <a:xfrm>
              <a:off x="710" y="2884"/>
              <a:ext cx="2295" cy="291"/>
            </a:xfrm>
            <a:prstGeom prst="rect">
              <a:avLst/>
            </a:prstGeom>
            <a:noFill/>
            <a:ln w="9525">
              <a:noFill/>
              <a:miter lim="800000"/>
              <a:headEnd/>
              <a:tailEnd/>
            </a:ln>
          </p:spPr>
          <p:txBody>
            <a:bodyPr wrap="square" lIns="92075" tIns="46038" rIns="92075" bIns="46038">
              <a:spAutoFit/>
            </a:bodyPr>
            <a:lstStyle/>
            <a:p>
              <a:pPr algn="l" defTabSz="762000"/>
              <a:r>
                <a:rPr lang="fr-FR" sz="2400" dirty="0">
                  <a:solidFill>
                    <a:schemeClr val="tx1"/>
                  </a:solidFill>
                </a:rPr>
                <a:t>Par méthode physique</a:t>
              </a:r>
            </a:p>
          </p:txBody>
        </p:sp>
      </p:grpSp>
      <p:grpSp>
        <p:nvGrpSpPr>
          <p:cNvPr id="4" name="Group 8"/>
          <p:cNvGrpSpPr>
            <a:grpSpLocks/>
          </p:cNvGrpSpPr>
          <p:nvPr/>
        </p:nvGrpSpPr>
        <p:grpSpPr bwMode="auto">
          <a:xfrm>
            <a:off x="7554913" y="1893888"/>
            <a:ext cx="1587500" cy="915987"/>
            <a:chOff x="4759" y="1193"/>
            <a:chExt cx="1000" cy="577"/>
          </a:xfrm>
        </p:grpSpPr>
        <p:graphicFrame>
          <p:nvGraphicFramePr>
            <p:cNvPr id="3082" name="Object 9"/>
            <p:cNvGraphicFramePr>
              <a:graphicFrameLocks/>
            </p:cNvGraphicFramePr>
            <p:nvPr/>
          </p:nvGraphicFramePr>
          <p:xfrm>
            <a:off x="4759" y="1193"/>
            <a:ext cx="1000" cy="577"/>
          </p:xfrm>
          <a:graphic>
            <a:graphicData uri="http://schemas.openxmlformats.org/presentationml/2006/ole">
              <p:oleObj spid="_x0000_s3083" name="CorelDRAW!" r:id="rId4" imgW="5827471" imgH="3500323" progId="">
                <p:embed/>
              </p:oleObj>
            </a:graphicData>
          </a:graphic>
        </p:graphicFrame>
        <p:sp>
          <p:nvSpPr>
            <p:cNvPr id="3104" name="Rectangle 10"/>
            <p:cNvSpPr>
              <a:spLocks noChangeArrowheads="1"/>
            </p:cNvSpPr>
            <p:nvPr/>
          </p:nvSpPr>
          <p:spPr bwMode="auto">
            <a:xfrm>
              <a:off x="4891" y="1338"/>
              <a:ext cx="773" cy="192"/>
            </a:xfrm>
            <a:prstGeom prst="rect">
              <a:avLst/>
            </a:prstGeom>
            <a:noFill/>
            <a:ln w="9525">
              <a:noFill/>
              <a:miter lim="800000"/>
              <a:headEnd/>
              <a:tailEnd/>
            </a:ln>
          </p:spPr>
          <p:txBody>
            <a:bodyPr wrap="none" lIns="92075" tIns="46038" rIns="92075" bIns="46038">
              <a:spAutoFit/>
            </a:bodyPr>
            <a:lstStyle/>
            <a:p>
              <a:pPr algn="l" defTabSz="762000"/>
              <a:r>
                <a:rPr lang="fr-FR" sz="1400" b="1" i="1"/>
                <a:t>SELECTION</a:t>
              </a:r>
              <a:r>
                <a:rPr lang="fr-FR" sz="1400"/>
                <a:t> </a:t>
              </a:r>
            </a:p>
          </p:txBody>
        </p:sp>
      </p:grpSp>
      <p:sp>
        <p:nvSpPr>
          <p:cNvPr id="3086" name="Rectangle 11"/>
          <p:cNvSpPr>
            <a:spLocks noChangeArrowheads="1"/>
          </p:cNvSpPr>
          <p:nvPr/>
        </p:nvSpPr>
        <p:spPr bwMode="auto">
          <a:xfrm>
            <a:off x="3733800" y="457200"/>
            <a:ext cx="762000" cy="609600"/>
          </a:xfrm>
          <a:prstGeom prst="rect">
            <a:avLst/>
          </a:prstGeom>
          <a:solidFill>
            <a:srgbClr val="FDE3BA"/>
          </a:solidFill>
          <a:ln w="9525">
            <a:noFill/>
            <a:miter lim="800000"/>
            <a:headEnd/>
            <a:tailEnd/>
          </a:ln>
        </p:spPr>
        <p:txBody>
          <a:bodyPr wrap="none" anchor="ctr"/>
          <a:lstStyle/>
          <a:p>
            <a:endParaRPr lang="fr-FR"/>
          </a:p>
        </p:txBody>
      </p:sp>
      <p:grpSp>
        <p:nvGrpSpPr>
          <p:cNvPr id="5" name="Group 12"/>
          <p:cNvGrpSpPr>
            <a:grpSpLocks/>
          </p:cNvGrpSpPr>
          <p:nvPr/>
        </p:nvGrpSpPr>
        <p:grpSpPr bwMode="auto">
          <a:xfrm>
            <a:off x="1271588" y="0"/>
            <a:ext cx="7835900" cy="1885950"/>
            <a:chOff x="801" y="0"/>
            <a:chExt cx="4936" cy="1188"/>
          </a:xfrm>
        </p:grpSpPr>
        <p:grpSp>
          <p:nvGrpSpPr>
            <p:cNvPr id="6" name="Group 13"/>
            <p:cNvGrpSpPr>
              <a:grpSpLocks/>
            </p:cNvGrpSpPr>
            <p:nvPr/>
          </p:nvGrpSpPr>
          <p:grpSpPr bwMode="auto">
            <a:xfrm>
              <a:off x="2441" y="0"/>
              <a:ext cx="3296" cy="1188"/>
              <a:chOff x="2441" y="0"/>
              <a:chExt cx="3296" cy="1188"/>
            </a:xfrm>
          </p:grpSpPr>
          <p:graphicFrame>
            <p:nvGraphicFramePr>
              <p:cNvPr id="3076" name="Object 14"/>
              <p:cNvGraphicFramePr>
                <a:graphicFrameLocks/>
              </p:cNvGraphicFramePr>
              <p:nvPr/>
            </p:nvGraphicFramePr>
            <p:xfrm>
              <a:off x="2441" y="420"/>
              <a:ext cx="319" cy="143"/>
            </p:xfrm>
            <a:graphic>
              <a:graphicData uri="http://schemas.openxmlformats.org/presentationml/2006/ole">
                <p:oleObj spid="_x0000_s3084" name="Ulead Image Editor Image" r:id="rId5" imgW="737988" imgH="242625" progId="">
                  <p:embed/>
                </p:oleObj>
              </a:graphicData>
            </a:graphic>
          </p:graphicFrame>
          <p:graphicFrame>
            <p:nvGraphicFramePr>
              <p:cNvPr id="3077" name="Object 15"/>
              <p:cNvGraphicFramePr>
                <a:graphicFrameLocks/>
              </p:cNvGraphicFramePr>
              <p:nvPr/>
            </p:nvGraphicFramePr>
            <p:xfrm>
              <a:off x="3024" y="414"/>
              <a:ext cx="239" cy="236"/>
            </p:xfrm>
            <a:graphic>
              <a:graphicData uri="http://schemas.openxmlformats.org/presentationml/2006/ole">
                <p:oleObj spid="_x0000_s3085" name="Ulead Image Editor Image" r:id="rId6" imgW="803180" imgH="566675" progId="">
                  <p:embed/>
                </p:oleObj>
              </a:graphicData>
            </a:graphic>
          </p:graphicFrame>
          <p:graphicFrame>
            <p:nvGraphicFramePr>
              <p:cNvPr id="3078" name="Object 16"/>
              <p:cNvGraphicFramePr>
                <a:graphicFrameLocks/>
              </p:cNvGraphicFramePr>
              <p:nvPr/>
            </p:nvGraphicFramePr>
            <p:xfrm>
              <a:off x="3600" y="342"/>
              <a:ext cx="481" cy="370"/>
            </p:xfrm>
            <a:graphic>
              <a:graphicData uri="http://schemas.openxmlformats.org/presentationml/2006/ole">
                <p:oleObj spid="_x0000_s3086" name="Ulead Image Editor Image" r:id="rId7" imgW="1060179" imgH="590391" progId="">
                  <p:embed/>
                </p:oleObj>
              </a:graphicData>
            </a:graphic>
          </p:graphicFrame>
          <p:graphicFrame>
            <p:nvGraphicFramePr>
              <p:cNvPr id="3079" name="Object 17"/>
              <p:cNvGraphicFramePr>
                <a:graphicFrameLocks/>
              </p:cNvGraphicFramePr>
              <p:nvPr/>
            </p:nvGraphicFramePr>
            <p:xfrm>
              <a:off x="4375" y="455"/>
              <a:ext cx="374" cy="278"/>
            </p:xfrm>
            <a:graphic>
              <a:graphicData uri="http://schemas.openxmlformats.org/presentationml/2006/ole">
                <p:oleObj spid="_x0000_s3087" name="Ulead Image Editor Image" r:id="rId8" imgW="549020" imgH="409300" progId="">
                  <p:embed/>
                </p:oleObj>
              </a:graphicData>
            </a:graphic>
          </p:graphicFrame>
          <p:graphicFrame>
            <p:nvGraphicFramePr>
              <p:cNvPr id="3080" name="Object 18"/>
              <p:cNvGraphicFramePr>
                <a:graphicFrameLocks/>
              </p:cNvGraphicFramePr>
              <p:nvPr/>
            </p:nvGraphicFramePr>
            <p:xfrm>
              <a:off x="5097" y="0"/>
              <a:ext cx="640" cy="609"/>
            </p:xfrm>
            <a:graphic>
              <a:graphicData uri="http://schemas.openxmlformats.org/presentationml/2006/ole">
                <p:oleObj spid="_x0000_s3088" name="Ulead Image Editor Image" r:id="rId9" imgW="946033" imgH="900000" progId="">
                  <p:embed/>
                </p:oleObj>
              </a:graphicData>
            </a:graphic>
          </p:graphicFrame>
          <p:graphicFrame>
            <p:nvGraphicFramePr>
              <p:cNvPr id="3081" name="Object 19"/>
              <p:cNvGraphicFramePr>
                <a:graphicFrameLocks/>
              </p:cNvGraphicFramePr>
              <p:nvPr/>
            </p:nvGraphicFramePr>
            <p:xfrm>
              <a:off x="5263" y="694"/>
              <a:ext cx="390" cy="494"/>
            </p:xfrm>
            <a:graphic>
              <a:graphicData uri="http://schemas.openxmlformats.org/presentationml/2006/ole">
                <p:oleObj spid="_x0000_s3089" name="Ulead Image Editor Image" r:id="rId10" imgW="612746" imgH="774392" progId="">
                  <p:embed/>
                </p:oleObj>
              </a:graphicData>
            </a:graphic>
          </p:graphicFrame>
          <p:sp>
            <p:nvSpPr>
              <p:cNvPr id="3099" name="Line 20"/>
              <p:cNvSpPr>
                <a:spLocks noChangeShapeType="1"/>
              </p:cNvSpPr>
              <p:nvPr/>
            </p:nvSpPr>
            <p:spPr bwMode="auto">
              <a:xfrm>
                <a:off x="4876" y="676"/>
                <a:ext cx="358" cy="107"/>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3100" name="Line 21"/>
              <p:cNvSpPr>
                <a:spLocks noChangeShapeType="1"/>
              </p:cNvSpPr>
              <p:nvPr/>
            </p:nvSpPr>
            <p:spPr bwMode="auto">
              <a:xfrm flipV="1">
                <a:off x="4855" y="389"/>
                <a:ext cx="344" cy="104"/>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3101" name="Line 22"/>
              <p:cNvSpPr>
                <a:spLocks noChangeShapeType="1"/>
              </p:cNvSpPr>
              <p:nvPr/>
            </p:nvSpPr>
            <p:spPr bwMode="auto">
              <a:xfrm>
                <a:off x="4089" y="568"/>
                <a:ext cx="251"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3102" name="Line 23"/>
              <p:cNvSpPr>
                <a:spLocks noChangeShapeType="1"/>
              </p:cNvSpPr>
              <p:nvPr/>
            </p:nvSpPr>
            <p:spPr bwMode="auto">
              <a:xfrm>
                <a:off x="3301" y="533"/>
                <a:ext cx="250"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3103" name="Line 24"/>
              <p:cNvSpPr>
                <a:spLocks noChangeShapeType="1"/>
              </p:cNvSpPr>
              <p:nvPr/>
            </p:nvSpPr>
            <p:spPr bwMode="auto">
              <a:xfrm>
                <a:off x="2764" y="497"/>
                <a:ext cx="250" cy="0"/>
              </a:xfrm>
              <a:prstGeom prst="line">
                <a:avLst/>
              </a:prstGeom>
              <a:noFill/>
              <a:ln w="12700">
                <a:solidFill>
                  <a:schemeClr val="tx1"/>
                </a:solidFill>
                <a:round/>
                <a:headEnd type="none" w="sm" len="sm"/>
                <a:tailEnd type="stealth" w="med" len="lg"/>
              </a:ln>
            </p:spPr>
            <p:txBody>
              <a:bodyPr wrap="none" anchor="ctr"/>
              <a:lstStyle/>
              <a:p>
                <a:endParaRPr lang="fr-FR"/>
              </a:p>
            </p:txBody>
          </p:sp>
        </p:grpSp>
        <p:sp>
          <p:nvSpPr>
            <p:cNvPr id="3096" name="Line 25"/>
            <p:cNvSpPr>
              <a:spLocks noChangeShapeType="1"/>
            </p:cNvSpPr>
            <p:nvPr/>
          </p:nvSpPr>
          <p:spPr bwMode="auto">
            <a:xfrm>
              <a:off x="2071" y="467"/>
              <a:ext cx="329" cy="13"/>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7" name="Group 26"/>
            <p:cNvGrpSpPr>
              <a:grpSpLocks/>
            </p:cNvGrpSpPr>
            <p:nvPr/>
          </p:nvGrpSpPr>
          <p:grpSpPr bwMode="auto">
            <a:xfrm>
              <a:off x="801" y="165"/>
              <a:ext cx="1151" cy="666"/>
              <a:chOff x="801" y="165"/>
              <a:chExt cx="1151" cy="666"/>
            </a:xfrm>
          </p:grpSpPr>
          <p:graphicFrame>
            <p:nvGraphicFramePr>
              <p:cNvPr id="3074" name="Object 27"/>
              <p:cNvGraphicFramePr>
                <a:graphicFrameLocks/>
              </p:cNvGraphicFramePr>
              <p:nvPr/>
            </p:nvGraphicFramePr>
            <p:xfrm>
              <a:off x="801" y="165"/>
              <a:ext cx="446" cy="666"/>
            </p:xfrm>
            <a:graphic>
              <a:graphicData uri="http://schemas.openxmlformats.org/presentationml/2006/ole">
                <p:oleObj spid="_x0000_s3090" name="Ulead Image Editor Image" r:id="rId11" imgW="880974" imgH="946033" progId="">
                  <p:embed/>
                </p:oleObj>
              </a:graphicData>
            </a:graphic>
          </p:graphicFrame>
          <p:graphicFrame>
            <p:nvGraphicFramePr>
              <p:cNvPr id="3075" name="Object 28"/>
              <p:cNvGraphicFramePr>
                <a:graphicFrameLocks/>
              </p:cNvGraphicFramePr>
              <p:nvPr/>
            </p:nvGraphicFramePr>
            <p:xfrm>
              <a:off x="1570" y="177"/>
              <a:ext cx="382" cy="597"/>
            </p:xfrm>
            <a:graphic>
              <a:graphicData uri="http://schemas.openxmlformats.org/presentationml/2006/ole">
                <p:oleObj spid="_x0000_s3091" name="Ulead Image Editor Image" r:id="rId12" imgW="714194" imgH="803180" progId="">
                  <p:embed/>
                </p:oleObj>
              </a:graphicData>
            </a:graphic>
          </p:graphicFrame>
          <p:sp>
            <p:nvSpPr>
              <p:cNvPr id="3098" name="Rectangle 29"/>
              <p:cNvSpPr>
                <a:spLocks noChangeArrowheads="1"/>
              </p:cNvSpPr>
              <p:nvPr/>
            </p:nvSpPr>
            <p:spPr bwMode="auto">
              <a:xfrm>
                <a:off x="1286" y="297"/>
                <a:ext cx="242" cy="327"/>
              </a:xfrm>
              <a:prstGeom prst="rect">
                <a:avLst/>
              </a:prstGeom>
              <a:noFill/>
              <a:ln w="9525">
                <a:noFill/>
                <a:miter lim="800000"/>
                <a:headEnd/>
                <a:tailEnd/>
              </a:ln>
            </p:spPr>
            <p:txBody>
              <a:bodyPr wrap="none" lIns="92075" tIns="46038" rIns="92075" bIns="46038">
                <a:spAutoFit/>
              </a:bodyPr>
              <a:lstStyle/>
              <a:p>
                <a:pPr algn="l" defTabSz="762000"/>
                <a:r>
                  <a:rPr lang="fr-FR" sz="2800"/>
                  <a:t>+</a:t>
                </a:r>
              </a:p>
            </p:txBody>
          </p:sp>
        </p:grpSp>
      </p:grpSp>
      <p:sp>
        <p:nvSpPr>
          <p:cNvPr id="3088" name="Rectangle 30">
            <a:hlinkClick r:id="rId13" action="ppaction://hlinkpres?slideindex=6&amp;slidetitle=FUSION AVEC PEG"/>
          </p:cNvPr>
          <p:cNvSpPr>
            <a:spLocks noChangeArrowheads="1"/>
          </p:cNvSpPr>
          <p:nvPr/>
        </p:nvSpPr>
        <p:spPr bwMode="auto">
          <a:xfrm>
            <a:off x="1335088" y="3143248"/>
            <a:ext cx="5930900" cy="646973"/>
          </a:xfrm>
          <a:prstGeom prst="rect">
            <a:avLst/>
          </a:prstGeom>
          <a:noFill/>
          <a:ln w="9525">
            <a:noFill/>
            <a:miter lim="800000"/>
            <a:headEnd/>
            <a:tailEnd/>
          </a:ln>
        </p:spPr>
        <p:txBody>
          <a:bodyPr wrap="square" lIns="92075" tIns="46038" rIns="92075" bIns="46038">
            <a:spAutoFit/>
          </a:bodyPr>
          <a:lstStyle/>
          <a:p>
            <a:pPr algn="l" defTabSz="762000"/>
            <a:r>
              <a:rPr lang="fr-FR"/>
              <a:t>FUSION DES MEMBRANES </a:t>
            </a:r>
          </a:p>
          <a:p>
            <a:pPr algn="l" defTabSz="762000"/>
            <a:r>
              <a:rPr lang="fr-FR"/>
              <a:t>CELLULAIRES AVEC DU PEG (poly éthylène glycol)</a:t>
            </a:r>
          </a:p>
        </p:txBody>
      </p:sp>
      <p:sp>
        <p:nvSpPr>
          <p:cNvPr id="3089" name="Rectangle 31">
            <a:hlinkClick r:id="rId13" action="ppaction://hlinkpres?slideindex=7&amp;slidetitle= ELECTROFUSION"/>
          </p:cNvPr>
          <p:cNvSpPr>
            <a:spLocks noChangeArrowheads="1"/>
          </p:cNvSpPr>
          <p:nvPr/>
        </p:nvSpPr>
        <p:spPr bwMode="auto">
          <a:xfrm>
            <a:off x="1031875" y="5346700"/>
            <a:ext cx="5160963" cy="701675"/>
          </a:xfrm>
          <a:prstGeom prst="rect">
            <a:avLst/>
          </a:prstGeom>
          <a:noFill/>
          <a:ln w="9525">
            <a:noFill/>
            <a:miter lim="800000"/>
            <a:headEnd/>
            <a:tailEnd/>
          </a:ln>
        </p:spPr>
        <p:txBody>
          <a:bodyPr wrap="none" lIns="92075" tIns="46038" rIns="92075" bIns="46038">
            <a:spAutoFit/>
          </a:bodyPr>
          <a:lstStyle/>
          <a:p>
            <a:pPr algn="l" defTabSz="762000"/>
            <a:r>
              <a:rPr lang="fr-FR"/>
              <a:t>FUSION DES MEMBRANES CELLULAIRES </a:t>
            </a:r>
          </a:p>
          <a:p>
            <a:pPr algn="l" defTabSz="762000"/>
            <a:r>
              <a:rPr lang="fr-FR"/>
              <a:t>PAR ELECTROPORATION</a:t>
            </a:r>
          </a:p>
        </p:txBody>
      </p:sp>
      <p:sp>
        <p:nvSpPr>
          <p:cNvPr id="3090" name="Rectangle 32">
            <a:hlinkClick r:id="rId14" action="ppaction://hlinksldjump"/>
          </p:cNvPr>
          <p:cNvSpPr>
            <a:spLocks noChangeArrowheads="1"/>
          </p:cNvSpPr>
          <p:nvPr/>
        </p:nvSpPr>
        <p:spPr bwMode="auto">
          <a:xfrm>
            <a:off x="7645400" y="1955800"/>
            <a:ext cx="1498600" cy="838200"/>
          </a:xfrm>
          <a:prstGeom prst="rect">
            <a:avLst/>
          </a:prstGeom>
          <a:noFill/>
          <a:ln w="12700">
            <a:noFill/>
            <a:miter lim="800000"/>
            <a:headEnd type="none" w="sm" len="sm"/>
            <a:tailEnd type="none" w="sm" len="sm"/>
          </a:ln>
        </p:spPr>
        <p:txBody>
          <a:bodyPr wrap="none" anchor="ctr"/>
          <a:lstStyle/>
          <a:p>
            <a:endParaRPr lang="fr-FR"/>
          </a:p>
        </p:txBody>
      </p:sp>
      <p:sp>
        <p:nvSpPr>
          <p:cNvPr id="8225" name="Rectangle 33"/>
          <p:cNvSpPr>
            <a:spLocks noGrp="1" noChangeArrowheads="1"/>
          </p:cNvSpPr>
          <p:nvPr>
            <p:ph type="title" idx="4294967295"/>
          </p:nvPr>
        </p:nvSpPr>
        <p:spPr>
          <a:xfrm rot="16200000">
            <a:off x="-2677318" y="3358356"/>
            <a:ext cx="6311900" cy="293687"/>
          </a:xfrm>
        </p:spPr>
        <p:txBody>
          <a:bodyPr vert="eaVert"/>
          <a:lstStyle/>
          <a:p>
            <a:pPr>
              <a:defRPr/>
            </a:pPr>
            <a:r>
              <a:rPr lang="fr-FR" sz="2000" b="1" smtClean="0">
                <a:solidFill>
                  <a:srgbClr val="063DE8"/>
                </a:solidFill>
                <a:effectLst>
                  <a:outerShdw blurRad="38100" dist="38100" dir="2700000" algn="tl">
                    <a:srgbClr val="C0C0C0"/>
                  </a:outerShdw>
                </a:effectLst>
              </a:rPr>
              <a:t>FUSION</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DES</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CELLULES</a:t>
            </a:r>
          </a:p>
        </p:txBody>
      </p:sp>
      <p:sp>
        <p:nvSpPr>
          <p:cNvPr id="8226" name="AutoShape 34">
            <a:hlinkClick r:id="" action="ppaction://hlinkshowjump?jump=firstslide" highlightClick="1"/>
          </p:cNvPr>
          <p:cNvSpPr>
            <a:spLocks noChangeArrowheads="1"/>
          </p:cNvSpPr>
          <p:nvPr/>
        </p:nvSpPr>
        <p:spPr bwMode="auto">
          <a:xfrm>
            <a:off x="8321675" y="6330950"/>
            <a:ext cx="466725" cy="306388"/>
          </a:xfrm>
          <a:prstGeom prst="actionButtonBeginning">
            <a:avLst/>
          </a:prstGeom>
          <a:solidFill>
            <a:schemeClr val="accent1"/>
          </a:solidFill>
          <a:ln w="12700">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pPr>
              <a:defRPr/>
            </a:pPr>
            <a:endParaRPr lang="fr-FR"/>
          </a:p>
        </p:txBody>
      </p:sp>
      <p:sp>
        <p:nvSpPr>
          <p:cNvPr id="3093" name="Rectangle 35">
            <a:hlinkClick r:id="rId15" action="ppaction://hlinksldjump"/>
          </p:cNvPr>
          <p:cNvSpPr>
            <a:spLocks noChangeArrowheads="1"/>
          </p:cNvSpPr>
          <p:nvPr/>
        </p:nvSpPr>
        <p:spPr bwMode="auto">
          <a:xfrm>
            <a:off x="1000100" y="1857364"/>
            <a:ext cx="3881438" cy="369974"/>
          </a:xfrm>
          <a:prstGeom prst="rect">
            <a:avLst/>
          </a:prstGeom>
          <a:noFill/>
          <a:ln w="9525">
            <a:noFill/>
            <a:miter lim="800000"/>
            <a:headEnd/>
            <a:tailEnd/>
          </a:ln>
        </p:spPr>
        <p:txBody>
          <a:bodyPr wrap="square" lIns="92075" tIns="46038" rIns="92075" bIns="46038" anchor="ctr">
            <a:spAutoFit/>
          </a:bodyPr>
          <a:lstStyle/>
          <a:p>
            <a:endParaRPr lang="fr-FR" dirty="0"/>
          </a:p>
        </p:txBody>
      </p:sp>
      <p:sp>
        <p:nvSpPr>
          <p:cNvPr id="3094" name="Rectangle 36">
            <a:hlinkClick r:id="rId16" action="ppaction://hlinksldjump"/>
          </p:cNvPr>
          <p:cNvSpPr>
            <a:spLocks noChangeArrowheads="1"/>
          </p:cNvSpPr>
          <p:nvPr/>
        </p:nvSpPr>
        <p:spPr bwMode="auto">
          <a:xfrm>
            <a:off x="935158" y="4728739"/>
            <a:ext cx="5029200" cy="1676400"/>
          </a:xfrm>
          <a:prstGeom prst="rect">
            <a:avLst/>
          </a:prstGeom>
          <a:noFill/>
          <a:ln w="9525">
            <a:noFill/>
            <a:miter lim="800000"/>
            <a:headEnd/>
            <a:tailEnd/>
          </a:ln>
        </p:spPr>
        <p:txBody>
          <a:bodyPr wrap="none" lIns="92075" tIns="46038" rIns="92075" bIns="46038" anchor="ctr">
            <a:spAutoFit/>
          </a:bodyPr>
          <a:lstStyle/>
          <a:p>
            <a:endParaRPr lang="fr-F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a:hlinkClick r:id="rId4" action="ppaction://hlinkpres?slideindex=8&amp;slidetitle=SÉLECTION DES HYBRIDOMES"/>
          </p:cNvPr>
          <p:cNvSpPr>
            <a:spLocks noChangeArrowheads="1"/>
          </p:cNvSpPr>
          <p:nvPr/>
        </p:nvSpPr>
        <p:spPr bwMode="auto">
          <a:xfrm>
            <a:off x="1557338" y="1598613"/>
            <a:ext cx="5087937" cy="822325"/>
          </a:xfrm>
          <a:prstGeom prst="rect">
            <a:avLst/>
          </a:prstGeom>
          <a:noFill/>
          <a:ln w="9525">
            <a:noFill/>
            <a:miter lim="800000"/>
            <a:headEnd/>
            <a:tailEnd/>
          </a:ln>
        </p:spPr>
        <p:txBody>
          <a:bodyPr wrap="none" lIns="92075" tIns="46038" rIns="92075" bIns="46038">
            <a:spAutoFit/>
          </a:bodyPr>
          <a:lstStyle/>
          <a:p>
            <a:pPr defTabSz="762000"/>
            <a:r>
              <a:rPr lang="fr-FR" sz="2400">
                <a:solidFill>
                  <a:schemeClr val="tx1"/>
                </a:solidFill>
              </a:rPr>
              <a:t>Culture sur milieu HAT</a:t>
            </a:r>
          </a:p>
          <a:p>
            <a:pPr defTabSz="762000"/>
            <a:r>
              <a:rPr lang="fr-FR" sz="2400">
                <a:solidFill>
                  <a:schemeClr val="tx1"/>
                </a:solidFill>
              </a:rPr>
              <a:t>Hypoxanthine Aminoptérine Thymidine</a:t>
            </a:r>
          </a:p>
        </p:txBody>
      </p:sp>
      <p:grpSp>
        <p:nvGrpSpPr>
          <p:cNvPr id="2" name="Group 3"/>
          <p:cNvGrpSpPr>
            <a:grpSpLocks/>
          </p:cNvGrpSpPr>
          <p:nvPr/>
        </p:nvGrpSpPr>
        <p:grpSpPr bwMode="auto">
          <a:xfrm>
            <a:off x="3663950" y="3867150"/>
            <a:ext cx="596900" cy="292100"/>
            <a:chOff x="2308" y="2436"/>
            <a:chExt cx="376" cy="184"/>
          </a:xfrm>
        </p:grpSpPr>
        <p:sp>
          <p:nvSpPr>
            <p:cNvPr id="4169" name="Oval 4" descr="20%"/>
            <p:cNvSpPr>
              <a:spLocks noChangeArrowheads="1"/>
            </p:cNvSpPr>
            <p:nvPr/>
          </p:nvSpPr>
          <p:spPr bwMode="auto">
            <a:xfrm>
              <a:off x="2308" y="2436"/>
              <a:ext cx="376" cy="184"/>
            </a:xfrm>
            <a:prstGeom prst="ellipse">
              <a:avLst/>
            </a:prstGeom>
            <a:pattFill prst="pct20">
              <a:fgClr>
                <a:schemeClr val="hlink"/>
              </a:fgClr>
              <a:bgClr>
                <a:schemeClr val="bg1"/>
              </a:bgClr>
            </a:pattFill>
            <a:ln w="12700">
              <a:solidFill>
                <a:schemeClr val="tx1"/>
              </a:solidFill>
              <a:round/>
              <a:headEnd/>
              <a:tailEnd/>
            </a:ln>
          </p:spPr>
          <p:txBody>
            <a:bodyPr wrap="none" anchor="ctr"/>
            <a:lstStyle/>
            <a:p>
              <a:endParaRPr lang="fr-FR"/>
            </a:p>
          </p:txBody>
        </p:sp>
        <p:sp>
          <p:nvSpPr>
            <p:cNvPr id="4170" name="Oval 5"/>
            <p:cNvSpPr>
              <a:spLocks noChangeArrowheads="1"/>
            </p:cNvSpPr>
            <p:nvPr/>
          </p:nvSpPr>
          <p:spPr bwMode="auto">
            <a:xfrm>
              <a:off x="2436" y="2491"/>
              <a:ext cx="88" cy="47"/>
            </a:xfrm>
            <a:prstGeom prst="ellipse">
              <a:avLst/>
            </a:prstGeom>
            <a:solidFill>
              <a:schemeClr val="tx2"/>
            </a:solidFill>
            <a:ln w="12700">
              <a:solidFill>
                <a:schemeClr val="tx1"/>
              </a:solidFill>
              <a:round/>
              <a:headEnd/>
              <a:tailEnd/>
            </a:ln>
          </p:spPr>
          <p:txBody>
            <a:bodyPr wrap="none" anchor="ctr"/>
            <a:lstStyle/>
            <a:p>
              <a:endParaRPr lang="fr-FR"/>
            </a:p>
          </p:txBody>
        </p:sp>
      </p:grpSp>
      <p:grpSp>
        <p:nvGrpSpPr>
          <p:cNvPr id="3" name="Group 6"/>
          <p:cNvGrpSpPr>
            <a:grpSpLocks/>
          </p:cNvGrpSpPr>
          <p:nvPr/>
        </p:nvGrpSpPr>
        <p:grpSpPr bwMode="auto">
          <a:xfrm>
            <a:off x="6940550" y="3867150"/>
            <a:ext cx="596900" cy="292100"/>
            <a:chOff x="4372" y="2436"/>
            <a:chExt cx="376" cy="184"/>
          </a:xfrm>
        </p:grpSpPr>
        <p:sp>
          <p:nvSpPr>
            <p:cNvPr id="4167" name="Oval 7" descr="20%"/>
            <p:cNvSpPr>
              <a:spLocks noChangeArrowheads="1"/>
            </p:cNvSpPr>
            <p:nvPr/>
          </p:nvSpPr>
          <p:spPr bwMode="auto">
            <a:xfrm>
              <a:off x="4372" y="2436"/>
              <a:ext cx="376" cy="184"/>
            </a:xfrm>
            <a:prstGeom prst="ellipse">
              <a:avLst/>
            </a:prstGeom>
            <a:pattFill prst="pct20">
              <a:fgClr>
                <a:schemeClr val="accent1"/>
              </a:fgClr>
              <a:bgClr>
                <a:schemeClr val="bg1"/>
              </a:bgClr>
            </a:pattFill>
            <a:ln w="12700">
              <a:solidFill>
                <a:schemeClr val="tx1"/>
              </a:solidFill>
              <a:round/>
              <a:headEnd/>
              <a:tailEnd/>
            </a:ln>
          </p:spPr>
          <p:txBody>
            <a:bodyPr wrap="none" anchor="ctr"/>
            <a:lstStyle/>
            <a:p>
              <a:endParaRPr lang="fr-FR"/>
            </a:p>
          </p:txBody>
        </p:sp>
        <p:sp>
          <p:nvSpPr>
            <p:cNvPr id="4168" name="Oval 8"/>
            <p:cNvSpPr>
              <a:spLocks noChangeArrowheads="1"/>
            </p:cNvSpPr>
            <p:nvPr/>
          </p:nvSpPr>
          <p:spPr bwMode="auto">
            <a:xfrm>
              <a:off x="4500" y="2491"/>
              <a:ext cx="88" cy="47"/>
            </a:xfrm>
            <a:prstGeom prst="ellipse">
              <a:avLst/>
            </a:prstGeom>
            <a:solidFill>
              <a:srgbClr val="063DE8"/>
            </a:solidFill>
            <a:ln w="12700">
              <a:solidFill>
                <a:schemeClr val="tx1"/>
              </a:solidFill>
              <a:round/>
              <a:headEnd/>
              <a:tailEnd/>
            </a:ln>
          </p:spPr>
          <p:txBody>
            <a:bodyPr wrap="none" anchor="ctr"/>
            <a:lstStyle/>
            <a:p>
              <a:endParaRPr lang="fr-FR"/>
            </a:p>
          </p:txBody>
        </p:sp>
      </p:grpSp>
      <p:grpSp>
        <p:nvGrpSpPr>
          <p:cNvPr id="4" name="Group 9"/>
          <p:cNvGrpSpPr>
            <a:grpSpLocks/>
          </p:cNvGrpSpPr>
          <p:nvPr/>
        </p:nvGrpSpPr>
        <p:grpSpPr bwMode="auto">
          <a:xfrm>
            <a:off x="6330950" y="3867150"/>
            <a:ext cx="596900" cy="292100"/>
            <a:chOff x="3988" y="2436"/>
            <a:chExt cx="376" cy="184"/>
          </a:xfrm>
        </p:grpSpPr>
        <p:sp>
          <p:nvSpPr>
            <p:cNvPr id="4165" name="Oval 10" descr="20%"/>
            <p:cNvSpPr>
              <a:spLocks noChangeArrowheads="1"/>
            </p:cNvSpPr>
            <p:nvPr/>
          </p:nvSpPr>
          <p:spPr bwMode="auto">
            <a:xfrm>
              <a:off x="3988" y="2436"/>
              <a:ext cx="376" cy="184"/>
            </a:xfrm>
            <a:prstGeom prst="ellipse">
              <a:avLst/>
            </a:prstGeom>
            <a:pattFill prst="pct20">
              <a:fgClr>
                <a:schemeClr val="accent1"/>
              </a:fgClr>
              <a:bgClr>
                <a:schemeClr val="bg1"/>
              </a:bgClr>
            </a:pattFill>
            <a:ln w="12700">
              <a:solidFill>
                <a:schemeClr val="tx1"/>
              </a:solidFill>
              <a:round/>
              <a:headEnd/>
              <a:tailEnd/>
            </a:ln>
          </p:spPr>
          <p:txBody>
            <a:bodyPr wrap="none" anchor="ctr"/>
            <a:lstStyle/>
            <a:p>
              <a:endParaRPr lang="fr-FR"/>
            </a:p>
          </p:txBody>
        </p:sp>
        <p:sp>
          <p:nvSpPr>
            <p:cNvPr id="4166" name="Oval 11"/>
            <p:cNvSpPr>
              <a:spLocks noChangeArrowheads="1"/>
            </p:cNvSpPr>
            <p:nvPr/>
          </p:nvSpPr>
          <p:spPr bwMode="auto">
            <a:xfrm>
              <a:off x="4116" y="2491"/>
              <a:ext cx="88" cy="47"/>
            </a:xfrm>
            <a:prstGeom prst="ellipse">
              <a:avLst/>
            </a:prstGeom>
            <a:solidFill>
              <a:srgbClr val="063DE8"/>
            </a:solidFill>
            <a:ln w="12700">
              <a:solidFill>
                <a:schemeClr val="tx1"/>
              </a:solidFill>
              <a:round/>
              <a:headEnd/>
              <a:tailEnd/>
            </a:ln>
          </p:spPr>
          <p:txBody>
            <a:bodyPr wrap="none" anchor="ctr"/>
            <a:lstStyle/>
            <a:p>
              <a:endParaRPr lang="fr-FR"/>
            </a:p>
          </p:txBody>
        </p:sp>
      </p:grpSp>
      <p:grpSp>
        <p:nvGrpSpPr>
          <p:cNvPr id="5" name="Group 12"/>
          <p:cNvGrpSpPr>
            <a:grpSpLocks/>
          </p:cNvGrpSpPr>
          <p:nvPr/>
        </p:nvGrpSpPr>
        <p:grpSpPr bwMode="auto">
          <a:xfrm>
            <a:off x="4273550" y="3867150"/>
            <a:ext cx="596900" cy="292100"/>
            <a:chOff x="2692" y="2436"/>
            <a:chExt cx="376" cy="184"/>
          </a:xfrm>
        </p:grpSpPr>
        <p:sp>
          <p:nvSpPr>
            <p:cNvPr id="4163" name="Oval 13" descr="20%"/>
            <p:cNvSpPr>
              <a:spLocks noChangeArrowheads="1"/>
            </p:cNvSpPr>
            <p:nvPr/>
          </p:nvSpPr>
          <p:spPr bwMode="auto">
            <a:xfrm>
              <a:off x="2692" y="2436"/>
              <a:ext cx="376" cy="184"/>
            </a:xfrm>
            <a:prstGeom prst="ellipse">
              <a:avLst/>
            </a:prstGeom>
            <a:pattFill prst="pct20">
              <a:fgClr>
                <a:schemeClr val="accent1"/>
              </a:fgClr>
              <a:bgClr>
                <a:schemeClr val="bg1"/>
              </a:bgClr>
            </a:pattFill>
            <a:ln w="12700">
              <a:solidFill>
                <a:schemeClr val="tx1"/>
              </a:solidFill>
              <a:round/>
              <a:headEnd/>
              <a:tailEnd/>
            </a:ln>
          </p:spPr>
          <p:txBody>
            <a:bodyPr wrap="none" anchor="ctr"/>
            <a:lstStyle/>
            <a:p>
              <a:endParaRPr lang="fr-FR"/>
            </a:p>
          </p:txBody>
        </p:sp>
        <p:sp>
          <p:nvSpPr>
            <p:cNvPr id="4164" name="Oval 14"/>
            <p:cNvSpPr>
              <a:spLocks noChangeArrowheads="1"/>
            </p:cNvSpPr>
            <p:nvPr/>
          </p:nvSpPr>
          <p:spPr bwMode="auto">
            <a:xfrm>
              <a:off x="2820" y="2491"/>
              <a:ext cx="88" cy="47"/>
            </a:xfrm>
            <a:prstGeom prst="ellipse">
              <a:avLst/>
            </a:prstGeom>
            <a:solidFill>
              <a:srgbClr val="063DE8"/>
            </a:solidFill>
            <a:ln w="12700">
              <a:solidFill>
                <a:schemeClr val="tx1"/>
              </a:solidFill>
              <a:round/>
              <a:headEnd/>
              <a:tailEnd/>
            </a:ln>
          </p:spPr>
          <p:txBody>
            <a:bodyPr wrap="none" anchor="ctr"/>
            <a:lstStyle/>
            <a:p>
              <a:endParaRPr lang="fr-FR"/>
            </a:p>
          </p:txBody>
        </p:sp>
      </p:grpSp>
      <p:sp>
        <p:nvSpPr>
          <p:cNvPr id="4112" name="Line 15"/>
          <p:cNvSpPr>
            <a:spLocks noChangeShapeType="1"/>
          </p:cNvSpPr>
          <p:nvPr/>
        </p:nvSpPr>
        <p:spPr bwMode="auto">
          <a:xfrm>
            <a:off x="4267200" y="4470400"/>
            <a:ext cx="0" cy="76200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4113" name="Line 16"/>
          <p:cNvSpPr>
            <a:spLocks noChangeShapeType="1"/>
          </p:cNvSpPr>
          <p:nvPr/>
        </p:nvSpPr>
        <p:spPr bwMode="auto">
          <a:xfrm>
            <a:off x="6934200" y="4470400"/>
            <a:ext cx="0" cy="762000"/>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6" name="Group 17"/>
          <p:cNvGrpSpPr>
            <a:grpSpLocks/>
          </p:cNvGrpSpPr>
          <p:nvPr/>
        </p:nvGrpSpPr>
        <p:grpSpPr bwMode="auto">
          <a:xfrm>
            <a:off x="2654300" y="2800350"/>
            <a:ext cx="3136900" cy="823913"/>
            <a:chOff x="1672" y="1764"/>
            <a:chExt cx="1976" cy="519"/>
          </a:xfrm>
        </p:grpSpPr>
        <p:grpSp>
          <p:nvGrpSpPr>
            <p:cNvPr id="7" name="Group 18"/>
            <p:cNvGrpSpPr>
              <a:grpSpLocks/>
            </p:cNvGrpSpPr>
            <p:nvPr/>
          </p:nvGrpSpPr>
          <p:grpSpPr bwMode="auto">
            <a:xfrm>
              <a:off x="2452" y="1764"/>
              <a:ext cx="376" cy="184"/>
              <a:chOff x="2452" y="1764"/>
              <a:chExt cx="376" cy="184"/>
            </a:xfrm>
          </p:grpSpPr>
          <p:sp>
            <p:nvSpPr>
              <p:cNvPr id="4161" name="Oval 19" descr="20%"/>
              <p:cNvSpPr>
                <a:spLocks noChangeArrowheads="1"/>
              </p:cNvSpPr>
              <p:nvPr/>
            </p:nvSpPr>
            <p:spPr bwMode="auto">
              <a:xfrm>
                <a:off x="2452" y="1764"/>
                <a:ext cx="376" cy="184"/>
              </a:xfrm>
              <a:prstGeom prst="ellipse">
                <a:avLst/>
              </a:prstGeom>
              <a:pattFill prst="pct20">
                <a:fgClr>
                  <a:schemeClr val="hlink"/>
                </a:fgClr>
                <a:bgClr>
                  <a:schemeClr val="bg1"/>
                </a:bgClr>
              </a:pattFill>
              <a:ln w="12700">
                <a:solidFill>
                  <a:schemeClr val="tx1"/>
                </a:solidFill>
                <a:round/>
                <a:headEnd/>
                <a:tailEnd/>
              </a:ln>
            </p:spPr>
            <p:txBody>
              <a:bodyPr wrap="none" anchor="ctr"/>
              <a:lstStyle/>
              <a:p>
                <a:endParaRPr lang="fr-FR"/>
              </a:p>
            </p:txBody>
          </p:sp>
          <p:sp>
            <p:nvSpPr>
              <p:cNvPr id="4162" name="Oval 20"/>
              <p:cNvSpPr>
                <a:spLocks noChangeArrowheads="1"/>
              </p:cNvSpPr>
              <p:nvPr/>
            </p:nvSpPr>
            <p:spPr bwMode="auto">
              <a:xfrm>
                <a:off x="2580" y="1819"/>
                <a:ext cx="88" cy="47"/>
              </a:xfrm>
              <a:prstGeom prst="ellipse">
                <a:avLst/>
              </a:prstGeom>
              <a:solidFill>
                <a:schemeClr val="tx2"/>
              </a:solidFill>
              <a:ln w="12700">
                <a:solidFill>
                  <a:schemeClr val="tx1"/>
                </a:solidFill>
                <a:round/>
                <a:headEnd/>
                <a:tailEnd/>
              </a:ln>
            </p:spPr>
            <p:txBody>
              <a:bodyPr wrap="none" anchor="ctr"/>
              <a:lstStyle/>
              <a:p>
                <a:endParaRPr lang="fr-FR"/>
              </a:p>
            </p:txBody>
          </p:sp>
        </p:grpSp>
        <p:sp>
          <p:nvSpPr>
            <p:cNvPr id="4160" name="Rectangle 21"/>
            <p:cNvSpPr>
              <a:spLocks noChangeArrowheads="1"/>
            </p:cNvSpPr>
            <p:nvPr/>
          </p:nvSpPr>
          <p:spPr bwMode="auto">
            <a:xfrm>
              <a:off x="1672" y="2071"/>
              <a:ext cx="1976" cy="212"/>
            </a:xfrm>
            <a:prstGeom prst="rect">
              <a:avLst/>
            </a:prstGeom>
            <a:noFill/>
            <a:ln w="9525">
              <a:noFill/>
              <a:miter lim="800000"/>
              <a:headEnd/>
              <a:tailEnd/>
            </a:ln>
          </p:spPr>
          <p:txBody>
            <a:bodyPr lIns="92075" tIns="46038" rIns="92075" bIns="46038">
              <a:spAutoFit/>
            </a:bodyPr>
            <a:lstStyle/>
            <a:p>
              <a:pPr algn="l" defTabSz="762000"/>
              <a:r>
                <a:rPr lang="fr-FR" sz="1600" b="1">
                  <a:solidFill>
                    <a:schemeClr val="tx1"/>
                  </a:solidFill>
                </a:rPr>
                <a:t>Cellule myélomateuse HGPRT-</a:t>
              </a:r>
            </a:p>
          </p:txBody>
        </p:sp>
      </p:grpSp>
      <p:grpSp>
        <p:nvGrpSpPr>
          <p:cNvPr id="8" name="Group 22"/>
          <p:cNvGrpSpPr>
            <a:grpSpLocks/>
          </p:cNvGrpSpPr>
          <p:nvPr/>
        </p:nvGrpSpPr>
        <p:grpSpPr bwMode="auto">
          <a:xfrm>
            <a:off x="5943600" y="2800350"/>
            <a:ext cx="1524000" cy="900113"/>
            <a:chOff x="3744" y="1764"/>
            <a:chExt cx="960" cy="567"/>
          </a:xfrm>
        </p:grpSpPr>
        <p:grpSp>
          <p:nvGrpSpPr>
            <p:cNvPr id="9" name="Group 23"/>
            <p:cNvGrpSpPr>
              <a:grpSpLocks/>
            </p:cNvGrpSpPr>
            <p:nvPr/>
          </p:nvGrpSpPr>
          <p:grpSpPr bwMode="auto">
            <a:xfrm>
              <a:off x="3940" y="1764"/>
              <a:ext cx="376" cy="184"/>
              <a:chOff x="3940" y="1764"/>
              <a:chExt cx="376" cy="184"/>
            </a:xfrm>
          </p:grpSpPr>
          <p:sp>
            <p:nvSpPr>
              <p:cNvPr id="4157" name="Oval 24" descr="20%"/>
              <p:cNvSpPr>
                <a:spLocks noChangeArrowheads="1"/>
              </p:cNvSpPr>
              <p:nvPr/>
            </p:nvSpPr>
            <p:spPr bwMode="auto">
              <a:xfrm>
                <a:off x="3940" y="1764"/>
                <a:ext cx="376" cy="184"/>
              </a:xfrm>
              <a:prstGeom prst="ellipse">
                <a:avLst/>
              </a:prstGeom>
              <a:pattFill prst="pct20">
                <a:fgClr>
                  <a:schemeClr val="accent1"/>
                </a:fgClr>
                <a:bgClr>
                  <a:schemeClr val="bg1"/>
                </a:bgClr>
              </a:pattFill>
              <a:ln w="12700">
                <a:solidFill>
                  <a:schemeClr val="tx1"/>
                </a:solidFill>
                <a:round/>
                <a:headEnd/>
                <a:tailEnd/>
              </a:ln>
            </p:spPr>
            <p:txBody>
              <a:bodyPr wrap="none" anchor="ctr"/>
              <a:lstStyle/>
              <a:p>
                <a:endParaRPr lang="fr-FR"/>
              </a:p>
            </p:txBody>
          </p:sp>
          <p:sp>
            <p:nvSpPr>
              <p:cNvPr id="4158" name="Oval 25"/>
              <p:cNvSpPr>
                <a:spLocks noChangeArrowheads="1"/>
              </p:cNvSpPr>
              <p:nvPr/>
            </p:nvSpPr>
            <p:spPr bwMode="auto">
              <a:xfrm>
                <a:off x="4068" y="1819"/>
                <a:ext cx="88" cy="47"/>
              </a:xfrm>
              <a:prstGeom prst="ellipse">
                <a:avLst/>
              </a:prstGeom>
              <a:solidFill>
                <a:srgbClr val="063DE8"/>
              </a:solidFill>
              <a:ln w="12700">
                <a:solidFill>
                  <a:schemeClr val="tx1"/>
                </a:solidFill>
                <a:round/>
                <a:headEnd/>
                <a:tailEnd/>
              </a:ln>
            </p:spPr>
            <p:txBody>
              <a:bodyPr wrap="none" anchor="ctr"/>
              <a:lstStyle/>
              <a:p>
                <a:endParaRPr lang="fr-FR"/>
              </a:p>
            </p:txBody>
          </p:sp>
        </p:grpSp>
        <p:sp>
          <p:nvSpPr>
            <p:cNvPr id="4156" name="Rectangle 26"/>
            <p:cNvSpPr>
              <a:spLocks noChangeArrowheads="1"/>
            </p:cNvSpPr>
            <p:nvPr/>
          </p:nvSpPr>
          <p:spPr bwMode="auto">
            <a:xfrm>
              <a:off x="3744" y="2119"/>
              <a:ext cx="960" cy="212"/>
            </a:xfrm>
            <a:prstGeom prst="rect">
              <a:avLst/>
            </a:prstGeom>
            <a:noFill/>
            <a:ln w="9525">
              <a:noFill/>
              <a:miter lim="800000"/>
              <a:headEnd/>
              <a:tailEnd/>
            </a:ln>
          </p:spPr>
          <p:txBody>
            <a:bodyPr lIns="92075" tIns="46038" rIns="92075" bIns="46038">
              <a:spAutoFit/>
            </a:bodyPr>
            <a:lstStyle/>
            <a:p>
              <a:pPr algn="l" defTabSz="762000"/>
              <a:r>
                <a:rPr lang="fr-FR" sz="1600" b="1">
                  <a:solidFill>
                    <a:schemeClr val="tx1"/>
                  </a:solidFill>
                </a:rPr>
                <a:t>Lymphocyte B</a:t>
              </a:r>
            </a:p>
          </p:txBody>
        </p:sp>
      </p:grpSp>
      <p:grpSp>
        <p:nvGrpSpPr>
          <p:cNvPr id="10" name="Group 27"/>
          <p:cNvGrpSpPr>
            <a:grpSpLocks/>
          </p:cNvGrpSpPr>
          <p:nvPr/>
        </p:nvGrpSpPr>
        <p:grpSpPr bwMode="auto">
          <a:xfrm>
            <a:off x="1301750" y="3867150"/>
            <a:ext cx="1206500" cy="292100"/>
            <a:chOff x="820" y="2436"/>
            <a:chExt cx="760" cy="184"/>
          </a:xfrm>
        </p:grpSpPr>
        <p:grpSp>
          <p:nvGrpSpPr>
            <p:cNvPr id="11" name="Group 28"/>
            <p:cNvGrpSpPr>
              <a:grpSpLocks/>
            </p:cNvGrpSpPr>
            <p:nvPr/>
          </p:nvGrpSpPr>
          <p:grpSpPr bwMode="auto">
            <a:xfrm>
              <a:off x="820" y="2436"/>
              <a:ext cx="376" cy="184"/>
              <a:chOff x="820" y="2436"/>
              <a:chExt cx="376" cy="184"/>
            </a:xfrm>
          </p:grpSpPr>
          <p:sp>
            <p:nvSpPr>
              <p:cNvPr id="4153" name="Oval 29" descr="20%"/>
              <p:cNvSpPr>
                <a:spLocks noChangeArrowheads="1"/>
              </p:cNvSpPr>
              <p:nvPr/>
            </p:nvSpPr>
            <p:spPr bwMode="auto">
              <a:xfrm>
                <a:off x="820" y="2436"/>
                <a:ext cx="376" cy="184"/>
              </a:xfrm>
              <a:prstGeom prst="ellipse">
                <a:avLst/>
              </a:prstGeom>
              <a:pattFill prst="pct20">
                <a:fgClr>
                  <a:schemeClr val="hlink"/>
                </a:fgClr>
                <a:bgClr>
                  <a:schemeClr val="bg1"/>
                </a:bgClr>
              </a:pattFill>
              <a:ln w="12700">
                <a:solidFill>
                  <a:schemeClr val="tx1"/>
                </a:solidFill>
                <a:round/>
                <a:headEnd/>
                <a:tailEnd/>
              </a:ln>
            </p:spPr>
            <p:txBody>
              <a:bodyPr wrap="none" anchor="ctr"/>
              <a:lstStyle/>
              <a:p>
                <a:endParaRPr lang="fr-FR"/>
              </a:p>
            </p:txBody>
          </p:sp>
          <p:sp>
            <p:nvSpPr>
              <p:cNvPr id="4154" name="Oval 30"/>
              <p:cNvSpPr>
                <a:spLocks noChangeArrowheads="1"/>
              </p:cNvSpPr>
              <p:nvPr/>
            </p:nvSpPr>
            <p:spPr bwMode="auto">
              <a:xfrm>
                <a:off x="948" y="2491"/>
                <a:ext cx="88" cy="47"/>
              </a:xfrm>
              <a:prstGeom prst="ellipse">
                <a:avLst/>
              </a:prstGeom>
              <a:solidFill>
                <a:schemeClr val="tx2"/>
              </a:solidFill>
              <a:ln w="12700">
                <a:solidFill>
                  <a:schemeClr val="tx1"/>
                </a:solidFill>
                <a:round/>
                <a:headEnd/>
                <a:tailEnd/>
              </a:ln>
            </p:spPr>
            <p:txBody>
              <a:bodyPr wrap="none" anchor="ctr"/>
              <a:lstStyle/>
              <a:p>
                <a:endParaRPr lang="fr-FR"/>
              </a:p>
            </p:txBody>
          </p:sp>
        </p:grpSp>
        <p:grpSp>
          <p:nvGrpSpPr>
            <p:cNvPr id="12" name="Group 31"/>
            <p:cNvGrpSpPr>
              <a:grpSpLocks/>
            </p:cNvGrpSpPr>
            <p:nvPr/>
          </p:nvGrpSpPr>
          <p:grpSpPr bwMode="auto">
            <a:xfrm>
              <a:off x="1204" y="2436"/>
              <a:ext cx="376" cy="184"/>
              <a:chOff x="1204" y="2436"/>
              <a:chExt cx="376" cy="184"/>
            </a:xfrm>
          </p:grpSpPr>
          <p:sp>
            <p:nvSpPr>
              <p:cNvPr id="4151" name="Oval 32" descr="20%"/>
              <p:cNvSpPr>
                <a:spLocks noChangeArrowheads="1"/>
              </p:cNvSpPr>
              <p:nvPr/>
            </p:nvSpPr>
            <p:spPr bwMode="auto">
              <a:xfrm>
                <a:off x="1204" y="2436"/>
                <a:ext cx="376" cy="184"/>
              </a:xfrm>
              <a:prstGeom prst="ellipse">
                <a:avLst/>
              </a:prstGeom>
              <a:pattFill prst="pct20">
                <a:fgClr>
                  <a:schemeClr val="hlink"/>
                </a:fgClr>
                <a:bgClr>
                  <a:schemeClr val="bg1"/>
                </a:bgClr>
              </a:pattFill>
              <a:ln w="12700">
                <a:solidFill>
                  <a:schemeClr val="tx1"/>
                </a:solidFill>
                <a:round/>
                <a:headEnd/>
                <a:tailEnd/>
              </a:ln>
            </p:spPr>
            <p:txBody>
              <a:bodyPr wrap="none" anchor="ctr"/>
              <a:lstStyle/>
              <a:p>
                <a:endParaRPr lang="fr-FR"/>
              </a:p>
            </p:txBody>
          </p:sp>
          <p:sp>
            <p:nvSpPr>
              <p:cNvPr id="4152" name="Oval 33"/>
              <p:cNvSpPr>
                <a:spLocks noChangeArrowheads="1"/>
              </p:cNvSpPr>
              <p:nvPr/>
            </p:nvSpPr>
            <p:spPr bwMode="auto">
              <a:xfrm>
                <a:off x="1332" y="2491"/>
                <a:ext cx="88" cy="47"/>
              </a:xfrm>
              <a:prstGeom prst="ellipse">
                <a:avLst/>
              </a:prstGeom>
              <a:solidFill>
                <a:schemeClr val="tx2"/>
              </a:solidFill>
              <a:ln w="12700">
                <a:solidFill>
                  <a:schemeClr val="tx1"/>
                </a:solidFill>
                <a:round/>
                <a:headEnd/>
                <a:tailEnd/>
              </a:ln>
            </p:spPr>
            <p:txBody>
              <a:bodyPr wrap="none" anchor="ctr"/>
              <a:lstStyle/>
              <a:p>
                <a:endParaRPr lang="fr-FR"/>
              </a:p>
            </p:txBody>
          </p:sp>
        </p:grpSp>
      </p:grpSp>
      <p:sp>
        <p:nvSpPr>
          <p:cNvPr id="4117" name="Line 34"/>
          <p:cNvSpPr>
            <a:spLocks noChangeShapeType="1"/>
          </p:cNvSpPr>
          <p:nvPr/>
        </p:nvSpPr>
        <p:spPr bwMode="auto">
          <a:xfrm>
            <a:off x="1905000" y="4470400"/>
            <a:ext cx="0" cy="76200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4118" name="Rectangle 35"/>
          <p:cNvSpPr>
            <a:spLocks noChangeArrowheads="1"/>
          </p:cNvSpPr>
          <p:nvPr/>
        </p:nvSpPr>
        <p:spPr bwMode="auto">
          <a:xfrm>
            <a:off x="685800" y="6030913"/>
            <a:ext cx="2438400" cy="581025"/>
          </a:xfrm>
          <a:prstGeom prst="rect">
            <a:avLst/>
          </a:prstGeom>
          <a:noFill/>
          <a:ln w="9525">
            <a:noFill/>
            <a:miter lim="800000"/>
            <a:headEnd/>
            <a:tailEnd/>
          </a:ln>
        </p:spPr>
        <p:txBody>
          <a:bodyPr lIns="92075" tIns="46038" rIns="92075" bIns="46038">
            <a:spAutoFit/>
          </a:bodyPr>
          <a:lstStyle/>
          <a:p>
            <a:pPr defTabSz="762000"/>
            <a:r>
              <a:rPr lang="fr-FR" sz="1600" b="1">
                <a:solidFill>
                  <a:schemeClr val="tx1"/>
                </a:solidFill>
              </a:rPr>
              <a:t>MORT CELLULAIRE</a:t>
            </a:r>
          </a:p>
          <a:p>
            <a:pPr defTabSz="762000"/>
            <a:r>
              <a:rPr lang="fr-FR" sz="1600" b="1">
                <a:solidFill>
                  <a:schemeClr val="tx1"/>
                </a:solidFill>
              </a:rPr>
              <a:t>Impossibilité de se diviser</a:t>
            </a:r>
          </a:p>
        </p:txBody>
      </p:sp>
      <p:sp>
        <p:nvSpPr>
          <p:cNvPr id="4119" name="Oval 36" descr="20%"/>
          <p:cNvSpPr>
            <a:spLocks noChangeArrowheads="1"/>
          </p:cNvSpPr>
          <p:nvPr/>
        </p:nvSpPr>
        <p:spPr bwMode="auto">
          <a:xfrm>
            <a:off x="1377950" y="5467350"/>
            <a:ext cx="1130300" cy="406400"/>
          </a:xfrm>
          <a:prstGeom prst="ellipse">
            <a:avLst/>
          </a:prstGeom>
          <a:pattFill prst="pct20">
            <a:fgClr>
              <a:schemeClr val="hlink"/>
            </a:fgClr>
            <a:bgClr>
              <a:schemeClr val="bg1"/>
            </a:bgClr>
          </a:pattFill>
          <a:ln w="12700">
            <a:solidFill>
              <a:schemeClr val="tx1"/>
            </a:solidFill>
            <a:round/>
            <a:headEnd/>
            <a:tailEnd/>
          </a:ln>
        </p:spPr>
        <p:txBody>
          <a:bodyPr wrap="none" anchor="ctr"/>
          <a:lstStyle/>
          <a:p>
            <a:endParaRPr lang="fr-FR"/>
          </a:p>
        </p:txBody>
      </p:sp>
      <p:sp>
        <p:nvSpPr>
          <p:cNvPr id="4120" name="Oval 37"/>
          <p:cNvSpPr>
            <a:spLocks noChangeArrowheads="1"/>
          </p:cNvSpPr>
          <p:nvPr/>
        </p:nvSpPr>
        <p:spPr bwMode="auto">
          <a:xfrm>
            <a:off x="1758950" y="5588000"/>
            <a:ext cx="215900" cy="133350"/>
          </a:xfrm>
          <a:prstGeom prst="ellipse">
            <a:avLst/>
          </a:prstGeom>
          <a:solidFill>
            <a:schemeClr val="tx2"/>
          </a:solidFill>
          <a:ln w="12700">
            <a:solidFill>
              <a:schemeClr val="tx1"/>
            </a:solidFill>
            <a:round/>
            <a:headEnd/>
            <a:tailEnd/>
          </a:ln>
        </p:spPr>
        <p:txBody>
          <a:bodyPr wrap="none" anchor="ctr"/>
          <a:lstStyle/>
          <a:p>
            <a:endParaRPr lang="fr-FR"/>
          </a:p>
        </p:txBody>
      </p:sp>
      <p:sp>
        <p:nvSpPr>
          <p:cNvPr id="4121" name="Oval 38"/>
          <p:cNvSpPr>
            <a:spLocks noChangeArrowheads="1"/>
          </p:cNvSpPr>
          <p:nvPr/>
        </p:nvSpPr>
        <p:spPr bwMode="auto">
          <a:xfrm>
            <a:off x="2063750" y="5588000"/>
            <a:ext cx="215900" cy="133350"/>
          </a:xfrm>
          <a:prstGeom prst="ellipse">
            <a:avLst/>
          </a:prstGeom>
          <a:solidFill>
            <a:schemeClr val="tx2"/>
          </a:solidFill>
          <a:ln w="12700">
            <a:solidFill>
              <a:schemeClr val="tx1"/>
            </a:solidFill>
            <a:round/>
            <a:headEnd/>
            <a:tailEnd/>
          </a:ln>
        </p:spPr>
        <p:txBody>
          <a:bodyPr wrap="none" anchor="ctr"/>
          <a:lstStyle/>
          <a:p>
            <a:endParaRPr lang="fr-FR"/>
          </a:p>
        </p:txBody>
      </p:sp>
      <p:grpSp>
        <p:nvGrpSpPr>
          <p:cNvPr id="13" name="Group 39"/>
          <p:cNvGrpSpPr>
            <a:grpSpLocks/>
          </p:cNvGrpSpPr>
          <p:nvPr/>
        </p:nvGrpSpPr>
        <p:grpSpPr bwMode="auto">
          <a:xfrm>
            <a:off x="6330950" y="5429250"/>
            <a:ext cx="1358900" cy="444500"/>
            <a:chOff x="3988" y="3420"/>
            <a:chExt cx="856" cy="280"/>
          </a:xfrm>
        </p:grpSpPr>
        <p:sp>
          <p:nvSpPr>
            <p:cNvPr id="4147" name="Oval 40" descr="20%"/>
            <p:cNvSpPr>
              <a:spLocks noChangeArrowheads="1"/>
            </p:cNvSpPr>
            <p:nvPr/>
          </p:nvSpPr>
          <p:spPr bwMode="auto">
            <a:xfrm>
              <a:off x="3988" y="3420"/>
              <a:ext cx="856" cy="280"/>
            </a:xfrm>
            <a:prstGeom prst="ellipse">
              <a:avLst/>
            </a:prstGeom>
            <a:pattFill prst="pct20">
              <a:fgClr>
                <a:schemeClr val="accent1"/>
              </a:fgClr>
              <a:bgClr>
                <a:schemeClr val="bg1"/>
              </a:bgClr>
            </a:pattFill>
            <a:ln w="12700">
              <a:solidFill>
                <a:schemeClr val="tx1"/>
              </a:solidFill>
              <a:round/>
              <a:headEnd/>
              <a:tailEnd/>
            </a:ln>
          </p:spPr>
          <p:txBody>
            <a:bodyPr wrap="none" anchor="ctr"/>
            <a:lstStyle/>
            <a:p>
              <a:endParaRPr lang="fr-FR"/>
            </a:p>
          </p:txBody>
        </p:sp>
        <p:sp>
          <p:nvSpPr>
            <p:cNvPr id="4148" name="Oval 41"/>
            <p:cNvSpPr>
              <a:spLocks noChangeArrowheads="1"/>
            </p:cNvSpPr>
            <p:nvPr/>
          </p:nvSpPr>
          <p:spPr bwMode="auto">
            <a:xfrm>
              <a:off x="4276" y="3502"/>
              <a:ext cx="208" cy="75"/>
            </a:xfrm>
            <a:prstGeom prst="ellipse">
              <a:avLst/>
            </a:prstGeom>
            <a:solidFill>
              <a:srgbClr val="063DE8"/>
            </a:solidFill>
            <a:ln w="12700">
              <a:solidFill>
                <a:schemeClr val="tx1"/>
              </a:solidFill>
              <a:round/>
              <a:headEnd/>
              <a:tailEnd/>
            </a:ln>
          </p:spPr>
          <p:txBody>
            <a:bodyPr wrap="none" anchor="ctr"/>
            <a:lstStyle/>
            <a:p>
              <a:endParaRPr lang="fr-FR"/>
            </a:p>
          </p:txBody>
        </p:sp>
      </p:grpSp>
      <p:grpSp>
        <p:nvGrpSpPr>
          <p:cNvPr id="14" name="Group 42"/>
          <p:cNvGrpSpPr>
            <a:grpSpLocks/>
          </p:cNvGrpSpPr>
          <p:nvPr/>
        </p:nvGrpSpPr>
        <p:grpSpPr bwMode="auto">
          <a:xfrm>
            <a:off x="3587750" y="5429250"/>
            <a:ext cx="1282700" cy="406400"/>
            <a:chOff x="2260" y="3420"/>
            <a:chExt cx="808" cy="256"/>
          </a:xfrm>
        </p:grpSpPr>
        <p:sp>
          <p:nvSpPr>
            <p:cNvPr id="4145" name="Oval 43" descr="20%"/>
            <p:cNvSpPr>
              <a:spLocks noChangeArrowheads="1"/>
            </p:cNvSpPr>
            <p:nvPr/>
          </p:nvSpPr>
          <p:spPr bwMode="auto">
            <a:xfrm>
              <a:off x="2260" y="3420"/>
              <a:ext cx="808" cy="256"/>
            </a:xfrm>
            <a:prstGeom prst="ellipse">
              <a:avLst/>
            </a:prstGeom>
            <a:pattFill prst="pct20">
              <a:fgClr>
                <a:srgbClr val="B760F9"/>
              </a:fgClr>
              <a:bgClr>
                <a:schemeClr val="bg1"/>
              </a:bgClr>
            </a:pattFill>
            <a:ln w="12700">
              <a:solidFill>
                <a:schemeClr val="tx1"/>
              </a:solidFill>
              <a:round/>
              <a:headEnd/>
              <a:tailEnd/>
            </a:ln>
          </p:spPr>
          <p:txBody>
            <a:bodyPr wrap="none" anchor="ctr"/>
            <a:lstStyle/>
            <a:p>
              <a:endParaRPr lang="fr-FR"/>
            </a:p>
          </p:txBody>
        </p:sp>
        <p:sp>
          <p:nvSpPr>
            <p:cNvPr id="4146" name="Oval 44"/>
            <p:cNvSpPr>
              <a:spLocks noChangeArrowheads="1"/>
            </p:cNvSpPr>
            <p:nvPr/>
          </p:nvSpPr>
          <p:spPr bwMode="auto">
            <a:xfrm>
              <a:off x="2532" y="3496"/>
              <a:ext cx="196" cy="67"/>
            </a:xfrm>
            <a:prstGeom prst="ellipse">
              <a:avLst/>
            </a:prstGeom>
            <a:solidFill>
              <a:srgbClr val="B760F9"/>
            </a:solidFill>
            <a:ln w="12700">
              <a:solidFill>
                <a:schemeClr val="tx1"/>
              </a:solidFill>
              <a:round/>
              <a:headEnd/>
              <a:tailEnd/>
            </a:ln>
          </p:spPr>
          <p:txBody>
            <a:bodyPr wrap="none" anchor="ctr"/>
            <a:lstStyle/>
            <a:p>
              <a:endParaRPr lang="fr-FR"/>
            </a:p>
          </p:txBody>
        </p:sp>
      </p:grpSp>
      <p:sp>
        <p:nvSpPr>
          <p:cNvPr id="4124" name="Rectangle 45"/>
          <p:cNvSpPr>
            <a:spLocks noChangeArrowheads="1"/>
          </p:cNvSpPr>
          <p:nvPr/>
        </p:nvSpPr>
        <p:spPr bwMode="auto">
          <a:xfrm>
            <a:off x="5562600" y="6030913"/>
            <a:ext cx="2438400" cy="825500"/>
          </a:xfrm>
          <a:prstGeom prst="rect">
            <a:avLst/>
          </a:prstGeom>
          <a:noFill/>
          <a:ln w="9525">
            <a:noFill/>
            <a:miter lim="800000"/>
            <a:headEnd/>
            <a:tailEnd/>
          </a:ln>
        </p:spPr>
        <p:txBody>
          <a:bodyPr lIns="92075" tIns="46038" rIns="92075" bIns="46038">
            <a:spAutoFit/>
          </a:bodyPr>
          <a:lstStyle/>
          <a:p>
            <a:pPr defTabSz="762000"/>
            <a:r>
              <a:rPr lang="fr-FR" sz="1600" b="1">
                <a:solidFill>
                  <a:schemeClr val="tx1"/>
                </a:solidFill>
              </a:rPr>
              <a:t>MORT CELLULAIRE</a:t>
            </a:r>
          </a:p>
          <a:p>
            <a:pPr defTabSz="762000"/>
            <a:r>
              <a:rPr lang="fr-FR" sz="1600" b="1">
                <a:solidFill>
                  <a:schemeClr val="tx1"/>
                </a:solidFill>
              </a:rPr>
              <a:t>disparition aprés quelques divisions</a:t>
            </a:r>
          </a:p>
        </p:txBody>
      </p:sp>
      <p:sp>
        <p:nvSpPr>
          <p:cNvPr id="4125" name="Rectangle 46"/>
          <p:cNvSpPr>
            <a:spLocks noChangeArrowheads="1"/>
          </p:cNvSpPr>
          <p:nvPr/>
        </p:nvSpPr>
        <p:spPr bwMode="auto">
          <a:xfrm>
            <a:off x="3048000" y="6030913"/>
            <a:ext cx="2438400" cy="581025"/>
          </a:xfrm>
          <a:prstGeom prst="rect">
            <a:avLst/>
          </a:prstGeom>
          <a:noFill/>
          <a:ln w="9525">
            <a:noFill/>
            <a:miter lim="800000"/>
            <a:headEnd/>
            <a:tailEnd/>
          </a:ln>
        </p:spPr>
        <p:txBody>
          <a:bodyPr lIns="92075" tIns="46038" rIns="92075" bIns="46038">
            <a:spAutoFit/>
          </a:bodyPr>
          <a:lstStyle/>
          <a:p>
            <a:pPr defTabSz="762000"/>
            <a:r>
              <a:rPr lang="fr-FR" sz="1600" b="1">
                <a:solidFill>
                  <a:srgbClr val="B760F9"/>
                </a:solidFill>
              </a:rPr>
              <a:t>HYBRIDOME SELECTIONNE</a:t>
            </a:r>
          </a:p>
        </p:txBody>
      </p:sp>
      <p:sp>
        <p:nvSpPr>
          <p:cNvPr id="4126" name="Rectangle 47"/>
          <p:cNvSpPr>
            <a:spLocks noChangeArrowheads="1"/>
          </p:cNvSpPr>
          <p:nvPr/>
        </p:nvSpPr>
        <p:spPr bwMode="auto">
          <a:xfrm>
            <a:off x="4572000" y="533400"/>
            <a:ext cx="762000" cy="609600"/>
          </a:xfrm>
          <a:prstGeom prst="rect">
            <a:avLst/>
          </a:prstGeom>
          <a:solidFill>
            <a:srgbClr val="FDE3BA"/>
          </a:solidFill>
          <a:ln w="9525">
            <a:noFill/>
            <a:miter lim="800000"/>
            <a:headEnd/>
            <a:tailEnd/>
          </a:ln>
        </p:spPr>
        <p:txBody>
          <a:bodyPr wrap="none" anchor="ctr"/>
          <a:lstStyle/>
          <a:p>
            <a:endParaRPr lang="fr-FR"/>
          </a:p>
        </p:txBody>
      </p:sp>
      <p:grpSp>
        <p:nvGrpSpPr>
          <p:cNvPr id="15" name="Group 48"/>
          <p:cNvGrpSpPr>
            <a:grpSpLocks/>
          </p:cNvGrpSpPr>
          <p:nvPr/>
        </p:nvGrpSpPr>
        <p:grpSpPr bwMode="auto">
          <a:xfrm>
            <a:off x="1271588" y="0"/>
            <a:ext cx="7835900" cy="1885950"/>
            <a:chOff x="801" y="0"/>
            <a:chExt cx="4936" cy="1188"/>
          </a:xfrm>
        </p:grpSpPr>
        <p:grpSp>
          <p:nvGrpSpPr>
            <p:cNvPr id="16" name="Group 49"/>
            <p:cNvGrpSpPr>
              <a:grpSpLocks/>
            </p:cNvGrpSpPr>
            <p:nvPr/>
          </p:nvGrpSpPr>
          <p:grpSpPr bwMode="auto">
            <a:xfrm>
              <a:off x="2441" y="0"/>
              <a:ext cx="3296" cy="1188"/>
              <a:chOff x="2441" y="0"/>
              <a:chExt cx="3296" cy="1188"/>
            </a:xfrm>
          </p:grpSpPr>
          <p:graphicFrame>
            <p:nvGraphicFramePr>
              <p:cNvPr id="4101" name="Object 50"/>
              <p:cNvGraphicFramePr>
                <a:graphicFrameLocks/>
              </p:cNvGraphicFramePr>
              <p:nvPr/>
            </p:nvGraphicFramePr>
            <p:xfrm>
              <a:off x="2441" y="420"/>
              <a:ext cx="319" cy="143"/>
            </p:xfrm>
            <a:graphic>
              <a:graphicData uri="http://schemas.openxmlformats.org/presentationml/2006/ole">
                <p:oleObj spid="_x0000_s4107" name="Ulead Image Editor Image" r:id="rId5" imgW="737988" imgH="242625" progId="">
                  <p:embed/>
                </p:oleObj>
              </a:graphicData>
            </a:graphic>
          </p:graphicFrame>
          <p:graphicFrame>
            <p:nvGraphicFramePr>
              <p:cNvPr id="4102" name="Object 51"/>
              <p:cNvGraphicFramePr>
                <a:graphicFrameLocks/>
              </p:cNvGraphicFramePr>
              <p:nvPr/>
            </p:nvGraphicFramePr>
            <p:xfrm>
              <a:off x="3024" y="414"/>
              <a:ext cx="239" cy="236"/>
            </p:xfrm>
            <a:graphic>
              <a:graphicData uri="http://schemas.openxmlformats.org/presentationml/2006/ole">
                <p:oleObj spid="_x0000_s4108" name="Ulead Image Editor Image" r:id="rId6" imgW="803180" imgH="566675" progId="">
                  <p:embed/>
                </p:oleObj>
              </a:graphicData>
            </a:graphic>
          </p:graphicFrame>
          <p:graphicFrame>
            <p:nvGraphicFramePr>
              <p:cNvPr id="4103" name="Object 52"/>
              <p:cNvGraphicFramePr>
                <a:graphicFrameLocks/>
              </p:cNvGraphicFramePr>
              <p:nvPr/>
            </p:nvGraphicFramePr>
            <p:xfrm>
              <a:off x="3600" y="342"/>
              <a:ext cx="481" cy="370"/>
            </p:xfrm>
            <a:graphic>
              <a:graphicData uri="http://schemas.openxmlformats.org/presentationml/2006/ole">
                <p:oleObj spid="_x0000_s4109" name="Ulead Image Editor Image" r:id="rId7" imgW="1060179" imgH="590391" progId="">
                  <p:embed/>
                </p:oleObj>
              </a:graphicData>
            </a:graphic>
          </p:graphicFrame>
          <p:graphicFrame>
            <p:nvGraphicFramePr>
              <p:cNvPr id="4104" name="Object 53"/>
              <p:cNvGraphicFramePr>
                <a:graphicFrameLocks/>
              </p:cNvGraphicFramePr>
              <p:nvPr/>
            </p:nvGraphicFramePr>
            <p:xfrm>
              <a:off x="4375" y="455"/>
              <a:ext cx="374" cy="278"/>
            </p:xfrm>
            <a:graphic>
              <a:graphicData uri="http://schemas.openxmlformats.org/presentationml/2006/ole">
                <p:oleObj spid="_x0000_s4110" name="Ulead Image Editor Image" r:id="rId8" imgW="549020" imgH="409300" progId="">
                  <p:embed/>
                </p:oleObj>
              </a:graphicData>
            </a:graphic>
          </p:graphicFrame>
          <p:graphicFrame>
            <p:nvGraphicFramePr>
              <p:cNvPr id="4105" name="Object 54"/>
              <p:cNvGraphicFramePr>
                <a:graphicFrameLocks/>
              </p:cNvGraphicFramePr>
              <p:nvPr/>
            </p:nvGraphicFramePr>
            <p:xfrm>
              <a:off x="5097" y="0"/>
              <a:ext cx="640" cy="609"/>
            </p:xfrm>
            <a:graphic>
              <a:graphicData uri="http://schemas.openxmlformats.org/presentationml/2006/ole">
                <p:oleObj spid="_x0000_s4111" name="Ulead Image Editor Image" r:id="rId9" imgW="946033" imgH="900000" progId="">
                  <p:embed/>
                </p:oleObj>
              </a:graphicData>
            </a:graphic>
          </p:graphicFrame>
          <p:graphicFrame>
            <p:nvGraphicFramePr>
              <p:cNvPr id="4106" name="Object 55"/>
              <p:cNvGraphicFramePr>
                <a:graphicFrameLocks/>
              </p:cNvGraphicFramePr>
              <p:nvPr/>
            </p:nvGraphicFramePr>
            <p:xfrm>
              <a:off x="5263" y="694"/>
              <a:ext cx="390" cy="494"/>
            </p:xfrm>
            <a:graphic>
              <a:graphicData uri="http://schemas.openxmlformats.org/presentationml/2006/ole">
                <p:oleObj spid="_x0000_s4112" name="Ulead Image Editor Image" r:id="rId10" imgW="612746" imgH="774392" progId="">
                  <p:embed/>
                </p:oleObj>
              </a:graphicData>
            </a:graphic>
          </p:graphicFrame>
          <p:sp>
            <p:nvSpPr>
              <p:cNvPr id="4140" name="Line 56"/>
              <p:cNvSpPr>
                <a:spLocks noChangeShapeType="1"/>
              </p:cNvSpPr>
              <p:nvPr/>
            </p:nvSpPr>
            <p:spPr bwMode="auto">
              <a:xfrm>
                <a:off x="4876" y="676"/>
                <a:ext cx="358" cy="107"/>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4141" name="Line 57"/>
              <p:cNvSpPr>
                <a:spLocks noChangeShapeType="1"/>
              </p:cNvSpPr>
              <p:nvPr/>
            </p:nvSpPr>
            <p:spPr bwMode="auto">
              <a:xfrm flipV="1">
                <a:off x="4855" y="389"/>
                <a:ext cx="344" cy="104"/>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4142" name="Line 58"/>
              <p:cNvSpPr>
                <a:spLocks noChangeShapeType="1"/>
              </p:cNvSpPr>
              <p:nvPr/>
            </p:nvSpPr>
            <p:spPr bwMode="auto">
              <a:xfrm>
                <a:off x="4089" y="568"/>
                <a:ext cx="251"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4143" name="Line 59"/>
              <p:cNvSpPr>
                <a:spLocks noChangeShapeType="1"/>
              </p:cNvSpPr>
              <p:nvPr/>
            </p:nvSpPr>
            <p:spPr bwMode="auto">
              <a:xfrm>
                <a:off x="3301" y="533"/>
                <a:ext cx="250"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4144" name="Line 60"/>
              <p:cNvSpPr>
                <a:spLocks noChangeShapeType="1"/>
              </p:cNvSpPr>
              <p:nvPr/>
            </p:nvSpPr>
            <p:spPr bwMode="auto">
              <a:xfrm>
                <a:off x="2764" y="497"/>
                <a:ext cx="250" cy="0"/>
              </a:xfrm>
              <a:prstGeom prst="line">
                <a:avLst/>
              </a:prstGeom>
              <a:noFill/>
              <a:ln w="12700">
                <a:solidFill>
                  <a:schemeClr val="tx1"/>
                </a:solidFill>
                <a:round/>
                <a:headEnd type="none" w="sm" len="sm"/>
                <a:tailEnd type="stealth" w="med" len="lg"/>
              </a:ln>
            </p:spPr>
            <p:txBody>
              <a:bodyPr wrap="none" anchor="ctr"/>
              <a:lstStyle/>
              <a:p>
                <a:endParaRPr lang="fr-FR"/>
              </a:p>
            </p:txBody>
          </p:sp>
        </p:grpSp>
        <p:sp>
          <p:nvSpPr>
            <p:cNvPr id="4137" name="Line 61"/>
            <p:cNvSpPr>
              <a:spLocks noChangeShapeType="1"/>
            </p:cNvSpPr>
            <p:nvPr/>
          </p:nvSpPr>
          <p:spPr bwMode="auto">
            <a:xfrm>
              <a:off x="2071" y="467"/>
              <a:ext cx="329" cy="13"/>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17" name="Group 62"/>
            <p:cNvGrpSpPr>
              <a:grpSpLocks/>
            </p:cNvGrpSpPr>
            <p:nvPr/>
          </p:nvGrpSpPr>
          <p:grpSpPr bwMode="auto">
            <a:xfrm>
              <a:off x="801" y="165"/>
              <a:ext cx="1151" cy="666"/>
              <a:chOff x="801" y="165"/>
              <a:chExt cx="1151" cy="666"/>
            </a:xfrm>
          </p:grpSpPr>
          <p:graphicFrame>
            <p:nvGraphicFramePr>
              <p:cNvPr id="4099" name="Object 63"/>
              <p:cNvGraphicFramePr>
                <a:graphicFrameLocks/>
              </p:cNvGraphicFramePr>
              <p:nvPr/>
            </p:nvGraphicFramePr>
            <p:xfrm>
              <a:off x="801" y="165"/>
              <a:ext cx="446" cy="666"/>
            </p:xfrm>
            <a:graphic>
              <a:graphicData uri="http://schemas.openxmlformats.org/presentationml/2006/ole">
                <p:oleObj spid="_x0000_s4113" name="Ulead Image Editor Image" r:id="rId11" imgW="880974" imgH="946033" progId="">
                  <p:embed/>
                </p:oleObj>
              </a:graphicData>
            </a:graphic>
          </p:graphicFrame>
          <p:graphicFrame>
            <p:nvGraphicFramePr>
              <p:cNvPr id="4100" name="Object 64"/>
              <p:cNvGraphicFramePr>
                <a:graphicFrameLocks/>
              </p:cNvGraphicFramePr>
              <p:nvPr/>
            </p:nvGraphicFramePr>
            <p:xfrm>
              <a:off x="1570" y="177"/>
              <a:ext cx="382" cy="597"/>
            </p:xfrm>
            <a:graphic>
              <a:graphicData uri="http://schemas.openxmlformats.org/presentationml/2006/ole">
                <p:oleObj spid="_x0000_s4114" name="Ulead Image Editor Image" r:id="rId12" imgW="714194" imgH="803180" progId="">
                  <p:embed/>
                </p:oleObj>
              </a:graphicData>
            </a:graphic>
          </p:graphicFrame>
          <p:sp>
            <p:nvSpPr>
              <p:cNvPr id="4139" name="Rectangle 65"/>
              <p:cNvSpPr>
                <a:spLocks noChangeArrowheads="1"/>
              </p:cNvSpPr>
              <p:nvPr/>
            </p:nvSpPr>
            <p:spPr bwMode="auto">
              <a:xfrm>
                <a:off x="1286" y="297"/>
                <a:ext cx="242" cy="327"/>
              </a:xfrm>
              <a:prstGeom prst="rect">
                <a:avLst/>
              </a:prstGeom>
              <a:noFill/>
              <a:ln w="9525">
                <a:noFill/>
                <a:miter lim="800000"/>
                <a:headEnd/>
                <a:tailEnd/>
              </a:ln>
            </p:spPr>
            <p:txBody>
              <a:bodyPr wrap="none" lIns="92075" tIns="46038" rIns="92075" bIns="46038">
                <a:spAutoFit/>
              </a:bodyPr>
              <a:lstStyle/>
              <a:p>
                <a:pPr algn="l" defTabSz="762000"/>
                <a:r>
                  <a:rPr lang="fr-FR" sz="2800"/>
                  <a:t>+</a:t>
                </a:r>
              </a:p>
            </p:txBody>
          </p:sp>
        </p:grpSp>
      </p:grpSp>
      <p:grpSp>
        <p:nvGrpSpPr>
          <p:cNvPr id="18" name="Group 66"/>
          <p:cNvGrpSpPr>
            <a:grpSpLocks/>
          </p:cNvGrpSpPr>
          <p:nvPr/>
        </p:nvGrpSpPr>
        <p:grpSpPr bwMode="auto">
          <a:xfrm>
            <a:off x="7315200" y="1993900"/>
            <a:ext cx="1754188" cy="866775"/>
            <a:chOff x="4608" y="1256"/>
            <a:chExt cx="1105" cy="546"/>
          </a:xfrm>
        </p:grpSpPr>
        <p:graphicFrame>
          <p:nvGraphicFramePr>
            <p:cNvPr id="4098" name="Object 67"/>
            <p:cNvGraphicFramePr>
              <a:graphicFrameLocks/>
            </p:cNvGraphicFramePr>
            <p:nvPr/>
          </p:nvGraphicFramePr>
          <p:xfrm>
            <a:off x="4608" y="1256"/>
            <a:ext cx="1105" cy="546"/>
          </p:xfrm>
          <a:graphic>
            <a:graphicData uri="http://schemas.openxmlformats.org/presentationml/2006/ole">
              <p:oleObj spid="_x0000_s4115" name="CorelDRAW!" r:id="rId13" imgW="5827471" imgH="3500323" progId="">
                <p:embed/>
              </p:oleObj>
            </a:graphicData>
          </a:graphic>
        </p:graphicFrame>
        <p:sp>
          <p:nvSpPr>
            <p:cNvPr id="4135" name="Rectangle 68"/>
            <p:cNvSpPr>
              <a:spLocks noChangeArrowheads="1"/>
            </p:cNvSpPr>
            <p:nvPr/>
          </p:nvSpPr>
          <p:spPr bwMode="auto">
            <a:xfrm>
              <a:off x="4829" y="1370"/>
              <a:ext cx="769" cy="192"/>
            </a:xfrm>
            <a:prstGeom prst="rect">
              <a:avLst/>
            </a:prstGeom>
            <a:noFill/>
            <a:ln w="9525">
              <a:noFill/>
              <a:miter lim="800000"/>
              <a:headEnd/>
              <a:tailEnd/>
            </a:ln>
          </p:spPr>
          <p:txBody>
            <a:bodyPr wrap="none" lIns="92075" tIns="46038" rIns="92075" bIns="46038">
              <a:spAutoFit/>
            </a:bodyPr>
            <a:lstStyle/>
            <a:p>
              <a:pPr algn="l" defTabSz="762000"/>
              <a:r>
                <a:rPr lang="fr-FR" sz="1400" b="1" i="1"/>
                <a:t>ISOLEMENT</a:t>
              </a:r>
            </a:p>
          </p:txBody>
        </p:sp>
      </p:grpSp>
      <p:sp>
        <p:nvSpPr>
          <p:cNvPr id="4129" name="Rectangle 69">
            <a:hlinkClick r:id="rId14" action="ppaction://hlinksldjump"/>
          </p:cNvPr>
          <p:cNvSpPr>
            <a:spLocks noChangeArrowheads="1"/>
          </p:cNvSpPr>
          <p:nvPr/>
        </p:nvSpPr>
        <p:spPr bwMode="auto">
          <a:xfrm>
            <a:off x="7404100" y="2006600"/>
            <a:ext cx="1739900" cy="838200"/>
          </a:xfrm>
          <a:prstGeom prst="rect">
            <a:avLst/>
          </a:prstGeom>
          <a:noFill/>
          <a:ln w="12700">
            <a:noFill/>
            <a:miter lim="800000"/>
            <a:headEnd type="none" w="sm" len="sm"/>
            <a:tailEnd type="none" w="sm" len="sm"/>
          </a:ln>
        </p:spPr>
        <p:txBody>
          <a:bodyPr wrap="none" anchor="ctr"/>
          <a:lstStyle/>
          <a:p>
            <a:endParaRPr lang="fr-FR"/>
          </a:p>
        </p:txBody>
      </p:sp>
      <p:sp>
        <p:nvSpPr>
          <p:cNvPr id="4130" name="Rectangle 70">
            <a:hlinkClick r:id="rId4" action="ppaction://hlinkpres?slideindex=1&amp;slidetitle=Aucun titre de diapositive"/>
          </p:cNvPr>
          <p:cNvSpPr>
            <a:spLocks noChangeArrowheads="1"/>
          </p:cNvSpPr>
          <p:nvPr/>
        </p:nvSpPr>
        <p:spPr bwMode="auto">
          <a:xfrm>
            <a:off x="2705100" y="3314700"/>
            <a:ext cx="2882900" cy="368300"/>
          </a:xfrm>
          <a:prstGeom prst="rect">
            <a:avLst/>
          </a:prstGeom>
          <a:noFill/>
          <a:ln w="12700">
            <a:noFill/>
            <a:miter lim="800000"/>
            <a:headEnd type="none" w="sm" len="sm"/>
            <a:tailEnd type="none" w="sm" len="sm"/>
          </a:ln>
        </p:spPr>
        <p:txBody>
          <a:bodyPr wrap="none" anchor="ctr"/>
          <a:lstStyle/>
          <a:p>
            <a:endParaRPr lang="fr-FR"/>
          </a:p>
        </p:txBody>
      </p:sp>
      <p:sp>
        <p:nvSpPr>
          <p:cNvPr id="10311" name="Rectangle 71"/>
          <p:cNvSpPr>
            <a:spLocks noGrp="1" noChangeArrowheads="1"/>
          </p:cNvSpPr>
          <p:nvPr>
            <p:ph type="title" idx="4294967295"/>
          </p:nvPr>
        </p:nvSpPr>
        <p:spPr>
          <a:xfrm>
            <a:off x="298450" y="149225"/>
            <a:ext cx="387350" cy="6707188"/>
          </a:xfrm>
        </p:spPr>
        <p:txBody>
          <a:bodyPr/>
          <a:lstStyle/>
          <a:p>
            <a:pPr>
              <a:defRPr/>
            </a:pPr>
            <a:r>
              <a:rPr lang="fr-FR" sz="1800" b="1" smtClean="0">
                <a:solidFill>
                  <a:srgbClr val="063DE8"/>
                </a:solidFill>
                <a:effectLst>
                  <a:outerShdw blurRad="38100" dist="38100" dir="2700000" algn="tl">
                    <a:srgbClr val="C0C0C0"/>
                  </a:outerShdw>
                </a:effectLst>
              </a:rPr>
              <a:t>SELECTION</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DES</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HYBRIDOMES</a:t>
            </a:r>
            <a:endParaRPr lang="fr-FR" sz="1800" smtClean="0"/>
          </a:p>
        </p:txBody>
      </p:sp>
      <p:sp>
        <p:nvSpPr>
          <p:cNvPr id="10312" name="AutoShape 72">
            <a:hlinkClick r:id="" action="ppaction://hlinkshowjump?jump=firstslide" highlightClick="1"/>
          </p:cNvPr>
          <p:cNvSpPr>
            <a:spLocks noChangeArrowheads="1"/>
          </p:cNvSpPr>
          <p:nvPr/>
        </p:nvSpPr>
        <p:spPr bwMode="auto">
          <a:xfrm>
            <a:off x="8321675" y="6330950"/>
            <a:ext cx="466725" cy="306388"/>
          </a:xfrm>
          <a:prstGeom prst="actionButtonBeginning">
            <a:avLst/>
          </a:prstGeom>
          <a:solidFill>
            <a:schemeClr val="accent1"/>
          </a:solidFill>
          <a:ln w="12700">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pPr>
              <a:defRPr/>
            </a:pPr>
            <a:endParaRPr lang="fr-FR"/>
          </a:p>
        </p:txBody>
      </p:sp>
      <p:sp>
        <p:nvSpPr>
          <p:cNvPr id="4133" name="Rectangle 74">
            <a:hlinkClick r:id="rId15" action="ppaction://hlinksldjump"/>
          </p:cNvPr>
          <p:cNvSpPr>
            <a:spLocks noChangeArrowheads="1"/>
          </p:cNvSpPr>
          <p:nvPr/>
        </p:nvSpPr>
        <p:spPr bwMode="auto">
          <a:xfrm>
            <a:off x="1600200" y="1600200"/>
            <a:ext cx="5105400" cy="8382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4134" name="Rectangle 75">
            <a:hlinkClick r:id="rId16" action="ppaction://hlinksldjump"/>
          </p:cNvPr>
          <p:cNvSpPr>
            <a:spLocks noChangeArrowheads="1"/>
          </p:cNvSpPr>
          <p:nvPr/>
        </p:nvSpPr>
        <p:spPr bwMode="auto">
          <a:xfrm>
            <a:off x="3048000" y="2667000"/>
            <a:ext cx="2438400" cy="3962400"/>
          </a:xfrm>
          <a:prstGeom prst="rect">
            <a:avLst/>
          </a:prstGeom>
          <a:noFill/>
          <a:ln w="9525">
            <a:noFill/>
            <a:miter lim="800000"/>
            <a:headEnd/>
            <a:tailEnd/>
          </a:ln>
        </p:spPr>
        <p:txBody>
          <a:bodyPr lIns="92075" tIns="46038" rIns="92075" bIns="46038" anchor="ctr">
            <a:spAutoFit/>
          </a:bodyPr>
          <a:lstStyle/>
          <a:p>
            <a:endParaRPr lang="fr-F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85850" y="3438525"/>
            <a:ext cx="3200398" cy="633417"/>
            <a:chOff x="1876" y="1012"/>
            <a:chExt cx="1720" cy="322"/>
          </a:xfrm>
        </p:grpSpPr>
        <p:sp>
          <p:nvSpPr>
            <p:cNvPr id="5502" name="AutoShape 3"/>
            <p:cNvSpPr>
              <a:spLocks noChangeArrowheads="1"/>
            </p:cNvSpPr>
            <p:nvPr/>
          </p:nvSpPr>
          <p:spPr bwMode="auto">
            <a:xfrm>
              <a:off x="1876" y="1012"/>
              <a:ext cx="1720" cy="280"/>
            </a:xfrm>
            <a:prstGeom prst="cube">
              <a:avLst>
                <a:gd name="adj" fmla="val 24995"/>
              </a:avLst>
            </a:prstGeom>
            <a:solidFill>
              <a:schemeClr val="accent1"/>
            </a:solidFill>
            <a:ln w="12700">
              <a:solidFill>
                <a:schemeClr val="tx1"/>
              </a:solidFill>
              <a:miter lim="800000"/>
              <a:headEnd/>
              <a:tailEnd/>
            </a:ln>
          </p:spPr>
          <p:txBody>
            <a:bodyPr wrap="none" anchor="ctr"/>
            <a:lstStyle/>
            <a:p>
              <a:endParaRPr lang="fr-FR"/>
            </a:p>
          </p:txBody>
        </p:sp>
        <p:sp>
          <p:nvSpPr>
            <p:cNvPr id="5503" name="Rectangle 4"/>
            <p:cNvSpPr>
              <a:spLocks noChangeArrowheads="1"/>
            </p:cNvSpPr>
            <p:nvPr/>
          </p:nvSpPr>
          <p:spPr bwMode="auto">
            <a:xfrm>
              <a:off x="1958" y="1046"/>
              <a:ext cx="1512" cy="288"/>
            </a:xfrm>
            <a:prstGeom prst="rect">
              <a:avLst/>
            </a:prstGeom>
            <a:noFill/>
            <a:ln w="9525">
              <a:noFill/>
              <a:miter lim="800000"/>
              <a:headEnd/>
              <a:tailEnd/>
            </a:ln>
          </p:spPr>
          <p:txBody>
            <a:bodyPr wrap="none" lIns="92075" tIns="46038" rIns="92075" bIns="46038">
              <a:spAutoFit/>
            </a:bodyPr>
            <a:lstStyle/>
            <a:p>
              <a:pPr algn="l" defTabSz="762000"/>
              <a:r>
                <a:rPr lang="fr-FR" sz="2400" b="1">
                  <a:solidFill>
                    <a:schemeClr val="tx1"/>
                  </a:solidFill>
                </a:rPr>
                <a:t>Sur milieu gélosé</a:t>
              </a:r>
            </a:p>
          </p:txBody>
        </p:sp>
      </p:grpSp>
      <p:grpSp>
        <p:nvGrpSpPr>
          <p:cNvPr id="3" name="Group 5"/>
          <p:cNvGrpSpPr>
            <a:grpSpLocks/>
          </p:cNvGrpSpPr>
          <p:nvPr/>
        </p:nvGrpSpPr>
        <p:grpSpPr bwMode="auto">
          <a:xfrm>
            <a:off x="5508624" y="3476625"/>
            <a:ext cx="3063903" cy="511175"/>
            <a:chOff x="1876" y="2500"/>
            <a:chExt cx="1768" cy="322"/>
          </a:xfrm>
        </p:grpSpPr>
        <p:sp>
          <p:nvSpPr>
            <p:cNvPr id="5500" name="AutoShape 6"/>
            <p:cNvSpPr>
              <a:spLocks noChangeArrowheads="1"/>
            </p:cNvSpPr>
            <p:nvPr/>
          </p:nvSpPr>
          <p:spPr bwMode="auto">
            <a:xfrm>
              <a:off x="1876" y="2500"/>
              <a:ext cx="1768" cy="280"/>
            </a:xfrm>
            <a:prstGeom prst="cube">
              <a:avLst>
                <a:gd name="adj" fmla="val 24995"/>
              </a:avLst>
            </a:prstGeom>
            <a:solidFill>
              <a:schemeClr val="accent1"/>
            </a:solidFill>
            <a:ln w="12700">
              <a:solidFill>
                <a:schemeClr val="tx1"/>
              </a:solidFill>
              <a:miter lim="800000"/>
              <a:headEnd/>
              <a:tailEnd/>
            </a:ln>
          </p:spPr>
          <p:txBody>
            <a:bodyPr wrap="none" anchor="ctr"/>
            <a:lstStyle/>
            <a:p>
              <a:endParaRPr lang="fr-FR"/>
            </a:p>
          </p:txBody>
        </p:sp>
        <p:sp>
          <p:nvSpPr>
            <p:cNvPr id="5501" name="Rectangle 7"/>
            <p:cNvSpPr>
              <a:spLocks noChangeArrowheads="1"/>
            </p:cNvSpPr>
            <p:nvPr/>
          </p:nvSpPr>
          <p:spPr bwMode="auto">
            <a:xfrm>
              <a:off x="1910" y="2534"/>
              <a:ext cx="1618" cy="288"/>
            </a:xfrm>
            <a:prstGeom prst="rect">
              <a:avLst/>
            </a:prstGeom>
            <a:noFill/>
            <a:ln w="9525">
              <a:noFill/>
              <a:miter lim="800000"/>
              <a:headEnd/>
              <a:tailEnd/>
            </a:ln>
          </p:spPr>
          <p:txBody>
            <a:bodyPr wrap="none" lIns="92075" tIns="46038" rIns="92075" bIns="46038">
              <a:spAutoFit/>
            </a:bodyPr>
            <a:lstStyle/>
            <a:p>
              <a:pPr algn="l" defTabSz="762000"/>
              <a:r>
                <a:rPr lang="fr-FR" sz="2400" b="1" dirty="0">
                  <a:solidFill>
                    <a:schemeClr val="tx1"/>
                  </a:solidFill>
                </a:rPr>
                <a:t>Par dilution limite</a:t>
              </a:r>
            </a:p>
          </p:txBody>
        </p:sp>
      </p:grpSp>
      <p:grpSp>
        <p:nvGrpSpPr>
          <p:cNvPr id="4" name="Group 8"/>
          <p:cNvGrpSpPr>
            <a:grpSpLocks/>
          </p:cNvGrpSpPr>
          <p:nvPr/>
        </p:nvGrpSpPr>
        <p:grpSpPr bwMode="auto">
          <a:xfrm>
            <a:off x="1254125" y="4718050"/>
            <a:ext cx="2362200" cy="1130300"/>
            <a:chOff x="1200" y="1492"/>
            <a:chExt cx="1488" cy="712"/>
          </a:xfrm>
        </p:grpSpPr>
        <p:sp>
          <p:nvSpPr>
            <p:cNvPr id="5491" name="Oval 9"/>
            <p:cNvSpPr>
              <a:spLocks noChangeArrowheads="1"/>
            </p:cNvSpPr>
            <p:nvPr/>
          </p:nvSpPr>
          <p:spPr bwMode="auto">
            <a:xfrm>
              <a:off x="1204" y="1732"/>
              <a:ext cx="1480" cy="472"/>
            </a:xfrm>
            <a:prstGeom prst="ellipse">
              <a:avLst/>
            </a:prstGeom>
            <a:solidFill>
              <a:srgbClr val="FDE3BA"/>
            </a:solidFill>
            <a:ln w="12700">
              <a:solidFill>
                <a:schemeClr val="tx1"/>
              </a:solidFill>
              <a:round/>
              <a:headEnd/>
              <a:tailEnd/>
            </a:ln>
          </p:spPr>
          <p:txBody>
            <a:bodyPr wrap="none" anchor="ctr"/>
            <a:lstStyle/>
            <a:p>
              <a:endParaRPr lang="fr-FR"/>
            </a:p>
          </p:txBody>
        </p:sp>
        <p:sp>
          <p:nvSpPr>
            <p:cNvPr id="5492" name="Oval 10"/>
            <p:cNvSpPr>
              <a:spLocks noChangeArrowheads="1"/>
            </p:cNvSpPr>
            <p:nvPr/>
          </p:nvSpPr>
          <p:spPr bwMode="auto">
            <a:xfrm>
              <a:off x="1204" y="1492"/>
              <a:ext cx="1480" cy="472"/>
            </a:xfrm>
            <a:prstGeom prst="ellipse">
              <a:avLst/>
            </a:prstGeom>
            <a:noFill/>
            <a:ln w="12700">
              <a:solidFill>
                <a:schemeClr val="tx1"/>
              </a:solidFill>
              <a:round/>
              <a:headEnd/>
              <a:tailEnd/>
            </a:ln>
          </p:spPr>
          <p:txBody>
            <a:bodyPr wrap="none" anchor="ctr"/>
            <a:lstStyle/>
            <a:p>
              <a:endParaRPr lang="fr-FR"/>
            </a:p>
          </p:txBody>
        </p:sp>
        <p:sp>
          <p:nvSpPr>
            <p:cNvPr id="5493" name="Line 11"/>
            <p:cNvSpPr>
              <a:spLocks noChangeShapeType="1"/>
            </p:cNvSpPr>
            <p:nvPr/>
          </p:nvSpPr>
          <p:spPr bwMode="auto">
            <a:xfrm>
              <a:off x="1200" y="1728"/>
              <a:ext cx="0" cy="24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5494" name="Line 12"/>
            <p:cNvSpPr>
              <a:spLocks noChangeShapeType="1"/>
            </p:cNvSpPr>
            <p:nvPr/>
          </p:nvSpPr>
          <p:spPr bwMode="auto">
            <a:xfrm>
              <a:off x="2688" y="1728"/>
              <a:ext cx="0" cy="240"/>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5495" name="Oval 13"/>
            <p:cNvSpPr>
              <a:spLocks noChangeArrowheads="1"/>
            </p:cNvSpPr>
            <p:nvPr/>
          </p:nvSpPr>
          <p:spPr bwMode="auto">
            <a:xfrm>
              <a:off x="1588" y="1780"/>
              <a:ext cx="40" cy="40"/>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5496" name="Oval 14"/>
            <p:cNvSpPr>
              <a:spLocks noChangeArrowheads="1"/>
            </p:cNvSpPr>
            <p:nvPr/>
          </p:nvSpPr>
          <p:spPr bwMode="auto">
            <a:xfrm>
              <a:off x="1972" y="1828"/>
              <a:ext cx="40" cy="40"/>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5497" name="Oval 15"/>
            <p:cNvSpPr>
              <a:spLocks noChangeArrowheads="1"/>
            </p:cNvSpPr>
            <p:nvPr/>
          </p:nvSpPr>
          <p:spPr bwMode="auto">
            <a:xfrm>
              <a:off x="1588" y="2020"/>
              <a:ext cx="88" cy="40"/>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5498" name="Oval 16"/>
            <p:cNvSpPr>
              <a:spLocks noChangeArrowheads="1"/>
            </p:cNvSpPr>
            <p:nvPr/>
          </p:nvSpPr>
          <p:spPr bwMode="auto">
            <a:xfrm>
              <a:off x="2308" y="1972"/>
              <a:ext cx="40" cy="40"/>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5499" name="Oval 17"/>
            <p:cNvSpPr>
              <a:spLocks noChangeArrowheads="1"/>
            </p:cNvSpPr>
            <p:nvPr/>
          </p:nvSpPr>
          <p:spPr bwMode="auto">
            <a:xfrm>
              <a:off x="1972" y="2020"/>
              <a:ext cx="88" cy="40"/>
            </a:xfrm>
            <a:prstGeom prst="ellipse">
              <a:avLst/>
            </a:prstGeom>
            <a:solidFill>
              <a:schemeClr val="accent1"/>
            </a:solidFill>
            <a:ln w="12700">
              <a:solidFill>
                <a:schemeClr val="tx1"/>
              </a:solidFill>
              <a:round/>
              <a:headEnd/>
              <a:tailEnd/>
            </a:ln>
          </p:spPr>
          <p:txBody>
            <a:bodyPr wrap="none" anchor="ctr"/>
            <a:lstStyle/>
            <a:p>
              <a:endParaRPr lang="fr-FR"/>
            </a:p>
          </p:txBody>
        </p:sp>
      </p:grpSp>
      <p:sp>
        <p:nvSpPr>
          <p:cNvPr id="5134" name="Rectangle 18"/>
          <p:cNvSpPr>
            <a:spLocks noChangeArrowheads="1"/>
          </p:cNvSpPr>
          <p:nvPr/>
        </p:nvSpPr>
        <p:spPr bwMode="auto">
          <a:xfrm>
            <a:off x="906463" y="3987800"/>
            <a:ext cx="3557587" cy="396875"/>
          </a:xfrm>
          <a:prstGeom prst="rect">
            <a:avLst/>
          </a:prstGeom>
          <a:noFill/>
          <a:ln w="9525">
            <a:noFill/>
            <a:miter lim="800000"/>
            <a:headEnd/>
            <a:tailEnd/>
          </a:ln>
        </p:spPr>
        <p:txBody>
          <a:bodyPr wrap="none" lIns="92075" tIns="46038" rIns="92075" bIns="46038">
            <a:spAutoFit/>
          </a:bodyPr>
          <a:lstStyle/>
          <a:p>
            <a:pPr algn="l" defTabSz="762000"/>
            <a:r>
              <a:rPr lang="fr-FR">
                <a:solidFill>
                  <a:srgbClr val="063DE8"/>
                </a:solidFill>
              </a:rPr>
              <a:t>Une colonie = une cellule initiale</a:t>
            </a:r>
          </a:p>
        </p:txBody>
      </p:sp>
      <p:sp>
        <p:nvSpPr>
          <p:cNvPr id="5135" name="Rectangle 19"/>
          <p:cNvSpPr>
            <a:spLocks noChangeArrowheads="1"/>
          </p:cNvSpPr>
          <p:nvPr/>
        </p:nvSpPr>
        <p:spPr bwMode="auto">
          <a:xfrm>
            <a:off x="5295900" y="3987800"/>
            <a:ext cx="3106738" cy="396875"/>
          </a:xfrm>
          <a:prstGeom prst="rect">
            <a:avLst/>
          </a:prstGeom>
          <a:noFill/>
          <a:ln w="9525">
            <a:noFill/>
            <a:miter lim="800000"/>
            <a:headEnd/>
            <a:tailEnd/>
          </a:ln>
        </p:spPr>
        <p:txBody>
          <a:bodyPr wrap="none" lIns="92075" tIns="46038" rIns="92075" bIns="46038">
            <a:spAutoFit/>
          </a:bodyPr>
          <a:lstStyle/>
          <a:p>
            <a:pPr algn="l" defTabSz="762000"/>
            <a:r>
              <a:rPr lang="fr-FR">
                <a:solidFill>
                  <a:srgbClr val="063DE8"/>
                </a:solidFill>
              </a:rPr>
              <a:t>Une ou zéro cellules par puit</a:t>
            </a:r>
          </a:p>
        </p:txBody>
      </p:sp>
      <p:sp>
        <p:nvSpPr>
          <p:cNvPr id="5136" name="Rectangle 20"/>
          <p:cNvSpPr>
            <a:spLocks noChangeArrowheads="1"/>
          </p:cNvSpPr>
          <p:nvPr/>
        </p:nvSpPr>
        <p:spPr bwMode="auto">
          <a:xfrm>
            <a:off x="5562600" y="457200"/>
            <a:ext cx="1066800" cy="838200"/>
          </a:xfrm>
          <a:prstGeom prst="rect">
            <a:avLst/>
          </a:prstGeom>
          <a:solidFill>
            <a:srgbClr val="FDE3BA"/>
          </a:solidFill>
          <a:ln w="9525">
            <a:noFill/>
            <a:miter lim="800000"/>
            <a:headEnd/>
            <a:tailEnd/>
          </a:ln>
        </p:spPr>
        <p:txBody>
          <a:bodyPr wrap="none" anchor="ctr"/>
          <a:lstStyle/>
          <a:p>
            <a:endParaRPr lang="fr-FR"/>
          </a:p>
        </p:txBody>
      </p:sp>
      <p:grpSp>
        <p:nvGrpSpPr>
          <p:cNvPr id="5" name="Group 21"/>
          <p:cNvGrpSpPr>
            <a:grpSpLocks/>
          </p:cNvGrpSpPr>
          <p:nvPr/>
        </p:nvGrpSpPr>
        <p:grpSpPr bwMode="auto">
          <a:xfrm>
            <a:off x="1271588" y="0"/>
            <a:ext cx="7835900" cy="1885950"/>
            <a:chOff x="801" y="0"/>
            <a:chExt cx="4936" cy="1188"/>
          </a:xfrm>
        </p:grpSpPr>
        <p:grpSp>
          <p:nvGrpSpPr>
            <p:cNvPr id="6" name="Group 22"/>
            <p:cNvGrpSpPr>
              <a:grpSpLocks/>
            </p:cNvGrpSpPr>
            <p:nvPr/>
          </p:nvGrpSpPr>
          <p:grpSpPr bwMode="auto">
            <a:xfrm>
              <a:off x="2441" y="0"/>
              <a:ext cx="3296" cy="1188"/>
              <a:chOff x="2441" y="0"/>
              <a:chExt cx="3296" cy="1188"/>
            </a:xfrm>
          </p:grpSpPr>
          <p:graphicFrame>
            <p:nvGraphicFramePr>
              <p:cNvPr id="5125" name="Object 23"/>
              <p:cNvGraphicFramePr>
                <a:graphicFrameLocks/>
              </p:cNvGraphicFramePr>
              <p:nvPr/>
            </p:nvGraphicFramePr>
            <p:xfrm>
              <a:off x="2441" y="420"/>
              <a:ext cx="319" cy="143"/>
            </p:xfrm>
            <a:graphic>
              <a:graphicData uri="http://schemas.openxmlformats.org/presentationml/2006/ole">
                <p:oleObj spid="_x0000_s5131" name="Ulead Image Editor Image" r:id="rId4" imgW="737988" imgH="242625" progId="">
                  <p:embed/>
                </p:oleObj>
              </a:graphicData>
            </a:graphic>
          </p:graphicFrame>
          <p:graphicFrame>
            <p:nvGraphicFramePr>
              <p:cNvPr id="5126" name="Object 24"/>
              <p:cNvGraphicFramePr>
                <a:graphicFrameLocks/>
              </p:cNvGraphicFramePr>
              <p:nvPr/>
            </p:nvGraphicFramePr>
            <p:xfrm>
              <a:off x="3024" y="414"/>
              <a:ext cx="239" cy="236"/>
            </p:xfrm>
            <a:graphic>
              <a:graphicData uri="http://schemas.openxmlformats.org/presentationml/2006/ole">
                <p:oleObj spid="_x0000_s5132" name="Ulead Image Editor Image" r:id="rId5" imgW="803180" imgH="566675" progId="">
                  <p:embed/>
                </p:oleObj>
              </a:graphicData>
            </a:graphic>
          </p:graphicFrame>
          <p:graphicFrame>
            <p:nvGraphicFramePr>
              <p:cNvPr id="5127" name="Object 25"/>
              <p:cNvGraphicFramePr>
                <a:graphicFrameLocks/>
              </p:cNvGraphicFramePr>
              <p:nvPr/>
            </p:nvGraphicFramePr>
            <p:xfrm>
              <a:off x="3600" y="342"/>
              <a:ext cx="481" cy="370"/>
            </p:xfrm>
            <a:graphic>
              <a:graphicData uri="http://schemas.openxmlformats.org/presentationml/2006/ole">
                <p:oleObj spid="_x0000_s5133" name="Ulead Image Editor Image" r:id="rId6" imgW="1060179" imgH="590391" progId="">
                  <p:embed/>
                </p:oleObj>
              </a:graphicData>
            </a:graphic>
          </p:graphicFrame>
          <p:graphicFrame>
            <p:nvGraphicFramePr>
              <p:cNvPr id="5128" name="Object 26"/>
              <p:cNvGraphicFramePr>
                <a:graphicFrameLocks/>
              </p:cNvGraphicFramePr>
              <p:nvPr/>
            </p:nvGraphicFramePr>
            <p:xfrm>
              <a:off x="4375" y="455"/>
              <a:ext cx="374" cy="278"/>
            </p:xfrm>
            <a:graphic>
              <a:graphicData uri="http://schemas.openxmlformats.org/presentationml/2006/ole">
                <p:oleObj spid="_x0000_s5134" name="Ulead Image Editor Image" r:id="rId7" imgW="549020" imgH="409300" progId="">
                  <p:embed/>
                </p:oleObj>
              </a:graphicData>
            </a:graphic>
          </p:graphicFrame>
          <p:graphicFrame>
            <p:nvGraphicFramePr>
              <p:cNvPr id="5129" name="Object 27"/>
              <p:cNvGraphicFramePr>
                <a:graphicFrameLocks/>
              </p:cNvGraphicFramePr>
              <p:nvPr/>
            </p:nvGraphicFramePr>
            <p:xfrm>
              <a:off x="5097" y="0"/>
              <a:ext cx="640" cy="609"/>
            </p:xfrm>
            <a:graphic>
              <a:graphicData uri="http://schemas.openxmlformats.org/presentationml/2006/ole">
                <p:oleObj spid="_x0000_s5135" name="Ulead Image Editor Image" r:id="rId8" imgW="946033" imgH="900000" progId="">
                  <p:embed/>
                </p:oleObj>
              </a:graphicData>
            </a:graphic>
          </p:graphicFrame>
          <p:graphicFrame>
            <p:nvGraphicFramePr>
              <p:cNvPr id="5130" name="Object 28"/>
              <p:cNvGraphicFramePr>
                <a:graphicFrameLocks/>
              </p:cNvGraphicFramePr>
              <p:nvPr/>
            </p:nvGraphicFramePr>
            <p:xfrm>
              <a:off x="5263" y="694"/>
              <a:ext cx="390" cy="494"/>
            </p:xfrm>
            <a:graphic>
              <a:graphicData uri="http://schemas.openxmlformats.org/presentationml/2006/ole">
                <p:oleObj spid="_x0000_s5136" name="Ulead Image Editor Image" r:id="rId9" imgW="612746" imgH="774392" progId="">
                  <p:embed/>
                </p:oleObj>
              </a:graphicData>
            </a:graphic>
          </p:graphicFrame>
          <p:sp>
            <p:nvSpPr>
              <p:cNvPr id="5486" name="Line 29"/>
              <p:cNvSpPr>
                <a:spLocks noChangeShapeType="1"/>
              </p:cNvSpPr>
              <p:nvPr/>
            </p:nvSpPr>
            <p:spPr bwMode="auto">
              <a:xfrm>
                <a:off x="4876" y="676"/>
                <a:ext cx="358" cy="107"/>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5487" name="Line 30"/>
              <p:cNvSpPr>
                <a:spLocks noChangeShapeType="1"/>
              </p:cNvSpPr>
              <p:nvPr/>
            </p:nvSpPr>
            <p:spPr bwMode="auto">
              <a:xfrm flipV="1">
                <a:off x="4855" y="389"/>
                <a:ext cx="344" cy="104"/>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5488" name="Line 31"/>
              <p:cNvSpPr>
                <a:spLocks noChangeShapeType="1"/>
              </p:cNvSpPr>
              <p:nvPr/>
            </p:nvSpPr>
            <p:spPr bwMode="auto">
              <a:xfrm>
                <a:off x="4089" y="568"/>
                <a:ext cx="251"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5489" name="Line 32"/>
              <p:cNvSpPr>
                <a:spLocks noChangeShapeType="1"/>
              </p:cNvSpPr>
              <p:nvPr/>
            </p:nvSpPr>
            <p:spPr bwMode="auto">
              <a:xfrm>
                <a:off x="3301" y="533"/>
                <a:ext cx="250"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5490" name="Line 33"/>
              <p:cNvSpPr>
                <a:spLocks noChangeShapeType="1"/>
              </p:cNvSpPr>
              <p:nvPr/>
            </p:nvSpPr>
            <p:spPr bwMode="auto">
              <a:xfrm>
                <a:off x="2764" y="497"/>
                <a:ext cx="250" cy="0"/>
              </a:xfrm>
              <a:prstGeom prst="line">
                <a:avLst/>
              </a:prstGeom>
              <a:noFill/>
              <a:ln w="12700">
                <a:solidFill>
                  <a:schemeClr val="tx1"/>
                </a:solidFill>
                <a:round/>
                <a:headEnd type="none" w="sm" len="sm"/>
                <a:tailEnd type="stealth" w="med" len="lg"/>
              </a:ln>
            </p:spPr>
            <p:txBody>
              <a:bodyPr wrap="none" anchor="ctr"/>
              <a:lstStyle/>
              <a:p>
                <a:endParaRPr lang="fr-FR"/>
              </a:p>
            </p:txBody>
          </p:sp>
        </p:grpSp>
        <p:sp>
          <p:nvSpPr>
            <p:cNvPr id="5483" name="Line 34"/>
            <p:cNvSpPr>
              <a:spLocks noChangeShapeType="1"/>
            </p:cNvSpPr>
            <p:nvPr/>
          </p:nvSpPr>
          <p:spPr bwMode="auto">
            <a:xfrm>
              <a:off x="2071" y="467"/>
              <a:ext cx="329" cy="13"/>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7" name="Group 35"/>
            <p:cNvGrpSpPr>
              <a:grpSpLocks/>
            </p:cNvGrpSpPr>
            <p:nvPr/>
          </p:nvGrpSpPr>
          <p:grpSpPr bwMode="auto">
            <a:xfrm>
              <a:off x="801" y="165"/>
              <a:ext cx="1151" cy="666"/>
              <a:chOff x="801" y="165"/>
              <a:chExt cx="1151" cy="666"/>
            </a:xfrm>
          </p:grpSpPr>
          <p:graphicFrame>
            <p:nvGraphicFramePr>
              <p:cNvPr id="5123" name="Object 36"/>
              <p:cNvGraphicFramePr>
                <a:graphicFrameLocks/>
              </p:cNvGraphicFramePr>
              <p:nvPr/>
            </p:nvGraphicFramePr>
            <p:xfrm>
              <a:off x="801" y="165"/>
              <a:ext cx="446" cy="666"/>
            </p:xfrm>
            <a:graphic>
              <a:graphicData uri="http://schemas.openxmlformats.org/presentationml/2006/ole">
                <p:oleObj spid="_x0000_s5137" name="Ulead Image Editor Image" r:id="rId10" imgW="880974" imgH="946033" progId="">
                  <p:embed/>
                </p:oleObj>
              </a:graphicData>
            </a:graphic>
          </p:graphicFrame>
          <p:graphicFrame>
            <p:nvGraphicFramePr>
              <p:cNvPr id="5124" name="Object 37"/>
              <p:cNvGraphicFramePr>
                <a:graphicFrameLocks/>
              </p:cNvGraphicFramePr>
              <p:nvPr/>
            </p:nvGraphicFramePr>
            <p:xfrm>
              <a:off x="1570" y="177"/>
              <a:ext cx="382" cy="597"/>
            </p:xfrm>
            <a:graphic>
              <a:graphicData uri="http://schemas.openxmlformats.org/presentationml/2006/ole">
                <p:oleObj spid="_x0000_s5138" name="Ulead Image Editor Image" r:id="rId11" imgW="714194" imgH="803180" progId="">
                  <p:embed/>
                </p:oleObj>
              </a:graphicData>
            </a:graphic>
          </p:graphicFrame>
          <p:sp>
            <p:nvSpPr>
              <p:cNvPr id="5485" name="Rectangle 38"/>
              <p:cNvSpPr>
                <a:spLocks noChangeArrowheads="1"/>
              </p:cNvSpPr>
              <p:nvPr/>
            </p:nvSpPr>
            <p:spPr bwMode="auto">
              <a:xfrm>
                <a:off x="1286" y="297"/>
                <a:ext cx="242" cy="327"/>
              </a:xfrm>
              <a:prstGeom prst="rect">
                <a:avLst/>
              </a:prstGeom>
              <a:noFill/>
              <a:ln w="9525">
                <a:noFill/>
                <a:miter lim="800000"/>
                <a:headEnd/>
                <a:tailEnd/>
              </a:ln>
            </p:spPr>
            <p:txBody>
              <a:bodyPr wrap="none" lIns="92075" tIns="46038" rIns="92075" bIns="46038">
                <a:spAutoFit/>
              </a:bodyPr>
              <a:lstStyle/>
              <a:p>
                <a:pPr algn="l" defTabSz="762000"/>
                <a:r>
                  <a:rPr lang="fr-FR" sz="2800"/>
                  <a:t>+</a:t>
                </a:r>
              </a:p>
            </p:txBody>
          </p:sp>
        </p:grpSp>
      </p:grpSp>
      <p:grpSp>
        <p:nvGrpSpPr>
          <p:cNvPr id="8" name="Group 39"/>
          <p:cNvGrpSpPr>
            <a:grpSpLocks/>
          </p:cNvGrpSpPr>
          <p:nvPr/>
        </p:nvGrpSpPr>
        <p:grpSpPr bwMode="auto">
          <a:xfrm>
            <a:off x="7456488" y="1917700"/>
            <a:ext cx="1576387" cy="944563"/>
            <a:chOff x="4697" y="1208"/>
            <a:chExt cx="993" cy="595"/>
          </a:xfrm>
        </p:grpSpPr>
        <p:graphicFrame>
          <p:nvGraphicFramePr>
            <p:cNvPr id="5122" name="Object 40"/>
            <p:cNvGraphicFramePr>
              <a:graphicFrameLocks/>
            </p:cNvGraphicFramePr>
            <p:nvPr/>
          </p:nvGraphicFramePr>
          <p:xfrm>
            <a:off x="4697" y="1208"/>
            <a:ext cx="993" cy="595"/>
          </p:xfrm>
          <a:graphic>
            <a:graphicData uri="http://schemas.openxmlformats.org/presentationml/2006/ole">
              <p:oleObj spid="_x0000_s5139" name="CorelDRAW!" r:id="rId12" imgW="5827471" imgH="3500323" progId="">
                <p:embed/>
              </p:oleObj>
            </a:graphicData>
          </a:graphic>
        </p:graphicFrame>
        <p:sp>
          <p:nvSpPr>
            <p:cNvPr id="5481" name="Rectangle 41"/>
            <p:cNvSpPr>
              <a:spLocks noChangeArrowheads="1"/>
            </p:cNvSpPr>
            <p:nvPr/>
          </p:nvSpPr>
          <p:spPr bwMode="auto">
            <a:xfrm>
              <a:off x="5024" y="1371"/>
              <a:ext cx="390" cy="192"/>
            </a:xfrm>
            <a:prstGeom prst="rect">
              <a:avLst/>
            </a:prstGeom>
            <a:noFill/>
            <a:ln w="9525">
              <a:noFill/>
              <a:miter lim="800000"/>
              <a:headEnd/>
              <a:tailEnd/>
            </a:ln>
          </p:spPr>
          <p:txBody>
            <a:bodyPr wrap="none" lIns="92075" tIns="46038" rIns="92075" bIns="46038">
              <a:spAutoFit/>
            </a:bodyPr>
            <a:lstStyle/>
            <a:p>
              <a:pPr algn="l" defTabSz="762000"/>
              <a:r>
                <a:rPr lang="fr-FR" sz="1400" b="1" i="1"/>
                <a:t>TEST</a:t>
              </a:r>
            </a:p>
          </p:txBody>
        </p:sp>
      </p:grpSp>
      <p:sp>
        <p:nvSpPr>
          <p:cNvPr id="5139" name="Rectangle 42">
            <a:hlinkClick r:id="rId13" action="ppaction://hlinksldjump"/>
          </p:cNvPr>
          <p:cNvSpPr>
            <a:spLocks noChangeArrowheads="1"/>
          </p:cNvSpPr>
          <p:nvPr/>
        </p:nvSpPr>
        <p:spPr bwMode="auto">
          <a:xfrm>
            <a:off x="7416800" y="1943100"/>
            <a:ext cx="1727200" cy="914400"/>
          </a:xfrm>
          <a:prstGeom prst="rect">
            <a:avLst/>
          </a:prstGeom>
          <a:noFill/>
          <a:ln w="12700">
            <a:noFill/>
            <a:miter lim="800000"/>
            <a:headEnd type="none" w="sm" len="sm"/>
            <a:tailEnd type="none" w="sm" len="sm"/>
          </a:ln>
        </p:spPr>
        <p:txBody>
          <a:bodyPr wrap="none" anchor="ctr"/>
          <a:lstStyle/>
          <a:p>
            <a:endParaRPr lang="fr-FR"/>
          </a:p>
        </p:txBody>
      </p:sp>
      <p:sp>
        <p:nvSpPr>
          <p:cNvPr id="5140" name="Rectangle 43">
            <a:hlinkClick r:id="rId14" action="ppaction://hlinkpres?slideindex=9&amp;slidetitle=Aucun titre de diapositive"/>
          </p:cNvPr>
          <p:cNvSpPr>
            <a:spLocks noChangeArrowheads="1"/>
          </p:cNvSpPr>
          <p:nvPr/>
        </p:nvSpPr>
        <p:spPr bwMode="auto">
          <a:xfrm>
            <a:off x="3438525" y="1895475"/>
            <a:ext cx="2755900" cy="444500"/>
          </a:xfrm>
          <a:prstGeom prst="rect">
            <a:avLst/>
          </a:prstGeom>
          <a:noFill/>
          <a:ln w="12700">
            <a:noFill/>
            <a:miter lim="800000"/>
            <a:headEnd type="none" w="sm" len="sm"/>
            <a:tailEnd type="none" w="sm" len="sm"/>
          </a:ln>
        </p:spPr>
        <p:txBody>
          <a:bodyPr wrap="none" anchor="ctr"/>
          <a:lstStyle/>
          <a:p>
            <a:endParaRPr lang="fr-FR"/>
          </a:p>
        </p:txBody>
      </p:sp>
      <p:sp>
        <p:nvSpPr>
          <p:cNvPr id="5141" name="Rectangle 44"/>
          <p:cNvSpPr>
            <a:spLocks noChangeArrowheads="1"/>
          </p:cNvSpPr>
          <p:nvPr/>
        </p:nvSpPr>
        <p:spPr bwMode="auto">
          <a:xfrm>
            <a:off x="1044575" y="1538288"/>
            <a:ext cx="6080125" cy="1689100"/>
          </a:xfrm>
          <a:prstGeom prst="rect">
            <a:avLst/>
          </a:prstGeom>
          <a:noFill/>
          <a:ln w="12700">
            <a:noFill/>
            <a:miter lim="800000"/>
            <a:headEnd type="none" w="sm" len="sm"/>
            <a:tailEnd type="none" w="sm" len="sm"/>
          </a:ln>
        </p:spPr>
        <p:txBody>
          <a:bodyPr>
            <a:spAutoFit/>
          </a:bodyPr>
          <a:lstStyle/>
          <a:p>
            <a:pPr algn="just" defTabSz="762000">
              <a:spcBef>
                <a:spcPct val="96000"/>
              </a:spcBef>
              <a:spcAft>
                <a:spcPct val="24000"/>
              </a:spcAft>
            </a:pPr>
            <a:r>
              <a:rPr lang="fr-FR" dirty="0">
                <a:solidFill>
                  <a:schemeClr val="tx1"/>
                </a:solidFill>
              </a:rPr>
              <a:t>Dès que la croissance est suffisante, il faut propager les cultures d'hybridomes productrices de l'anticorps désiré (transferts des puits de 0,3 à 2 ml, puis à des bouteilles de 25 ml), les conserver et les cloner. Deux méthodes sont utilisées pour obtenir un clone à partir d'une cellule :</a:t>
            </a:r>
          </a:p>
        </p:txBody>
      </p:sp>
      <p:grpSp>
        <p:nvGrpSpPr>
          <p:cNvPr id="9" name="Group 45"/>
          <p:cNvGrpSpPr>
            <a:grpSpLocks/>
          </p:cNvGrpSpPr>
          <p:nvPr/>
        </p:nvGrpSpPr>
        <p:grpSpPr bwMode="auto">
          <a:xfrm>
            <a:off x="4564063" y="4495800"/>
            <a:ext cx="3751262" cy="1751013"/>
            <a:chOff x="3200" y="3086"/>
            <a:chExt cx="2363" cy="1103"/>
          </a:xfrm>
        </p:grpSpPr>
        <p:sp>
          <p:nvSpPr>
            <p:cNvPr id="5147" name="Rectangle 46"/>
            <p:cNvSpPr>
              <a:spLocks noChangeArrowheads="1"/>
            </p:cNvSpPr>
            <p:nvPr/>
          </p:nvSpPr>
          <p:spPr bwMode="auto">
            <a:xfrm>
              <a:off x="3200" y="3086"/>
              <a:ext cx="2363" cy="1103"/>
            </a:xfrm>
            <a:prstGeom prst="rect">
              <a:avLst/>
            </a:prstGeom>
            <a:noFill/>
            <a:ln w="12700">
              <a:solidFill>
                <a:schemeClr val="tx1"/>
              </a:solidFill>
              <a:miter lim="800000"/>
              <a:headEnd type="none" w="sm" len="sm"/>
              <a:tailEnd type="none" w="sm" len="sm"/>
            </a:ln>
          </p:spPr>
          <p:txBody>
            <a:bodyPr wrap="none" anchor="ctr"/>
            <a:lstStyle/>
            <a:p>
              <a:endParaRPr lang="fr-FR"/>
            </a:p>
          </p:txBody>
        </p:sp>
        <p:grpSp>
          <p:nvGrpSpPr>
            <p:cNvPr id="10" name="Group 47"/>
            <p:cNvGrpSpPr>
              <a:grpSpLocks/>
            </p:cNvGrpSpPr>
            <p:nvPr/>
          </p:nvGrpSpPr>
          <p:grpSpPr bwMode="auto">
            <a:xfrm>
              <a:off x="3200" y="3086"/>
              <a:ext cx="2363" cy="118"/>
              <a:chOff x="2957" y="3204"/>
              <a:chExt cx="2363" cy="118"/>
            </a:xfrm>
          </p:grpSpPr>
          <p:grpSp>
            <p:nvGrpSpPr>
              <p:cNvPr id="11" name="Group 48"/>
              <p:cNvGrpSpPr>
                <a:grpSpLocks/>
              </p:cNvGrpSpPr>
              <p:nvPr/>
            </p:nvGrpSpPr>
            <p:grpSpPr bwMode="auto">
              <a:xfrm>
                <a:off x="3353" y="3204"/>
                <a:ext cx="198" cy="118"/>
                <a:chOff x="3504" y="3654"/>
                <a:chExt cx="198" cy="118"/>
              </a:xfrm>
            </p:grpSpPr>
            <p:sp>
              <p:nvSpPr>
                <p:cNvPr id="5479" name="Oval 4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80" name="Rectangle 5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 name="Group 51"/>
              <p:cNvGrpSpPr>
                <a:grpSpLocks/>
              </p:cNvGrpSpPr>
              <p:nvPr/>
            </p:nvGrpSpPr>
            <p:grpSpPr bwMode="auto">
              <a:xfrm>
                <a:off x="3551" y="3204"/>
                <a:ext cx="198" cy="118"/>
                <a:chOff x="3504" y="3654"/>
                <a:chExt cx="198" cy="118"/>
              </a:xfrm>
            </p:grpSpPr>
            <p:sp>
              <p:nvSpPr>
                <p:cNvPr id="5477" name="Oval 5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78" name="Rectangle 5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3" name="Group 54"/>
              <p:cNvGrpSpPr>
                <a:grpSpLocks/>
              </p:cNvGrpSpPr>
              <p:nvPr/>
            </p:nvGrpSpPr>
            <p:grpSpPr bwMode="auto">
              <a:xfrm>
                <a:off x="3752" y="3204"/>
                <a:ext cx="198" cy="118"/>
                <a:chOff x="3504" y="3654"/>
                <a:chExt cx="198" cy="118"/>
              </a:xfrm>
            </p:grpSpPr>
            <p:sp>
              <p:nvSpPr>
                <p:cNvPr id="5475" name="Oval 5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76" name="Rectangle 5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4" name="Group 57"/>
              <p:cNvGrpSpPr>
                <a:grpSpLocks/>
              </p:cNvGrpSpPr>
              <p:nvPr/>
            </p:nvGrpSpPr>
            <p:grpSpPr bwMode="auto">
              <a:xfrm>
                <a:off x="3950" y="3204"/>
                <a:ext cx="198" cy="118"/>
                <a:chOff x="3504" y="3654"/>
                <a:chExt cx="198" cy="118"/>
              </a:xfrm>
            </p:grpSpPr>
            <p:sp>
              <p:nvSpPr>
                <p:cNvPr id="5473" name="Oval 5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74" name="Rectangle 5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5" name="Group 60"/>
              <p:cNvGrpSpPr>
                <a:grpSpLocks/>
              </p:cNvGrpSpPr>
              <p:nvPr/>
            </p:nvGrpSpPr>
            <p:grpSpPr bwMode="auto">
              <a:xfrm>
                <a:off x="4158" y="3204"/>
                <a:ext cx="198" cy="118"/>
                <a:chOff x="3504" y="3654"/>
                <a:chExt cx="198" cy="118"/>
              </a:xfrm>
            </p:grpSpPr>
            <p:sp>
              <p:nvSpPr>
                <p:cNvPr id="5471" name="Oval 6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72" name="Rectangle 6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6" name="Group 63"/>
              <p:cNvGrpSpPr>
                <a:grpSpLocks/>
              </p:cNvGrpSpPr>
              <p:nvPr/>
            </p:nvGrpSpPr>
            <p:grpSpPr bwMode="auto">
              <a:xfrm>
                <a:off x="4349" y="3204"/>
                <a:ext cx="198" cy="118"/>
                <a:chOff x="3504" y="3654"/>
                <a:chExt cx="198" cy="118"/>
              </a:xfrm>
            </p:grpSpPr>
            <p:sp>
              <p:nvSpPr>
                <p:cNvPr id="5469" name="Oval 6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70" name="Rectangle 6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7" name="Group 66"/>
              <p:cNvGrpSpPr>
                <a:grpSpLocks/>
              </p:cNvGrpSpPr>
              <p:nvPr/>
            </p:nvGrpSpPr>
            <p:grpSpPr bwMode="auto">
              <a:xfrm>
                <a:off x="4543" y="3204"/>
                <a:ext cx="198" cy="118"/>
                <a:chOff x="3504" y="3654"/>
                <a:chExt cx="198" cy="118"/>
              </a:xfrm>
            </p:grpSpPr>
            <p:sp>
              <p:nvSpPr>
                <p:cNvPr id="5467" name="Oval 6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68" name="Rectangle 6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8" name="Group 69"/>
              <p:cNvGrpSpPr>
                <a:grpSpLocks/>
              </p:cNvGrpSpPr>
              <p:nvPr/>
            </p:nvGrpSpPr>
            <p:grpSpPr bwMode="auto">
              <a:xfrm>
                <a:off x="4741" y="3204"/>
                <a:ext cx="198" cy="118"/>
                <a:chOff x="3504" y="3654"/>
                <a:chExt cx="198" cy="118"/>
              </a:xfrm>
            </p:grpSpPr>
            <p:sp>
              <p:nvSpPr>
                <p:cNvPr id="5465" name="Oval 7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66" name="Rectangle 7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9" name="Group 72"/>
              <p:cNvGrpSpPr>
                <a:grpSpLocks/>
              </p:cNvGrpSpPr>
              <p:nvPr/>
            </p:nvGrpSpPr>
            <p:grpSpPr bwMode="auto">
              <a:xfrm>
                <a:off x="4939" y="3204"/>
                <a:ext cx="198" cy="118"/>
                <a:chOff x="3504" y="3654"/>
                <a:chExt cx="198" cy="118"/>
              </a:xfrm>
            </p:grpSpPr>
            <p:sp>
              <p:nvSpPr>
                <p:cNvPr id="5463" name="Oval 7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64" name="Rectangle 7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0" name="Group 75"/>
              <p:cNvGrpSpPr>
                <a:grpSpLocks/>
              </p:cNvGrpSpPr>
              <p:nvPr/>
            </p:nvGrpSpPr>
            <p:grpSpPr bwMode="auto">
              <a:xfrm>
                <a:off x="3155" y="3204"/>
                <a:ext cx="198" cy="118"/>
                <a:chOff x="3504" y="3654"/>
                <a:chExt cx="198" cy="118"/>
              </a:xfrm>
            </p:grpSpPr>
            <p:sp>
              <p:nvSpPr>
                <p:cNvPr id="5461" name="Oval 7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62" name="Rectangle 7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1" name="Group 78"/>
              <p:cNvGrpSpPr>
                <a:grpSpLocks/>
              </p:cNvGrpSpPr>
              <p:nvPr/>
            </p:nvGrpSpPr>
            <p:grpSpPr bwMode="auto">
              <a:xfrm>
                <a:off x="5122" y="3204"/>
                <a:ext cx="198" cy="118"/>
                <a:chOff x="3504" y="3654"/>
                <a:chExt cx="198" cy="118"/>
              </a:xfrm>
            </p:grpSpPr>
            <p:sp>
              <p:nvSpPr>
                <p:cNvPr id="5459" name="Oval 7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60" name="Rectangle 8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2" name="Group 81"/>
              <p:cNvGrpSpPr>
                <a:grpSpLocks/>
              </p:cNvGrpSpPr>
              <p:nvPr/>
            </p:nvGrpSpPr>
            <p:grpSpPr bwMode="auto">
              <a:xfrm>
                <a:off x="2957" y="3204"/>
                <a:ext cx="198" cy="118"/>
                <a:chOff x="3504" y="3654"/>
                <a:chExt cx="198" cy="118"/>
              </a:xfrm>
            </p:grpSpPr>
            <p:sp>
              <p:nvSpPr>
                <p:cNvPr id="5457" name="Oval 8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58" name="Rectangle 8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23" name="Group 84"/>
            <p:cNvGrpSpPr>
              <a:grpSpLocks/>
            </p:cNvGrpSpPr>
            <p:nvPr/>
          </p:nvGrpSpPr>
          <p:grpSpPr bwMode="auto">
            <a:xfrm>
              <a:off x="3200" y="3204"/>
              <a:ext cx="2363" cy="118"/>
              <a:chOff x="2957" y="3204"/>
              <a:chExt cx="2363" cy="118"/>
            </a:xfrm>
          </p:grpSpPr>
          <p:grpSp>
            <p:nvGrpSpPr>
              <p:cNvPr id="24" name="Group 85"/>
              <p:cNvGrpSpPr>
                <a:grpSpLocks/>
              </p:cNvGrpSpPr>
              <p:nvPr/>
            </p:nvGrpSpPr>
            <p:grpSpPr bwMode="auto">
              <a:xfrm>
                <a:off x="3353" y="3204"/>
                <a:ext cx="198" cy="118"/>
                <a:chOff x="3504" y="3654"/>
                <a:chExt cx="198" cy="118"/>
              </a:xfrm>
            </p:grpSpPr>
            <p:sp>
              <p:nvSpPr>
                <p:cNvPr id="5443" name="Oval 8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44" name="Rectangle 8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5" name="Group 88"/>
              <p:cNvGrpSpPr>
                <a:grpSpLocks/>
              </p:cNvGrpSpPr>
              <p:nvPr/>
            </p:nvGrpSpPr>
            <p:grpSpPr bwMode="auto">
              <a:xfrm>
                <a:off x="3551" y="3204"/>
                <a:ext cx="198" cy="118"/>
                <a:chOff x="3504" y="3654"/>
                <a:chExt cx="198" cy="118"/>
              </a:xfrm>
            </p:grpSpPr>
            <p:sp>
              <p:nvSpPr>
                <p:cNvPr id="5441" name="Oval 8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42" name="Rectangle 9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6" name="Group 91"/>
              <p:cNvGrpSpPr>
                <a:grpSpLocks/>
              </p:cNvGrpSpPr>
              <p:nvPr/>
            </p:nvGrpSpPr>
            <p:grpSpPr bwMode="auto">
              <a:xfrm>
                <a:off x="3752" y="3204"/>
                <a:ext cx="198" cy="118"/>
                <a:chOff x="3504" y="3654"/>
                <a:chExt cx="198" cy="118"/>
              </a:xfrm>
            </p:grpSpPr>
            <p:sp>
              <p:nvSpPr>
                <p:cNvPr id="5439" name="Oval 9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40" name="Rectangle 9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7" name="Group 94"/>
              <p:cNvGrpSpPr>
                <a:grpSpLocks/>
              </p:cNvGrpSpPr>
              <p:nvPr/>
            </p:nvGrpSpPr>
            <p:grpSpPr bwMode="auto">
              <a:xfrm>
                <a:off x="3950" y="3204"/>
                <a:ext cx="198" cy="118"/>
                <a:chOff x="3504" y="3654"/>
                <a:chExt cx="198" cy="118"/>
              </a:xfrm>
            </p:grpSpPr>
            <p:sp>
              <p:nvSpPr>
                <p:cNvPr id="5437" name="Oval 9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38" name="Rectangle 9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8" name="Group 97"/>
              <p:cNvGrpSpPr>
                <a:grpSpLocks/>
              </p:cNvGrpSpPr>
              <p:nvPr/>
            </p:nvGrpSpPr>
            <p:grpSpPr bwMode="auto">
              <a:xfrm>
                <a:off x="4158" y="3204"/>
                <a:ext cx="198" cy="118"/>
                <a:chOff x="3504" y="3654"/>
                <a:chExt cx="198" cy="118"/>
              </a:xfrm>
            </p:grpSpPr>
            <p:sp>
              <p:nvSpPr>
                <p:cNvPr id="5435" name="Oval 9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36" name="Rectangle 9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29" name="Group 100"/>
              <p:cNvGrpSpPr>
                <a:grpSpLocks/>
              </p:cNvGrpSpPr>
              <p:nvPr/>
            </p:nvGrpSpPr>
            <p:grpSpPr bwMode="auto">
              <a:xfrm>
                <a:off x="4349" y="3204"/>
                <a:ext cx="198" cy="118"/>
                <a:chOff x="3504" y="3654"/>
                <a:chExt cx="198" cy="118"/>
              </a:xfrm>
            </p:grpSpPr>
            <p:sp>
              <p:nvSpPr>
                <p:cNvPr id="5433" name="Oval 10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34" name="Rectangle 10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30" name="Group 103"/>
              <p:cNvGrpSpPr>
                <a:grpSpLocks/>
              </p:cNvGrpSpPr>
              <p:nvPr/>
            </p:nvGrpSpPr>
            <p:grpSpPr bwMode="auto">
              <a:xfrm>
                <a:off x="4543" y="3204"/>
                <a:ext cx="198" cy="118"/>
                <a:chOff x="3504" y="3654"/>
                <a:chExt cx="198" cy="118"/>
              </a:xfrm>
            </p:grpSpPr>
            <p:sp>
              <p:nvSpPr>
                <p:cNvPr id="5431" name="Oval 10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32" name="Rectangle 10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31" name="Group 106"/>
              <p:cNvGrpSpPr>
                <a:grpSpLocks/>
              </p:cNvGrpSpPr>
              <p:nvPr/>
            </p:nvGrpSpPr>
            <p:grpSpPr bwMode="auto">
              <a:xfrm>
                <a:off x="4741" y="3204"/>
                <a:ext cx="198" cy="118"/>
                <a:chOff x="3504" y="3654"/>
                <a:chExt cx="198" cy="118"/>
              </a:xfrm>
            </p:grpSpPr>
            <p:sp>
              <p:nvSpPr>
                <p:cNvPr id="5429" name="Oval 10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30" name="Rectangle 10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52" name="Group 109"/>
              <p:cNvGrpSpPr>
                <a:grpSpLocks/>
              </p:cNvGrpSpPr>
              <p:nvPr/>
            </p:nvGrpSpPr>
            <p:grpSpPr bwMode="auto">
              <a:xfrm>
                <a:off x="4939" y="3204"/>
                <a:ext cx="198" cy="118"/>
                <a:chOff x="3504" y="3654"/>
                <a:chExt cx="198" cy="118"/>
              </a:xfrm>
            </p:grpSpPr>
            <p:sp>
              <p:nvSpPr>
                <p:cNvPr id="5427" name="Oval 11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28" name="Rectangle 11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53" name="Group 112"/>
              <p:cNvGrpSpPr>
                <a:grpSpLocks/>
              </p:cNvGrpSpPr>
              <p:nvPr/>
            </p:nvGrpSpPr>
            <p:grpSpPr bwMode="auto">
              <a:xfrm>
                <a:off x="3155" y="3204"/>
                <a:ext cx="198" cy="118"/>
                <a:chOff x="3504" y="3654"/>
                <a:chExt cx="198" cy="118"/>
              </a:xfrm>
            </p:grpSpPr>
            <p:sp>
              <p:nvSpPr>
                <p:cNvPr id="5425" name="Oval 11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26" name="Rectangle 11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54" name="Group 115"/>
              <p:cNvGrpSpPr>
                <a:grpSpLocks/>
              </p:cNvGrpSpPr>
              <p:nvPr/>
            </p:nvGrpSpPr>
            <p:grpSpPr bwMode="auto">
              <a:xfrm>
                <a:off x="5122" y="3204"/>
                <a:ext cx="198" cy="118"/>
                <a:chOff x="3504" y="3654"/>
                <a:chExt cx="198" cy="118"/>
              </a:xfrm>
            </p:grpSpPr>
            <p:sp>
              <p:nvSpPr>
                <p:cNvPr id="5423" name="Oval 11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24" name="Rectangle 11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55" name="Group 118"/>
              <p:cNvGrpSpPr>
                <a:grpSpLocks/>
              </p:cNvGrpSpPr>
              <p:nvPr/>
            </p:nvGrpSpPr>
            <p:grpSpPr bwMode="auto">
              <a:xfrm>
                <a:off x="2957" y="3204"/>
                <a:ext cx="198" cy="118"/>
                <a:chOff x="3504" y="3654"/>
                <a:chExt cx="198" cy="118"/>
              </a:xfrm>
            </p:grpSpPr>
            <p:sp>
              <p:nvSpPr>
                <p:cNvPr id="5421" name="Oval 11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22" name="Rectangle 12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5156" name="Group 121"/>
            <p:cNvGrpSpPr>
              <a:grpSpLocks/>
            </p:cNvGrpSpPr>
            <p:nvPr/>
          </p:nvGrpSpPr>
          <p:grpSpPr bwMode="auto">
            <a:xfrm>
              <a:off x="3200" y="3326"/>
              <a:ext cx="2363" cy="118"/>
              <a:chOff x="2957" y="3204"/>
              <a:chExt cx="2363" cy="118"/>
            </a:xfrm>
          </p:grpSpPr>
          <p:grpSp>
            <p:nvGrpSpPr>
              <p:cNvPr id="5157" name="Group 122"/>
              <p:cNvGrpSpPr>
                <a:grpSpLocks/>
              </p:cNvGrpSpPr>
              <p:nvPr/>
            </p:nvGrpSpPr>
            <p:grpSpPr bwMode="auto">
              <a:xfrm>
                <a:off x="3353" y="3204"/>
                <a:ext cx="198" cy="118"/>
                <a:chOff x="3504" y="3654"/>
                <a:chExt cx="198" cy="118"/>
              </a:xfrm>
            </p:grpSpPr>
            <p:sp>
              <p:nvSpPr>
                <p:cNvPr id="5407" name="Oval 12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08" name="Rectangle 12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58" name="Group 125"/>
              <p:cNvGrpSpPr>
                <a:grpSpLocks/>
              </p:cNvGrpSpPr>
              <p:nvPr/>
            </p:nvGrpSpPr>
            <p:grpSpPr bwMode="auto">
              <a:xfrm>
                <a:off x="3551" y="3204"/>
                <a:ext cx="198" cy="118"/>
                <a:chOff x="3504" y="3654"/>
                <a:chExt cx="198" cy="118"/>
              </a:xfrm>
            </p:grpSpPr>
            <p:sp>
              <p:nvSpPr>
                <p:cNvPr id="5405" name="Oval 12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06" name="Rectangle 12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59" name="Group 128"/>
              <p:cNvGrpSpPr>
                <a:grpSpLocks/>
              </p:cNvGrpSpPr>
              <p:nvPr/>
            </p:nvGrpSpPr>
            <p:grpSpPr bwMode="auto">
              <a:xfrm>
                <a:off x="3752" y="3204"/>
                <a:ext cx="198" cy="118"/>
                <a:chOff x="3504" y="3654"/>
                <a:chExt cx="198" cy="118"/>
              </a:xfrm>
            </p:grpSpPr>
            <p:sp>
              <p:nvSpPr>
                <p:cNvPr id="5403" name="Oval 12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04" name="Rectangle 13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0" name="Group 131"/>
              <p:cNvGrpSpPr>
                <a:grpSpLocks/>
              </p:cNvGrpSpPr>
              <p:nvPr/>
            </p:nvGrpSpPr>
            <p:grpSpPr bwMode="auto">
              <a:xfrm>
                <a:off x="3950" y="3204"/>
                <a:ext cx="198" cy="118"/>
                <a:chOff x="3504" y="3654"/>
                <a:chExt cx="198" cy="118"/>
              </a:xfrm>
            </p:grpSpPr>
            <p:sp>
              <p:nvSpPr>
                <p:cNvPr id="5401" name="Oval 13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02" name="Rectangle 13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1" name="Group 134"/>
              <p:cNvGrpSpPr>
                <a:grpSpLocks/>
              </p:cNvGrpSpPr>
              <p:nvPr/>
            </p:nvGrpSpPr>
            <p:grpSpPr bwMode="auto">
              <a:xfrm>
                <a:off x="4158" y="3204"/>
                <a:ext cx="198" cy="118"/>
                <a:chOff x="3504" y="3654"/>
                <a:chExt cx="198" cy="118"/>
              </a:xfrm>
            </p:grpSpPr>
            <p:sp>
              <p:nvSpPr>
                <p:cNvPr id="5399" name="Oval 13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400" name="Rectangle 13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2" name="Group 137"/>
              <p:cNvGrpSpPr>
                <a:grpSpLocks/>
              </p:cNvGrpSpPr>
              <p:nvPr/>
            </p:nvGrpSpPr>
            <p:grpSpPr bwMode="auto">
              <a:xfrm>
                <a:off x="4349" y="3204"/>
                <a:ext cx="198" cy="118"/>
                <a:chOff x="3504" y="3654"/>
                <a:chExt cx="198" cy="118"/>
              </a:xfrm>
            </p:grpSpPr>
            <p:sp>
              <p:nvSpPr>
                <p:cNvPr id="5397" name="Oval 13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98" name="Rectangle 13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3" name="Group 140"/>
              <p:cNvGrpSpPr>
                <a:grpSpLocks/>
              </p:cNvGrpSpPr>
              <p:nvPr/>
            </p:nvGrpSpPr>
            <p:grpSpPr bwMode="auto">
              <a:xfrm>
                <a:off x="4543" y="3204"/>
                <a:ext cx="198" cy="118"/>
                <a:chOff x="3504" y="3654"/>
                <a:chExt cx="198" cy="118"/>
              </a:xfrm>
            </p:grpSpPr>
            <p:sp>
              <p:nvSpPr>
                <p:cNvPr id="5395" name="Oval 14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96" name="Rectangle 14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4" name="Group 143"/>
              <p:cNvGrpSpPr>
                <a:grpSpLocks/>
              </p:cNvGrpSpPr>
              <p:nvPr/>
            </p:nvGrpSpPr>
            <p:grpSpPr bwMode="auto">
              <a:xfrm>
                <a:off x="4741" y="3204"/>
                <a:ext cx="198" cy="118"/>
                <a:chOff x="3504" y="3654"/>
                <a:chExt cx="198" cy="118"/>
              </a:xfrm>
            </p:grpSpPr>
            <p:sp>
              <p:nvSpPr>
                <p:cNvPr id="5393" name="Oval 14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94" name="Rectangle 14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5" name="Group 146"/>
              <p:cNvGrpSpPr>
                <a:grpSpLocks/>
              </p:cNvGrpSpPr>
              <p:nvPr/>
            </p:nvGrpSpPr>
            <p:grpSpPr bwMode="auto">
              <a:xfrm>
                <a:off x="4939" y="3204"/>
                <a:ext cx="198" cy="118"/>
                <a:chOff x="3504" y="3654"/>
                <a:chExt cx="198" cy="118"/>
              </a:xfrm>
            </p:grpSpPr>
            <p:sp>
              <p:nvSpPr>
                <p:cNvPr id="5391" name="Oval 14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92" name="Rectangle 14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6" name="Group 149"/>
              <p:cNvGrpSpPr>
                <a:grpSpLocks/>
              </p:cNvGrpSpPr>
              <p:nvPr/>
            </p:nvGrpSpPr>
            <p:grpSpPr bwMode="auto">
              <a:xfrm>
                <a:off x="3155" y="3204"/>
                <a:ext cx="198" cy="118"/>
                <a:chOff x="3504" y="3654"/>
                <a:chExt cx="198" cy="118"/>
              </a:xfrm>
            </p:grpSpPr>
            <p:sp>
              <p:nvSpPr>
                <p:cNvPr id="5389" name="Oval 15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90" name="Rectangle 15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7" name="Group 152"/>
              <p:cNvGrpSpPr>
                <a:grpSpLocks/>
              </p:cNvGrpSpPr>
              <p:nvPr/>
            </p:nvGrpSpPr>
            <p:grpSpPr bwMode="auto">
              <a:xfrm>
                <a:off x="5122" y="3204"/>
                <a:ext cx="198" cy="118"/>
                <a:chOff x="3504" y="3654"/>
                <a:chExt cx="198" cy="118"/>
              </a:xfrm>
            </p:grpSpPr>
            <p:sp>
              <p:nvSpPr>
                <p:cNvPr id="5387" name="Oval 15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88" name="Rectangle 15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68" name="Group 155"/>
              <p:cNvGrpSpPr>
                <a:grpSpLocks/>
              </p:cNvGrpSpPr>
              <p:nvPr/>
            </p:nvGrpSpPr>
            <p:grpSpPr bwMode="auto">
              <a:xfrm>
                <a:off x="2957" y="3204"/>
                <a:ext cx="198" cy="118"/>
                <a:chOff x="3504" y="3654"/>
                <a:chExt cx="198" cy="118"/>
              </a:xfrm>
            </p:grpSpPr>
            <p:sp>
              <p:nvSpPr>
                <p:cNvPr id="5385" name="Oval 15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86" name="Rectangle 15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5193" name="Group 158"/>
            <p:cNvGrpSpPr>
              <a:grpSpLocks/>
            </p:cNvGrpSpPr>
            <p:nvPr/>
          </p:nvGrpSpPr>
          <p:grpSpPr bwMode="auto">
            <a:xfrm>
              <a:off x="3200" y="3462"/>
              <a:ext cx="2363" cy="118"/>
              <a:chOff x="2957" y="3204"/>
              <a:chExt cx="2363" cy="118"/>
            </a:xfrm>
          </p:grpSpPr>
          <p:grpSp>
            <p:nvGrpSpPr>
              <p:cNvPr id="5194" name="Group 159"/>
              <p:cNvGrpSpPr>
                <a:grpSpLocks/>
              </p:cNvGrpSpPr>
              <p:nvPr/>
            </p:nvGrpSpPr>
            <p:grpSpPr bwMode="auto">
              <a:xfrm>
                <a:off x="3353" y="3204"/>
                <a:ext cx="198" cy="118"/>
                <a:chOff x="3504" y="3654"/>
                <a:chExt cx="198" cy="118"/>
              </a:xfrm>
            </p:grpSpPr>
            <p:sp>
              <p:nvSpPr>
                <p:cNvPr id="5371" name="Oval 16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72" name="Rectangle 16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95" name="Group 162"/>
              <p:cNvGrpSpPr>
                <a:grpSpLocks/>
              </p:cNvGrpSpPr>
              <p:nvPr/>
            </p:nvGrpSpPr>
            <p:grpSpPr bwMode="auto">
              <a:xfrm>
                <a:off x="3551" y="3204"/>
                <a:ext cx="198" cy="118"/>
                <a:chOff x="3504" y="3654"/>
                <a:chExt cx="198" cy="118"/>
              </a:xfrm>
            </p:grpSpPr>
            <p:sp>
              <p:nvSpPr>
                <p:cNvPr id="5369" name="Oval 16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70" name="Rectangle 16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96" name="Group 165"/>
              <p:cNvGrpSpPr>
                <a:grpSpLocks/>
              </p:cNvGrpSpPr>
              <p:nvPr/>
            </p:nvGrpSpPr>
            <p:grpSpPr bwMode="auto">
              <a:xfrm>
                <a:off x="3752" y="3204"/>
                <a:ext cx="198" cy="118"/>
                <a:chOff x="3504" y="3654"/>
                <a:chExt cx="198" cy="118"/>
              </a:xfrm>
            </p:grpSpPr>
            <p:sp>
              <p:nvSpPr>
                <p:cNvPr id="5367" name="Oval 16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68" name="Rectangle 16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97" name="Group 168"/>
              <p:cNvGrpSpPr>
                <a:grpSpLocks/>
              </p:cNvGrpSpPr>
              <p:nvPr/>
            </p:nvGrpSpPr>
            <p:grpSpPr bwMode="auto">
              <a:xfrm>
                <a:off x="3950" y="3204"/>
                <a:ext cx="198" cy="118"/>
                <a:chOff x="3504" y="3654"/>
                <a:chExt cx="198" cy="118"/>
              </a:xfrm>
            </p:grpSpPr>
            <p:sp>
              <p:nvSpPr>
                <p:cNvPr id="5365" name="Oval 16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66" name="Rectangle 17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98" name="Group 171"/>
              <p:cNvGrpSpPr>
                <a:grpSpLocks/>
              </p:cNvGrpSpPr>
              <p:nvPr/>
            </p:nvGrpSpPr>
            <p:grpSpPr bwMode="auto">
              <a:xfrm>
                <a:off x="4158" y="3204"/>
                <a:ext cx="198" cy="118"/>
                <a:chOff x="3504" y="3654"/>
                <a:chExt cx="198" cy="118"/>
              </a:xfrm>
            </p:grpSpPr>
            <p:sp>
              <p:nvSpPr>
                <p:cNvPr id="5363" name="Oval 17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64" name="Rectangle 17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199" name="Group 174"/>
              <p:cNvGrpSpPr>
                <a:grpSpLocks/>
              </p:cNvGrpSpPr>
              <p:nvPr/>
            </p:nvGrpSpPr>
            <p:grpSpPr bwMode="auto">
              <a:xfrm>
                <a:off x="4349" y="3204"/>
                <a:ext cx="198" cy="118"/>
                <a:chOff x="3504" y="3654"/>
                <a:chExt cx="198" cy="118"/>
              </a:xfrm>
            </p:grpSpPr>
            <p:sp>
              <p:nvSpPr>
                <p:cNvPr id="5361" name="Oval 17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62" name="Rectangle 17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00" name="Group 177"/>
              <p:cNvGrpSpPr>
                <a:grpSpLocks/>
              </p:cNvGrpSpPr>
              <p:nvPr/>
            </p:nvGrpSpPr>
            <p:grpSpPr bwMode="auto">
              <a:xfrm>
                <a:off x="4543" y="3204"/>
                <a:ext cx="198" cy="118"/>
                <a:chOff x="3504" y="3654"/>
                <a:chExt cx="198" cy="118"/>
              </a:xfrm>
            </p:grpSpPr>
            <p:sp>
              <p:nvSpPr>
                <p:cNvPr id="5359" name="Oval 17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60" name="Rectangle 17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01" name="Group 180"/>
              <p:cNvGrpSpPr>
                <a:grpSpLocks/>
              </p:cNvGrpSpPr>
              <p:nvPr/>
            </p:nvGrpSpPr>
            <p:grpSpPr bwMode="auto">
              <a:xfrm>
                <a:off x="4741" y="3204"/>
                <a:ext cx="198" cy="118"/>
                <a:chOff x="3504" y="3654"/>
                <a:chExt cx="198" cy="118"/>
              </a:xfrm>
            </p:grpSpPr>
            <p:sp>
              <p:nvSpPr>
                <p:cNvPr id="5357" name="Oval 18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58" name="Rectangle 18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02" name="Group 183"/>
              <p:cNvGrpSpPr>
                <a:grpSpLocks/>
              </p:cNvGrpSpPr>
              <p:nvPr/>
            </p:nvGrpSpPr>
            <p:grpSpPr bwMode="auto">
              <a:xfrm>
                <a:off x="4939" y="3204"/>
                <a:ext cx="198" cy="118"/>
                <a:chOff x="3504" y="3654"/>
                <a:chExt cx="198" cy="118"/>
              </a:xfrm>
            </p:grpSpPr>
            <p:sp>
              <p:nvSpPr>
                <p:cNvPr id="5355" name="Oval 18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56" name="Rectangle 18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03" name="Group 186"/>
              <p:cNvGrpSpPr>
                <a:grpSpLocks/>
              </p:cNvGrpSpPr>
              <p:nvPr/>
            </p:nvGrpSpPr>
            <p:grpSpPr bwMode="auto">
              <a:xfrm>
                <a:off x="3155" y="3204"/>
                <a:ext cx="198" cy="118"/>
                <a:chOff x="3504" y="3654"/>
                <a:chExt cx="198" cy="118"/>
              </a:xfrm>
            </p:grpSpPr>
            <p:sp>
              <p:nvSpPr>
                <p:cNvPr id="5353" name="Oval 18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54" name="Rectangle 18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04" name="Group 189"/>
              <p:cNvGrpSpPr>
                <a:grpSpLocks/>
              </p:cNvGrpSpPr>
              <p:nvPr/>
            </p:nvGrpSpPr>
            <p:grpSpPr bwMode="auto">
              <a:xfrm>
                <a:off x="5122" y="3204"/>
                <a:ext cx="198" cy="118"/>
                <a:chOff x="3504" y="3654"/>
                <a:chExt cx="198" cy="118"/>
              </a:xfrm>
            </p:grpSpPr>
            <p:sp>
              <p:nvSpPr>
                <p:cNvPr id="5351" name="Oval 19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52" name="Rectangle 19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29" name="Group 192"/>
              <p:cNvGrpSpPr>
                <a:grpSpLocks/>
              </p:cNvGrpSpPr>
              <p:nvPr/>
            </p:nvGrpSpPr>
            <p:grpSpPr bwMode="auto">
              <a:xfrm>
                <a:off x="2957" y="3204"/>
                <a:ext cx="198" cy="118"/>
                <a:chOff x="3504" y="3654"/>
                <a:chExt cx="198" cy="118"/>
              </a:xfrm>
            </p:grpSpPr>
            <p:sp>
              <p:nvSpPr>
                <p:cNvPr id="5349" name="Oval 19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50" name="Rectangle 19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5230" name="Group 195"/>
            <p:cNvGrpSpPr>
              <a:grpSpLocks/>
            </p:cNvGrpSpPr>
            <p:nvPr/>
          </p:nvGrpSpPr>
          <p:grpSpPr bwMode="auto">
            <a:xfrm>
              <a:off x="3200" y="3580"/>
              <a:ext cx="2363" cy="118"/>
              <a:chOff x="2957" y="3204"/>
              <a:chExt cx="2363" cy="118"/>
            </a:xfrm>
          </p:grpSpPr>
          <p:grpSp>
            <p:nvGrpSpPr>
              <p:cNvPr id="5231" name="Group 196"/>
              <p:cNvGrpSpPr>
                <a:grpSpLocks/>
              </p:cNvGrpSpPr>
              <p:nvPr/>
            </p:nvGrpSpPr>
            <p:grpSpPr bwMode="auto">
              <a:xfrm>
                <a:off x="3353" y="3204"/>
                <a:ext cx="198" cy="118"/>
                <a:chOff x="3504" y="3654"/>
                <a:chExt cx="198" cy="118"/>
              </a:xfrm>
            </p:grpSpPr>
            <p:sp>
              <p:nvSpPr>
                <p:cNvPr id="5335" name="Oval 19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36" name="Rectangle 19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2" name="Group 199"/>
              <p:cNvGrpSpPr>
                <a:grpSpLocks/>
              </p:cNvGrpSpPr>
              <p:nvPr/>
            </p:nvGrpSpPr>
            <p:grpSpPr bwMode="auto">
              <a:xfrm>
                <a:off x="3551" y="3204"/>
                <a:ext cx="198" cy="118"/>
                <a:chOff x="3504" y="3654"/>
                <a:chExt cx="198" cy="118"/>
              </a:xfrm>
            </p:grpSpPr>
            <p:sp>
              <p:nvSpPr>
                <p:cNvPr id="5333" name="Oval 20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34" name="Rectangle 20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3" name="Group 202"/>
              <p:cNvGrpSpPr>
                <a:grpSpLocks/>
              </p:cNvGrpSpPr>
              <p:nvPr/>
            </p:nvGrpSpPr>
            <p:grpSpPr bwMode="auto">
              <a:xfrm>
                <a:off x="3752" y="3204"/>
                <a:ext cx="198" cy="118"/>
                <a:chOff x="3504" y="3654"/>
                <a:chExt cx="198" cy="118"/>
              </a:xfrm>
            </p:grpSpPr>
            <p:sp>
              <p:nvSpPr>
                <p:cNvPr id="5331" name="Oval 20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32" name="Rectangle 20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4" name="Group 205"/>
              <p:cNvGrpSpPr>
                <a:grpSpLocks/>
              </p:cNvGrpSpPr>
              <p:nvPr/>
            </p:nvGrpSpPr>
            <p:grpSpPr bwMode="auto">
              <a:xfrm>
                <a:off x="3950" y="3204"/>
                <a:ext cx="198" cy="118"/>
                <a:chOff x="3504" y="3654"/>
                <a:chExt cx="198" cy="118"/>
              </a:xfrm>
            </p:grpSpPr>
            <p:sp>
              <p:nvSpPr>
                <p:cNvPr id="5329" name="Oval 20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30" name="Rectangle 20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5" name="Group 208"/>
              <p:cNvGrpSpPr>
                <a:grpSpLocks/>
              </p:cNvGrpSpPr>
              <p:nvPr/>
            </p:nvGrpSpPr>
            <p:grpSpPr bwMode="auto">
              <a:xfrm>
                <a:off x="4158" y="3204"/>
                <a:ext cx="198" cy="118"/>
                <a:chOff x="3504" y="3654"/>
                <a:chExt cx="198" cy="118"/>
              </a:xfrm>
            </p:grpSpPr>
            <p:sp>
              <p:nvSpPr>
                <p:cNvPr id="5327" name="Oval 20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28" name="Rectangle 21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6" name="Group 211"/>
              <p:cNvGrpSpPr>
                <a:grpSpLocks/>
              </p:cNvGrpSpPr>
              <p:nvPr/>
            </p:nvGrpSpPr>
            <p:grpSpPr bwMode="auto">
              <a:xfrm>
                <a:off x="4349" y="3204"/>
                <a:ext cx="198" cy="118"/>
                <a:chOff x="3504" y="3654"/>
                <a:chExt cx="198" cy="118"/>
              </a:xfrm>
            </p:grpSpPr>
            <p:sp>
              <p:nvSpPr>
                <p:cNvPr id="5325" name="Oval 21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26" name="Rectangle 21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7" name="Group 214"/>
              <p:cNvGrpSpPr>
                <a:grpSpLocks/>
              </p:cNvGrpSpPr>
              <p:nvPr/>
            </p:nvGrpSpPr>
            <p:grpSpPr bwMode="auto">
              <a:xfrm>
                <a:off x="4543" y="3204"/>
                <a:ext cx="198" cy="118"/>
                <a:chOff x="3504" y="3654"/>
                <a:chExt cx="198" cy="118"/>
              </a:xfrm>
            </p:grpSpPr>
            <p:sp>
              <p:nvSpPr>
                <p:cNvPr id="5323" name="Oval 21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24" name="Rectangle 21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8" name="Group 217"/>
              <p:cNvGrpSpPr>
                <a:grpSpLocks/>
              </p:cNvGrpSpPr>
              <p:nvPr/>
            </p:nvGrpSpPr>
            <p:grpSpPr bwMode="auto">
              <a:xfrm>
                <a:off x="4741" y="3204"/>
                <a:ext cx="198" cy="118"/>
                <a:chOff x="3504" y="3654"/>
                <a:chExt cx="198" cy="118"/>
              </a:xfrm>
            </p:grpSpPr>
            <p:sp>
              <p:nvSpPr>
                <p:cNvPr id="5321" name="Oval 21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22" name="Rectangle 21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39" name="Group 220"/>
              <p:cNvGrpSpPr>
                <a:grpSpLocks/>
              </p:cNvGrpSpPr>
              <p:nvPr/>
            </p:nvGrpSpPr>
            <p:grpSpPr bwMode="auto">
              <a:xfrm>
                <a:off x="4939" y="3204"/>
                <a:ext cx="198" cy="118"/>
                <a:chOff x="3504" y="3654"/>
                <a:chExt cx="198" cy="118"/>
              </a:xfrm>
            </p:grpSpPr>
            <p:sp>
              <p:nvSpPr>
                <p:cNvPr id="5319" name="Oval 22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20" name="Rectangle 22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40" name="Group 223"/>
              <p:cNvGrpSpPr>
                <a:grpSpLocks/>
              </p:cNvGrpSpPr>
              <p:nvPr/>
            </p:nvGrpSpPr>
            <p:grpSpPr bwMode="auto">
              <a:xfrm>
                <a:off x="3155" y="3204"/>
                <a:ext cx="198" cy="118"/>
                <a:chOff x="3504" y="3654"/>
                <a:chExt cx="198" cy="118"/>
              </a:xfrm>
            </p:grpSpPr>
            <p:sp>
              <p:nvSpPr>
                <p:cNvPr id="5317" name="Oval 22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18" name="Rectangle 22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65" name="Group 226"/>
              <p:cNvGrpSpPr>
                <a:grpSpLocks/>
              </p:cNvGrpSpPr>
              <p:nvPr/>
            </p:nvGrpSpPr>
            <p:grpSpPr bwMode="auto">
              <a:xfrm>
                <a:off x="5122" y="3204"/>
                <a:ext cx="198" cy="118"/>
                <a:chOff x="3504" y="3654"/>
                <a:chExt cx="198" cy="118"/>
              </a:xfrm>
            </p:grpSpPr>
            <p:sp>
              <p:nvSpPr>
                <p:cNvPr id="5315" name="Oval 22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16" name="Rectangle 22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66" name="Group 229"/>
              <p:cNvGrpSpPr>
                <a:grpSpLocks/>
              </p:cNvGrpSpPr>
              <p:nvPr/>
            </p:nvGrpSpPr>
            <p:grpSpPr bwMode="auto">
              <a:xfrm>
                <a:off x="2957" y="3204"/>
                <a:ext cx="198" cy="118"/>
                <a:chOff x="3504" y="3654"/>
                <a:chExt cx="198" cy="118"/>
              </a:xfrm>
            </p:grpSpPr>
            <p:sp>
              <p:nvSpPr>
                <p:cNvPr id="5313" name="Oval 23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14" name="Rectangle 23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5267" name="Group 232"/>
            <p:cNvGrpSpPr>
              <a:grpSpLocks/>
            </p:cNvGrpSpPr>
            <p:nvPr/>
          </p:nvGrpSpPr>
          <p:grpSpPr bwMode="auto">
            <a:xfrm>
              <a:off x="3200" y="3816"/>
              <a:ext cx="2363" cy="118"/>
              <a:chOff x="2957" y="3204"/>
              <a:chExt cx="2363" cy="118"/>
            </a:xfrm>
          </p:grpSpPr>
          <p:grpSp>
            <p:nvGrpSpPr>
              <p:cNvPr id="5268" name="Group 233"/>
              <p:cNvGrpSpPr>
                <a:grpSpLocks/>
              </p:cNvGrpSpPr>
              <p:nvPr/>
            </p:nvGrpSpPr>
            <p:grpSpPr bwMode="auto">
              <a:xfrm>
                <a:off x="3353" y="3204"/>
                <a:ext cx="198" cy="118"/>
                <a:chOff x="3504" y="3654"/>
                <a:chExt cx="198" cy="118"/>
              </a:xfrm>
            </p:grpSpPr>
            <p:sp>
              <p:nvSpPr>
                <p:cNvPr id="5299" name="Oval 23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300" name="Rectangle 23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69" name="Group 236"/>
              <p:cNvGrpSpPr>
                <a:grpSpLocks/>
              </p:cNvGrpSpPr>
              <p:nvPr/>
            </p:nvGrpSpPr>
            <p:grpSpPr bwMode="auto">
              <a:xfrm>
                <a:off x="3551" y="3204"/>
                <a:ext cx="198" cy="118"/>
                <a:chOff x="3504" y="3654"/>
                <a:chExt cx="198" cy="118"/>
              </a:xfrm>
            </p:grpSpPr>
            <p:sp>
              <p:nvSpPr>
                <p:cNvPr id="5297" name="Oval 23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98" name="Rectangle 23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70" name="Group 239"/>
              <p:cNvGrpSpPr>
                <a:grpSpLocks/>
              </p:cNvGrpSpPr>
              <p:nvPr/>
            </p:nvGrpSpPr>
            <p:grpSpPr bwMode="auto">
              <a:xfrm>
                <a:off x="3752" y="3204"/>
                <a:ext cx="198" cy="118"/>
                <a:chOff x="3504" y="3654"/>
                <a:chExt cx="198" cy="118"/>
              </a:xfrm>
            </p:grpSpPr>
            <p:sp>
              <p:nvSpPr>
                <p:cNvPr id="5295" name="Oval 24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96" name="Rectangle 24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71" name="Group 242"/>
              <p:cNvGrpSpPr>
                <a:grpSpLocks/>
              </p:cNvGrpSpPr>
              <p:nvPr/>
            </p:nvGrpSpPr>
            <p:grpSpPr bwMode="auto">
              <a:xfrm>
                <a:off x="3950" y="3204"/>
                <a:ext cx="198" cy="118"/>
                <a:chOff x="3504" y="3654"/>
                <a:chExt cx="198" cy="118"/>
              </a:xfrm>
            </p:grpSpPr>
            <p:sp>
              <p:nvSpPr>
                <p:cNvPr id="5293" name="Oval 24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94" name="Rectangle 24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72" name="Group 245"/>
              <p:cNvGrpSpPr>
                <a:grpSpLocks/>
              </p:cNvGrpSpPr>
              <p:nvPr/>
            </p:nvGrpSpPr>
            <p:grpSpPr bwMode="auto">
              <a:xfrm>
                <a:off x="4158" y="3204"/>
                <a:ext cx="198" cy="118"/>
                <a:chOff x="3504" y="3654"/>
                <a:chExt cx="198" cy="118"/>
              </a:xfrm>
            </p:grpSpPr>
            <p:sp>
              <p:nvSpPr>
                <p:cNvPr id="5291" name="Oval 24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92" name="Rectangle 24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73" name="Group 248"/>
              <p:cNvGrpSpPr>
                <a:grpSpLocks/>
              </p:cNvGrpSpPr>
              <p:nvPr/>
            </p:nvGrpSpPr>
            <p:grpSpPr bwMode="auto">
              <a:xfrm>
                <a:off x="4349" y="3204"/>
                <a:ext cx="198" cy="118"/>
                <a:chOff x="3504" y="3654"/>
                <a:chExt cx="198" cy="118"/>
              </a:xfrm>
            </p:grpSpPr>
            <p:sp>
              <p:nvSpPr>
                <p:cNvPr id="5289" name="Oval 24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90" name="Rectangle 25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74" name="Group 251"/>
              <p:cNvGrpSpPr>
                <a:grpSpLocks/>
              </p:cNvGrpSpPr>
              <p:nvPr/>
            </p:nvGrpSpPr>
            <p:grpSpPr bwMode="auto">
              <a:xfrm>
                <a:off x="4543" y="3204"/>
                <a:ext cx="198" cy="118"/>
                <a:chOff x="3504" y="3654"/>
                <a:chExt cx="198" cy="118"/>
              </a:xfrm>
            </p:grpSpPr>
            <p:sp>
              <p:nvSpPr>
                <p:cNvPr id="5287" name="Oval 25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88" name="Rectangle 25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75" name="Group 254"/>
              <p:cNvGrpSpPr>
                <a:grpSpLocks/>
              </p:cNvGrpSpPr>
              <p:nvPr/>
            </p:nvGrpSpPr>
            <p:grpSpPr bwMode="auto">
              <a:xfrm>
                <a:off x="4741" y="3204"/>
                <a:ext cx="198" cy="118"/>
                <a:chOff x="3504" y="3654"/>
                <a:chExt cx="198" cy="118"/>
              </a:xfrm>
            </p:grpSpPr>
            <p:sp>
              <p:nvSpPr>
                <p:cNvPr id="5285" name="Oval 25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86" name="Rectangle 25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276" name="Group 257"/>
              <p:cNvGrpSpPr>
                <a:grpSpLocks/>
              </p:cNvGrpSpPr>
              <p:nvPr/>
            </p:nvGrpSpPr>
            <p:grpSpPr bwMode="auto">
              <a:xfrm>
                <a:off x="4939" y="3204"/>
                <a:ext cx="198" cy="118"/>
                <a:chOff x="3504" y="3654"/>
                <a:chExt cx="198" cy="118"/>
              </a:xfrm>
            </p:grpSpPr>
            <p:sp>
              <p:nvSpPr>
                <p:cNvPr id="5283" name="Oval 25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84" name="Rectangle 25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0" name="Group 260"/>
              <p:cNvGrpSpPr>
                <a:grpSpLocks/>
              </p:cNvGrpSpPr>
              <p:nvPr/>
            </p:nvGrpSpPr>
            <p:grpSpPr bwMode="auto">
              <a:xfrm>
                <a:off x="3155" y="3204"/>
                <a:ext cx="198" cy="118"/>
                <a:chOff x="3504" y="3654"/>
                <a:chExt cx="198" cy="118"/>
              </a:xfrm>
            </p:grpSpPr>
            <p:sp>
              <p:nvSpPr>
                <p:cNvPr id="5281" name="Oval 26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82" name="Rectangle 26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1" name="Group 263"/>
              <p:cNvGrpSpPr>
                <a:grpSpLocks/>
              </p:cNvGrpSpPr>
              <p:nvPr/>
            </p:nvGrpSpPr>
            <p:grpSpPr bwMode="auto">
              <a:xfrm>
                <a:off x="5122" y="3204"/>
                <a:ext cx="198" cy="118"/>
                <a:chOff x="3504" y="3654"/>
                <a:chExt cx="198" cy="118"/>
              </a:xfrm>
            </p:grpSpPr>
            <p:sp>
              <p:nvSpPr>
                <p:cNvPr id="5279" name="Oval 26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80" name="Rectangle 26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2" name="Group 266"/>
              <p:cNvGrpSpPr>
                <a:grpSpLocks/>
              </p:cNvGrpSpPr>
              <p:nvPr/>
            </p:nvGrpSpPr>
            <p:grpSpPr bwMode="auto">
              <a:xfrm>
                <a:off x="2957" y="3204"/>
                <a:ext cx="198" cy="118"/>
                <a:chOff x="3504" y="3654"/>
                <a:chExt cx="198" cy="118"/>
              </a:xfrm>
            </p:grpSpPr>
            <p:sp>
              <p:nvSpPr>
                <p:cNvPr id="5277" name="Oval 26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78" name="Rectangle 26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12643" name="Group 269"/>
            <p:cNvGrpSpPr>
              <a:grpSpLocks/>
            </p:cNvGrpSpPr>
            <p:nvPr/>
          </p:nvGrpSpPr>
          <p:grpSpPr bwMode="auto">
            <a:xfrm>
              <a:off x="3200" y="3698"/>
              <a:ext cx="2363" cy="118"/>
              <a:chOff x="2957" y="3204"/>
              <a:chExt cx="2363" cy="118"/>
            </a:xfrm>
          </p:grpSpPr>
          <p:grpSp>
            <p:nvGrpSpPr>
              <p:cNvPr id="12644" name="Group 270"/>
              <p:cNvGrpSpPr>
                <a:grpSpLocks/>
              </p:cNvGrpSpPr>
              <p:nvPr/>
            </p:nvGrpSpPr>
            <p:grpSpPr bwMode="auto">
              <a:xfrm>
                <a:off x="3353" y="3204"/>
                <a:ext cx="198" cy="118"/>
                <a:chOff x="3504" y="3654"/>
                <a:chExt cx="198" cy="118"/>
              </a:xfrm>
            </p:grpSpPr>
            <p:sp>
              <p:nvSpPr>
                <p:cNvPr id="5263" name="Oval 27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64" name="Rectangle 27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5" name="Group 273"/>
              <p:cNvGrpSpPr>
                <a:grpSpLocks/>
              </p:cNvGrpSpPr>
              <p:nvPr/>
            </p:nvGrpSpPr>
            <p:grpSpPr bwMode="auto">
              <a:xfrm>
                <a:off x="3551" y="3204"/>
                <a:ext cx="198" cy="118"/>
                <a:chOff x="3504" y="3654"/>
                <a:chExt cx="198" cy="118"/>
              </a:xfrm>
            </p:grpSpPr>
            <p:sp>
              <p:nvSpPr>
                <p:cNvPr id="5261" name="Oval 27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62" name="Rectangle 27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6" name="Group 276"/>
              <p:cNvGrpSpPr>
                <a:grpSpLocks/>
              </p:cNvGrpSpPr>
              <p:nvPr/>
            </p:nvGrpSpPr>
            <p:grpSpPr bwMode="auto">
              <a:xfrm>
                <a:off x="3752" y="3204"/>
                <a:ext cx="198" cy="118"/>
                <a:chOff x="3504" y="3654"/>
                <a:chExt cx="198" cy="118"/>
              </a:xfrm>
            </p:grpSpPr>
            <p:sp>
              <p:nvSpPr>
                <p:cNvPr id="5259" name="Oval 27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60" name="Rectangle 27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7" name="Group 279"/>
              <p:cNvGrpSpPr>
                <a:grpSpLocks/>
              </p:cNvGrpSpPr>
              <p:nvPr/>
            </p:nvGrpSpPr>
            <p:grpSpPr bwMode="auto">
              <a:xfrm>
                <a:off x="3950" y="3204"/>
                <a:ext cx="198" cy="118"/>
                <a:chOff x="3504" y="3654"/>
                <a:chExt cx="198" cy="118"/>
              </a:xfrm>
            </p:grpSpPr>
            <p:sp>
              <p:nvSpPr>
                <p:cNvPr id="5257" name="Oval 28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58" name="Rectangle 28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8" name="Group 282"/>
              <p:cNvGrpSpPr>
                <a:grpSpLocks/>
              </p:cNvGrpSpPr>
              <p:nvPr/>
            </p:nvGrpSpPr>
            <p:grpSpPr bwMode="auto">
              <a:xfrm>
                <a:off x="4158" y="3204"/>
                <a:ext cx="198" cy="118"/>
                <a:chOff x="3504" y="3654"/>
                <a:chExt cx="198" cy="118"/>
              </a:xfrm>
            </p:grpSpPr>
            <p:sp>
              <p:nvSpPr>
                <p:cNvPr id="5255" name="Oval 28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56" name="Rectangle 28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49" name="Group 285"/>
              <p:cNvGrpSpPr>
                <a:grpSpLocks/>
              </p:cNvGrpSpPr>
              <p:nvPr/>
            </p:nvGrpSpPr>
            <p:grpSpPr bwMode="auto">
              <a:xfrm>
                <a:off x="4349" y="3204"/>
                <a:ext cx="198" cy="118"/>
                <a:chOff x="3504" y="3654"/>
                <a:chExt cx="198" cy="118"/>
              </a:xfrm>
            </p:grpSpPr>
            <p:sp>
              <p:nvSpPr>
                <p:cNvPr id="5253" name="Oval 28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54" name="Rectangle 28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0" name="Group 288"/>
              <p:cNvGrpSpPr>
                <a:grpSpLocks/>
              </p:cNvGrpSpPr>
              <p:nvPr/>
            </p:nvGrpSpPr>
            <p:grpSpPr bwMode="auto">
              <a:xfrm>
                <a:off x="4543" y="3204"/>
                <a:ext cx="198" cy="118"/>
                <a:chOff x="3504" y="3654"/>
                <a:chExt cx="198" cy="118"/>
              </a:xfrm>
            </p:grpSpPr>
            <p:sp>
              <p:nvSpPr>
                <p:cNvPr id="5251" name="Oval 28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52" name="Rectangle 29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1" name="Group 291"/>
              <p:cNvGrpSpPr>
                <a:grpSpLocks/>
              </p:cNvGrpSpPr>
              <p:nvPr/>
            </p:nvGrpSpPr>
            <p:grpSpPr bwMode="auto">
              <a:xfrm>
                <a:off x="4741" y="3204"/>
                <a:ext cx="198" cy="118"/>
                <a:chOff x="3504" y="3654"/>
                <a:chExt cx="198" cy="118"/>
              </a:xfrm>
            </p:grpSpPr>
            <p:sp>
              <p:nvSpPr>
                <p:cNvPr id="5249" name="Oval 29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50" name="Rectangle 29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2" name="Group 294"/>
              <p:cNvGrpSpPr>
                <a:grpSpLocks/>
              </p:cNvGrpSpPr>
              <p:nvPr/>
            </p:nvGrpSpPr>
            <p:grpSpPr bwMode="auto">
              <a:xfrm>
                <a:off x="4939" y="3204"/>
                <a:ext cx="198" cy="118"/>
                <a:chOff x="3504" y="3654"/>
                <a:chExt cx="198" cy="118"/>
              </a:xfrm>
            </p:grpSpPr>
            <p:sp>
              <p:nvSpPr>
                <p:cNvPr id="5247" name="Oval 29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48" name="Rectangle 29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3" name="Group 297"/>
              <p:cNvGrpSpPr>
                <a:grpSpLocks/>
              </p:cNvGrpSpPr>
              <p:nvPr/>
            </p:nvGrpSpPr>
            <p:grpSpPr bwMode="auto">
              <a:xfrm>
                <a:off x="3155" y="3204"/>
                <a:ext cx="198" cy="118"/>
                <a:chOff x="3504" y="3654"/>
                <a:chExt cx="198" cy="118"/>
              </a:xfrm>
            </p:grpSpPr>
            <p:sp>
              <p:nvSpPr>
                <p:cNvPr id="5245" name="Oval 29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46" name="Rectangle 29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4" name="Group 300"/>
              <p:cNvGrpSpPr>
                <a:grpSpLocks/>
              </p:cNvGrpSpPr>
              <p:nvPr/>
            </p:nvGrpSpPr>
            <p:grpSpPr bwMode="auto">
              <a:xfrm>
                <a:off x="5122" y="3204"/>
                <a:ext cx="198" cy="118"/>
                <a:chOff x="3504" y="3654"/>
                <a:chExt cx="198" cy="118"/>
              </a:xfrm>
            </p:grpSpPr>
            <p:sp>
              <p:nvSpPr>
                <p:cNvPr id="5243" name="Oval 30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44" name="Rectangle 30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5" name="Group 303"/>
              <p:cNvGrpSpPr>
                <a:grpSpLocks/>
              </p:cNvGrpSpPr>
              <p:nvPr/>
            </p:nvGrpSpPr>
            <p:grpSpPr bwMode="auto">
              <a:xfrm>
                <a:off x="2957" y="3204"/>
                <a:ext cx="198" cy="118"/>
                <a:chOff x="3504" y="3654"/>
                <a:chExt cx="198" cy="118"/>
              </a:xfrm>
            </p:grpSpPr>
            <p:sp>
              <p:nvSpPr>
                <p:cNvPr id="5241" name="Oval 30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42" name="Rectangle 30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12656" name="Group 306"/>
            <p:cNvGrpSpPr>
              <a:grpSpLocks/>
            </p:cNvGrpSpPr>
            <p:nvPr/>
          </p:nvGrpSpPr>
          <p:grpSpPr bwMode="auto">
            <a:xfrm>
              <a:off x="3200" y="3934"/>
              <a:ext cx="2363" cy="118"/>
              <a:chOff x="2957" y="3204"/>
              <a:chExt cx="2363" cy="118"/>
            </a:xfrm>
          </p:grpSpPr>
          <p:grpSp>
            <p:nvGrpSpPr>
              <p:cNvPr id="12657" name="Group 307"/>
              <p:cNvGrpSpPr>
                <a:grpSpLocks/>
              </p:cNvGrpSpPr>
              <p:nvPr/>
            </p:nvGrpSpPr>
            <p:grpSpPr bwMode="auto">
              <a:xfrm>
                <a:off x="3353" y="3204"/>
                <a:ext cx="198" cy="118"/>
                <a:chOff x="3504" y="3654"/>
                <a:chExt cx="198" cy="118"/>
              </a:xfrm>
            </p:grpSpPr>
            <p:sp>
              <p:nvSpPr>
                <p:cNvPr id="5227" name="Oval 30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28" name="Rectangle 30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8" name="Group 310"/>
              <p:cNvGrpSpPr>
                <a:grpSpLocks/>
              </p:cNvGrpSpPr>
              <p:nvPr/>
            </p:nvGrpSpPr>
            <p:grpSpPr bwMode="auto">
              <a:xfrm>
                <a:off x="3551" y="3204"/>
                <a:ext cx="198" cy="118"/>
                <a:chOff x="3504" y="3654"/>
                <a:chExt cx="198" cy="118"/>
              </a:xfrm>
            </p:grpSpPr>
            <p:sp>
              <p:nvSpPr>
                <p:cNvPr id="5225" name="Oval 31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26" name="Rectangle 31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59" name="Group 313"/>
              <p:cNvGrpSpPr>
                <a:grpSpLocks/>
              </p:cNvGrpSpPr>
              <p:nvPr/>
            </p:nvGrpSpPr>
            <p:grpSpPr bwMode="auto">
              <a:xfrm>
                <a:off x="3752" y="3204"/>
                <a:ext cx="198" cy="118"/>
                <a:chOff x="3504" y="3654"/>
                <a:chExt cx="198" cy="118"/>
              </a:xfrm>
            </p:grpSpPr>
            <p:sp>
              <p:nvSpPr>
                <p:cNvPr id="5223" name="Oval 31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24" name="Rectangle 31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0" name="Group 316"/>
              <p:cNvGrpSpPr>
                <a:grpSpLocks/>
              </p:cNvGrpSpPr>
              <p:nvPr/>
            </p:nvGrpSpPr>
            <p:grpSpPr bwMode="auto">
              <a:xfrm>
                <a:off x="3950" y="3204"/>
                <a:ext cx="198" cy="118"/>
                <a:chOff x="3504" y="3654"/>
                <a:chExt cx="198" cy="118"/>
              </a:xfrm>
            </p:grpSpPr>
            <p:sp>
              <p:nvSpPr>
                <p:cNvPr id="5221" name="Oval 31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22" name="Rectangle 31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1" name="Group 319"/>
              <p:cNvGrpSpPr>
                <a:grpSpLocks/>
              </p:cNvGrpSpPr>
              <p:nvPr/>
            </p:nvGrpSpPr>
            <p:grpSpPr bwMode="auto">
              <a:xfrm>
                <a:off x="4158" y="3204"/>
                <a:ext cx="198" cy="118"/>
                <a:chOff x="3504" y="3654"/>
                <a:chExt cx="198" cy="118"/>
              </a:xfrm>
            </p:grpSpPr>
            <p:sp>
              <p:nvSpPr>
                <p:cNvPr id="5219" name="Oval 32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20" name="Rectangle 32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2" name="Group 322"/>
              <p:cNvGrpSpPr>
                <a:grpSpLocks/>
              </p:cNvGrpSpPr>
              <p:nvPr/>
            </p:nvGrpSpPr>
            <p:grpSpPr bwMode="auto">
              <a:xfrm>
                <a:off x="4349" y="3204"/>
                <a:ext cx="198" cy="118"/>
                <a:chOff x="3504" y="3654"/>
                <a:chExt cx="198" cy="118"/>
              </a:xfrm>
            </p:grpSpPr>
            <p:sp>
              <p:nvSpPr>
                <p:cNvPr id="5217" name="Oval 32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18" name="Rectangle 32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3" name="Group 325"/>
              <p:cNvGrpSpPr>
                <a:grpSpLocks/>
              </p:cNvGrpSpPr>
              <p:nvPr/>
            </p:nvGrpSpPr>
            <p:grpSpPr bwMode="auto">
              <a:xfrm>
                <a:off x="4543" y="3204"/>
                <a:ext cx="198" cy="118"/>
                <a:chOff x="3504" y="3654"/>
                <a:chExt cx="198" cy="118"/>
              </a:xfrm>
            </p:grpSpPr>
            <p:sp>
              <p:nvSpPr>
                <p:cNvPr id="5215" name="Oval 32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16" name="Rectangle 32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4" name="Group 328"/>
              <p:cNvGrpSpPr>
                <a:grpSpLocks/>
              </p:cNvGrpSpPr>
              <p:nvPr/>
            </p:nvGrpSpPr>
            <p:grpSpPr bwMode="auto">
              <a:xfrm>
                <a:off x="4741" y="3204"/>
                <a:ext cx="198" cy="118"/>
                <a:chOff x="3504" y="3654"/>
                <a:chExt cx="198" cy="118"/>
              </a:xfrm>
            </p:grpSpPr>
            <p:sp>
              <p:nvSpPr>
                <p:cNvPr id="5213" name="Oval 32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14" name="Rectangle 33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5" name="Group 331"/>
              <p:cNvGrpSpPr>
                <a:grpSpLocks/>
              </p:cNvGrpSpPr>
              <p:nvPr/>
            </p:nvGrpSpPr>
            <p:grpSpPr bwMode="auto">
              <a:xfrm>
                <a:off x="4939" y="3204"/>
                <a:ext cx="198" cy="118"/>
                <a:chOff x="3504" y="3654"/>
                <a:chExt cx="198" cy="118"/>
              </a:xfrm>
            </p:grpSpPr>
            <p:sp>
              <p:nvSpPr>
                <p:cNvPr id="5211" name="Oval 33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12" name="Rectangle 33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6" name="Group 334"/>
              <p:cNvGrpSpPr>
                <a:grpSpLocks/>
              </p:cNvGrpSpPr>
              <p:nvPr/>
            </p:nvGrpSpPr>
            <p:grpSpPr bwMode="auto">
              <a:xfrm>
                <a:off x="3155" y="3204"/>
                <a:ext cx="198" cy="118"/>
                <a:chOff x="3504" y="3654"/>
                <a:chExt cx="198" cy="118"/>
              </a:xfrm>
            </p:grpSpPr>
            <p:sp>
              <p:nvSpPr>
                <p:cNvPr id="5209" name="Oval 33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10" name="Rectangle 33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7" name="Group 337"/>
              <p:cNvGrpSpPr>
                <a:grpSpLocks/>
              </p:cNvGrpSpPr>
              <p:nvPr/>
            </p:nvGrpSpPr>
            <p:grpSpPr bwMode="auto">
              <a:xfrm>
                <a:off x="5122" y="3204"/>
                <a:ext cx="198" cy="118"/>
                <a:chOff x="3504" y="3654"/>
                <a:chExt cx="198" cy="118"/>
              </a:xfrm>
            </p:grpSpPr>
            <p:sp>
              <p:nvSpPr>
                <p:cNvPr id="5207" name="Oval 33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08" name="Rectangle 33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12668" name="Group 340"/>
              <p:cNvGrpSpPr>
                <a:grpSpLocks/>
              </p:cNvGrpSpPr>
              <p:nvPr/>
            </p:nvGrpSpPr>
            <p:grpSpPr bwMode="auto">
              <a:xfrm>
                <a:off x="2957" y="3204"/>
                <a:ext cx="198" cy="118"/>
                <a:chOff x="3504" y="3654"/>
                <a:chExt cx="198" cy="118"/>
              </a:xfrm>
            </p:grpSpPr>
            <p:sp>
              <p:nvSpPr>
                <p:cNvPr id="5205" name="Oval 34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206" name="Rectangle 34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nvGrpSpPr>
            <p:cNvPr id="12669" name="Group 343"/>
            <p:cNvGrpSpPr>
              <a:grpSpLocks/>
            </p:cNvGrpSpPr>
            <p:nvPr/>
          </p:nvGrpSpPr>
          <p:grpSpPr bwMode="auto">
            <a:xfrm>
              <a:off x="3200" y="4052"/>
              <a:ext cx="2363" cy="118"/>
              <a:chOff x="2957" y="3204"/>
              <a:chExt cx="2363" cy="118"/>
            </a:xfrm>
          </p:grpSpPr>
          <p:grpSp>
            <p:nvGrpSpPr>
              <p:cNvPr id="5301" name="Group 344"/>
              <p:cNvGrpSpPr>
                <a:grpSpLocks/>
              </p:cNvGrpSpPr>
              <p:nvPr/>
            </p:nvGrpSpPr>
            <p:grpSpPr bwMode="auto">
              <a:xfrm>
                <a:off x="3353" y="3204"/>
                <a:ext cx="198" cy="118"/>
                <a:chOff x="3504" y="3654"/>
                <a:chExt cx="198" cy="118"/>
              </a:xfrm>
            </p:grpSpPr>
            <p:sp>
              <p:nvSpPr>
                <p:cNvPr id="5191" name="Oval 34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92" name="Rectangle 34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2" name="Group 347"/>
              <p:cNvGrpSpPr>
                <a:grpSpLocks/>
              </p:cNvGrpSpPr>
              <p:nvPr/>
            </p:nvGrpSpPr>
            <p:grpSpPr bwMode="auto">
              <a:xfrm>
                <a:off x="3551" y="3204"/>
                <a:ext cx="198" cy="118"/>
                <a:chOff x="3504" y="3654"/>
                <a:chExt cx="198" cy="118"/>
              </a:xfrm>
            </p:grpSpPr>
            <p:sp>
              <p:nvSpPr>
                <p:cNvPr id="5189" name="Oval 34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90" name="Rectangle 34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3" name="Group 350"/>
              <p:cNvGrpSpPr>
                <a:grpSpLocks/>
              </p:cNvGrpSpPr>
              <p:nvPr/>
            </p:nvGrpSpPr>
            <p:grpSpPr bwMode="auto">
              <a:xfrm>
                <a:off x="3752" y="3204"/>
                <a:ext cx="198" cy="118"/>
                <a:chOff x="3504" y="3654"/>
                <a:chExt cx="198" cy="118"/>
              </a:xfrm>
            </p:grpSpPr>
            <p:sp>
              <p:nvSpPr>
                <p:cNvPr id="5187" name="Oval 351"/>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88" name="Rectangle 352"/>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4" name="Group 353"/>
              <p:cNvGrpSpPr>
                <a:grpSpLocks/>
              </p:cNvGrpSpPr>
              <p:nvPr/>
            </p:nvGrpSpPr>
            <p:grpSpPr bwMode="auto">
              <a:xfrm>
                <a:off x="3950" y="3204"/>
                <a:ext cx="198" cy="118"/>
                <a:chOff x="3504" y="3654"/>
                <a:chExt cx="198" cy="118"/>
              </a:xfrm>
            </p:grpSpPr>
            <p:sp>
              <p:nvSpPr>
                <p:cNvPr id="5185" name="Oval 354"/>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86" name="Rectangle 355"/>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5" name="Group 356"/>
              <p:cNvGrpSpPr>
                <a:grpSpLocks/>
              </p:cNvGrpSpPr>
              <p:nvPr/>
            </p:nvGrpSpPr>
            <p:grpSpPr bwMode="auto">
              <a:xfrm>
                <a:off x="4158" y="3204"/>
                <a:ext cx="198" cy="118"/>
                <a:chOff x="3504" y="3654"/>
                <a:chExt cx="198" cy="118"/>
              </a:xfrm>
            </p:grpSpPr>
            <p:sp>
              <p:nvSpPr>
                <p:cNvPr id="5183" name="Oval 357"/>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84" name="Rectangle 358"/>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6" name="Group 359"/>
              <p:cNvGrpSpPr>
                <a:grpSpLocks/>
              </p:cNvGrpSpPr>
              <p:nvPr/>
            </p:nvGrpSpPr>
            <p:grpSpPr bwMode="auto">
              <a:xfrm>
                <a:off x="4349" y="3204"/>
                <a:ext cx="198" cy="118"/>
                <a:chOff x="3504" y="3654"/>
                <a:chExt cx="198" cy="118"/>
              </a:xfrm>
            </p:grpSpPr>
            <p:sp>
              <p:nvSpPr>
                <p:cNvPr id="5181" name="Oval 360"/>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82" name="Rectangle 361"/>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7" name="Group 362"/>
              <p:cNvGrpSpPr>
                <a:grpSpLocks/>
              </p:cNvGrpSpPr>
              <p:nvPr/>
            </p:nvGrpSpPr>
            <p:grpSpPr bwMode="auto">
              <a:xfrm>
                <a:off x="4543" y="3204"/>
                <a:ext cx="198" cy="118"/>
                <a:chOff x="3504" y="3654"/>
                <a:chExt cx="198" cy="118"/>
              </a:xfrm>
            </p:grpSpPr>
            <p:sp>
              <p:nvSpPr>
                <p:cNvPr id="5179" name="Oval 363"/>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80" name="Rectangle 364"/>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8" name="Group 365"/>
              <p:cNvGrpSpPr>
                <a:grpSpLocks/>
              </p:cNvGrpSpPr>
              <p:nvPr/>
            </p:nvGrpSpPr>
            <p:grpSpPr bwMode="auto">
              <a:xfrm>
                <a:off x="4741" y="3204"/>
                <a:ext cx="198" cy="118"/>
                <a:chOff x="3504" y="3654"/>
                <a:chExt cx="198" cy="118"/>
              </a:xfrm>
            </p:grpSpPr>
            <p:sp>
              <p:nvSpPr>
                <p:cNvPr id="5177" name="Oval 366"/>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78" name="Rectangle 367"/>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09" name="Group 368"/>
              <p:cNvGrpSpPr>
                <a:grpSpLocks/>
              </p:cNvGrpSpPr>
              <p:nvPr/>
            </p:nvGrpSpPr>
            <p:grpSpPr bwMode="auto">
              <a:xfrm>
                <a:off x="4939" y="3204"/>
                <a:ext cx="198" cy="118"/>
                <a:chOff x="3504" y="3654"/>
                <a:chExt cx="198" cy="118"/>
              </a:xfrm>
            </p:grpSpPr>
            <p:sp>
              <p:nvSpPr>
                <p:cNvPr id="5175" name="Oval 369"/>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76" name="Rectangle 370"/>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10" name="Group 371"/>
              <p:cNvGrpSpPr>
                <a:grpSpLocks/>
              </p:cNvGrpSpPr>
              <p:nvPr/>
            </p:nvGrpSpPr>
            <p:grpSpPr bwMode="auto">
              <a:xfrm>
                <a:off x="3155" y="3204"/>
                <a:ext cx="198" cy="118"/>
                <a:chOff x="3504" y="3654"/>
                <a:chExt cx="198" cy="118"/>
              </a:xfrm>
            </p:grpSpPr>
            <p:sp>
              <p:nvSpPr>
                <p:cNvPr id="5173" name="Oval 372"/>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74" name="Rectangle 373"/>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11" name="Group 374"/>
              <p:cNvGrpSpPr>
                <a:grpSpLocks/>
              </p:cNvGrpSpPr>
              <p:nvPr/>
            </p:nvGrpSpPr>
            <p:grpSpPr bwMode="auto">
              <a:xfrm>
                <a:off x="5122" y="3204"/>
                <a:ext cx="198" cy="118"/>
                <a:chOff x="3504" y="3654"/>
                <a:chExt cx="198" cy="118"/>
              </a:xfrm>
            </p:grpSpPr>
            <p:sp>
              <p:nvSpPr>
                <p:cNvPr id="5171" name="Oval 375"/>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72" name="Rectangle 376"/>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nvGrpSpPr>
              <p:cNvPr id="5312" name="Group 377"/>
              <p:cNvGrpSpPr>
                <a:grpSpLocks/>
              </p:cNvGrpSpPr>
              <p:nvPr/>
            </p:nvGrpSpPr>
            <p:grpSpPr bwMode="auto">
              <a:xfrm>
                <a:off x="2957" y="3204"/>
                <a:ext cx="198" cy="118"/>
                <a:chOff x="3504" y="3654"/>
                <a:chExt cx="198" cy="118"/>
              </a:xfrm>
            </p:grpSpPr>
            <p:sp>
              <p:nvSpPr>
                <p:cNvPr id="5169" name="Oval 378"/>
                <p:cNvSpPr>
                  <a:spLocks noChangeArrowheads="1"/>
                </p:cNvSpPr>
                <p:nvPr/>
              </p:nvSpPr>
              <p:spPr bwMode="auto">
                <a:xfrm>
                  <a:off x="3544" y="3654"/>
                  <a:ext cx="107" cy="118"/>
                </a:xfrm>
                <a:prstGeom prst="ellipse">
                  <a:avLst/>
                </a:prstGeom>
                <a:noFill/>
                <a:ln w="12700">
                  <a:solidFill>
                    <a:schemeClr val="tx1"/>
                  </a:solidFill>
                  <a:round/>
                  <a:headEnd type="none" w="sm" len="sm"/>
                  <a:tailEnd type="none" w="sm" len="sm"/>
                </a:ln>
              </p:spPr>
              <p:txBody>
                <a:bodyPr wrap="none" anchor="ctr"/>
                <a:lstStyle/>
                <a:p>
                  <a:endParaRPr lang="fr-FR"/>
                </a:p>
              </p:txBody>
            </p:sp>
            <p:sp>
              <p:nvSpPr>
                <p:cNvPr id="5170" name="Rectangle 379"/>
                <p:cNvSpPr>
                  <a:spLocks noChangeArrowheads="1"/>
                </p:cNvSpPr>
                <p:nvPr/>
              </p:nvSpPr>
              <p:spPr bwMode="auto">
                <a:xfrm>
                  <a:off x="3504" y="3654"/>
                  <a:ext cx="198" cy="118"/>
                </a:xfrm>
                <a:prstGeom prst="rect">
                  <a:avLst/>
                </a:prstGeom>
                <a:noFill/>
                <a:ln w="12700">
                  <a:solidFill>
                    <a:schemeClr val="tx1"/>
                  </a:solidFill>
                  <a:miter lim="800000"/>
                  <a:headEnd type="none" w="sm" len="sm"/>
                  <a:tailEnd type="none" w="sm" len="sm"/>
                </a:ln>
              </p:spPr>
              <p:txBody>
                <a:bodyPr wrap="none" anchor="ctr"/>
                <a:lstStyle/>
                <a:p>
                  <a:endParaRPr lang="fr-FR"/>
                </a:p>
              </p:txBody>
            </p:sp>
          </p:grpSp>
        </p:grpSp>
      </p:grpSp>
      <p:sp>
        <p:nvSpPr>
          <p:cNvPr id="5143" name="Rectangle 380">
            <a:hlinkClick r:id="rId15" action="ppaction://hlinksldjump"/>
          </p:cNvPr>
          <p:cNvSpPr>
            <a:spLocks noChangeArrowheads="1"/>
          </p:cNvSpPr>
          <p:nvPr/>
        </p:nvSpPr>
        <p:spPr bwMode="auto">
          <a:xfrm>
            <a:off x="500034" y="3797300"/>
            <a:ext cx="3788379" cy="3060700"/>
          </a:xfrm>
          <a:prstGeom prst="rect">
            <a:avLst/>
          </a:prstGeom>
          <a:noFill/>
          <a:ln w="12700">
            <a:noFill/>
            <a:miter lim="800000"/>
            <a:headEnd type="none" w="sm" len="sm"/>
            <a:tailEnd type="none" w="sm" len="sm"/>
          </a:ln>
        </p:spPr>
        <p:txBody>
          <a:bodyPr wrap="none" anchor="ctr"/>
          <a:lstStyle/>
          <a:p>
            <a:endParaRPr lang="fr-FR"/>
          </a:p>
        </p:txBody>
      </p:sp>
      <p:sp>
        <p:nvSpPr>
          <p:cNvPr id="5144" name="Rectangle 381">
            <a:hlinkClick r:id="rId16" action="ppaction://hlinksldjump"/>
          </p:cNvPr>
          <p:cNvSpPr>
            <a:spLocks noChangeArrowheads="1"/>
          </p:cNvSpPr>
          <p:nvPr/>
        </p:nvSpPr>
        <p:spPr bwMode="auto">
          <a:xfrm>
            <a:off x="4714876" y="3214686"/>
            <a:ext cx="4079903" cy="3103565"/>
          </a:xfrm>
          <a:prstGeom prst="rect">
            <a:avLst/>
          </a:prstGeom>
          <a:noFill/>
          <a:ln w="12700">
            <a:noFill/>
            <a:miter lim="800000"/>
            <a:headEnd type="none" w="sm" len="sm"/>
            <a:tailEnd type="none" w="sm" len="sm"/>
          </a:ln>
        </p:spPr>
        <p:txBody>
          <a:bodyPr wrap="none" anchor="ctr"/>
          <a:lstStyle/>
          <a:p>
            <a:endParaRPr lang="fr-FR"/>
          </a:p>
        </p:txBody>
      </p:sp>
      <p:sp>
        <p:nvSpPr>
          <p:cNvPr id="12670" name="Rectangle 382"/>
          <p:cNvSpPr>
            <a:spLocks noGrp="1" noChangeArrowheads="1"/>
          </p:cNvSpPr>
          <p:nvPr>
            <p:ph type="title" idx="4294967295"/>
          </p:nvPr>
        </p:nvSpPr>
        <p:spPr>
          <a:xfrm>
            <a:off x="304800" y="542925"/>
            <a:ext cx="280988" cy="6315075"/>
          </a:xfrm>
        </p:spPr>
        <p:txBody>
          <a:bodyPr>
            <a:normAutofit fontScale="90000"/>
          </a:bodyPr>
          <a:lstStyle/>
          <a:p>
            <a:pPr>
              <a:defRPr/>
            </a:pPr>
            <a:r>
              <a:rPr lang="fr-FR" sz="1800" b="1" smtClean="0">
                <a:solidFill>
                  <a:srgbClr val="063DE8"/>
                </a:solidFill>
                <a:effectLst>
                  <a:outerShdw blurRad="38100" dist="38100" dir="2700000" algn="tl">
                    <a:srgbClr val="C0C0C0"/>
                  </a:outerShdw>
                </a:effectLst>
              </a:rPr>
              <a:t>ISOLEMENT</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DES</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
            </a:r>
            <a:br>
              <a:rPr lang="fr-FR" sz="1800" b="1" smtClean="0">
                <a:solidFill>
                  <a:srgbClr val="063DE8"/>
                </a:solidFill>
                <a:effectLst>
                  <a:outerShdw blurRad="38100" dist="38100" dir="2700000" algn="tl">
                    <a:srgbClr val="C0C0C0"/>
                  </a:outerShdw>
                </a:effectLst>
              </a:rPr>
            </a:br>
            <a:r>
              <a:rPr lang="fr-FR" sz="1800" b="1" smtClean="0">
                <a:solidFill>
                  <a:srgbClr val="063DE8"/>
                </a:solidFill>
                <a:effectLst>
                  <a:outerShdw blurRad="38100" dist="38100" dir="2700000" algn="tl">
                    <a:srgbClr val="C0C0C0"/>
                  </a:outerShdw>
                </a:effectLst>
              </a:rPr>
              <a:t>HYBRIDOMES</a:t>
            </a:r>
            <a:r>
              <a:rPr lang="fr-FR" sz="2000" b="1" smtClean="0">
                <a:solidFill>
                  <a:srgbClr val="063DE8"/>
                </a:solidFill>
                <a:effectLst>
                  <a:outerShdw blurRad="38100" dist="38100" dir="2700000" algn="tl">
                    <a:srgbClr val="C0C0C0"/>
                  </a:outerShdw>
                </a:effectLst>
              </a:rPr>
              <a:t/>
            </a:r>
            <a:br>
              <a:rPr lang="fr-FR" sz="2000" b="1" smtClean="0">
                <a:solidFill>
                  <a:srgbClr val="063DE8"/>
                </a:solidFill>
                <a:effectLst>
                  <a:outerShdw blurRad="38100" dist="38100" dir="2700000" algn="tl">
                    <a:srgbClr val="C0C0C0"/>
                  </a:outerShdw>
                </a:effectLst>
              </a:rPr>
            </a:br>
            <a:endParaRPr lang="fr-FR" smtClean="0"/>
          </a:p>
        </p:txBody>
      </p:sp>
      <p:sp>
        <p:nvSpPr>
          <p:cNvPr id="12671" name="AutoShape 383">
            <a:hlinkClick r:id="" action="ppaction://hlinkshowjump?jump=firstslide" highlightClick="1"/>
          </p:cNvPr>
          <p:cNvSpPr>
            <a:spLocks noChangeArrowheads="1"/>
          </p:cNvSpPr>
          <p:nvPr/>
        </p:nvSpPr>
        <p:spPr bwMode="auto">
          <a:xfrm>
            <a:off x="8321675" y="6330950"/>
            <a:ext cx="466725" cy="306388"/>
          </a:xfrm>
          <a:prstGeom prst="actionButtonBeginning">
            <a:avLst/>
          </a:prstGeom>
          <a:solidFill>
            <a:schemeClr val="accent1"/>
          </a:solidFill>
          <a:ln w="12700">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pPr>
              <a:defRPr/>
            </a:pPr>
            <a:endParaRPr lang="fr-F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2"/>
          <p:cNvSpPr>
            <a:spLocks noChangeArrowheads="1"/>
          </p:cNvSpPr>
          <p:nvPr/>
        </p:nvSpPr>
        <p:spPr bwMode="auto">
          <a:xfrm>
            <a:off x="1604963" y="3986213"/>
            <a:ext cx="6526212" cy="2378075"/>
          </a:xfrm>
          <a:prstGeom prst="rect">
            <a:avLst/>
          </a:prstGeom>
          <a:noFill/>
          <a:ln w="9525">
            <a:noFill/>
            <a:miter lim="800000"/>
            <a:headEnd/>
            <a:tailEnd/>
          </a:ln>
        </p:spPr>
        <p:txBody>
          <a:bodyPr wrap="none" lIns="92075" tIns="46038" rIns="92075" bIns="46038">
            <a:spAutoFit/>
          </a:bodyPr>
          <a:lstStyle/>
          <a:p>
            <a:pPr algn="l" defTabSz="762000">
              <a:lnSpc>
                <a:spcPct val="150000"/>
              </a:lnSpc>
            </a:pPr>
            <a:r>
              <a:rPr lang="fr-FR" b="1"/>
              <a:t>TEST SUR LE SURNAGEANT DE CHAQUE PUIT</a:t>
            </a:r>
            <a:r>
              <a:rPr lang="fr-FR"/>
              <a:t> </a:t>
            </a:r>
          </a:p>
          <a:p>
            <a:pPr algn="l" defTabSz="762000">
              <a:lnSpc>
                <a:spcPct val="150000"/>
              </a:lnSpc>
              <a:buFontTx/>
              <a:buChar char="•"/>
            </a:pPr>
            <a:r>
              <a:rPr lang="fr-FR"/>
              <a:t> DE LA PRESENCE DES ANTICORPS MONOCLONAUX</a:t>
            </a:r>
          </a:p>
          <a:p>
            <a:pPr algn="l" defTabSz="762000">
              <a:lnSpc>
                <a:spcPct val="150000"/>
              </a:lnSpc>
            </a:pPr>
            <a:r>
              <a:rPr lang="fr-FR"/>
              <a:t>PAR LA METHODE ELISA</a:t>
            </a:r>
          </a:p>
          <a:p>
            <a:pPr algn="l" defTabSz="762000">
              <a:lnSpc>
                <a:spcPct val="150000"/>
              </a:lnSpc>
              <a:buFontTx/>
              <a:buChar char="•"/>
            </a:pPr>
            <a:r>
              <a:rPr lang="fr-FR"/>
              <a:t> DU TYPE D’ANTICORPS PRODUIT </a:t>
            </a:r>
          </a:p>
          <a:p>
            <a:pPr algn="l" defTabSz="762000">
              <a:lnSpc>
                <a:spcPct val="150000"/>
              </a:lnSpc>
            </a:pPr>
            <a:r>
              <a:rPr lang="fr-FR"/>
              <a:t>PAR DES METHODES D’IMMUNOPRECIPITATION  </a:t>
            </a:r>
          </a:p>
        </p:txBody>
      </p:sp>
      <p:graphicFrame>
        <p:nvGraphicFramePr>
          <p:cNvPr id="6146" name="Object 3"/>
          <p:cNvGraphicFramePr>
            <a:graphicFrameLocks/>
          </p:cNvGraphicFramePr>
          <p:nvPr/>
        </p:nvGraphicFramePr>
        <p:xfrm>
          <a:off x="1084263" y="1882775"/>
          <a:ext cx="3133725" cy="1733550"/>
        </p:xfrm>
        <a:graphic>
          <a:graphicData uri="http://schemas.openxmlformats.org/presentationml/2006/ole">
            <p:oleObj spid="_x0000_s6156" name="Ulead Image Editor Image" r:id="rId4" imgW="1060179" imgH="590391" progId="">
              <p:embed/>
            </p:oleObj>
          </a:graphicData>
        </a:graphic>
      </p:graphicFrame>
      <p:sp>
        <p:nvSpPr>
          <p:cNvPr id="6157" name="Rectangle 4"/>
          <p:cNvSpPr>
            <a:spLocks noChangeArrowheads="1"/>
          </p:cNvSpPr>
          <p:nvPr/>
        </p:nvSpPr>
        <p:spPr bwMode="auto">
          <a:xfrm>
            <a:off x="5486400" y="381000"/>
            <a:ext cx="1143000" cy="914400"/>
          </a:xfrm>
          <a:prstGeom prst="rect">
            <a:avLst/>
          </a:prstGeom>
          <a:solidFill>
            <a:srgbClr val="FDE3BA"/>
          </a:solidFill>
          <a:ln w="9525">
            <a:noFill/>
            <a:miter lim="800000"/>
            <a:headEnd/>
            <a:tailEnd/>
          </a:ln>
        </p:spPr>
        <p:txBody>
          <a:bodyPr wrap="none" anchor="ctr"/>
          <a:lstStyle/>
          <a:p>
            <a:endParaRPr lang="fr-FR"/>
          </a:p>
        </p:txBody>
      </p:sp>
      <p:grpSp>
        <p:nvGrpSpPr>
          <p:cNvPr id="2" name="Group 5"/>
          <p:cNvGrpSpPr>
            <a:grpSpLocks/>
          </p:cNvGrpSpPr>
          <p:nvPr/>
        </p:nvGrpSpPr>
        <p:grpSpPr bwMode="auto">
          <a:xfrm>
            <a:off x="1271588" y="0"/>
            <a:ext cx="7835900" cy="1885950"/>
            <a:chOff x="801" y="0"/>
            <a:chExt cx="4936" cy="1188"/>
          </a:xfrm>
        </p:grpSpPr>
        <p:grpSp>
          <p:nvGrpSpPr>
            <p:cNvPr id="3" name="Group 6"/>
            <p:cNvGrpSpPr>
              <a:grpSpLocks/>
            </p:cNvGrpSpPr>
            <p:nvPr/>
          </p:nvGrpSpPr>
          <p:grpSpPr bwMode="auto">
            <a:xfrm>
              <a:off x="2441" y="0"/>
              <a:ext cx="3296" cy="1188"/>
              <a:chOff x="2441" y="0"/>
              <a:chExt cx="3296" cy="1188"/>
            </a:xfrm>
          </p:grpSpPr>
          <p:graphicFrame>
            <p:nvGraphicFramePr>
              <p:cNvPr id="6150" name="Object 7"/>
              <p:cNvGraphicFramePr>
                <a:graphicFrameLocks/>
              </p:cNvGraphicFramePr>
              <p:nvPr/>
            </p:nvGraphicFramePr>
            <p:xfrm>
              <a:off x="2441" y="420"/>
              <a:ext cx="319" cy="143"/>
            </p:xfrm>
            <a:graphic>
              <a:graphicData uri="http://schemas.openxmlformats.org/presentationml/2006/ole">
                <p:oleObj spid="_x0000_s6157" name="Ulead Image Editor Image" r:id="rId5" imgW="737988" imgH="242625" progId="">
                  <p:embed/>
                </p:oleObj>
              </a:graphicData>
            </a:graphic>
          </p:graphicFrame>
          <p:graphicFrame>
            <p:nvGraphicFramePr>
              <p:cNvPr id="6151" name="Object 8"/>
              <p:cNvGraphicFramePr>
                <a:graphicFrameLocks/>
              </p:cNvGraphicFramePr>
              <p:nvPr/>
            </p:nvGraphicFramePr>
            <p:xfrm>
              <a:off x="3024" y="414"/>
              <a:ext cx="239" cy="236"/>
            </p:xfrm>
            <a:graphic>
              <a:graphicData uri="http://schemas.openxmlformats.org/presentationml/2006/ole">
                <p:oleObj spid="_x0000_s6158" name="Ulead Image Editor Image" r:id="rId6" imgW="803180" imgH="566675" progId="">
                  <p:embed/>
                </p:oleObj>
              </a:graphicData>
            </a:graphic>
          </p:graphicFrame>
          <p:graphicFrame>
            <p:nvGraphicFramePr>
              <p:cNvPr id="6152" name="Object 9"/>
              <p:cNvGraphicFramePr>
                <a:graphicFrameLocks/>
              </p:cNvGraphicFramePr>
              <p:nvPr/>
            </p:nvGraphicFramePr>
            <p:xfrm>
              <a:off x="3600" y="342"/>
              <a:ext cx="481" cy="370"/>
            </p:xfrm>
            <a:graphic>
              <a:graphicData uri="http://schemas.openxmlformats.org/presentationml/2006/ole">
                <p:oleObj spid="_x0000_s6159" name="Ulead Image Editor Image" r:id="rId7" imgW="1060179" imgH="590391" progId="">
                  <p:embed/>
                </p:oleObj>
              </a:graphicData>
            </a:graphic>
          </p:graphicFrame>
          <p:graphicFrame>
            <p:nvGraphicFramePr>
              <p:cNvPr id="6153" name="Object 10"/>
              <p:cNvGraphicFramePr>
                <a:graphicFrameLocks/>
              </p:cNvGraphicFramePr>
              <p:nvPr/>
            </p:nvGraphicFramePr>
            <p:xfrm>
              <a:off x="4375" y="455"/>
              <a:ext cx="374" cy="278"/>
            </p:xfrm>
            <a:graphic>
              <a:graphicData uri="http://schemas.openxmlformats.org/presentationml/2006/ole">
                <p:oleObj spid="_x0000_s6160" name="Ulead Image Editor Image" r:id="rId8" imgW="549020" imgH="409300" progId="">
                  <p:embed/>
                </p:oleObj>
              </a:graphicData>
            </a:graphic>
          </p:graphicFrame>
          <p:graphicFrame>
            <p:nvGraphicFramePr>
              <p:cNvPr id="6154" name="Object 11"/>
              <p:cNvGraphicFramePr>
                <a:graphicFrameLocks/>
              </p:cNvGraphicFramePr>
              <p:nvPr/>
            </p:nvGraphicFramePr>
            <p:xfrm>
              <a:off x="5097" y="0"/>
              <a:ext cx="640" cy="609"/>
            </p:xfrm>
            <a:graphic>
              <a:graphicData uri="http://schemas.openxmlformats.org/presentationml/2006/ole">
                <p:oleObj spid="_x0000_s6161" name="Ulead Image Editor Image" r:id="rId9" imgW="946033" imgH="900000" progId="">
                  <p:embed/>
                </p:oleObj>
              </a:graphicData>
            </a:graphic>
          </p:graphicFrame>
          <p:graphicFrame>
            <p:nvGraphicFramePr>
              <p:cNvPr id="6155" name="Object 12"/>
              <p:cNvGraphicFramePr>
                <a:graphicFrameLocks/>
              </p:cNvGraphicFramePr>
              <p:nvPr/>
            </p:nvGraphicFramePr>
            <p:xfrm>
              <a:off x="5263" y="694"/>
              <a:ext cx="390" cy="494"/>
            </p:xfrm>
            <a:graphic>
              <a:graphicData uri="http://schemas.openxmlformats.org/presentationml/2006/ole">
                <p:oleObj spid="_x0000_s6162" name="Ulead Image Editor Image" r:id="rId10" imgW="612746" imgH="774392" progId="">
                  <p:embed/>
                </p:oleObj>
              </a:graphicData>
            </a:graphic>
          </p:graphicFrame>
          <p:sp>
            <p:nvSpPr>
              <p:cNvPr id="6172" name="Line 13"/>
              <p:cNvSpPr>
                <a:spLocks noChangeShapeType="1"/>
              </p:cNvSpPr>
              <p:nvPr/>
            </p:nvSpPr>
            <p:spPr bwMode="auto">
              <a:xfrm>
                <a:off x="4876" y="676"/>
                <a:ext cx="358" cy="107"/>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173" name="Line 14"/>
              <p:cNvSpPr>
                <a:spLocks noChangeShapeType="1"/>
              </p:cNvSpPr>
              <p:nvPr/>
            </p:nvSpPr>
            <p:spPr bwMode="auto">
              <a:xfrm flipV="1">
                <a:off x="4855" y="389"/>
                <a:ext cx="344" cy="104"/>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174" name="Line 15"/>
              <p:cNvSpPr>
                <a:spLocks noChangeShapeType="1"/>
              </p:cNvSpPr>
              <p:nvPr/>
            </p:nvSpPr>
            <p:spPr bwMode="auto">
              <a:xfrm>
                <a:off x="4089" y="568"/>
                <a:ext cx="251"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175" name="Line 16"/>
              <p:cNvSpPr>
                <a:spLocks noChangeShapeType="1"/>
              </p:cNvSpPr>
              <p:nvPr/>
            </p:nvSpPr>
            <p:spPr bwMode="auto">
              <a:xfrm>
                <a:off x="3301" y="533"/>
                <a:ext cx="250"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176" name="Line 17"/>
              <p:cNvSpPr>
                <a:spLocks noChangeShapeType="1"/>
              </p:cNvSpPr>
              <p:nvPr/>
            </p:nvSpPr>
            <p:spPr bwMode="auto">
              <a:xfrm>
                <a:off x="2764" y="497"/>
                <a:ext cx="250" cy="0"/>
              </a:xfrm>
              <a:prstGeom prst="line">
                <a:avLst/>
              </a:prstGeom>
              <a:noFill/>
              <a:ln w="12700">
                <a:solidFill>
                  <a:schemeClr val="tx1"/>
                </a:solidFill>
                <a:round/>
                <a:headEnd type="none" w="sm" len="sm"/>
                <a:tailEnd type="stealth" w="med" len="lg"/>
              </a:ln>
            </p:spPr>
            <p:txBody>
              <a:bodyPr wrap="none" anchor="ctr"/>
              <a:lstStyle/>
              <a:p>
                <a:endParaRPr lang="fr-FR"/>
              </a:p>
            </p:txBody>
          </p:sp>
        </p:grpSp>
        <p:sp>
          <p:nvSpPr>
            <p:cNvPr id="6169" name="Line 18"/>
            <p:cNvSpPr>
              <a:spLocks noChangeShapeType="1"/>
            </p:cNvSpPr>
            <p:nvPr/>
          </p:nvSpPr>
          <p:spPr bwMode="auto">
            <a:xfrm>
              <a:off x="2071" y="467"/>
              <a:ext cx="329" cy="13"/>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4" name="Group 19"/>
            <p:cNvGrpSpPr>
              <a:grpSpLocks/>
            </p:cNvGrpSpPr>
            <p:nvPr/>
          </p:nvGrpSpPr>
          <p:grpSpPr bwMode="auto">
            <a:xfrm>
              <a:off x="801" y="165"/>
              <a:ext cx="1151" cy="666"/>
              <a:chOff x="801" y="165"/>
              <a:chExt cx="1151" cy="666"/>
            </a:xfrm>
          </p:grpSpPr>
          <p:graphicFrame>
            <p:nvGraphicFramePr>
              <p:cNvPr id="6148" name="Object 20"/>
              <p:cNvGraphicFramePr>
                <a:graphicFrameLocks/>
              </p:cNvGraphicFramePr>
              <p:nvPr/>
            </p:nvGraphicFramePr>
            <p:xfrm>
              <a:off x="801" y="165"/>
              <a:ext cx="446" cy="666"/>
            </p:xfrm>
            <a:graphic>
              <a:graphicData uri="http://schemas.openxmlformats.org/presentationml/2006/ole">
                <p:oleObj spid="_x0000_s6163" name="Ulead Image Editor Image" r:id="rId11" imgW="880974" imgH="946033" progId="">
                  <p:embed/>
                </p:oleObj>
              </a:graphicData>
            </a:graphic>
          </p:graphicFrame>
          <p:graphicFrame>
            <p:nvGraphicFramePr>
              <p:cNvPr id="6149" name="Object 21"/>
              <p:cNvGraphicFramePr>
                <a:graphicFrameLocks/>
              </p:cNvGraphicFramePr>
              <p:nvPr/>
            </p:nvGraphicFramePr>
            <p:xfrm>
              <a:off x="1570" y="177"/>
              <a:ext cx="382" cy="597"/>
            </p:xfrm>
            <a:graphic>
              <a:graphicData uri="http://schemas.openxmlformats.org/presentationml/2006/ole">
                <p:oleObj spid="_x0000_s6164" name="Ulead Image Editor Image" r:id="rId12" imgW="714194" imgH="803180" progId="">
                  <p:embed/>
                </p:oleObj>
              </a:graphicData>
            </a:graphic>
          </p:graphicFrame>
          <p:sp>
            <p:nvSpPr>
              <p:cNvPr id="6171" name="Rectangle 22"/>
              <p:cNvSpPr>
                <a:spLocks noChangeArrowheads="1"/>
              </p:cNvSpPr>
              <p:nvPr/>
            </p:nvSpPr>
            <p:spPr bwMode="auto">
              <a:xfrm>
                <a:off x="1286" y="297"/>
                <a:ext cx="242" cy="327"/>
              </a:xfrm>
              <a:prstGeom prst="rect">
                <a:avLst/>
              </a:prstGeom>
              <a:noFill/>
              <a:ln w="9525">
                <a:noFill/>
                <a:miter lim="800000"/>
                <a:headEnd/>
                <a:tailEnd/>
              </a:ln>
            </p:spPr>
            <p:txBody>
              <a:bodyPr wrap="none" lIns="92075" tIns="46038" rIns="92075" bIns="46038">
                <a:spAutoFit/>
              </a:bodyPr>
              <a:lstStyle/>
              <a:p>
                <a:pPr algn="l" defTabSz="762000"/>
                <a:r>
                  <a:rPr lang="fr-FR" sz="2800"/>
                  <a:t>+</a:t>
                </a:r>
              </a:p>
            </p:txBody>
          </p:sp>
        </p:grpSp>
      </p:grpSp>
      <p:grpSp>
        <p:nvGrpSpPr>
          <p:cNvPr id="5" name="Group 23"/>
          <p:cNvGrpSpPr>
            <a:grpSpLocks/>
          </p:cNvGrpSpPr>
          <p:nvPr/>
        </p:nvGrpSpPr>
        <p:grpSpPr bwMode="auto">
          <a:xfrm>
            <a:off x="7543800" y="1941513"/>
            <a:ext cx="1576388" cy="944562"/>
            <a:chOff x="4752" y="1223"/>
            <a:chExt cx="993" cy="595"/>
          </a:xfrm>
        </p:grpSpPr>
        <p:graphicFrame>
          <p:nvGraphicFramePr>
            <p:cNvPr id="6147" name="Object 24"/>
            <p:cNvGraphicFramePr>
              <a:graphicFrameLocks/>
            </p:cNvGraphicFramePr>
            <p:nvPr/>
          </p:nvGraphicFramePr>
          <p:xfrm>
            <a:off x="4752" y="1223"/>
            <a:ext cx="993" cy="595"/>
          </p:xfrm>
          <a:graphic>
            <a:graphicData uri="http://schemas.openxmlformats.org/presentationml/2006/ole">
              <p:oleObj spid="_x0000_s6165" name="CorelDRAW!" r:id="rId13" imgW="5827471" imgH="3500323" progId="">
                <p:embed/>
              </p:oleObj>
            </a:graphicData>
          </a:graphic>
        </p:graphicFrame>
        <p:sp>
          <p:nvSpPr>
            <p:cNvPr id="6167" name="Rectangle 25"/>
            <p:cNvSpPr>
              <a:spLocks noChangeArrowheads="1"/>
            </p:cNvSpPr>
            <p:nvPr/>
          </p:nvSpPr>
          <p:spPr bwMode="auto">
            <a:xfrm>
              <a:off x="4853" y="1364"/>
              <a:ext cx="850" cy="192"/>
            </a:xfrm>
            <a:prstGeom prst="rect">
              <a:avLst/>
            </a:prstGeom>
            <a:noFill/>
            <a:ln w="9525">
              <a:noFill/>
              <a:miter lim="800000"/>
              <a:headEnd/>
              <a:tailEnd/>
            </a:ln>
          </p:spPr>
          <p:txBody>
            <a:bodyPr wrap="none" lIns="92075" tIns="46038" rIns="92075" bIns="46038">
              <a:spAutoFit/>
            </a:bodyPr>
            <a:lstStyle/>
            <a:p>
              <a:pPr algn="l" defTabSz="762000"/>
              <a:r>
                <a:rPr lang="fr-FR" sz="1400" b="1" i="1"/>
                <a:t>PRODUCTION</a:t>
              </a:r>
            </a:p>
          </p:txBody>
        </p:sp>
      </p:grpSp>
      <p:sp>
        <p:nvSpPr>
          <p:cNvPr id="6160" name="Rectangle 26"/>
          <p:cNvSpPr>
            <a:spLocks noChangeArrowheads="1"/>
          </p:cNvSpPr>
          <p:nvPr/>
        </p:nvSpPr>
        <p:spPr bwMode="auto">
          <a:xfrm>
            <a:off x="1511300" y="4038600"/>
            <a:ext cx="6683375" cy="1390650"/>
          </a:xfrm>
          <a:prstGeom prst="rect">
            <a:avLst/>
          </a:prstGeom>
          <a:noFill/>
          <a:ln w="12700">
            <a:noFill/>
            <a:miter lim="800000"/>
            <a:headEnd type="none" w="sm" len="sm"/>
            <a:tailEnd type="none" w="sm" len="sm"/>
          </a:ln>
        </p:spPr>
        <p:txBody>
          <a:bodyPr wrap="none" anchor="ctr"/>
          <a:lstStyle/>
          <a:p>
            <a:endParaRPr lang="fr-FR"/>
          </a:p>
        </p:txBody>
      </p:sp>
      <p:sp>
        <p:nvSpPr>
          <p:cNvPr id="6161" name="Rectangle 27">
            <a:hlinkClick r:id="rId14" action="ppaction://hlinksldjump"/>
          </p:cNvPr>
          <p:cNvSpPr>
            <a:spLocks noChangeArrowheads="1"/>
          </p:cNvSpPr>
          <p:nvPr/>
        </p:nvSpPr>
        <p:spPr bwMode="auto">
          <a:xfrm>
            <a:off x="7493000" y="1930400"/>
            <a:ext cx="1651000" cy="939800"/>
          </a:xfrm>
          <a:prstGeom prst="rect">
            <a:avLst/>
          </a:prstGeom>
          <a:noFill/>
          <a:ln w="12700">
            <a:noFill/>
            <a:miter lim="800000"/>
            <a:headEnd type="none" w="sm" len="sm"/>
            <a:tailEnd type="none" w="sm" len="sm"/>
          </a:ln>
        </p:spPr>
        <p:txBody>
          <a:bodyPr wrap="none" anchor="ctr"/>
          <a:lstStyle/>
          <a:p>
            <a:endParaRPr lang="fr-FR"/>
          </a:p>
        </p:txBody>
      </p:sp>
      <p:sp>
        <p:nvSpPr>
          <p:cNvPr id="6162" name="Rectangle 28"/>
          <p:cNvSpPr>
            <a:spLocks noChangeArrowheads="1"/>
          </p:cNvSpPr>
          <p:nvPr/>
        </p:nvSpPr>
        <p:spPr bwMode="auto">
          <a:xfrm>
            <a:off x="1549400" y="4584700"/>
            <a:ext cx="6692900" cy="838200"/>
          </a:xfrm>
          <a:prstGeom prst="rect">
            <a:avLst/>
          </a:prstGeom>
          <a:noFill/>
          <a:ln w="12700">
            <a:noFill/>
            <a:miter lim="800000"/>
            <a:headEnd type="none" w="sm" len="sm"/>
            <a:tailEnd type="none" w="sm" len="sm"/>
          </a:ln>
        </p:spPr>
        <p:txBody>
          <a:bodyPr wrap="none" anchor="ctr"/>
          <a:lstStyle/>
          <a:p>
            <a:endParaRPr lang="fr-FR"/>
          </a:p>
        </p:txBody>
      </p:sp>
      <p:sp>
        <p:nvSpPr>
          <p:cNvPr id="6163" name="Rectangle 29">
            <a:hlinkClick r:id="rId14" action="ppaction://hlinksldjump"/>
          </p:cNvPr>
          <p:cNvSpPr>
            <a:spLocks noChangeArrowheads="1"/>
          </p:cNvSpPr>
          <p:nvPr/>
        </p:nvSpPr>
        <p:spPr bwMode="auto">
          <a:xfrm>
            <a:off x="7543800" y="1930400"/>
            <a:ext cx="1600200" cy="927100"/>
          </a:xfrm>
          <a:prstGeom prst="rect">
            <a:avLst/>
          </a:prstGeom>
          <a:noFill/>
          <a:ln w="12700">
            <a:noFill/>
            <a:miter lim="800000"/>
            <a:headEnd type="none" w="sm" len="sm"/>
            <a:tailEnd type="none" w="sm" len="sm"/>
          </a:ln>
        </p:spPr>
        <p:txBody>
          <a:bodyPr wrap="none" anchor="ctr"/>
          <a:lstStyle/>
          <a:p>
            <a:endParaRPr lang="fr-FR"/>
          </a:p>
        </p:txBody>
      </p:sp>
      <p:sp>
        <p:nvSpPr>
          <p:cNvPr id="14366" name="Rectangle 30"/>
          <p:cNvSpPr>
            <a:spLocks noGrp="1" noChangeArrowheads="1"/>
          </p:cNvSpPr>
          <p:nvPr>
            <p:ph type="title" idx="4294967295"/>
          </p:nvPr>
        </p:nvSpPr>
        <p:spPr>
          <a:xfrm>
            <a:off x="304800" y="457200"/>
            <a:ext cx="398463" cy="5867400"/>
          </a:xfrm>
        </p:spPr>
        <p:txBody>
          <a:bodyPr>
            <a:normAutofit fontScale="90000"/>
          </a:bodyPr>
          <a:lstStyle/>
          <a:p>
            <a:pPr>
              <a:defRPr/>
            </a:pPr>
            <a:r>
              <a:rPr lang="fr-FR" sz="2000" b="1" smtClean="0">
                <a:solidFill>
                  <a:srgbClr val="063DE8"/>
                </a:solidFill>
                <a:effectLst>
                  <a:outerShdw blurRad="38100" dist="38100" dir="2700000" algn="tl">
                    <a:srgbClr val="C0C0C0"/>
                  </a:outerShdw>
                </a:effectLst>
              </a:rPr>
              <a:t>TEST</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DES</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HYBRIDOMES</a:t>
            </a:r>
            <a:endParaRPr lang="fr-FR" smtClean="0"/>
          </a:p>
        </p:txBody>
      </p:sp>
      <p:sp>
        <p:nvSpPr>
          <p:cNvPr id="14367" name="AutoShape 31">
            <a:hlinkClick r:id="" action="ppaction://hlinkshowjump?jump=firstslide" highlightClick="1"/>
          </p:cNvPr>
          <p:cNvSpPr>
            <a:spLocks noChangeArrowheads="1"/>
          </p:cNvSpPr>
          <p:nvPr/>
        </p:nvSpPr>
        <p:spPr bwMode="auto">
          <a:xfrm>
            <a:off x="8321675" y="6330950"/>
            <a:ext cx="466725" cy="306388"/>
          </a:xfrm>
          <a:prstGeom prst="actionButtonBeginning">
            <a:avLst/>
          </a:prstGeom>
          <a:solidFill>
            <a:schemeClr val="accent1"/>
          </a:solidFill>
          <a:ln w="12700">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pPr>
              <a:defRPr/>
            </a:pPr>
            <a:endParaRPr lang="fr-FR"/>
          </a:p>
        </p:txBody>
      </p:sp>
      <p:sp>
        <p:nvSpPr>
          <p:cNvPr id="6166" name="Rectangle 33">
            <a:hlinkClick r:id="rId14" action="ppaction://hlinksldjump"/>
          </p:cNvPr>
          <p:cNvSpPr>
            <a:spLocks noChangeArrowheads="1"/>
          </p:cNvSpPr>
          <p:nvPr/>
        </p:nvSpPr>
        <p:spPr bwMode="auto">
          <a:xfrm>
            <a:off x="2362200" y="4876800"/>
            <a:ext cx="2590800" cy="609600"/>
          </a:xfrm>
          <a:prstGeom prst="rect">
            <a:avLst/>
          </a:prstGeom>
          <a:noFill/>
          <a:ln w="9525">
            <a:noFill/>
            <a:miter lim="800000"/>
            <a:headEnd/>
            <a:tailEnd/>
          </a:ln>
        </p:spPr>
        <p:txBody>
          <a:bodyPr wrap="none" lIns="92075" tIns="46038" rIns="92075" bIns="46038" anchor="ctr">
            <a:spAutoFit/>
          </a:bodyPr>
          <a:lstStyle/>
          <a:p>
            <a:endParaRPr lang="fr-F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p:cNvGraphicFramePr>
          <p:nvPr/>
        </p:nvGraphicFramePr>
        <p:xfrm>
          <a:off x="1108075" y="2819400"/>
          <a:ext cx="2051050" cy="1524000"/>
        </p:xfrm>
        <a:graphic>
          <a:graphicData uri="http://schemas.openxmlformats.org/presentationml/2006/ole">
            <p:oleObj spid="_x0000_s8205" name="Ulead Image Editor Image" r:id="rId4" imgW="549020" imgH="409300" progId="">
              <p:embed/>
            </p:oleObj>
          </a:graphicData>
        </a:graphic>
      </p:graphicFrame>
      <p:sp>
        <p:nvSpPr>
          <p:cNvPr id="8205" name="Rectangle 3"/>
          <p:cNvSpPr>
            <a:spLocks noChangeArrowheads="1"/>
          </p:cNvSpPr>
          <p:nvPr/>
        </p:nvSpPr>
        <p:spPr bwMode="auto">
          <a:xfrm>
            <a:off x="822325" y="2239963"/>
            <a:ext cx="3438525" cy="396875"/>
          </a:xfrm>
          <a:prstGeom prst="rect">
            <a:avLst/>
          </a:prstGeom>
          <a:noFill/>
          <a:ln w="9525">
            <a:noFill/>
            <a:miter lim="800000"/>
            <a:headEnd/>
            <a:tailEnd/>
          </a:ln>
        </p:spPr>
        <p:txBody>
          <a:bodyPr wrap="none" lIns="92075" tIns="46038" rIns="92075" bIns="46038">
            <a:spAutoFit/>
          </a:bodyPr>
          <a:lstStyle/>
          <a:p>
            <a:pPr algn="l" defTabSz="762000"/>
            <a:r>
              <a:rPr lang="fr-FR" b="1">
                <a:solidFill>
                  <a:schemeClr val="tx1"/>
                </a:solidFill>
              </a:rPr>
              <a:t>Amplification des hybridomes</a:t>
            </a:r>
          </a:p>
        </p:txBody>
      </p:sp>
      <p:graphicFrame>
        <p:nvGraphicFramePr>
          <p:cNvPr id="8195" name="Object 4"/>
          <p:cNvGraphicFramePr>
            <a:graphicFrameLocks/>
          </p:cNvGraphicFramePr>
          <p:nvPr/>
        </p:nvGraphicFramePr>
        <p:xfrm>
          <a:off x="5105400" y="1839913"/>
          <a:ext cx="1447800" cy="1836737"/>
        </p:xfrm>
        <a:graphic>
          <a:graphicData uri="http://schemas.openxmlformats.org/presentationml/2006/ole">
            <p:oleObj spid="_x0000_s8206" name="Ulead Image Editor Image" r:id="rId5" imgW="612746" imgH="774392" progId="">
              <p:embed/>
            </p:oleObj>
          </a:graphicData>
        </a:graphic>
      </p:graphicFrame>
      <p:sp>
        <p:nvSpPr>
          <p:cNvPr id="8206" name="Line 5"/>
          <p:cNvSpPr>
            <a:spLocks noChangeShapeType="1"/>
          </p:cNvSpPr>
          <p:nvPr/>
        </p:nvSpPr>
        <p:spPr bwMode="auto">
          <a:xfrm>
            <a:off x="3200400" y="3886200"/>
            <a:ext cx="1524000" cy="60960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8207" name="Line 6"/>
          <p:cNvSpPr>
            <a:spLocks noChangeShapeType="1"/>
          </p:cNvSpPr>
          <p:nvPr/>
        </p:nvSpPr>
        <p:spPr bwMode="auto">
          <a:xfrm flipV="1">
            <a:off x="3200400" y="2667000"/>
            <a:ext cx="1600200" cy="685800"/>
          </a:xfrm>
          <a:prstGeom prst="line">
            <a:avLst/>
          </a:prstGeom>
          <a:noFill/>
          <a:ln w="12700">
            <a:solidFill>
              <a:schemeClr val="tx1"/>
            </a:solidFill>
            <a:round/>
            <a:headEnd type="none" w="sm" len="sm"/>
            <a:tailEnd type="stealth" w="med" len="lg"/>
          </a:ln>
        </p:spPr>
        <p:txBody>
          <a:bodyPr wrap="none" anchor="ctr"/>
          <a:lstStyle/>
          <a:p>
            <a:endParaRPr lang="fr-FR"/>
          </a:p>
        </p:txBody>
      </p:sp>
      <p:graphicFrame>
        <p:nvGraphicFramePr>
          <p:cNvPr id="8196" name="Object 7"/>
          <p:cNvGraphicFramePr>
            <a:graphicFrameLocks/>
          </p:cNvGraphicFramePr>
          <p:nvPr/>
        </p:nvGraphicFramePr>
        <p:xfrm>
          <a:off x="4724400" y="4200525"/>
          <a:ext cx="2209800" cy="2101850"/>
        </p:xfrm>
        <a:graphic>
          <a:graphicData uri="http://schemas.openxmlformats.org/presentationml/2006/ole">
            <p:oleObj spid="_x0000_s8207" name="Ulead Image Editor Image" r:id="rId6" imgW="946033" imgH="900000" progId="">
              <p:embed/>
            </p:oleObj>
          </a:graphicData>
        </a:graphic>
      </p:graphicFrame>
      <p:sp>
        <p:nvSpPr>
          <p:cNvPr id="8208" name="Rectangle 8">
            <a:hlinkClick r:id="rId7" action="ppaction://hlinksldjump"/>
          </p:cNvPr>
          <p:cNvSpPr>
            <a:spLocks noChangeArrowheads="1"/>
          </p:cNvSpPr>
          <p:nvPr/>
        </p:nvSpPr>
        <p:spPr bwMode="auto">
          <a:xfrm>
            <a:off x="6707188" y="2057400"/>
            <a:ext cx="2281237" cy="701675"/>
          </a:xfrm>
          <a:prstGeom prst="rect">
            <a:avLst/>
          </a:prstGeom>
          <a:noFill/>
          <a:ln w="9525">
            <a:noFill/>
            <a:miter lim="800000"/>
            <a:headEnd/>
            <a:tailEnd/>
          </a:ln>
        </p:spPr>
        <p:txBody>
          <a:bodyPr wrap="none" lIns="92075" tIns="46038" rIns="92075" bIns="46038">
            <a:spAutoFit/>
          </a:bodyPr>
          <a:lstStyle/>
          <a:p>
            <a:pPr defTabSz="762000"/>
            <a:r>
              <a:rPr lang="fr-FR" b="1" u="sng">
                <a:solidFill>
                  <a:schemeClr val="hlink"/>
                </a:solidFill>
              </a:rPr>
              <a:t>Production par</a:t>
            </a:r>
          </a:p>
          <a:p>
            <a:pPr defTabSz="762000"/>
            <a:r>
              <a:rPr lang="fr-FR" b="1" u="sng">
                <a:solidFill>
                  <a:schemeClr val="hlink"/>
                </a:solidFill>
              </a:rPr>
              <a:t> cultures cellulaires</a:t>
            </a:r>
            <a:endParaRPr lang="fr-FR" b="1">
              <a:solidFill>
                <a:schemeClr val="tx1"/>
              </a:solidFill>
            </a:endParaRPr>
          </a:p>
        </p:txBody>
      </p:sp>
      <p:sp>
        <p:nvSpPr>
          <p:cNvPr id="8209" name="Rectangle 9"/>
          <p:cNvSpPr>
            <a:spLocks noChangeArrowheads="1"/>
          </p:cNvSpPr>
          <p:nvPr/>
        </p:nvSpPr>
        <p:spPr bwMode="auto">
          <a:xfrm>
            <a:off x="6638925" y="4602163"/>
            <a:ext cx="2351088" cy="701675"/>
          </a:xfrm>
          <a:prstGeom prst="rect">
            <a:avLst/>
          </a:prstGeom>
          <a:noFill/>
          <a:ln w="9525">
            <a:noFill/>
            <a:miter lim="800000"/>
            <a:headEnd/>
            <a:tailEnd/>
          </a:ln>
        </p:spPr>
        <p:txBody>
          <a:bodyPr wrap="none" lIns="92075" tIns="46038" rIns="92075" bIns="46038">
            <a:spAutoFit/>
          </a:bodyPr>
          <a:lstStyle/>
          <a:p>
            <a:pPr defTabSz="762000"/>
            <a:r>
              <a:rPr lang="fr-FR" b="1" u="sng">
                <a:solidFill>
                  <a:schemeClr val="hlink"/>
                </a:solidFill>
              </a:rPr>
              <a:t>Production dans </a:t>
            </a:r>
          </a:p>
          <a:p>
            <a:pPr defTabSz="762000"/>
            <a:r>
              <a:rPr lang="fr-FR" b="1" u="sng">
                <a:solidFill>
                  <a:schemeClr val="hlink"/>
                </a:solidFill>
              </a:rPr>
              <a:t>les liquides d'ascites</a:t>
            </a:r>
            <a:endParaRPr lang="fr-FR" b="1">
              <a:solidFill>
                <a:schemeClr val="tx1"/>
              </a:solidFill>
            </a:endParaRPr>
          </a:p>
        </p:txBody>
      </p:sp>
      <p:sp>
        <p:nvSpPr>
          <p:cNvPr id="8210" name="Rectangle 10"/>
          <p:cNvSpPr>
            <a:spLocks noChangeArrowheads="1"/>
          </p:cNvSpPr>
          <p:nvPr/>
        </p:nvSpPr>
        <p:spPr bwMode="auto">
          <a:xfrm>
            <a:off x="6858000" y="0"/>
            <a:ext cx="2284413" cy="1981200"/>
          </a:xfrm>
          <a:prstGeom prst="rect">
            <a:avLst/>
          </a:prstGeom>
          <a:solidFill>
            <a:srgbClr val="FDE3BA"/>
          </a:solidFill>
          <a:ln w="9525">
            <a:noFill/>
            <a:miter lim="800000"/>
            <a:headEnd/>
            <a:tailEnd/>
          </a:ln>
        </p:spPr>
        <p:txBody>
          <a:bodyPr wrap="none" anchor="ctr"/>
          <a:lstStyle/>
          <a:p>
            <a:endParaRPr lang="fr-FR"/>
          </a:p>
        </p:txBody>
      </p:sp>
      <p:grpSp>
        <p:nvGrpSpPr>
          <p:cNvPr id="2" name="Group 11"/>
          <p:cNvGrpSpPr>
            <a:grpSpLocks/>
          </p:cNvGrpSpPr>
          <p:nvPr/>
        </p:nvGrpSpPr>
        <p:grpSpPr bwMode="auto">
          <a:xfrm>
            <a:off x="1271588" y="0"/>
            <a:ext cx="7835900" cy="1885950"/>
            <a:chOff x="801" y="0"/>
            <a:chExt cx="4936" cy="1188"/>
          </a:xfrm>
        </p:grpSpPr>
        <p:grpSp>
          <p:nvGrpSpPr>
            <p:cNvPr id="3" name="Group 12"/>
            <p:cNvGrpSpPr>
              <a:grpSpLocks/>
            </p:cNvGrpSpPr>
            <p:nvPr/>
          </p:nvGrpSpPr>
          <p:grpSpPr bwMode="auto">
            <a:xfrm>
              <a:off x="2441" y="0"/>
              <a:ext cx="3296" cy="1188"/>
              <a:chOff x="2441" y="0"/>
              <a:chExt cx="3296" cy="1188"/>
            </a:xfrm>
          </p:grpSpPr>
          <p:graphicFrame>
            <p:nvGraphicFramePr>
              <p:cNvPr id="8199" name="Object 13"/>
              <p:cNvGraphicFramePr>
                <a:graphicFrameLocks/>
              </p:cNvGraphicFramePr>
              <p:nvPr/>
            </p:nvGraphicFramePr>
            <p:xfrm>
              <a:off x="2441" y="420"/>
              <a:ext cx="319" cy="143"/>
            </p:xfrm>
            <a:graphic>
              <a:graphicData uri="http://schemas.openxmlformats.org/presentationml/2006/ole">
                <p:oleObj spid="_x0000_s8208" name="Ulead Image Editor Image" r:id="rId8" imgW="737988" imgH="242625" progId="">
                  <p:embed/>
                </p:oleObj>
              </a:graphicData>
            </a:graphic>
          </p:graphicFrame>
          <p:graphicFrame>
            <p:nvGraphicFramePr>
              <p:cNvPr id="8200" name="Object 14"/>
              <p:cNvGraphicFramePr>
                <a:graphicFrameLocks/>
              </p:cNvGraphicFramePr>
              <p:nvPr/>
            </p:nvGraphicFramePr>
            <p:xfrm>
              <a:off x="3024" y="414"/>
              <a:ext cx="239" cy="236"/>
            </p:xfrm>
            <a:graphic>
              <a:graphicData uri="http://schemas.openxmlformats.org/presentationml/2006/ole">
                <p:oleObj spid="_x0000_s8209" name="Ulead Image Editor Image" r:id="rId9" imgW="803180" imgH="566675" progId="">
                  <p:embed/>
                </p:oleObj>
              </a:graphicData>
            </a:graphic>
          </p:graphicFrame>
          <p:graphicFrame>
            <p:nvGraphicFramePr>
              <p:cNvPr id="8201" name="Object 15"/>
              <p:cNvGraphicFramePr>
                <a:graphicFrameLocks/>
              </p:cNvGraphicFramePr>
              <p:nvPr/>
            </p:nvGraphicFramePr>
            <p:xfrm>
              <a:off x="3600" y="342"/>
              <a:ext cx="481" cy="370"/>
            </p:xfrm>
            <a:graphic>
              <a:graphicData uri="http://schemas.openxmlformats.org/presentationml/2006/ole">
                <p:oleObj spid="_x0000_s8210" name="Ulead Image Editor Image" r:id="rId10" imgW="1060179" imgH="590391" progId="">
                  <p:embed/>
                </p:oleObj>
              </a:graphicData>
            </a:graphic>
          </p:graphicFrame>
          <p:graphicFrame>
            <p:nvGraphicFramePr>
              <p:cNvPr id="8202" name="Object 16"/>
              <p:cNvGraphicFramePr>
                <a:graphicFrameLocks/>
              </p:cNvGraphicFramePr>
              <p:nvPr/>
            </p:nvGraphicFramePr>
            <p:xfrm>
              <a:off x="4375" y="455"/>
              <a:ext cx="374" cy="278"/>
            </p:xfrm>
            <a:graphic>
              <a:graphicData uri="http://schemas.openxmlformats.org/presentationml/2006/ole">
                <p:oleObj spid="_x0000_s8211" name="Ulead Image Editor Image" r:id="rId11" imgW="549020" imgH="409300" progId="">
                  <p:embed/>
                </p:oleObj>
              </a:graphicData>
            </a:graphic>
          </p:graphicFrame>
          <p:graphicFrame>
            <p:nvGraphicFramePr>
              <p:cNvPr id="8203" name="Object 17"/>
              <p:cNvGraphicFramePr>
                <a:graphicFrameLocks/>
              </p:cNvGraphicFramePr>
              <p:nvPr/>
            </p:nvGraphicFramePr>
            <p:xfrm>
              <a:off x="5097" y="0"/>
              <a:ext cx="640" cy="609"/>
            </p:xfrm>
            <a:graphic>
              <a:graphicData uri="http://schemas.openxmlformats.org/presentationml/2006/ole">
                <p:oleObj spid="_x0000_s8212" name="Ulead Image Editor Image" r:id="rId12" imgW="946033" imgH="900000" progId="">
                  <p:embed/>
                </p:oleObj>
              </a:graphicData>
            </a:graphic>
          </p:graphicFrame>
          <p:graphicFrame>
            <p:nvGraphicFramePr>
              <p:cNvPr id="8204" name="Object 18"/>
              <p:cNvGraphicFramePr>
                <a:graphicFrameLocks/>
              </p:cNvGraphicFramePr>
              <p:nvPr/>
            </p:nvGraphicFramePr>
            <p:xfrm>
              <a:off x="5263" y="694"/>
              <a:ext cx="390" cy="494"/>
            </p:xfrm>
            <a:graphic>
              <a:graphicData uri="http://schemas.openxmlformats.org/presentationml/2006/ole">
                <p:oleObj spid="_x0000_s8213" name="Ulead Image Editor Image" r:id="rId13" imgW="612746" imgH="774392" progId="">
                  <p:embed/>
                </p:oleObj>
              </a:graphicData>
            </a:graphic>
          </p:graphicFrame>
          <p:sp>
            <p:nvSpPr>
              <p:cNvPr id="8225" name="Line 19"/>
              <p:cNvSpPr>
                <a:spLocks noChangeShapeType="1"/>
              </p:cNvSpPr>
              <p:nvPr/>
            </p:nvSpPr>
            <p:spPr bwMode="auto">
              <a:xfrm>
                <a:off x="4876" y="676"/>
                <a:ext cx="358" cy="107"/>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8226" name="Line 20"/>
              <p:cNvSpPr>
                <a:spLocks noChangeShapeType="1"/>
              </p:cNvSpPr>
              <p:nvPr/>
            </p:nvSpPr>
            <p:spPr bwMode="auto">
              <a:xfrm flipV="1">
                <a:off x="4855" y="389"/>
                <a:ext cx="344" cy="104"/>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8227" name="Line 21"/>
              <p:cNvSpPr>
                <a:spLocks noChangeShapeType="1"/>
              </p:cNvSpPr>
              <p:nvPr/>
            </p:nvSpPr>
            <p:spPr bwMode="auto">
              <a:xfrm>
                <a:off x="4089" y="568"/>
                <a:ext cx="251"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8228" name="Line 22"/>
              <p:cNvSpPr>
                <a:spLocks noChangeShapeType="1"/>
              </p:cNvSpPr>
              <p:nvPr/>
            </p:nvSpPr>
            <p:spPr bwMode="auto">
              <a:xfrm>
                <a:off x="3301" y="533"/>
                <a:ext cx="250"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8229" name="Line 23"/>
              <p:cNvSpPr>
                <a:spLocks noChangeShapeType="1"/>
              </p:cNvSpPr>
              <p:nvPr/>
            </p:nvSpPr>
            <p:spPr bwMode="auto">
              <a:xfrm>
                <a:off x="2764" y="497"/>
                <a:ext cx="250" cy="0"/>
              </a:xfrm>
              <a:prstGeom prst="line">
                <a:avLst/>
              </a:prstGeom>
              <a:noFill/>
              <a:ln w="12700">
                <a:solidFill>
                  <a:schemeClr val="tx1"/>
                </a:solidFill>
                <a:round/>
                <a:headEnd type="none" w="sm" len="sm"/>
                <a:tailEnd type="stealth" w="med" len="lg"/>
              </a:ln>
            </p:spPr>
            <p:txBody>
              <a:bodyPr wrap="none" anchor="ctr"/>
              <a:lstStyle/>
              <a:p>
                <a:endParaRPr lang="fr-FR"/>
              </a:p>
            </p:txBody>
          </p:sp>
        </p:grpSp>
        <p:sp>
          <p:nvSpPr>
            <p:cNvPr id="8222" name="Line 24"/>
            <p:cNvSpPr>
              <a:spLocks noChangeShapeType="1"/>
            </p:cNvSpPr>
            <p:nvPr/>
          </p:nvSpPr>
          <p:spPr bwMode="auto">
            <a:xfrm>
              <a:off x="2071" y="467"/>
              <a:ext cx="329" cy="13"/>
            </a:xfrm>
            <a:prstGeom prst="line">
              <a:avLst/>
            </a:prstGeom>
            <a:noFill/>
            <a:ln w="12700">
              <a:solidFill>
                <a:schemeClr val="tx1"/>
              </a:solidFill>
              <a:round/>
              <a:headEnd type="none" w="sm" len="sm"/>
              <a:tailEnd type="stealth" w="med" len="lg"/>
            </a:ln>
          </p:spPr>
          <p:txBody>
            <a:bodyPr wrap="none" anchor="ctr"/>
            <a:lstStyle/>
            <a:p>
              <a:endParaRPr lang="fr-FR"/>
            </a:p>
          </p:txBody>
        </p:sp>
        <p:grpSp>
          <p:nvGrpSpPr>
            <p:cNvPr id="4" name="Group 25"/>
            <p:cNvGrpSpPr>
              <a:grpSpLocks/>
            </p:cNvGrpSpPr>
            <p:nvPr/>
          </p:nvGrpSpPr>
          <p:grpSpPr bwMode="auto">
            <a:xfrm>
              <a:off x="801" y="165"/>
              <a:ext cx="1151" cy="666"/>
              <a:chOff x="801" y="165"/>
              <a:chExt cx="1151" cy="666"/>
            </a:xfrm>
          </p:grpSpPr>
          <p:graphicFrame>
            <p:nvGraphicFramePr>
              <p:cNvPr id="8197" name="Object 26"/>
              <p:cNvGraphicFramePr>
                <a:graphicFrameLocks/>
              </p:cNvGraphicFramePr>
              <p:nvPr/>
            </p:nvGraphicFramePr>
            <p:xfrm>
              <a:off x="801" y="165"/>
              <a:ext cx="446" cy="666"/>
            </p:xfrm>
            <a:graphic>
              <a:graphicData uri="http://schemas.openxmlformats.org/presentationml/2006/ole">
                <p:oleObj spid="_x0000_s8214" name="Ulead Image Editor Image" r:id="rId14" imgW="880974" imgH="946033" progId="">
                  <p:embed/>
                </p:oleObj>
              </a:graphicData>
            </a:graphic>
          </p:graphicFrame>
          <p:graphicFrame>
            <p:nvGraphicFramePr>
              <p:cNvPr id="8198" name="Object 27"/>
              <p:cNvGraphicFramePr>
                <a:graphicFrameLocks/>
              </p:cNvGraphicFramePr>
              <p:nvPr/>
            </p:nvGraphicFramePr>
            <p:xfrm>
              <a:off x="1570" y="177"/>
              <a:ext cx="382" cy="597"/>
            </p:xfrm>
            <a:graphic>
              <a:graphicData uri="http://schemas.openxmlformats.org/presentationml/2006/ole">
                <p:oleObj spid="_x0000_s8215" name="Ulead Image Editor Image" r:id="rId15" imgW="714194" imgH="803180" progId="">
                  <p:embed/>
                </p:oleObj>
              </a:graphicData>
            </a:graphic>
          </p:graphicFrame>
          <p:sp>
            <p:nvSpPr>
              <p:cNvPr id="8224" name="Rectangle 28"/>
              <p:cNvSpPr>
                <a:spLocks noChangeArrowheads="1"/>
              </p:cNvSpPr>
              <p:nvPr/>
            </p:nvSpPr>
            <p:spPr bwMode="auto">
              <a:xfrm>
                <a:off x="1286" y="297"/>
                <a:ext cx="242" cy="327"/>
              </a:xfrm>
              <a:prstGeom prst="rect">
                <a:avLst/>
              </a:prstGeom>
              <a:noFill/>
              <a:ln w="9525">
                <a:noFill/>
                <a:miter lim="800000"/>
                <a:headEnd/>
                <a:tailEnd/>
              </a:ln>
            </p:spPr>
            <p:txBody>
              <a:bodyPr wrap="none" lIns="92075" tIns="46038" rIns="92075" bIns="46038">
                <a:spAutoFit/>
              </a:bodyPr>
              <a:lstStyle/>
              <a:p>
                <a:pPr algn="l" defTabSz="762000"/>
                <a:r>
                  <a:rPr lang="fr-FR" sz="2800"/>
                  <a:t>+</a:t>
                </a:r>
              </a:p>
            </p:txBody>
          </p:sp>
        </p:grpSp>
      </p:grpSp>
      <p:sp>
        <p:nvSpPr>
          <p:cNvPr id="18461" name="Rectangle 29"/>
          <p:cNvSpPr>
            <a:spLocks noGrp="1" noChangeArrowheads="1"/>
          </p:cNvSpPr>
          <p:nvPr>
            <p:ph type="title" idx="4294967295"/>
          </p:nvPr>
        </p:nvSpPr>
        <p:spPr>
          <a:xfrm>
            <a:off x="228600" y="471488"/>
            <a:ext cx="422275" cy="6005512"/>
          </a:xfrm>
        </p:spPr>
        <p:txBody>
          <a:bodyPr>
            <a:normAutofit fontScale="90000"/>
          </a:bodyPr>
          <a:lstStyle/>
          <a:p>
            <a:pPr>
              <a:defRPr/>
            </a:pPr>
            <a:r>
              <a:rPr lang="fr-FR" sz="2000" b="1" smtClean="0">
                <a:solidFill>
                  <a:srgbClr val="063DE8"/>
                </a:solidFill>
                <a:effectLst>
                  <a:outerShdw blurRad="38100" dist="38100" dir="2700000" algn="tl">
                    <a:srgbClr val="C0C0C0"/>
                  </a:outerShdw>
                </a:effectLst>
              </a:rPr>
              <a:t>PRODUCTION</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DES</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
            </a:r>
            <a:br>
              <a:rPr lang="fr-FR" sz="2000" b="1" smtClean="0">
                <a:solidFill>
                  <a:srgbClr val="063DE8"/>
                </a:solidFill>
                <a:effectLst>
                  <a:outerShdw blurRad="38100" dist="38100" dir="2700000" algn="tl">
                    <a:srgbClr val="C0C0C0"/>
                  </a:outerShdw>
                </a:effectLst>
              </a:rPr>
            </a:br>
            <a:r>
              <a:rPr lang="fr-FR" sz="2000" b="1" smtClean="0">
                <a:solidFill>
                  <a:srgbClr val="063DE8"/>
                </a:solidFill>
                <a:effectLst>
                  <a:outerShdw blurRad="38100" dist="38100" dir="2700000" algn="tl">
                    <a:srgbClr val="C0C0C0"/>
                  </a:outerShdw>
                </a:effectLst>
              </a:rPr>
              <a:t>ACM</a:t>
            </a:r>
            <a:br>
              <a:rPr lang="fr-FR" sz="2000" b="1" smtClean="0">
                <a:solidFill>
                  <a:srgbClr val="063DE8"/>
                </a:solidFill>
                <a:effectLst>
                  <a:outerShdw blurRad="38100" dist="38100" dir="2700000" algn="tl">
                    <a:srgbClr val="C0C0C0"/>
                  </a:outerShdw>
                </a:effectLst>
              </a:rPr>
            </a:br>
            <a:endParaRPr lang="fr-FR" sz="4000" b="1" smtClean="0">
              <a:solidFill>
                <a:srgbClr val="063DE8"/>
              </a:solidFill>
              <a:effectLst>
                <a:outerShdw blurRad="38100" dist="38100" dir="2700000" algn="tl">
                  <a:srgbClr val="C0C0C0"/>
                </a:outerShdw>
              </a:effectLst>
            </a:endParaRPr>
          </a:p>
        </p:txBody>
      </p:sp>
      <p:sp>
        <p:nvSpPr>
          <p:cNvPr id="18464" name="AutoShape 32">
            <a:hlinkClick r:id="" action="ppaction://hlinkshowjump?jump=firstslide" highlightClick="1"/>
          </p:cNvPr>
          <p:cNvSpPr>
            <a:spLocks noChangeArrowheads="1"/>
          </p:cNvSpPr>
          <p:nvPr/>
        </p:nvSpPr>
        <p:spPr bwMode="auto">
          <a:xfrm>
            <a:off x="8321675" y="6330950"/>
            <a:ext cx="466725" cy="306388"/>
          </a:xfrm>
          <a:prstGeom prst="actionButtonBeginning">
            <a:avLst/>
          </a:prstGeom>
          <a:solidFill>
            <a:schemeClr val="accent1"/>
          </a:solidFill>
          <a:ln w="12700">
            <a:noFill/>
            <a:miter lim="800000"/>
            <a:headEnd type="none" w="sm" len="sm"/>
            <a:tailEnd type="none" w="sm" len="sm"/>
          </a:ln>
          <a:effectLst>
            <a:prstShdw prst="shdw17" dist="17961" dir="2700000">
              <a:schemeClr val="accent1">
                <a:gamma/>
                <a:shade val="60000"/>
                <a:invGamma/>
              </a:schemeClr>
            </a:prstShdw>
          </a:effectLst>
        </p:spPr>
        <p:txBody>
          <a:bodyPr wrap="none" anchor="ctr"/>
          <a:lstStyle/>
          <a:p>
            <a:pPr>
              <a:defRPr/>
            </a:pPr>
            <a:endParaRPr lang="fr-FR"/>
          </a:p>
        </p:txBody>
      </p:sp>
      <p:sp>
        <p:nvSpPr>
          <p:cNvPr id="8214" name="Text Box 33"/>
          <p:cNvSpPr txBox="1">
            <a:spLocks noChangeArrowheads="1"/>
          </p:cNvSpPr>
          <p:nvPr/>
        </p:nvSpPr>
        <p:spPr bwMode="auto">
          <a:xfrm>
            <a:off x="5457825" y="3429000"/>
            <a:ext cx="3686175" cy="701675"/>
          </a:xfrm>
          <a:prstGeom prst="rect">
            <a:avLst/>
          </a:prstGeom>
          <a:noFill/>
          <a:ln w="9525">
            <a:noFill/>
            <a:miter lim="800000"/>
            <a:headEnd/>
            <a:tailEnd/>
          </a:ln>
        </p:spPr>
        <p:txBody>
          <a:bodyPr wrap="none" lIns="92075" tIns="46038" rIns="92075" bIns="46038">
            <a:spAutoFit/>
          </a:bodyPr>
          <a:lstStyle/>
          <a:p>
            <a:r>
              <a:rPr lang="fr-FR"/>
              <a:t>OBTENTION DES </a:t>
            </a:r>
          </a:p>
          <a:p>
            <a:r>
              <a:rPr lang="fr-FR"/>
              <a:t>ANTICORPS MONOCLONAUX</a:t>
            </a:r>
          </a:p>
        </p:txBody>
      </p:sp>
      <p:sp>
        <p:nvSpPr>
          <p:cNvPr id="8215" name="Rectangle 35">
            <a:hlinkClick r:id="rId16" action="ppaction://hlinksldjump"/>
          </p:cNvPr>
          <p:cNvSpPr>
            <a:spLocks noChangeArrowheads="1"/>
          </p:cNvSpPr>
          <p:nvPr/>
        </p:nvSpPr>
        <p:spPr bwMode="auto">
          <a:xfrm>
            <a:off x="5105400" y="3276600"/>
            <a:ext cx="4038600" cy="8382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8216" name="Text Box 36"/>
          <p:cNvSpPr txBox="1">
            <a:spLocks noChangeArrowheads="1"/>
          </p:cNvSpPr>
          <p:nvPr/>
        </p:nvSpPr>
        <p:spPr bwMode="auto">
          <a:xfrm>
            <a:off x="1066800" y="5410200"/>
            <a:ext cx="2474913" cy="701675"/>
          </a:xfrm>
          <a:prstGeom prst="rect">
            <a:avLst/>
          </a:prstGeom>
          <a:noFill/>
          <a:ln w="9525">
            <a:noFill/>
            <a:miter lim="800000"/>
            <a:headEnd/>
            <a:tailEnd/>
          </a:ln>
        </p:spPr>
        <p:txBody>
          <a:bodyPr wrap="none" lIns="92075" tIns="46038" rIns="92075" bIns="46038">
            <a:spAutoFit/>
          </a:bodyPr>
          <a:lstStyle/>
          <a:p>
            <a:r>
              <a:rPr lang="fr-FR"/>
              <a:t>CONSERVATION</a:t>
            </a:r>
          </a:p>
          <a:p>
            <a:r>
              <a:rPr lang="fr-FR"/>
              <a:t> DES HYBRIDOMES</a:t>
            </a:r>
          </a:p>
        </p:txBody>
      </p:sp>
      <p:sp>
        <p:nvSpPr>
          <p:cNvPr id="8217" name="Line 37"/>
          <p:cNvSpPr>
            <a:spLocks noChangeShapeType="1"/>
          </p:cNvSpPr>
          <p:nvPr/>
        </p:nvSpPr>
        <p:spPr bwMode="auto">
          <a:xfrm>
            <a:off x="2133600" y="4343400"/>
            <a:ext cx="0" cy="99060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8218" name="Rectangle 38">
            <a:hlinkClick r:id="rId17" action="ppaction://hlinksldjump"/>
          </p:cNvPr>
          <p:cNvSpPr>
            <a:spLocks noChangeArrowheads="1"/>
          </p:cNvSpPr>
          <p:nvPr/>
        </p:nvSpPr>
        <p:spPr bwMode="auto">
          <a:xfrm>
            <a:off x="1066800" y="5257800"/>
            <a:ext cx="2667000" cy="9906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8219" name="Rectangle 39">
            <a:hlinkClick r:id="rId18" action="ppaction://hlinksldjump"/>
          </p:cNvPr>
          <p:cNvSpPr>
            <a:spLocks noChangeArrowheads="1"/>
          </p:cNvSpPr>
          <p:nvPr/>
        </p:nvSpPr>
        <p:spPr bwMode="auto">
          <a:xfrm>
            <a:off x="6705600" y="4572000"/>
            <a:ext cx="2286000" cy="7620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8220" name="Rectangle 40">
            <a:hlinkClick r:id="rId7" action="ppaction://hlinksldjump"/>
          </p:cNvPr>
          <p:cNvSpPr>
            <a:spLocks noChangeArrowheads="1"/>
          </p:cNvSpPr>
          <p:nvPr/>
        </p:nvSpPr>
        <p:spPr bwMode="auto">
          <a:xfrm>
            <a:off x="6781800" y="2057400"/>
            <a:ext cx="2209800" cy="762000"/>
          </a:xfrm>
          <a:prstGeom prst="rect">
            <a:avLst/>
          </a:prstGeom>
          <a:noFill/>
          <a:ln w="9525">
            <a:noFill/>
            <a:miter lim="800000"/>
            <a:headEnd/>
            <a:tailEnd/>
          </a:ln>
        </p:spPr>
        <p:txBody>
          <a:bodyPr wrap="none" lIns="92075" tIns="46038" rIns="92075" bIns="46038" anchor="ctr">
            <a:spAutoFit/>
          </a:bodyPr>
          <a:lstStyle/>
          <a:p>
            <a:endParaRPr lang="fr-F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88640"/>
            <a:ext cx="6457952" cy="857256"/>
          </a:xfrm>
          <a:solidFill>
            <a:schemeClr val="accent1"/>
          </a:solidFill>
        </p:spPr>
        <p:txBody>
          <a:bodyPr/>
          <a:lstStyle/>
          <a:p>
            <a:r>
              <a:rPr lang="fr-FR" sz="2800" b="0" dirty="0" smtClean="0">
                <a:solidFill>
                  <a:schemeClr val="tx1"/>
                </a:solidFill>
              </a:rPr>
              <a:t>5. Mode d’action</a:t>
            </a:r>
            <a:r>
              <a:rPr lang="fr-FR" b="0" dirty="0" smtClean="0"/>
              <a:t>:</a:t>
            </a:r>
            <a:endParaRPr lang="fr-FR" b="0" dirty="0"/>
          </a:p>
        </p:txBody>
      </p:sp>
      <p:sp>
        <p:nvSpPr>
          <p:cNvPr id="3" name="Sous-titre 2"/>
          <p:cNvSpPr>
            <a:spLocks noGrp="1"/>
          </p:cNvSpPr>
          <p:nvPr>
            <p:ph type="subTitle" idx="1"/>
          </p:nvPr>
        </p:nvSpPr>
        <p:spPr>
          <a:xfrm>
            <a:off x="1835696" y="1340768"/>
            <a:ext cx="6572296" cy="4946186"/>
          </a:xfrm>
        </p:spPr>
        <p:txBody>
          <a:bodyPr/>
          <a:lstStyle/>
          <a:p>
            <a:r>
              <a:rPr lang="fr-FR" dirty="0" smtClean="0"/>
              <a:t> </a:t>
            </a:r>
            <a:r>
              <a:rPr lang="fr-FR" sz="2000" b="0" dirty="0" smtClean="0">
                <a:solidFill>
                  <a:schemeClr val="tx1"/>
                </a:solidFill>
              </a:rPr>
              <a:t>Les </a:t>
            </a:r>
            <a:r>
              <a:rPr lang="fr-FR" sz="2000" dirty="0" smtClean="0">
                <a:solidFill>
                  <a:schemeClr val="tx1"/>
                </a:solidFill>
              </a:rPr>
              <a:t>anticorps monoclonaux </a:t>
            </a:r>
            <a:r>
              <a:rPr lang="fr-FR" sz="2000" b="0" dirty="0" smtClean="0">
                <a:solidFill>
                  <a:schemeClr val="tx1"/>
                </a:solidFill>
              </a:rPr>
              <a:t>peuvent fonctionner selon </a:t>
            </a:r>
            <a:r>
              <a:rPr lang="fr-FR" sz="2000" dirty="0" smtClean="0">
                <a:solidFill>
                  <a:schemeClr val="tx1"/>
                </a:solidFill>
              </a:rPr>
              <a:t>trois</a:t>
            </a:r>
            <a:r>
              <a:rPr lang="fr-FR" sz="2000" b="0" dirty="0" smtClean="0">
                <a:solidFill>
                  <a:schemeClr val="tx1"/>
                </a:solidFill>
              </a:rPr>
              <a:t> principaux modes D’action :</a:t>
            </a:r>
          </a:p>
          <a:p>
            <a:r>
              <a:rPr lang="fr-FR" sz="2000" b="0" dirty="0" smtClean="0">
                <a:solidFill>
                  <a:schemeClr val="tx1"/>
                </a:solidFill>
              </a:rPr>
              <a:t>A- en</a:t>
            </a:r>
            <a:r>
              <a:rPr lang="fr-FR" sz="2000" dirty="0" smtClean="0">
                <a:solidFill>
                  <a:schemeClr val="tx1"/>
                </a:solidFill>
              </a:rPr>
              <a:t> bloquant </a:t>
            </a:r>
            <a:r>
              <a:rPr lang="fr-FR" sz="2000" b="0" dirty="0" smtClean="0">
                <a:solidFill>
                  <a:schemeClr val="tx1"/>
                </a:solidFill>
              </a:rPr>
              <a:t>l’action de molécules ou de Récepteurs spécifiques</a:t>
            </a:r>
          </a:p>
          <a:p>
            <a:r>
              <a:rPr lang="fr-FR" sz="2000" b="0" dirty="0" smtClean="0">
                <a:solidFill>
                  <a:schemeClr val="tx1"/>
                </a:solidFill>
              </a:rPr>
              <a:t>B-  en </a:t>
            </a:r>
            <a:r>
              <a:rPr lang="fr-FR" sz="2000" dirty="0" smtClean="0">
                <a:solidFill>
                  <a:schemeClr val="tx1"/>
                </a:solidFill>
              </a:rPr>
              <a:t>ciblant </a:t>
            </a:r>
            <a:r>
              <a:rPr lang="fr-FR" sz="2000" b="0" dirty="0" smtClean="0">
                <a:solidFill>
                  <a:schemeClr val="tx1"/>
                </a:solidFill>
              </a:rPr>
              <a:t>des cellules spécifiques</a:t>
            </a:r>
          </a:p>
          <a:p>
            <a:r>
              <a:rPr lang="fr-FR" sz="2000" b="0" dirty="0" smtClean="0">
                <a:solidFill>
                  <a:schemeClr val="tx1"/>
                </a:solidFill>
              </a:rPr>
              <a:t>C- ou en fonctionnant comme des molécules  De </a:t>
            </a:r>
            <a:r>
              <a:rPr lang="fr-FR" sz="2000" dirty="0" smtClean="0">
                <a:solidFill>
                  <a:schemeClr val="tx1"/>
                </a:solidFill>
              </a:rPr>
              <a:t>signalisation</a:t>
            </a:r>
            <a:r>
              <a:rPr lang="fr-FR" sz="2000" b="0" dirty="0" smtClean="0">
                <a:solidFill>
                  <a:schemeClr val="tx1"/>
                </a:solidFill>
              </a:rPr>
              <a:t>.</a:t>
            </a:r>
          </a:p>
          <a:p>
            <a:r>
              <a:rPr lang="fr-FR" sz="2000" b="0" dirty="0" smtClean="0">
                <a:solidFill>
                  <a:schemeClr val="tx1"/>
                </a:solidFill>
              </a:rPr>
              <a:t> </a:t>
            </a:r>
          </a:p>
          <a:p>
            <a:endParaRPr lang="fr-FR" b="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85918" y="428604"/>
            <a:ext cx="7000924" cy="5214974"/>
          </a:xfrm>
        </p:spPr>
        <p:txBody>
          <a:bodyPr>
            <a:normAutofit/>
          </a:bodyPr>
          <a:lstStyle/>
          <a:p>
            <a:pPr>
              <a:lnSpc>
                <a:spcPct val="150000"/>
              </a:lnSpc>
            </a:pPr>
            <a:r>
              <a:rPr lang="fr-FR" dirty="0" smtClean="0">
                <a:solidFill>
                  <a:srgbClr val="FF0000"/>
                </a:solidFill>
              </a:rPr>
              <a:t> </a:t>
            </a:r>
            <a:r>
              <a:rPr lang="fr-FR" sz="2200" u="sng" dirty="0" smtClean="0">
                <a:solidFill>
                  <a:srgbClr val="FF0000"/>
                </a:solidFill>
              </a:rPr>
              <a:t>a. blocage :</a:t>
            </a:r>
            <a:r>
              <a:rPr lang="fr-FR" sz="2200" dirty="0" smtClean="0">
                <a:solidFill>
                  <a:schemeClr val="tx1"/>
                </a:solidFill>
              </a:rPr>
              <a:t/>
            </a:r>
            <a:br>
              <a:rPr lang="fr-FR" sz="2200" dirty="0" smtClean="0">
                <a:solidFill>
                  <a:schemeClr val="tx1"/>
                </a:solidFill>
              </a:rPr>
            </a:br>
            <a:r>
              <a:rPr lang="fr-FR" sz="2200" b="0" dirty="0" smtClean="0">
                <a:solidFill>
                  <a:schemeClr val="tx1"/>
                </a:solidFill>
                <a:latin typeface="Times New Roman" pitchFamily="18" charset="0"/>
                <a:cs typeface="Times New Roman" pitchFamily="18" charset="0"/>
              </a:rPr>
              <a:t>Les </a:t>
            </a:r>
            <a:r>
              <a:rPr lang="fr-FR" sz="2200" dirty="0" smtClean="0">
                <a:solidFill>
                  <a:schemeClr val="tx1"/>
                </a:solidFill>
                <a:latin typeface="Times New Roman" pitchFamily="18" charset="0"/>
                <a:cs typeface="Times New Roman" pitchFamily="18" charset="0"/>
              </a:rPr>
              <a:t>anticorps monoclonaux </a:t>
            </a:r>
            <a:r>
              <a:rPr lang="fr-FR" sz="2200" b="0" dirty="0" smtClean="0">
                <a:solidFill>
                  <a:schemeClr val="tx1"/>
                </a:solidFill>
                <a:latin typeface="Times New Roman" pitchFamily="18" charset="0"/>
                <a:cs typeface="Times New Roman" pitchFamily="18" charset="0"/>
              </a:rPr>
              <a:t>sont utilisés pour </a:t>
            </a:r>
            <a:r>
              <a:rPr lang="fr-FR" sz="2200" dirty="0" smtClean="0">
                <a:solidFill>
                  <a:schemeClr val="tx1"/>
                </a:solidFill>
                <a:latin typeface="Times New Roman" pitchFamily="18" charset="0"/>
                <a:cs typeface="Times New Roman" pitchFamily="18" charset="0"/>
              </a:rPr>
              <a:t>bloquer</a:t>
            </a:r>
            <a:r>
              <a:rPr lang="fr-FR" sz="2200" b="0" dirty="0" smtClean="0">
                <a:solidFill>
                  <a:schemeClr val="tx1"/>
                </a:solidFill>
                <a:latin typeface="Times New Roman" pitchFamily="18" charset="0"/>
                <a:cs typeface="Times New Roman" pitchFamily="18" charset="0"/>
              </a:rPr>
              <a:t> de façon </a:t>
            </a:r>
            <a:r>
              <a:rPr lang="fr-FR" sz="2200" dirty="0" smtClean="0">
                <a:solidFill>
                  <a:schemeClr val="tx1"/>
                </a:solidFill>
                <a:latin typeface="Times New Roman" pitchFamily="18" charset="0"/>
                <a:cs typeface="Times New Roman" pitchFamily="18" charset="0"/>
              </a:rPr>
              <a:t>spécifique</a:t>
            </a:r>
            <a:r>
              <a:rPr lang="fr-FR" sz="2200" b="0" dirty="0" smtClean="0">
                <a:solidFill>
                  <a:schemeClr val="tx1"/>
                </a:solidFill>
                <a:latin typeface="Times New Roman" pitchFamily="18" charset="0"/>
                <a:cs typeface="Times New Roman" pitchFamily="18" charset="0"/>
              </a:rPr>
              <a:t>, la fonction de </a:t>
            </a:r>
            <a:r>
              <a:rPr lang="fr-FR" sz="2200" dirty="0" smtClean="0">
                <a:solidFill>
                  <a:srgbClr val="FF0000"/>
                </a:solidFill>
                <a:latin typeface="Times New Roman" pitchFamily="18" charset="0"/>
                <a:cs typeface="Times New Roman" pitchFamily="18" charset="0"/>
              </a:rPr>
              <a:t>Facteurs de croissance</a:t>
            </a:r>
            <a:r>
              <a:rPr lang="fr-FR" sz="2200" b="0" dirty="0" smtClean="0">
                <a:solidFill>
                  <a:schemeClr val="tx1"/>
                </a:solidFill>
                <a:latin typeface="Times New Roman" pitchFamily="18" charset="0"/>
                <a:cs typeface="Times New Roman" pitchFamily="18" charset="0"/>
              </a:rPr>
              <a:t>, </a:t>
            </a:r>
            <a:r>
              <a:rPr lang="fr-FR" sz="2200" b="0" dirty="0" smtClean="0">
                <a:solidFill>
                  <a:srgbClr val="FF0000"/>
                </a:solidFill>
                <a:latin typeface="Times New Roman" pitchFamily="18" charset="0"/>
                <a:cs typeface="Times New Roman" pitchFamily="18" charset="0"/>
              </a:rPr>
              <a:t>cytokines </a:t>
            </a:r>
            <a:r>
              <a:rPr lang="fr-FR" sz="2200" b="0" dirty="0" smtClean="0">
                <a:solidFill>
                  <a:schemeClr val="tx1"/>
                </a:solidFill>
                <a:latin typeface="Times New Roman" pitchFamily="18" charset="0"/>
                <a:cs typeface="Times New Roman" pitchFamily="18" charset="0"/>
              </a:rPr>
              <a:t>ou autres </a:t>
            </a:r>
            <a:r>
              <a:rPr lang="fr-FR" sz="2200" b="0" dirty="0" smtClean="0">
                <a:solidFill>
                  <a:srgbClr val="FF0000"/>
                </a:solidFill>
                <a:latin typeface="Times New Roman" pitchFamily="18" charset="0"/>
                <a:cs typeface="Times New Roman" pitchFamily="18" charset="0"/>
              </a:rPr>
              <a:t>Médiateurs solubles</a:t>
            </a:r>
            <a:r>
              <a:rPr lang="fr-FR" sz="2200" b="0" dirty="0" smtClean="0">
                <a:solidFill>
                  <a:schemeClr val="tx1"/>
                </a:solidFill>
                <a:latin typeface="Times New Roman" pitchFamily="18" charset="0"/>
                <a:cs typeface="Times New Roman" pitchFamily="18" charset="0"/>
              </a:rPr>
              <a:t>. Ce blocage se fait </a:t>
            </a:r>
            <a:r>
              <a:rPr lang="fr-FR" sz="2200" dirty="0" smtClean="0">
                <a:solidFill>
                  <a:schemeClr val="tx1"/>
                </a:solidFill>
                <a:latin typeface="Times New Roman" pitchFamily="18" charset="0"/>
                <a:cs typeface="Times New Roman" pitchFamily="18" charset="0"/>
              </a:rPr>
              <a:t>Par liaison directe</a:t>
            </a:r>
            <a:r>
              <a:rPr lang="fr-FR" sz="2200" b="0" dirty="0" smtClean="0">
                <a:solidFill>
                  <a:schemeClr val="tx1"/>
                </a:solidFill>
                <a:latin typeface="Times New Roman" pitchFamily="18" charset="0"/>
                <a:cs typeface="Times New Roman" pitchFamily="18" charset="0"/>
              </a:rPr>
              <a:t> au facteur lui-même Ou à son récepteur.</a:t>
            </a:r>
            <a:br>
              <a:rPr lang="fr-FR" sz="2200" b="0" dirty="0" smtClean="0">
                <a:solidFill>
                  <a:schemeClr val="tx1"/>
                </a:solidFill>
                <a:latin typeface="Times New Roman" pitchFamily="18" charset="0"/>
                <a:cs typeface="Times New Roman" pitchFamily="18" charset="0"/>
              </a:rPr>
            </a:br>
            <a:r>
              <a:rPr lang="fr-FR" sz="3200" dirty="0" smtClean="0">
                <a:solidFill>
                  <a:schemeClr val="tx1"/>
                </a:solidFill>
              </a:rPr>
              <a:t/>
            </a:r>
            <a:br>
              <a:rPr lang="fr-FR" sz="3200" dirty="0" smtClean="0">
                <a:solidFill>
                  <a:schemeClr val="tx1"/>
                </a:solidFill>
              </a:rPr>
            </a:br>
            <a:r>
              <a:rPr lang="fr-FR" dirty="0" smtClean="0"/>
              <a:t/>
            </a:r>
            <a:br>
              <a:rPr lang="fr-FR" dirty="0" smtClean="0"/>
            </a:br>
            <a:endParaRPr lang="fr-FR" sz="2200" dirty="0">
              <a:solidFill>
                <a:schemeClr val="tx1"/>
              </a:solidFill>
            </a:endParaRPr>
          </a:p>
        </p:txBody>
      </p:sp>
      <p:sp>
        <p:nvSpPr>
          <p:cNvPr id="3" name="Sous-titre 2"/>
          <p:cNvSpPr>
            <a:spLocks noGrp="1"/>
          </p:cNvSpPr>
          <p:nvPr>
            <p:ph type="subTitle" idx="1"/>
          </p:nvPr>
        </p:nvSpPr>
        <p:spPr>
          <a:xfrm flipV="1">
            <a:off x="2286000" y="6857999"/>
            <a:ext cx="6172200" cy="45719"/>
          </a:xfrm>
        </p:spPr>
        <p:txBody>
          <a:bodyPr>
            <a:normAutofit fontScale="25000" lnSpcReduction="20000"/>
          </a:bodyPr>
          <a:lstStyle/>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7356" y="285728"/>
            <a:ext cx="6600844" cy="4732834"/>
          </a:xfrm>
        </p:spPr>
        <p:txBody>
          <a:bodyPr>
            <a:normAutofit/>
          </a:bodyPr>
          <a:lstStyle/>
          <a:p>
            <a:pPr>
              <a:lnSpc>
                <a:spcPct val="150000"/>
              </a:lnSpc>
            </a:pPr>
            <a:r>
              <a:rPr lang="fr-FR" sz="2000" u="sng" dirty="0" smtClean="0">
                <a:solidFill>
                  <a:schemeClr val="tx1"/>
                </a:solidFill>
                <a:latin typeface="Times New Roman" pitchFamily="18" charset="0"/>
                <a:cs typeface="Times New Roman" pitchFamily="18" charset="0"/>
              </a:rPr>
              <a:t>Exemple:</a:t>
            </a:r>
            <a:r>
              <a:rPr lang="fr-FR" sz="2000" dirty="0" smtClean="0">
                <a:solidFill>
                  <a:schemeClr val="tx1"/>
                </a:solidFill>
                <a:latin typeface="Times New Roman" pitchFamily="18" charset="0"/>
                <a:cs typeface="Times New Roman" pitchFamily="18" charset="0"/>
              </a:rPr>
              <a:t> </a:t>
            </a:r>
            <a:br>
              <a:rPr lang="fr-FR" sz="200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les </a:t>
            </a:r>
            <a:r>
              <a:rPr lang="fr-FR" sz="2000" dirty="0" smtClean="0">
                <a:solidFill>
                  <a:schemeClr val="tx1"/>
                </a:solidFill>
                <a:latin typeface="Times New Roman" pitchFamily="18" charset="0"/>
                <a:cs typeface="Times New Roman" pitchFamily="18" charset="0"/>
              </a:rPr>
              <a:t>anticorps monoclonaux </a:t>
            </a:r>
            <a:r>
              <a:rPr lang="fr-FR" sz="2000" b="0" dirty="0" smtClean="0">
                <a:solidFill>
                  <a:schemeClr val="tx1"/>
                </a:solidFill>
                <a:latin typeface="Times New Roman" pitchFamily="18" charset="0"/>
                <a:cs typeface="Times New Roman" pitchFamily="18" charset="0"/>
              </a:rPr>
              <a:t>peuvent </a:t>
            </a:r>
            <a:r>
              <a:rPr lang="fr-FR" sz="2000" dirty="0" smtClean="0">
                <a:solidFill>
                  <a:schemeClr val="tx1"/>
                </a:solidFill>
                <a:latin typeface="Times New Roman" pitchFamily="18" charset="0"/>
                <a:cs typeface="Times New Roman" pitchFamily="18" charset="0"/>
              </a:rPr>
              <a:t>empêcher</a:t>
            </a:r>
            <a:r>
              <a:rPr lang="fr-FR" sz="2000" b="0" dirty="0" smtClean="0">
                <a:solidFill>
                  <a:schemeClr val="tx1"/>
                </a:solidFill>
                <a:latin typeface="Times New Roman" pitchFamily="18" charset="0"/>
                <a:cs typeface="Times New Roman" pitchFamily="18" charset="0"/>
              </a:rPr>
              <a:t> l’interaction et l’activation des cellules immunes par </a:t>
            </a:r>
            <a:r>
              <a:rPr lang="fr-FR" sz="2000" dirty="0" smtClean="0">
                <a:solidFill>
                  <a:schemeClr val="tx1"/>
                </a:solidFill>
                <a:latin typeface="Times New Roman" pitchFamily="18" charset="0"/>
                <a:cs typeface="Times New Roman" pitchFamily="18" charset="0"/>
              </a:rPr>
              <a:t>blocage de la liaison ligand récepteur,</a:t>
            </a:r>
            <a:r>
              <a:rPr lang="fr-FR" sz="2000" b="0" dirty="0" smtClean="0">
                <a:solidFill>
                  <a:schemeClr val="tx1"/>
                </a:solidFill>
                <a:latin typeface="Times New Roman" pitchFamily="18" charset="0"/>
                <a:cs typeface="Times New Roman" pitchFamily="18" charset="0"/>
              </a:rPr>
              <a:t> mécanisme qui permet d’expliquer l’activité thérapeutique de certains anticorps monoclonaux dans les maladies auto-immunes et inflammatoires.</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La liaison d’un anticorps peut aussi suffire pour neutraliser certaines toxines et Certains virus.</a:t>
            </a:r>
            <a:r>
              <a:rPr lang="fr-FR" sz="2000" b="0" dirty="0" smtClean="0">
                <a:latin typeface="Times New Roman" pitchFamily="18" charset="0"/>
                <a:cs typeface="Times New Roman" pitchFamily="18" charset="0"/>
              </a:rPr>
              <a:t/>
            </a:r>
            <a:br>
              <a:rPr lang="fr-FR" sz="2000" b="0" dirty="0" smtClean="0">
                <a:latin typeface="Times New Roman" pitchFamily="18" charset="0"/>
                <a:cs typeface="Times New Roman" pitchFamily="18" charset="0"/>
              </a:rPr>
            </a:br>
            <a:endParaRPr lang="fr-FR" sz="2000" b="0" dirty="0">
              <a:latin typeface="Times New Roman" pitchFamily="18" charset="0"/>
              <a:cs typeface="Times New Roman" pitchFamily="18" charset="0"/>
            </a:endParaRPr>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4480" y="214290"/>
            <a:ext cx="6743720" cy="6929486"/>
          </a:xfrm>
        </p:spPr>
        <p:txBody>
          <a:bodyPr>
            <a:noAutofit/>
          </a:bodyPr>
          <a:lstStyle/>
          <a:p>
            <a:pPr>
              <a:lnSpc>
                <a:spcPct val="150000"/>
              </a:lnSpc>
            </a:pPr>
            <a:r>
              <a:rPr lang="fr-FR" sz="2000" b="0" u="sng" dirty="0" smtClean="0">
                <a:solidFill>
                  <a:srgbClr val="FF0000"/>
                </a:solidFill>
                <a:latin typeface="Times New Roman" pitchFamily="18" charset="0"/>
                <a:cs typeface="Times New Roman" pitchFamily="18" charset="0"/>
              </a:rPr>
              <a:t>B. ciblage :</a:t>
            </a:r>
            <a:r>
              <a:rPr lang="fr-FR" sz="2000" b="0" dirty="0" smtClean="0">
                <a:solidFill>
                  <a:schemeClr val="tx1"/>
                </a:solidFill>
                <a:latin typeface="Times New Roman" pitchFamily="18" charset="0"/>
                <a:cs typeface="Times New Roman" pitchFamily="18" charset="0"/>
              </a:rPr>
              <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En oncologie, les anticorps monoclonaux sont</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Utilisés pour cibler les cellules tumorales. Deux</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Mécanismes existent :</a:t>
            </a:r>
            <a:br>
              <a:rPr lang="fr-FR" sz="2000" b="0" dirty="0" smtClean="0">
                <a:solidFill>
                  <a:schemeClr val="tx1"/>
                </a:solidFill>
                <a:latin typeface="Times New Roman" pitchFamily="18" charset="0"/>
                <a:cs typeface="Times New Roman" pitchFamily="18" charset="0"/>
              </a:rPr>
            </a:br>
            <a:r>
              <a:rPr lang="fr-FR" sz="2000" dirty="0" smtClean="0">
                <a:solidFill>
                  <a:schemeClr val="tx1"/>
                </a:solidFill>
                <a:latin typeface="Times New Roman" pitchFamily="18" charset="0"/>
                <a:cs typeface="Times New Roman" pitchFamily="18" charset="0"/>
              </a:rPr>
              <a:t>B-1</a:t>
            </a:r>
            <a:r>
              <a:rPr lang="fr-FR" sz="2000" b="0" dirty="0" smtClean="0">
                <a:solidFill>
                  <a:schemeClr val="tx1"/>
                </a:solidFill>
                <a:latin typeface="Times New Roman" pitchFamily="18" charset="0"/>
                <a:cs typeface="Times New Roman" pitchFamily="18" charset="0"/>
              </a:rPr>
              <a:t> </a:t>
            </a:r>
            <a:r>
              <a:rPr lang="fr-FR" sz="2000" u="sng" dirty="0" err="1" smtClean="0">
                <a:solidFill>
                  <a:schemeClr val="accent3">
                    <a:lumMod val="75000"/>
                  </a:schemeClr>
                </a:solidFill>
                <a:latin typeface="Times New Roman" pitchFamily="18" charset="0"/>
                <a:cs typeface="Times New Roman" pitchFamily="18" charset="0"/>
              </a:rPr>
              <a:t>Cytotoxicité</a:t>
            </a:r>
            <a:r>
              <a:rPr lang="fr-FR" sz="2000" u="sng" dirty="0" smtClean="0">
                <a:solidFill>
                  <a:schemeClr val="accent3">
                    <a:lumMod val="75000"/>
                  </a:schemeClr>
                </a:solidFill>
                <a:latin typeface="Times New Roman" pitchFamily="18" charset="0"/>
                <a:cs typeface="Times New Roman" pitchFamily="18" charset="0"/>
              </a:rPr>
              <a:t> cellulaire dépendante des</a:t>
            </a:r>
            <a:br>
              <a:rPr lang="fr-FR" sz="2000" u="sng" dirty="0" smtClean="0">
                <a:solidFill>
                  <a:schemeClr val="accent3">
                    <a:lumMod val="75000"/>
                  </a:schemeClr>
                </a:solidFill>
                <a:latin typeface="Times New Roman" pitchFamily="18" charset="0"/>
                <a:cs typeface="Times New Roman" pitchFamily="18" charset="0"/>
              </a:rPr>
            </a:br>
            <a:r>
              <a:rPr lang="fr-FR" sz="2000" u="sng" dirty="0" smtClean="0">
                <a:solidFill>
                  <a:schemeClr val="accent3">
                    <a:lumMod val="75000"/>
                  </a:schemeClr>
                </a:solidFill>
                <a:latin typeface="Times New Roman" pitchFamily="18" charset="0"/>
                <a:cs typeface="Times New Roman" pitchFamily="18" charset="0"/>
              </a:rPr>
              <a:t>Anticorps (ADCC) :</a:t>
            </a:r>
            <a:r>
              <a:rPr lang="fr-FR" sz="2000" b="0" dirty="0" smtClean="0">
                <a:solidFill>
                  <a:schemeClr val="tx1"/>
                </a:solidFill>
                <a:latin typeface="Times New Roman" pitchFamily="18" charset="0"/>
                <a:cs typeface="Times New Roman" pitchFamily="18" charset="0"/>
              </a:rPr>
              <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Cette </a:t>
            </a:r>
            <a:r>
              <a:rPr lang="fr-FR" sz="2000" b="0" dirty="0" err="1" smtClean="0">
                <a:solidFill>
                  <a:schemeClr val="tx1"/>
                </a:solidFill>
                <a:latin typeface="Times New Roman" pitchFamily="18" charset="0"/>
                <a:cs typeface="Times New Roman" pitchFamily="18" charset="0"/>
              </a:rPr>
              <a:t>cytotoxicité</a:t>
            </a:r>
            <a:r>
              <a:rPr lang="fr-FR" sz="2000" b="0" dirty="0" smtClean="0">
                <a:solidFill>
                  <a:schemeClr val="tx1"/>
                </a:solidFill>
                <a:latin typeface="Times New Roman" pitchFamily="18" charset="0"/>
                <a:cs typeface="Times New Roman" pitchFamily="18" charset="0"/>
              </a:rPr>
              <a:t> s’effectue par différentes cellules (</a:t>
            </a:r>
            <a:r>
              <a:rPr lang="fr-FR" sz="2000" dirty="0" smtClean="0">
                <a:solidFill>
                  <a:schemeClr val="tx1"/>
                </a:solidFill>
                <a:latin typeface="Times New Roman" pitchFamily="18" charset="0"/>
                <a:cs typeface="Times New Roman" pitchFamily="18" charset="0"/>
              </a:rPr>
              <a:t>monocytes, macrophages, cellules NK</a:t>
            </a:r>
            <a:r>
              <a:rPr lang="fr-FR" sz="2000" b="0" dirty="0" smtClean="0">
                <a:solidFill>
                  <a:schemeClr val="tx1"/>
                </a:solidFill>
                <a:latin typeface="Times New Roman" pitchFamily="18" charset="0"/>
                <a:cs typeface="Times New Roman" pitchFamily="18" charset="0"/>
              </a:rPr>
              <a:t>) capables de </a:t>
            </a:r>
            <a:r>
              <a:rPr lang="fr-FR" sz="2000" dirty="0" smtClean="0">
                <a:solidFill>
                  <a:schemeClr val="tx1"/>
                </a:solidFill>
                <a:latin typeface="Times New Roman" pitchFamily="18" charset="0"/>
                <a:cs typeface="Times New Roman" pitchFamily="18" charset="0"/>
              </a:rPr>
              <a:t>fixer</a:t>
            </a:r>
            <a:r>
              <a:rPr lang="fr-FR" sz="2000" b="0" dirty="0" smtClean="0">
                <a:solidFill>
                  <a:schemeClr val="tx1"/>
                </a:solidFill>
                <a:latin typeface="Times New Roman" pitchFamily="18" charset="0"/>
                <a:cs typeface="Times New Roman" pitchFamily="18" charset="0"/>
              </a:rPr>
              <a:t> la partie </a:t>
            </a:r>
            <a:r>
              <a:rPr lang="fr-FR" sz="2000" dirty="0" smtClean="0">
                <a:solidFill>
                  <a:schemeClr val="tx1"/>
                </a:solidFill>
                <a:latin typeface="Times New Roman" pitchFamily="18" charset="0"/>
                <a:cs typeface="Times New Roman" pitchFamily="18" charset="0"/>
              </a:rPr>
              <a:t>FC de l’anticorps</a:t>
            </a:r>
            <a:r>
              <a:rPr lang="fr-FR" sz="2000" b="0" dirty="0" smtClean="0">
                <a:solidFill>
                  <a:schemeClr val="tx1"/>
                </a:solidFill>
                <a:latin typeface="Times New Roman" pitchFamily="18" charset="0"/>
                <a:cs typeface="Times New Roman" pitchFamily="18" charset="0"/>
              </a:rPr>
              <a:t> Monoclonal. La fixation du FC sur son récepteur induit</a:t>
            </a:r>
            <a:r>
              <a:rPr lang="fr-FR" sz="2000" dirty="0" smtClean="0">
                <a:solidFill>
                  <a:schemeClr val="tx1"/>
                </a:solidFill>
                <a:latin typeface="Times New Roman" pitchFamily="18" charset="0"/>
                <a:cs typeface="Times New Roman" pitchFamily="18" charset="0"/>
              </a:rPr>
              <a:t> l’activation </a:t>
            </a:r>
            <a:r>
              <a:rPr lang="fr-FR" sz="2000" b="0" dirty="0" smtClean="0">
                <a:solidFill>
                  <a:schemeClr val="tx1"/>
                </a:solidFill>
                <a:latin typeface="Times New Roman" pitchFamily="18" charset="0"/>
                <a:cs typeface="Times New Roman" pitchFamily="18" charset="0"/>
              </a:rPr>
              <a:t>des cellules </a:t>
            </a:r>
            <a:r>
              <a:rPr lang="fr-FR" sz="2000" dirty="0" smtClean="0">
                <a:solidFill>
                  <a:schemeClr val="tx1"/>
                </a:solidFill>
                <a:latin typeface="Times New Roman" pitchFamily="18" charset="0"/>
                <a:cs typeface="Times New Roman" pitchFamily="18" charset="0"/>
              </a:rPr>
              <a:t>effectrices</a:t>
            </a:r>
            <a:r>
              <a:rPr lang="fr-FR" sz="2000" b="0" dirty="0" smtClean="0">
                <a:solidFill>
                  <a:schemeClr val="tx1"/>
                </a:solidFill>
                <a:latin typeface="Times New Roman" pitchFamily="18" charset="0"/>
                <a:cs typeface="Times New Roman" pitchFamily="18" charset="0"/>
              </a:rPr>
              <a:t> qui sécrètent dans la cellule cible diverses molécules cytotoxiques </a:t>
            </a:r>
            <a:r>
              <a:rPr lang="fr-FR" sz="2000" dirty="0" smtClean="0">
                <a:solidFill>
                  <a:schemeClr val="tx1"/>
                </a:solidFill>
                <a:latin typeface="Times New Roman" pitchFamily="18" charset="0"/>
                <a:cs typeface="Times New Roman" pitchFamily="18" charset="0"/>
              </a:rPr>
              <a:t>: </a:t>
            </a:r>
            <a:r>
              <a:rPr lang="fr-FR" sz="2000" dirty="0" err="1" smtClean="0">
                <a:solidFill>
                  <a:schemeClr val="tx1"/>
                </a:solidFill>
                <a:latin typeface="Times New Roman" pitchFamily="18" charset="0"/>
                <a:cs typeface="Times New Roman" pitchFamily="18" charset="0"/>
              </a:rPr>
              <a:t>perforines</a:t>
            </a:r>
            <a:r>
              <a:rPr lang="fr-FR" sz="2000" b="0" dirty="0" smtClean="0">
                <a:solidFill>
                  <a:schemeClr val="tx1"/>
                </a:solidFill>
                <a:latin typeface="Times New Roman" pitchFamily="18" charset="0"/>
                <a:cs typeface="Times New Roman" pitchFamily="18" charset="0"/>
              </a:rPr>
              <a:t>, </a:t>
            </a:r>
            <a:r>
              <a:rPr lang="fr-FR" sz="2000" dirty="0" err="1" smtClean="0">
                <a:solidFill>
                  <a:schemeClr val="tx1"/>
                </a:solidFill>
                <a:latin typeface="Times New Roman" pitchFamily="18" charset="0"/>
                <a:cs typeface="Times New Roman" pitchFamily="18" charset="0"/>
              </a:rPr>
              <a:t>granzymes</a:t>
            </a:r>
            <a:r>
              <a:rPr lang="fr-FR" sz="2000" dirty="0" smtClean="0">
                <a:solidFill>
                  <a:schemeClr val="tx1"/>
                </a:solidFill>
                <a:latin typeface="Times New Roman" pitchFamily="18" charset="0"/>
                <a:cs typeface="Times New Roman" pitchFamily="18" charset="0"/>
              </a:rPr>
              <a:t> </a:t>
            </a:r>
            <a:r>
              <a:rPr lang="fr-FR" sz="2000" b="0" dirty="0" smtClean="0">
                <a:solidFill>
                  <a:schemeClr val="tx1"/>
                </a:solidFill>
                <a:latin typeface="Times New Roman" pitchFamily="18" charset="0"/>
                <a:cs typeface="Times New Roman" pitchFamily="18" charset="0"/>
              </a:rPr>
              <a:t>… provoquant </a:t>
            </a:r>
            <a:r>
              <a:rPr lang="fr-FR" sz="2000" dirty="0" smtClean="0">
                <a:solidFill>
                  <a:schemeClr val="tx1"/>
                </a:solidFill>
                <a:latin typeface="Times New Roman" pitchFamily="18" charset="0"/>
                <a:cs typeface="Times New Roman" pitchFamily="18" charset="0"/>
              </a:rPr>
              <a:t>sa lyse</a:t>
            </a:r>
            <a:r>
              <a:rPr lang="fr-FR" sz="2000" b="0" dirty="0" smtClean="0">
                <a:solidFill>
                  <a:schemeClr val="tx1"/>
                </a:solidFill>
                <a:latin typeface="Times New Roman" pitchFamily="18" charset="0"/>
                <a:cs typeface="Times New Roman" pitchFamily="18" charset="0"/>
              </a:rPr>
              <a:t>.</a:t>
            </a:r>
            <a:br>
              <a:rPr lang="fr-FR" sz="2000" b="0" dirty="0" smtClean="0">
                <a:solidFill>
                  <a:schemeClr val="tx1"/>
                </a:solidFill>
                <a:latin typeface="Times New Roman" pitchFamily="18" charset="0"/>
                <a:cs typeface="Times New Roman" pitchFamily="18" charset="0"/>
              </a:rPr>
            </a:br>
            <a:endParaRPr lang="fr-FR" sz="2000" b="0" dirty="0">
              <a:solidFill>
                <a:schemeClr val="tx1"/>
              </a:solidFill>
              <a:latin typeface="Times New Roman" pitchFamily="18" charset="0"/>
              <a:cs typeface="Times New Roman" pitchFamily="18" charset="0"/>
            </a:endParaRPr>
          </a:p>
        </p:txBody>
      </p:sp>
      <p:sp>
        <p:nvSpPr>
          <p:cNvPr id="3" name="Sous-titre 2"/>
          <p:cNvSpPr>
            <a:spLocks noGrp="1"/>
          </p:cNvSpPr>
          <p:nvPr>
            <p:ph type="subTitle" idx="1"/>
          </p:nvPr>
        </p:nvSpPr>
        <p:spPr>
          <a:xfrm>
            <a:off x="2286000" y="6858000"/>
            <a:ext cx="6172200" cy="214338"/>
          </a:xfrm>
        </p:spPr>
        <p:txBody>
          <a:bodyPr>
            <a:normAutofit fontScale="55000" lnSpcReduction="20000"/>
          </a:bodyPr>
          <a:lstStyle/>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1666528" cy="1008112"/>
          </a:xfrm>
          <a:solidFill>
            <a:schemeClr val="accent1"/>
          </a:solidFill>
          <a:ln>
            <a:solidFill>
              <a:schemeClr val="accent1"/>
            </a:solidFill>
          </a:ln>
        </p:spPr>
        <p:txBody>
          <a:bodyPr>
            <a:normAutofit/>
          </a:bodyPr>
          <a:lstStyle/>
          <a:p>
            <a:r>
              <a:rPr lang="fr-FR" dirty="0" smtClean="0">
                <a:solidFill>
                  <a:schemeClr val="tx1"/>
                </a:solidFill>
              </a:rPr>
              <a:t>Plan</a:t>
            </a:r>
            <a:r>
              <a:rPr lang="fr-FR" dirty="0" smtClean="0"/>
              <a:t> </a:t>
            </a:r>
            <a:br>
              <a:rPr lang="fr-FR" dirty="0" smtClean="0"/>
            </a:br>
            <a:endParaRPr lang="fr-FR" dirty="0"/>
          </a:p>
        </p:txBody>
      </p:sp>
      <p:sp>
        <p:nvSpPr>
          <p:cNvPr id="3" name="Espace réservé du contenu 2"/>
          <p:cNvSpPr>
            <a:spLocks noGrp="1"/>
          </p:cNvSpPr>
          <p:nvPr>
            <p:ph sz="quarter" idx="1"/>
          </p:nvPr>
        </p:nvSpPr>
        <p:spPr/>
        <p:txBody>
          <a:bodyPr/>
          <a:lstStyle/>
          <a:p>
            <a:pPr marL="514350" indent="-514350">
              <a:buFont typeface="+mj-lt"/>
              <a:buAutoNum type="arabicPeriod"/>
            </a:pPr>
            <a:r>
              <a:rPr lang="fr-FR" b="1" dirty="0" smtClean="0"/>
              <a:t>   Introduction </a:t>
            </a:r>
          </a:p>
          <a:p>
            <a:pPr marL="514350" indent="-514350">
              <a:buFont typeface="+mj-lt"/>
              <a:buAutoNum type="arabicPeriod"/>
            </a:pPr>
            <a:r>
              <a:rPr lang="fr-FR" b="1" dirty="0" smtClean="0"/>
              <a:t>   Définition </a:t>
            </a:r>
          </a:p>
          <a:p>
            <a:pPr marL="514350" indent="-514350">
              <a:buFont typeface="+mj-lt"/>
              <a:buAutoNum type="arabicPeriod"/>
            </a:pPr>
            <a:r>
              <a:rPr lang="fr-FR" b="1" dirty="0" smtClean="0"/>
              <a:t>   Structure et Nomenclature </a:t>
            </a:r>
          </a:p>
          <a:p>
            <a:pPr marL="514350" indent="-514350">
              <a:buFont typeface="+mj-lt"/>
              <a:buAutoNum type="arabicPeriod"/>
            </a:pPr>
            <a:r>
              <a:rPr lang="fr-FR" b="1" dirty="0" smtClean="0"/>
              <a:t>   Production D’anticorps monoclonaux </a:t>
            </a:r>
          </a:p>
          <a:p>
            <a:pPr marL="514350" indent="-514350">
              <a:buFont typeface="+mj-lt"/>
              <a:buAutoNum type="arabicPeriod"/>
            </a:pPr>
            <a:r>
              <a:rPr lang="fr-FR" b="1" dirty="0" smtClean="0"/>
              <a:t>   Mode d’action des AC monoclonaux </a:t>
            </a:r>
          </a:p>
          <a:p>
            <a:pPr marL="514350" indent="-514350">
              <a:buFont typeface="+mj-lt"/>
              <a:buAutoNum type="arabicPeriod"/>
            </a:pPr>
            <a:r>
              <a:rPr lang="fr-FR" b="1" dirty="0" smtClean="0"/>
              <a:t>   Utilisation en thérapeutique </a:t>
            </a:r>
          </a:p>
          <a:p>
            <a:pPr marL="514350" indent="-514350">
              <a:buFont typeface="+mj-lt"/>
              <a:buAutoNum type="arabicPeriod"/>
            </a:pPr>
            <a:r>
              <a:rPr lang="fr-FR" b="1" dirty="0" smtClean="0"/>
              <a:t>   Nouvelle Approche </a:t>
            </a:r>
          </a:p>
          <a:p>
            <a:pPr marL="514350" indent="-514350">
              <a:buFont typeface="+mj-lt"/>
              <a:buAutoNum type="arabicPeriod"/>
            </a:pPr>
            <a:r>
              <a:rPr lang="fr-FR" b="1" dirty="0" smtClean="0"/>
              <a:t>   Conclusion </a:t>
            </a:r>
          </a:p>
          <a:p>
            <a:endParaRPr lang="fr-FR" dirty="0" smtClean="0"/>
          </a:p>
          <a:p>
            <a:endParaRPr lang="fr-F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357166"/>
            <a:ext cx="7172348" cy="5429288"/>
          </a:xfrm>
        </p:spPr>
        <p:txBody>
          <a:bodyPr>
            <a:normAutofit/>
          </a:bodyPr>
          <a:lstStyle/>
          <a:p>
            <a:pPr>
              <a:lnSpc>
                <a:spcPct val="150000"/>
              </a:lnSpc>
            </a:pPr>
            <a:r>
              <a:rPr lang="fr-FR" sz="2000" dirty="0" smtClean="0">
                <a:solidFill>
                  <a:schemeClr val="tx1"/>
                </a:solidFill>
                <a:latin typeface="Times New Roman" pitchFamily="18" charset="0"/>
                <a:cs typeface="Times New Roman" pitchFamily="18" charset="0"/>
              </a:rPr>
              <a:t>B-2 </a:t>
            </a:r>
            <a:r>
              <a:rPr lang="fr-FR" sz="2000" dirty="0" err="1" smtClean="0">
                <a:solidFill>
                  <a:schemeClr val="accent3">
                    <a:lumMod val="75000"/>
                  </a:schemeClr>
                </a:solidFill>
                <a:latin typeface="Times New Roman" pitchFamily="18" charset="0"/>
                <a:cs typeface="Times New Roman" pitchFamily="18" charset="0"/>
              </a:rPr>
              <a:t>Cytotoxicité</a:t>
            </a:r>
            <a:r>
              <a:rPr lang="fr-FR" sz="2000" dirty="0" smtClean="0">
                <a:solidFill>
                  <a:schemeClr val="accent3">
                    <a:lumMod val="75000"/>
                  </a:schemeClr>
                </a:solidFill>
                <a:latin typeface="Times New Roman" pitchFamily="18" charset="0"/>
                <a:cs typeface="Times New Roman" pitchFamily="18" charset="0"/>
              </a:rPr>
              <a:t> dépendante du complément au</a:t>
            </a:r>
            <a:br>
              <a:rPr lang="fr-FR" sz="2000" dirty="0" smtClean="0">
                <a:solidFill>
                  <a:schemeClr val="accent3">
                    <a:lumMod val="75000"/>
                  </a:schemeClr>
                </a:solidFill>
                <a:latin typeface="Times New Roman" pitchFamily="18" charset="0"/>
                <a:cs typeface="Times New Roman" pitchFamily="18" charset="0"/>
              </a:rPr>
            </a:br>
            <a:r>
              <a:rPr lang="fr-FR" sz="2000" dirty="0" smtClean="0">
                <a:solidFill>
                  <a:schemeClr val="accent3">
                    <a:lumMod val="75000"/>
                  </a:schemeClr>
                </a:solidFill>
                <a:latin typeface="Times New Roman" pitchFamily="18" charset="0"/>
                <a:cs typeface="Times New Roman" pitchFamily="18" charset="0"/>
              </a:rPr>
              <a:t>CDC :</a:t>
            </a:r>
            <a:r>
              <a:rPr lang="fr-FR" sz="2000" dirty="0" smtClean="0">
                <a:solidFill>
                  <a:schemeClr val="tx1"/>
                </a:solidFill>
                <a:latin typeface="Times New Roman" pitchFamily="18" charset="0"/>
                <a:cs typeface="Times New Roman" pitchFamily="18" charset="0"/>
              </a:rPr>
              <a:t/>
            </a:r>
            <a:br>
              <a:rPr lang="fr-FR" sz="200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La partie constante</a:t>
            </a:r>
            <a:r>
              <a:rPr lang="fr-FR" sz="2000" dirty="0" smtClean="0">
                <a:solidFill>
                  <a:schemeClr val="tx1"/>
                </a:solidFill>
                <a:latin typeface="Times New Roman" pitchFamily="18" charset="0"/>
                <a:cs typeface="Times New Roman" pitchFamily="18" charset="0"/>
              </a:rPr>
              <a:t> FC </a:t>
            </a:r>
            <a:r>
              <a:rPr lang="fr-FR" sz="2000" b="0" dirty="0" smtClean="0">
                <a:solidFill>
                  <a:schemeClr val="tx1"/>
                </a:solidFill>
                <a:latin typeface="Times New Roman" pitchFamily="18" charset="0"/>
                <a:cs typeface="Times New Roman" pitchFamily="18" charset="0"/>
              </a:rPr>
              <a:t>des anticorps peut aussi</a:t>
            </a:r>
            <a:br>
              <a:rPr lang="fr-FR" sz="2000" b="0" dirty="0" smtClean="0">
                <a:solidFill>
                  <a:schemeClr val="tx1"/>
                </a:solidFill>
                <a:latin typeface="Times New Roman" pitchFamily="18" charset="0"/>
                <a:cs typeface="Times New Roman" pitchFamily="18" charset="0"/>
              </a:rPr>
            </a:br>
            <a:r>
              <a:rPr lang="fr-FR" sz="2000" dirty="0" smtClean="0">
                <a:solidFill>
                  <a:schemeClr val="tx1"/>
                </a:solidFill>
                <a:latin typeface="Times New Roman" pitchFamily="18" charset="0"/>
                <a:cs typeface="Times New Roman" pitchFamily="18" charset="0"/>
              </a:rPr>
              <a:t>Activer</a:t>
            </a:r>
            <a:r>
              <a:rPr lang="fr-FR" sz="2000" b="0" dirty="0" smtClean="0">
                <a:solidFill>
                  <a:schemeClr val="tx1"/>
                </a:solidFill>
                <a:latin typeface="Times New Roman" pitchFamily="18" charset="0"/>
                <a:cs typeface="Times New Roman" pitchFamily="18" charset="0"/>
              </a:rPr>
              <a:t> les</a:t>
            </a:r>
            <a:r>
              <a:rPr lang="fr-FR" sz="2000" dirty="0" smtClean="0">
                <a:solidFill>
                  <a:schemeClr val="tx1"/>
                </a:solidFill>
                <a:latin typeface="Times New Roman" pitchFamily="18" charset="0"/>
                <a:cs typeface="Times New Roman" pitchFamily="18" charset="0"/>
              </a:rPr>
              <a:t> protéines du complément C1q</a:t>
            </a:r>
            <a:r>
              <a:rPr lang="fr-FR" sz="2000" b="0" dirty="0" smtClean="0">
                <a:solidFill>
                  <a:schemeClr val="tx1"/>
                </a:solidFill>
                <a:latin typeface="Times New Roman" pitchFamily="18" charset="0"/>
                <a:cs typeface="Times New Roman" pitchFamily="18" charset="0"/>
              </a:rPr>
              <a:t>, il en</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Résulte la formation d’un </a:t>
            </a:r>
            <a:r>
              <a:rPr lang="fr-FR" sz="2000" dirty="0" smtClean="0">
                <a:solidFill>
                  <a:schemeClr val="tx1"/>
                </a:solidFill>
                <a:latin typeface="Times New Roman" pitchFamily="18" charset="0"/>
                <a:cs typeface="Times New Roman" pitchFamily="18" charset="0"/>
              </a:rPr>
              <a:t>complexe lytique</a:t>
            </a:r>
            <a:r>
              <a:rPr lang="fr-FR" sz="2000" b="0" dirty="0" smtClean="0">
                <a:solidFill>
                  <a:schemeClr val="tx1"/>
                </a:solidFill>
                <a:latin typeface="Times New Roman" pitchFamily="18" charset="0"/>
                <a:cs typeface="Times New Roman" pitchFamily="18" charset="0"/>
              </a:rPr>
              <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Responsable de la lyse cellulaire. La régulation de ce phénomène est liée aux protéines inhibitrices du complément en particulier CD35 ou CR1 (complément </a:t>
            </a:r>
            <a:r>
              <a:rPr lang="fr-FR" sz="2000" b="0" dirty="0" err="1" smtClean="0">
                <a:solidFill>
                  <a:schemeClr val="tx1"/>
                </a:solidFill>
                <a:latin typeface="Times New Roman" pitchFamily="18" charset="0"/>
                <a:cs typeface="Times New Roman" pitchFamily="18" charset="0"/>
              </a:rPr>
              <a:t>receptor</a:t>
            </a:r>
            <a:r>
              <a:rPr lang="fr-FR" sz="2000" b="0" dirty="0" smtClean="0">
                <a:solidFill>
                  <a:schemeClr val="tx1"/>
                </a:solidFill>
                <a:latin typeface="Times New Roman" pitchFamily="18" charset="0"/>
                <a:cs typeface="Times New Roman" pitchFamily="18" charset="0"/>
              </a:rPr>
              <a:t> type 1), CD55 ou DAF (</a:t>
            </a:r>
            <a:r>
              <a:rPr lang="fr-FR" sz="2000" b="0" dirty="0" err="1" smtClean="0">
                <a:solidFill>
                  <a:schemeClr val="tx1"/>
                </a:solidFill>
                <a:latin typeface="Times New Roman" pitchFamily="18" charset="0"/>
                <a:cs typeface="Times New Roman" pitchFamily="18" charset="0"/>
              </a:rPr>
              <a:t>decay</a:t>
            </a:r>
            <a:r>
              <a:rPr lang="fr-FR" sz="2000" b="0" dirty="0" smtClean="0">
                <a:solidFill>
                  <a:schemeClr val="tx1"/>
                </a:solidFill>
                <a:latin typeface="Times New Roman" pitchFamily="18" charset="0"/>
                <a:cs typeface="Times New Roman" pitchFamily="18" charset="0"/>
              </a:rPr>
              <a:t> </a:t>
            </a:r>
            <a:r>
              <a:rPr lang="fr-FR" sz="2000" b="0" dirty="0" err="1" smtClean="0">
                <a:solidFill>
                  <a:schemeClr val="tx1"/>
                </a:solidFill>
                <a:latin typeface="Times New Roman" pitchFamily="18" charset="0"/>
                <a:cs typeface="Times New Roman" pitchFamily="18" charset="0"/>
              </a:rPr>
              <a:t>accelerating</a:t>
            </a:r>
            <a:r>
              <a:rPr lang="fr-FR" sz="2000" b="0" dirty="0" smtClean="0">
                <a:solidFill>
                  <a:schemeClr val="tx1"/>
                </a:solidFill>
                <a:latin typeface="Times New Roman" pitchFamily="18" charset="0"/>
                <a:cs typeface="Times New Roman" pitchFamily="18" charset="0"/>
              </a:rPr>
              <a:t> factor).</a:t>
            </a:r>
            <a:r>
              <a:rPr lang="fr-FR" sz="2000" b="0" dirty="0" smtClean="0">
                <a:latin typeface="Times New Roman" pitchFamily="18" charset="0"/>
                <a:cs typeface="Times New Roman" pitchFamily="18" charset="0"/>
              </a:rPr>
              <a:t/>
            </a:r>
            <a:br>
              <a:rPr lang="fr-FR" sz="2000" b="0" dirty="0" smtClean="0">
                <a:latin typeface="Times New Roman" pitchFamily="18" charset="0"/>
                <a:cs typeface="Times New Roman" pitchFamily="18" charset="0"/>
              </a:rPr>
            </a:br>
            <a:endParaRPr lang="fr-FR" sz="2000" b="0" dirty="0">
              <a:latin typeface="Times New Roman" pitchFamily="18" charset="0"/>
              <a:cs typeface="Times New Roman" pitchFamily="18" charset="0"/>
            </a:endParaRPr>
          </a:p>
        </p:txBody>
      </p:sp>
      <p:sp>
        <p:nvSpPr>
          <p:cNvPr id="3" name="Sous-titre 2"/>
          <p:cNvSpPr>
            <a:spLocks noGrp="1"/>
          </p:cNvSpPr>
          <p:nvPr>
            <p:ph type="subTitle" idx="1"/>
          </p:nvPr>
        </p:nvSpPr>
        <p:spPr>
          <a:xfrm flipV="1">
            <a:off x="2286000" y="6857999"/>
            <a:ext cx="6172200" cy="45719"/>
          </a:xfrm>
        </p:spPr>
        <p:txBody>
          <a:bodyPr>
            <a:normAutofit fontScale="25000" lnSpcReduction="20000"/>
          </a:bodyPr>
          <a:lstStyle/>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285728"/>
            <a:ext cx="7143800" cy="6357982"/>
          </a:xfrm>
        </p:spPr>
        <p:txBody>
          <a:bodyPr>
            <a:normAutofit fontScale="90000"/>
          </a:bodyPr>
          <a:lstStyle/>
          <a:p>
            <a:pPr>
              <a:lnSpc>
                <a:spcPct val="150000"/>
              </a:lnSpc>
            </a:pPr>
            <a:r>
              <a:rPr lang="fr-FR" sz="2000" u="sng" dirty="0" smtClean="0">
                <a:solidFill>
                  <a:srgbClr val="FF0000"/>
                </a:solidFill>
                <a:latin typeface="Times New Roman" pitchFamily="18" charset="0"/>
                <a:cs typeface="Times New Roman" pitchFamily="18" charset="0"/>
              </a:rPr>
              <a:t>C- Signalisation :</a:t>
            </a:r>
            <a:r>
              <a:rPr lang="fr-FR" sz="2000" dirty="0" smtClean="0">
                <a:solidFill>
                  <a:schemeClr val="tx1"/>
                </a:solidFill>
                <a:latin typeface="Times New Roman" pitchFamily="18" charset="0"/>
                <a:cs typeface="Times New Roman" pitchFamily="18" charset="0"/>
              </a:rPr>
              <a:t/>
            </a:r>
            <a:br>
              <a:rPr lang="fr-FR" sz="200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La liaison de </a:t>
            </a:r>
            <a:r>
              <a:rPr lang="fr-FR" sz="2000" dirty="0" smtClean="0">
                <a:solidFill>
                  <a:schemeClr val="tx1"/>
                </a:solidFill>
                <a:latin typeface="Times New Roman" pitchFamily="18" charset="0"/>
                <a:cs typeface="Times New Roman" pitchFamily="18" charset="0"/>
              </a:rPr>
              <a:t>récepteurs membranaires </a:t>
            </a:r>
            <a:r>
              <a:rPr lang="fr-FR" sz="2000" b="0" dirty="0" smtClean="0">
                <a:solidFill>
                  <a:schemeClr val="tx1"/>
                </a:solidFill>
                <a:latin typeface="Times New Roman" pitchFamily="18" charset="0"/>
                <a:cs typeface="Times New Roman" pitchFamily="18" charset="0"/>
              </a:rPr>
              <a:t>par les </a:t>
            </a:r>
            <a:r>
              <a:rPr lang="fr-FR" sz="2000" dirty="0" smtClean="0">
                <a:solidFill>
                  <a:schemeClr val="tx1"/>
                </a:solidFill>
                <a:latin typeface="Times New Roman" pitchFamily="18" charset="0"/>
                <a:cs typeface="Times New Roman" pitchFamily="18" charset="0"/>
              </a:rPr>
              <a:t>anticorps monoclonaux</a:t>
            </a:r>
            <a:r>
              <a:rPr lang="fr-FR" sz="2000" b="0" dirty="0" smtClean="0">
                <a:solidFill>
                  <a:schemeClr val="tx1"/>
                </a:solidFill>
                <a:latin typeface="Times New Roman" pitchFamily="18" charset="0"/>
                <a:cs typeface="Times New Roman" pitchFamily="18" charset="0"/>
              </a:rPr>
              <a:t> de signalisation </a:t>
            </a:r>
            <a:r>
              <a:rPr lang="fr-FR" sz="2000" dirty="0" smtClean="0">
                <a:solidFill>
                  <a:schemeClr val="tx1"/>
                </a:solidFill>
                <a:latin typeface="Times New Roman" pitchFamily="18" charset="0"/>
                <a:cs typeface="Times New Roman" pitchFamily="18" charset="0"/>
              </a:rPr>
              <a:t>génère des signaux transmembranaires</a:t>
            </a:r>
            <a:r>
              <a:rPr lang="fr-FR" sz="2000" b="0" dirty="0" smtClean="0">
                <a:solidFill>
                  <a:schemeClr val="tx1"/>
                </a:solidFill>
                <a:latin typeface="Times New Roman" pitchFamily="18" charset="0"/>
                <a:cs typeface="Times New Roman" pitchFamily="18" charset="0"/>
              </a:rPr>
              <a:t> permettant de </a:t>
            </a:r>
            <a:r>
              <a:rPr lang="fr-FR" sz="2000" dirty="0" smtClean="0">
                <a:solidFill>
                  <a:schemeClr val="tx1"/>
                </a:solidFill>
                <a:latin typeface="Times New Roman" pitchFamily="18" charset="0"/>
                <a:cs typeface="Times New Roman" pitchFamily="18" charset="0"/>
              </a:rPr>
              <a:t>contrôler</a:t>
            </a:r>
            <a:r>
              <a:rPr lang="fr-FR" sz="2000" b="0" dirty="0" smtClean="0">
                <a:solidFill>
                  <a:schemeClr val="tx1"/>
                </a:solidFill>
                <a:latin typeface="Times New Roman" pitchFamily="18" charset="0"/>
                <a:cs typeface="Times New Roman" pitchFamily="18" charset="0"/>
              </a:rPr>
              <a:t> la </a:t>
            </a:r>
            <a:r>
              <a:rPr lang="fr-FR" sz="2000" dirty="0" smtClean="0">
                <a:solidFill>
                  <a:schemeClr val="tx1"/>
                </a:solidFill>
                <a:latin typeface="Times New Roman" pitchFamily="18" charset="0"/>
                <a:cs typeface="Times New Roman" pitchFamily="18" charset="0"/>
              </a:rPr>
              <a:t>croissance</a:t>
            </a:r>
            <a:r>
              <a:rPr lang="fr-FR" sz="2000" b="0" dirty="0" smtClean="0">
                <a:solidFill>
                  <a:schemeClr val="tx1"/>
                </a:solidFill>
                <a:latin typeface="Times New Roman" pitchFamily="18" charset="0"/>
                <a:cs typeface="Times New Roman" pitchFamily="18" charset="0"/>
              </a:rPr>
              <a:t> et </a:t>
            </a:r>
            <a:r>
              <a:rPr lang="fr-FR" sz="2000" dirty="0" smtClean="0">
                <a:solidFill>
                  <a:schemeClr val="tx1"/>
                </a:solidFill>
                <a:latin typeface="Times New Roman" pitchFamily="18" charset="0"/>
                <a:cs typeface="Times New Roman" pitchFamily="18" charset="0"/>
              </a:rPr>
              <a:t>l’</a:t>
            </a:r>
            <a:r>
              <a:rPr lang="fr-FR" sz="2000" dirty="0" err="1" smtClean="0">
                <a:solidFill>
                  <a:schemeClr val="tx1"/>
                </a:solidFill>
                <a:latin typeface="Times New Roman" pitchFamily="18" charset="0"/>
                <a:cs typeface="Times New Roman" pitchFamily="18" charset="0"/>
              </a:rPr>
              <a:t>apoptose</a:t>
            </a:r>
            <a:r>
              <a:rPr lang="fr-FR" sz="2000" dirty="0" smtClean="0">
                <a:solidFill>
                  <a:schemeClr val="tx1"/>
                </a:solidFill>
                <a:latin typeface="Times New Roman" pitchFamily="18" charset="0"/>
                <a:cs typeface="Times New Roman" pitchFamily="18" charset="0"/>
              </a:rPr>
              <a:t> des cellules tumorales</a:t>
            </a:r>
            <a:r>
              <a:rPr lang="fr-FR" sz="2000" b="0" dirty="0" smtClean="0">
                <a:solidFill>
                  <a:schemeClr val="tx1"/>
                </a:solidFill>
                <a:latin typeface="Times New Roman" pitchFamily="18" charset="0"/>
                <a:cs typeface="Times New Roman" pitchFamily="18" charset="0"/>
              </a:rPr>
              <a:t>. alternativement, certains anticorps en se liant au récepteur, miment efficacement le ligand naturel </a:t>
            </a:r>
            <a:r>
              <a:rPr lang="fr-FR" sz="2000" dirty="0" smtClean="0">
                <a:solidFill>
                  <a:schemeClr val="tx1"/>
                </a:solidFill>
                <a:latin typeface="Times New Roman" pitchFamily="18" charset="0"/>
                <a:cs typeface="Times New Roman" pitchFamily="18" charset="0"/>
              </a:rPr>
              <a:t>et inhibent </a:t>
            </a:r>
            <a:r>
              <a:rPr lang="fr-FR" sz="2000" b="0" dirty="0" smtClean="0">
                <a:solidFill>
                  <a:schemeClr val="tx1"/>
                </a:solidFill>
                <a:latin typeface="Times New Roman" pitchFamily="18" charset="0"/>
                <a:cs typeface="Times New Roman" pitchFamily="18" charset="0"/>
              </a:rPr>
              <a:t>les </a:t>
            </a:r>
            <a:r>
              <a:rPr lang="fr-FR" sz="2000" dirty="0" smtClean="0">
                <a:solidFill>
                  <a:schemeClr val="tx1"/>
                </a:solidFill>
                <a:latin typeface="Times New Roman" pitchFamily="18" charset="0"/>
                <a:cs typeface="Times New Roman" pitchFamily="18" charset="0"/>
              </a:rPr>
              <a:t>fonctions de transmission de signal </a:t>
            </a:r>
            <a:r>
              <a:rPr lang="fr-FR" sz="2000" b="0" dirty="0" smtClean="0">
                <a:solidFill>
                  <a:schemeClr val="tx1"/>
                </a:solidFill>
                <a:latin typeface="Times New Roman" pitchFamily="18" charset="0"/>
                <a:cs typeface="Times New Roman" pitchFamily="18" charset="0"/>
              </a:rPr>
              <a:t>associées. L’utilisation d’anticorps de signalisation peut également induire la dérégulation de L’expression ciblée, </a:t>
            </a:r>
            <a:br>
              <a:rPr lang="fr-FR" sz="2000" b="0" dirty="0" smtClean="0">
                <a:solidFill>
                  <a:schemeClr val="tx1"/>
                </a:solidFill>
                <a:latin typeface="Times New Roman" pitchFamily="18" charset="0"/>
                <a:cs typeface="Times New Roman" pitchFamily="18" charset="0"/>
              </a:rPr>
            </a:br>
            <a:r>
              <a:rPr lang="fr-FR" sz="2000" b="0" dirty="0" smtClean="0">
                <a:solidFill>
                  <a:schemeClr val="tx1"/>
                </a:solidFill>
                <a:latin typeface="Times New Roman" pitchFamily="18" charset="0"/>
                <a:cs typeface="Times New Roman" pitchFamily="18" charset="0"/>
              </a:rPr>
              <a:t>=&gt; mécanisme associé à la modification de signalisation intracellulaire.</a:t>
            </a:r>
            <a:r>
              <a:rPr lang="fr-FR" sz="2000" b="0" dirty="0" smtClean="0">
                <a:latin typeface="Times New Roman" pitchFamily="18" charset="0"/>
                <a:cs typeface="Times New Roman" pitchFamily="18" charset="0"/>
              </a:rPr>
              <a:t/>
            </a:r>
            <a:br>
              <a:rPr lang="fr-FR" sz="2000" b="0" dirty="0" smtClean="0">
                <a:latin typeface="Times New Roman" pitchFamily="18" charset="0"/>
                <a:cs typeface="Times New Roman" pitchFamily="18" charset="0"/>
              </a:rPr>
            </a:br>
            <a:r>
              <a:rPr lang="fr-FR" sz="2000" b="0" dirty="0" smtClean="0">
                <a:latin typeface="Times New Roman" pitchFamily="18" charset="0"/>
                <a:cs typeface="Times New Roman" pitchFamily="18" charset="0"/>
              </a:rPr>
              <a:t> </a:t>
            </a:r>
            <a:br>
              <a:rPr lang="fr-FR" sz="2000" b="0" dirty="0" smtClean="0">
                <a:latin typeface="Times New Roman" pitchFamily="18" charset="0"/>
                <a:cs typeface="Times New Roman" pitchFamily="18" charset="0"/>
              </a:rPr>
            </a:br>
            <a:endParaRPr lang="fr-FR" sz="2000" b="0" dirty="0">
              <a:latin typeface="Times New Roman" pitchFamily="18" charset="0"/>
              <a:cs typeface="Times New Roman" pitchFamily="18" charset="0"/>
            </a:endParaRPr>
          </a:p>
        </p:txBody>
      </p:sp>
      <p:sp>
        <p:nvSpPr>
          <p:cNvPr id="3" name="Sous-titre 2"/>
          <p:cNvSpPr>
            <a:spLocks noGrp="1"/>
          </p:cNvSpPr>
          <p:nvPr>
            <p:ph type="subTitle" idx="1"/>
          </p:nvPr>
        </p:nvSpPr>
        <p:spPr>
          <a:xfrm flipV="1">
            <a:off x="2286000" y="6857999"/>
            <a:ext cx="6172200" cy="45719"/>
          </a:xfrm>
        </p:spPr>
        <p:txBody>
          <a:bodyPr>
            <a:normAutofit fontScale="25000" lnSpcReduction="20000"/>
          </a:bodyPr>
          <a:lstStyle/>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285728"/>
            <a:ext cx="8572560" cy="6429420"/>
          </a:xfrm>
        </p:spPr>
        <p:txBody>
          <a:bodyPr>
            <a:normAutofit/>
          </a:bodyPr>
          <a:lstStyle/>
          <a:p>
            <a:r>
              <a:rPr lang="fr-FR" sz="1100" dirty="0" smtClean="0">
                <a:solidFill>
                  <a:schemeClr val="tx1"/>
                </a:solidFill>
                <a:latin typeface="Times New Roman" pitchFamily="18" charset="0"/>
                <a:cs typeface="Times New Roman" pitchFamily="18" charset="0"/>
              </a:rPr>
              <a:t/>
            </a:r>
            <a:br>
              <a:rPr lang="fr-FR" sz="1100" dirty="0" smtClean="0">
                <a:solidFill>
                  <a:schemeClr val="tx1"/>
                </a:solidFill>
                <a:latin typeface="Times New Roman" pitchFamily="18" charset="0"/>
                <a:cs typeface="Times New Roman" pitchFamily="18" charset="0"/>
              </a:rPr>
            </a:br>
            <a:r>
              <a:rPr lang="fr-FR" sz="1100" dirty="0" err="1" smtClean="0">
                <a:solidFill>
                  <a:schemeClr val="tx1"/>
                </a:solidFill>
                <a:latin typeface="Times New Roman" pitchFamily="18" charset="0"/>
                <a:cs typeface="Times New Roman" pitchFamily="18" charset="0"/>
              </a:rPr>
              <a:t>Fig</a:t>
            </a:r>
            <a:r>
              <a:rPr lang="fr-FR" sz="1100" dirty="0" smtClean="0">
                <a:solidFill>
                  <a:schemeClr val="tx1"/>
                </a:solidFill>
                <a:latin typeface="Times New Roman" pitchFamily="18" charset="0"/>
                <a:cs typeface="Times New Roman" pitchFamily="18" charset="0"/>
              </a:rPr>
              <a:t> :Mécanismes  effecteurs  des anticorps monoclonaux. Effets </a:t>
            </a:r>
            <a:r>
              <a:rPr lang="fr-FR" sz="1100" dirty="0" err="1" smtClean="0">
                <a:solidFill>
                  <a:schemeClr val="tx1"/>
                </a:solidFill>
                <a:latin typeface="Times New Roman" pitchFamily="18" charset="0"/>
                <a:cs typeface="Times New Roman" pitchFamily="18" charset="0"/>
              </a:rPr>
              <a:t>immunotransmis</a:t>
            </a:r>
            <a:r>
              <a:rPr lang="fr-FR" sz="1100" dirty="0" smtClean="0">
                <a:solidFill>
                  <a:schemeClr val="tx1"/>
                </a:solidFill>
                <a:latin typeface="Times New Roman" pitchFamily="18" charset="0"/>
                <a:cs typeface="Times New Roman" pitchFamily="18" charset="0"/>
              </a:rPr>
              <a:t> par l’activation de</a:t>
            </a:r>
            <a:br>
              <a:rPr lang="fr-FR" sz="1100" dirty="0" smtClean="0">
                <a:solidFill>
                  <a:schemeClr val="tx1"/>
                </a:solidFill>
                <a:latin typeface="Times New Roman" pitchFamily="18" charset="0"/>
                <a:cs typeface="Times New Roman" pitchFamily="18" charset="0"/>
              </a:rPr>
            </a:br>
            <a:r>
              <a:rPr lang="fr-FR" sz="1100" dirty="0" smtClean="0">
                <a:solidFill>
                  <a:schemeClr val="tx1"/>
                </a:solidFill>
                <a:latin typeface="Times New Roman" pitchFamily="18" charset="0"/>
                <a:cs typeface="Times New Roman" pitchFamily="18" charset="0"/>
              </a:rPr>
              <a:t>la cascade du complément par liaison de C1q à l’</a:t>
            </a:r>
            <a:r>
              <a:rPr lang="fr-FR" sz="1100" dirty="0" err="1" smtClean="0">
                <a:solidFill>
                  <a:schemeClr val="tx1"/>
                </a:solidFill>
                <a:latin typeface="Times New Roman" pitchFamily="18" charset="0"/>
                <a:cs typeface="Times New Roman" pitchFamily="18" charset="0"/>
              </a:rPr>
              <a:t>IgM</a:t>
            </a:r>
            <a:r>
              <a:rPr lang="fr-FR" sz="1100" dirty="0" smtClean="0">
                <a:solidFill>
                  <a:schemeClr val="tx1"/>
                </a:solidFill>
                <a:latin typeface="Times New Roman" pitchFamily="18" charset="0"/>
                <a:cs typeface="Times New Roman" pitchFamily="18" charset="0"/>
              </a:rPr>
              <a:t> membranaire ou à des molécules d’</a:t>
            </a:r>
            <a:r>
              <a:rPr lang="fr-FR" sz="1100" dirty="0" err="1" smtClean="0">
                <a:solidFill>
                  <a:schemeClr val="tx1"/>
                </a:solidFill>
                <a:latin typeface="Times New Roman" pitchFamily="18" charset="0"/>
                <a:cs typeface="Times New Roman" pitchFamily="18" charset="0"/>
              </a:rPr>
              <a:t>IgG</a:t>
            </a:r>
            <a:r>
              <a:rPr lang="fr-FR" sz="1100" dirty="0" smtClean="0">
                <a:solidFill>
                  <a:schemeClr val="tx1"/>
                </a:solidFill>
                <a:latin typeface="Times New Roman" pitchFamily="18" charset="0"/>
                <a:cs typeface="Times New Roman" pitchFamily="18" charset="0"/>
              </a:rPr>
              <a:t/>
            </a:r>
            <a:br>
              <a:rPr lang="fr-FR" sz="1100" dirty="0" smtClean="0">
                <a:solidFill>
                  <a:schemeClr val="tx1"/>
                </a:solidFill>
                <a:latin typeface="Times New Roman" pitchFamily="18" charset="0"/>
                <a:cs typeface="Times New Roman" pitchFamily="18" charset="0"/>
              </a:rPr>
            </a:br>
            <a:r>
              <a:rPr lang="fr-FR" sz="1100" dirty="0" smtClean="0">
                <a:solidFill>
                  <a:schemeClr val="tx1"/>
                </a:solidFill>
                <a:latin typeface="Times New Roman" pitchFamily="18" charset="0"/>
                <a:cs typeface="Times New Roman" pitchFamily="18" charset="0"/>
              </a:rPr>
              <a:t>(CDC) ou par le recrutement de cellules effectrices via des récepteurs </a:t>
            </a:r>
            <a:r>
              <a:rPr lang="fr-FR" sz="1100" dirty="0" err="1" smtClean="0">
                <a:solidFill>
                  <a:schemeClr val="tx1"/>
                </a:solidFill>
                <a:latin typeface="Times New Roman" pitchFamily="18" charset="0"/>
                <a:cs typeface="Times New Roman" pitchFamily="18" charset="0"/>
              </a:rPr>
              <a:t>Fc</a:t>
            </a:r>
            <a:r>
              <a:rPr lang="fr-FR" sz="1100" dirty="0" smtClean="0">
                <a:solidFill>
                  <a:schemeClr val="tx1"/>
                </a:solidFill>
                <a:latin typeface="Times New Roman" pitchFamily="18" charset="0"/>
                <a:cs typeface="Times New Roman" pitchFamily="18" charset="0"/>
              </a:rPr>
              <a:t> (ADCC). Fonctions</a:t>
            </a:r>
            <a:br>
              <a:rPr lang="fr-FR" sz="1100" dirty="0" smtClean="0">
                <a:solidFill>
                  <a:schemeClr val="tx1"/>
                </a:solidFill>
                <a:latin typeface="Times New Roman" pitchFamily="18" charset="0"/>
                <a:cs typeface="Times New Roman" pitchFamily="18" charset="0"/>
              </a:rPr>
            </a:br>
            <a:r>
              <a:rPr lang="fr-FR" sz="1100" dirty="0" err="1" smtClean="0">
                <a:solidFill>
                  <a:schemeClr val="tx1"/>
                </a:solidFill>
                <a:latin typeface="Times New Roman" pitchFamily="18" charset="0"/>
                <a:cs typeface="Times New Roman" pitchFamily="18" charset="0"/>
              </a:rPr>
              <a:t>biorégulatrices</a:t>
            </a:r>
            <a:r>
              <a:rPr lang="fr-FR" sz="1100" dirty="0" smtClean="0">
                <a:solidFill>
                  <a:schemeClr val="tx1"/>
                </a:solidFill>
                <a:latin typeface="Times New Roman" pitchFamily="18" charset="0"/>
                <a:cs typeface="Times New Roman" pitchFamily="18" charset="0"/>
              </a:rPr>
              <a:t> par liaisons croisées de récepteurs cellulaires avec transduction directe de</a:t>
            </a:r>
            <a:br>
              <a:rPr lang="fr-FR" sz="1100" dirty="0" smtClean="0">
                <a:solidFill>
                  <a:schemeClr val="tx1"/>
                </a:solidFill>
                <a:latin typeface="Times New Roman" pitchFamily="18" charset="0"/>
                <a:cs typeface="Times New Roman" pitchFamily="18" charset="0"/>
              </a:rPr>
            </a:br>
            <a:r>
              <a:rPr lang="fr-FR" sz="1100" dirty="0" smtClean="0">
                <a:solidFill>
                  <a:schemeClr val="tx1"/>
                </a:solidFill>
                <a:latin typeface="Times New Roman" pitchFamily="18" charset="0"/>
                <a:cs typeface="Times New Roman" pitchFamily="18" charset="0"/>
              </a:rPr>
              <a:t>signaux intracellulaires (par ex. signaux d’</a:t>
            </a:r>
            <a:r>
              <a:rPr lang="fr-FR" sz="1100" dirty="0" err="1" smtClean="0">
                <a:solidFill>
                  <a:schemeClr val="tx1"/>
                </a:solidFill>
                <a:latin typeface="Times New Roman" pitchFamily="18" charset="0"/>
                <a:cs typeface="Times New Roman" pitchFamily="18" charset="0"/>
              </a:rPr>
              <a:t>apoptose</a:t>
            </a:r>
            <a:r>
              <a:rPr lang="fr-FR" sz="1100" dirty="0" smtClean="0">
                <a:solidFill>
                  <a:schemeClr val="tx1"/>
                </a:solidFill>
                <a:latin typeface="Times New Roman" pitchFamily="18" charset="0"/>
                <a:cs typeface="Times New Roman" pitchFamily="18" charset="0"/>
              </a:rPr>
              <a:t>) ou blocage de récepteurs ou de ligands</a:t>
            </a:r>
            <a:br>
              <a:rPr lang="fr-FR" sz="1100" dirty="0" smtClean="0">
                <a:solidFill>
                  <a:schemeClr val="tx1"/>
                </a:solidFill>
                <a:latin typeface="Times New Roman" pitchFamily="18" charset="0"/>
                <a:cs typeface="Times New Roman" pitchFamily="18" charset="0"/>
              </a:rPr>
            </a:br>
            <a:r>
              <a:rPr lang="fr-FR" sz="1100" dirty="0" smtClean="0">
                <a:solidFill>
                  <a:schemeClr val="tx1"/>
                </a:solidFill>
                <a:latin typeface="Times New Roman" pitchFamily="18" charset="0"/>
                <a:cs typeface="Times New Roman" pitchFamily="18" charset="0"/>
              </a:rPr>
              <a:t>(par ex. récepteurs du facteur de croissance</a:t>
            </a:r>
            <a:r>
              <a:rPr lang="fr-FR" sz="1100" b="0" dirty="0" smtClean="0">
                <a:solidFill>
                  <a:schemeClr val="tx1"/>
                </a:solidFill>
                <a:latin typeface="Times New Roman" pitchFamily="18" charset="0"/>
                <a:cs typeface="Times New Roman" pitchFamily="18" charset="0"/>
              </a:rPr>
              <a:t>).</a:t>
            </a:r>
            <a:endParaRPr lang="fr-FR" sz="1100" b="0" dirty="0"/>
          </a:p>
        </p:txBody>
      </p:sp>
      <p:sp>
        <p:nvSpPr>
          <p:cNvPr id="3" name="Sous-titre 2"/>
          <p:cNvSpPr>
            <a:spLocks noGrp="1"/>
          </p:cNvSpPr>
          <p:nvPr>
            <p:ph type="subTitle" idx="1"/>
          </p:nvPr>
        </p:nvSpPr>
        <p:spPr>
          <a:xfrm>
            <a:off x="2286000" y="6858000"/>
            <a:ext cx="6172200" cy="214338"/>
          </a:xfrm>
        </p:spPr>
        <p:txBody>
          <a:bodyPr>
            <a:normAutofit fontScale="55000" lnSpcReduction="20000"/>
          </a:bodyPr>
          <a:lstStyle/>
          <a:p>
            <a:endParaRPr lang="fr-FR" dirty="0"/>
          </a:p>
        </p:txBody>
      </p:sp>
      <p:pic>
        <p:nvPicPr>
          <p:cNvPr id="9218" name="Picture 2"/>
          <p:cNvPicPr>
            <a:picLocks noChangeAspect="1" noChangeArrowheads="1"/>
          </p:cNvPicPr>
          <p:nvPr/>
        </p:nvPicPr>
        <p:blipFill>
          <a:blip r:embed="rId3" cstate="print"/>
          <a:srcRect/>
          <a:stretch>
            <a:fillRect/>
          </a:stretch>
        </p:blipFill>
        <p:spPr bwMode="auto">
          <a:xfrm>
            <a:off x="0" y="44624"/>
            <a:ext cx="6516216" cy="5544616"/>
          </a:xfrm>
          <a:prstGeom prst="rect">
            <a:avLst/>
          </a:prstGeom>
          <a:noFill/>
          <a:ln w="9525">
            <a:noFill/>
            <a:miter lim="800000"/>
            <a:headEnd/>
            <a:tailEnd/>
          </a:ln>
          <a:effectLst/>
        </p:spPr>
      </p:pic>
      <p:sp>
        <p:nvSpPr>
          <p:cNvPr id="5" name="Rectangle 4"/>
          <p:cNvSpPr/>
          <p:nvPr/>
        </p:nvSpPr>
        <p:spPr>
          <a:xfrm>
            <a:off x="323528" y="260648"/>
            <a:ext cx="2928958" cy="646331"/>
          </a:xfrm>
          <a:prstGeom prst="rect">
            <a:avLst/>
          </a:prstGeom>
        </p:spPr>
        <p:txBody>
          <a:bodyPr wrap="square">
            <a:spAutoFit/>
          </a:bodyPr>
          <a:lstStyle/>
          <a:p>
            <a:r>
              <a:rPr lang="fr-FR" b="1" dirty="0" smtClean="0"/>
              <a:t>Effets</a:t>
            </a:r>
          </a:p>
          <a:p>
            <a:r>
              <a:rPr lang="fr-FR" b="1" dirty="0" err="1" smtClean="0"/>
              <a:t>immunotransmis</a:t>
            </a:r>
            <a:endParaRPr lang="fr-FR" dirty="0"/>
          </a:p>
        </p:txBody>
      </p:sp>
      <p:sp>
        <p:nvSpPr>
          <p:cNvPr id="6" name="Rectangle 5"/>
          <p:cNvSpPr/>
          <p:nvPr/>
        </p:nvSpPr>
        <p:spPr>
          <a:xfrm>
            <a:off x="4067944" y="0"/>
            <a:ext cx="2714644" cy="369332"/>
          </a:xfrm>
          <a:prstGeom prst="rect">
            <a:avLst/>
          </a:prstGeom>
        </p:spPr>
        <p:txBody>
          <a:bodyPr wrap="square">
            <a:spAutoFit/>
          </a:bodyPr>
          <a:lstStyle/>
          <a:p>
            <a:r>
              <a:rPr lang="fr-FR" b="1" dirty="0" smtClean="0"/>
              <a:t>Cellules effectrices</a:t>
            </a:r>
            <a:endParaRPr lang="fr-FR" dirty="0"/>
          </a:p>
        </p:txBody>
      </p:sp>
      <p:sp>
        <p:nvSpPr>
          <p:cNvPr id="7" name="Rectangle 6"/>
          <p:cNvSpPr/>
          <p:nvPr/>
        </p:nvSpPr>
        <p:spPr>
          <a:xfrm>
            <a:off x="2915816" y="1772816"/>
            <a:ext cx="1928826" cy="369332"/>
          </a:xfrm>
          <a:prstGeom prst="rect">
            <a:avLst/>
          </a:prstGeom>
        </p:spPr>
        <p:txBody>
          <a:bodyPr wrap="square">
            <a:spAutoFit/>
          </a:bodyPr>
          <a:lstStyle/>
          <a:p>
            <a:r>
              <a:rPr lang="fr-FR" b="1" dirty="0" smtClean="0"/>
              <a:t>Cellules cibles</a:t>
            </a:r>
            <a:endParaRPr lang="fr-FR" dirty="0"/>
          </a:p>
        </p:txBody>
      </p:sp>
      <p:sp>
        <p:nvSpPr>
          <p:cNvPr id="8" name="Rectangle 7"/>
          <p:cNvSpPr/>
          <p:nvPr/>
        </p:nvSpPr>
        <p:spPr>
          <a:xfrm>
            <a:off x="4211960" y="404664"/>
            <a:ext cx="642942" cy="369332"/>
          </a:xfrm>
          <a:prstGeom prst="rect">
            <a:avLst/>
          </a:prstGeom>
        </p:spPr>
        <p:txBody>
          <a:bodyPr wrap="square">
            <a:spAutoFit/>
          </a:bodyPr>
          <a:lstStyle/>
          <a:p>
            <a:r>
              <a:rPr lang="fr-FR" dirty="0" smtClean="0"/>
              <a:t>C1q</a:t>
            </a:r>
            <a:endParaRPr lang="fr-FR" dirty="0"/>
          </a:p>
        </p:txBody>
      </p:sp>
      <p:sp>
        <p:nvSpPr>
          <p:cNvPr id="9" name="Rectangle 8"/>
          <p:cNvSpPr/>
          <p:nvPr/>
        </p:nvSpPr>
        <p:spPr>
          <a:xfrm>
            <a:off x="5148064" y="3573016"/>
            <a:ext cx="785818" cy="369332"/>
          </a:xfrm>
          <a:prstGeom prst="rect">
            <a:avLst/>
          </a:prstGeom>
        </p:spPr>
        <p:txBody>
          <a:bodyPr wrap="square">
            <a:spAutoFit/>
          </a:bodyPr>
          <a:lstStyle/>
          <a:p>
            <a:r>
              <a:rPr lang="fr-FR" dirty="0" err="1" smtClean="0"/>
              <a:t>FcR</a:t>
            </a:r>
            <a:endParaRPr lang="fr-FR" dirty="0"/>
          </a:p>
        </p:txBody>
      </p:sp>
      <p:sp>
        <p:nvSpPr>
          <p:cNvPr id="11" name="Rectangle 10"/>
          <p:cNvSpPr/>
          <p:nvPr/>
        </p:nvSpPr>
        <p:spPr>
          <a:xfrm>
            <a:off x="4283968" y="4221088"/>
            <a:ext cx="2000264" cy="646331"/>
          </a:xfrm>
          <a:prstGeom prst="rect">
            <a:avLst/>
          </a:prstGeom>
        </p:spPr>
        <p:txBody>
          <a:bodyPr wrap="square">
            <a:spAutoFit/>
          </a:bodyPr>
          <a:lstStyle/>
          <a:p>
            <a:r>
              <a:rPr lang="fr-FR" b="1" dirty="0" smtClean="0"/>
              <a:t>Effets</a:t>
            </a:r>
          </a:p>
          <a:p>
            <a:r>
              <a:rPr lang="fr-FR" b="1" dirty="0" err="1" smtClean="0"/>
              <a:t>biorégulateurs</a:t>
            </a:r>
            <a:endParaRPr lang="fr-FR" dirty="0"/>
          </a:p>
        </p:txBody>
      </p:sp>
      <p:sp>
        <p:nvSpPr>
          <p:cNvPr id="12" name="Rectangle 11"/>
          <p:cNvSpPr/>
          <p:nvPr/>
        </p:nvSpPr>
        <p:spPr>
          <a:xfrm>
            <a:off x="611560" y="4005064"/>
            <a:ext cx="3357570" cy="1600438"/>
          </a:xfrm>
          <a:prstGeom prst="rect">
            <a:avLst/>
          </a:prstGeom>
        </p:spPr>
        <p:txBody>
          <a:bodyPr wrap="square">
            <a:spAutoFit/>
          </a:bodyPr>
          <a:lstStyle/>
          <a:p>
            <a:r>
              <a:rPr lang="fr-FR" sz="1400" dirty="0" smtClean="0"/>
              <a:t>ligands solubles</a:t>
            </a:r>
          </a:p>
          <a:p>
            <a:endParaRPr lang="fr-FR" sz="1400" dirty="0" smtClean="0"/>
          </a:p>
          <a:p>
            <a:r>
              <a:rPr lang="fr-FR" sz="1400" dirty="0" smtClean="0"/>
              <a:t>récepteurs membranaires</a:t>
            </a:r>
          </a:p>
          <a:p>
            <a:endParaRPr lang="fr-FR" sz="1400" dirty="0" smtClean="0"/>
          </a:p>
          <a:p>
            <a:r>
              <a:rPr lang="fr-FR" sz="1400" dirty="0" smtClean="0"/>
              <a:t>composante complémentaire C1q</a:t>
            </a:r>
          </a:p>
          <a:p>
            <a:endParaRPr lang="fr-FR" sz="1400" dirty="0" smtClean="0"/>
          </a:p>
          <a:p>
            <a:r>
              <a:rPr lang="fr-FR" sz="1400" dirty="0" smtClean="0"/>
              <a:t>récepteur </a:t>
            </a:r>
            <a:r>
              <a:rPr lang="fr-FR" sz="1400" dirty="0" err="1" smtClean="0"/>
              <a:t>Fc</a:t>
            </a:r>
            <a:r>
              <a:rPr lang="fr-FR" sz="1400" dirty="0" smtClean="0"/>
              <a:t>-g</a:t>
            </a:r>
            <a:endParaRPr lang="fr-FR"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7755632" cy="778098"/>
          </a:xfrm>
          <a:solidFill>
            <a:schemeClr val="accent1"/>
          </a:solidFill>
        </p:spPr>
        <p:txBody>
          <a:bodyPr>
            <a:normAutofit/>
          </a:bodyPr>
          <a:lstStyle/>
          <a:p>
            <a:r>
              <a:rPr lang="fr-FR" sz="2000" b="1" dirty="0" smtClean="0">
                <a:solidFill>
                  <a:schemeClr val="tx1"/>
                </a:solidFill>
                <a:latin typeface="Times New Roman" pitchFamily="18" charset="0"/>
                <a:cs typeface="Times New Roman" pitchFamily="18" charset="0"/>
              </a:rPr>
              <a:t>6 / ANTICORPS MONOCLONAUX UTILISES EN THERAPEUTIQUE</a:t>
            </a:r>
            <a:endParaRPr lang="fr-FR" sz="20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179512" y="908720"/>
            <a:ext cx="7745288" cy="5565232"/>
          </a:xfrm>
        </p:spPr>
        <p:txBody>
          <a:bodyPr/>
          <a:lstStyle/>
          <a:p>
            <a:r>
              <a:rPr lang="fr-FR" dirty="0" smtClean="0"/>
              <a:t>Actuellement, </a:t>
            </a:r>
            <a:r>
              <a:rPr lang="fr-FR" b="1" dirty="0" smtClean="0"/>
              <a:t>une vingtaine </a:t>
            </a:r>
            <a:r>
              <a:rPr lang="fr-FR" dirty="0" smtClean="0"/>
              <a:t>d'anticorps  monoclonaux sont </a:t>
            </a:r>
            <a:r>
              <a:rPr lang="fr-FR" b="1" dirty="0" smtClean="0"/>
              <a:t>commercialisés</a:t>
            </a:r>
            <a:r>
              <a:rPr lang="fr-FR" dirty="0" smtClean="0"/>
              <a:t> et au moins </a:t>
            </a:r>
            <a:r>
              <a:rPr lang="fr-FR" b="1" dirty="0" smtClean="0"/>
              <a:t>400 </a:t>
            </a:r>
            <a:r>
              <a:rPr lang="fr-FR" dirty="0" smtClean="0"/>
              <a:t>sont en cours </a:t>
            </a:r>
            <a:r>
              <a:rPr lang="fr-FR" b="1" dirty="0" smtClean="0"/>
              <a:t>d'évaluation</a:t>
            </a:r>
            <a:r>
              <a:rPr lang="fr-FR" dirty="0" smtClean="0"/>
              <a:t> .</a:t>
            </a:r>
          </a:p>
          <a:p>
            <a:r>
              <a:rPr lang="fr-FR" dirty="0" smtClean="0"/>
              <a:t>Ces médicaments couvrent les domaines thérapeutiques de : </a:t>
            </a:r>
          </a:p>
          <a:p>
            <a:pPr>
              <a:buFont typeface="Wingdings" pitchFamily="2" charset="2"/>
              <a:buChar char="§"/>
            </a:pPr>
            <a:r>
              <a:rPr lang="fr-FR" b="1" dirty="0" smtClean="0"/>
              <a:t>l'oncologie</a:t>
            </a:r>
          </a:p>
          <a:p>
            <a:pPr>
              <a:buFont typeface="Wingdings" pitchFamily="2" charset="2"/>
              <a:buChar char="§"/>
            </a:pPr>
            <a:r>
              <a:rPr lang="fr-FR" b="1" dirty="0" smtClean="0"/>
              <a:t>la transplantation </a:t>
            </a:r>
          </a:p>
          <a:p>
            <a:pPr>
              <a:buFont typeface="Wingdings" pitchFamily="2" charset="2"/>
              <a:buChar char="§"/>
            </a:pPr>
            <a:r>
              <a:rPr lang="fr-FR" b="1" dirty="0" smtClean="0"/>
              <a:t>des maladies auto-immunes</a:t>
            </a:r>
          </a:p>
          <a:p>
            <a:pPr>
              <a:buFont typeface="Wingdings" pitchFamily="2" charset="2"/>
              <a:buChar char="§"/>
            </a:pPr>
            <a:r>
              <a:rPr lang="fr-FR" b="1" dirty="0" smtClean="0"/>
              <a:t>la cardiologie</a:t>
            </a:r>
          </a:p>
          <a:p>
            <a:pPr>
              <a:buFont typeface="Wingdings" pitchFamily="2" charset="2"/>
              <a:buChar char="§"/>
            </a:pPr>
            <a:r>
              <a:rPr lang="fr-FR" b="1" dirty="0" smtClean="0"/>
              <a:t>l'infectiologie</a:t>
            </a:r>
          </a:p>
          <a:p>
            <a:pPr>
              <a:buFont typeface="Wingdings" pitchFamily="2" charset="2"/>
              <a:buChar char="§"/>
            </a:pPr>
            <a:r>
              <a:rPr lang="fr-FR" b="1" dirty="0" smtClean="0"/>
              <a:t>l'allergologie</a:t>
            </a:r>
          </a:p>
          <a:p>
            <a:pPr>
              <a:buNone/>
            </a:pP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p:spPr>
        <p:txBody>
          <a:bodyPr>
            <a:normAutofit/>
          </a:bodyPr>
          <a:lstStyle/>
          <a:p>
            <a:r>
              <a:rPr lang="fr-FR" dirty="0" smtClean="0">
                <a:solidFill>
                  <a:srgbClr val="7030A0"/>
                </a:solidFill>
              </a:rPr>
              <a:t>6-</a:t>
            </a:r>
            <a:r>
              <a:rPr lang="fr-FR" b="1" dirty="0" smtClean="0">
                <a:solidFill>
                  <a:srgbClr val="7030A0"/>
                </a:solidFill>
              </a:rPr>
              <a:t>1- </a:t>
            </a:r>
            <a:r>
              <a:rPr lang="fr-FR" sz="2700" b="1" dirty="0" err="1" smtClean="0">
                <a:solidFill>
                  <a:srgbClr val="7030A0"/>
                </a:solidFill>
                <a:latin typeface="Times New Roman" pitchFamily="18" charset="0"/>
                <a:cs typeface="Times New Roman" pitchFamily="18" charset="0"/>
              </a:rPr>
              <a:t>A</a:t>
            </a:r>
            <a:r>
              <a:rPr lang="fr-FR" sz="2400" b="1" dirty="0" err="1" smtClean="0">
                <a:solidFill>
                  <a:srgbClr val="7030A0"/>
                </a:solidFill>
                <a:latin typeface="Times New Roman" pitchFamily="18" charset="0"/>
                <a:cs typeface="Times New Roman" pitchFamily="18" charset="0"/>
              </a:rPr>
              <a:t>nticops</a:t>
            </a:r>
            <a:r>
              <a:rPr lang="fr-FR" sz="2400" b="1" dirty="0" smtClean="0">
                <a:solidFill>
                  <a:srgbClr val="7030A0"/>
                </a:solidFill>
                <a:latin typeface="Times New Roman" pitchFamily="18" charset="0"/>
                <a:cs typeface="Times New Roman" pitchFamily="18" charset="0"/>
              </a:rPr>
              <a:t>  utilisés </a:t>
            </a:r>
            <a:r>
              <a:rPr lang="fr-FR" sz="2700" b="1" dirty="0" smtClean="0">
                <a:solidFill>
                  <a:srgbClr val="7030A0"/>
                </a:solidFill>
                <a:latin typeface="Times New Roman" pitchFamily="18" charset="0"/>
                <a:cs typeface="Times New Roman" pitchFamily="18" charset="0"/>
              </a:rPr>
              <a:t>en</a:t>
            </a:r>
            <a:r>
              <a:rPr lang="fr-FR" sz="2700" b="1" dirty="0" smtClean="0">
                <a:solidFill>
                  <a:srgbClr val="7030A0"/>
                </a:solidFill>
              </a:rPr>
              <a:t> cancérologie:</a:t>
            </a:r>
            <a:endParaRPr lang="fr-FR" sz="2700" dirty="0">
              <a:solidFill>
                <a:srgbClr val="7030A0"/>
              </a:solidFill>
            </a:endParaRPr>
          </a:p>
        </p:txBody>
      </p:sp>
      <p:sp>
        <p:nvSpPr>
          <p:cNvPr id="3" name="Espace réservé du contenu 2"/>
          <p:cNvSpPr>
            <a:spLocks noGrp="1"/>
          </p:cNvSpPr>
          <p:nvPr>
            <p:ph sz="quarter" idx="1"/>
          </p:nvPr>
        </p:nvSpPr>
        <p:spPr>
          <a:xfrm>
            <a:off x="457200" y="908720"/>
            <a:ext cx="7467600" cy="5565232"/>
          </a:xfrm>
        </p:spPr>
        <p:txBody>
          <a:bodyPr>
            <a:normAutofit fontScale="92500" lnSpcReduction="20000"/>
          </a:bodyPr>
          <a:lstStyle/>
          <a:p>
            <a:r>
              <a:rPr lang="fr-FR" dirty="0" smtClean="0"/>
              <a:t>Il faut cibler un Ag spécifique de la tumeur, présent à des niveaux élevés et vital pour la cellule. En </a:t>
            </a:r>
            <a:r>
              <a:rPr lang="fr-FR" dirty="0" err="1" smtClean="0"/>
              <a:t>sitant</a:t>
            </a:r>
            <a:r>
              <a:rPr lang="fr-FR" dirty="0" smtClean="0"/>
              <a:t> </a:t>
            </a:r>
            <a:r>
              <a:rPr lang="fr-FR" dirty="0" err="1" smtClean="0"/>
              <a:t>qlq</a:t>
            </a:r>
            <a:r>
              <a:rPr lang="fr-FR" dirty="0" smtClean="0"/>
              <a:t> exemples : </a:t>
            </a:r>
          </a:p>
          <a:p>
            <a:r>
              <a:rPr lang="fr-FR" dirty="0" smtClean="0"/>
              <a:t>TRASTUZUMAB: </a:t>
            </a:r>
            <a:r>
              <a:rPr lang="fr-FR" b="1" dirty="0" smtClean="0"/>
              <a:t>HERCEPTIN* </a:t>
            </a:r>
            <a:r>
              <a:rPr lang="fr-FR" b="1" dirty="0" smtClean="0">
                <a:solidFill>
                  <a:srgbClr val="FF0000"/>
                </a:solidFill>
              </a:rPr>
              <a:t>cancer du sein</a:t>
            </a:r>
          </a:p>
          <a:p>
            <a:r>
              <a:rPr lang="fr-FR" dirty="0" smtClean="0"/>
              <a:t>EDRECOLOMAB: </a:t>
            </a:r>
            <a:r>
              <a:rPr lang="fr-FR" b="1" dirty="0" smtClean="0"/>
              <a:t>PANOREX* tumeurs solides </a:t>
            </a:r>
            <a:r>
              <a:rPr lang="fr-FR" b="1" dirty="0" smtClean="0">
                <a:solidFill>
                  <a:srgbClr val="FF0000"/>
                </a:solidFill>
              </a:rPr>
              <a:t>du côlon </a:t>
            </a:r>
          </a:p>
          <a:p>
            <a:pPr>
              <a:buNone/>
            </a:pPr>
            <a:r>
              <a:rPr lang="fr-FR" b="1" u="sng" dirty="0" smtClean="0">
                <a:solidFill>
                  <a:srgbClr val="7030A0"/>
                </a:solidFill>
              </a:rPr>
              <a:t>6-2- Anticorps utilisés en transplantation:</a:t>
            </a:r>
          </a:p>
          <a:p>
            <a:r>
              <a:rPr lang="fr-FR" sz="2000" dirty="0" smtClean="0"/>
              <a:t>Trois anticorps dirigés contre le CD3 et le CD25 sont utilisés pour supprimer la réponse immune après transplantation. </a:t>
            </a:r>
          </a:p>
          <a:p>
            <a:pPr>
              <a:buFont typeface="Wingdings" pitchFamily="2" charset="2"/>
              <a:buChar char="Ø"/>
            </a:pPr>
            <a:r>
              <a:rPr lang="fr-FR" sz="2000" dirty="0" smtClean="0"/>
              <a:t>L’effet obtenu permet d'éviter le rejet de greffe en induisant une tolérance aux organes transplantés</a:t>
            </a:r>
          </a:p>
          <a:p>
            <a:pPr>
              <a:buFont typeface="Wingdings" pitchFamily="2" charset="2"/>
              <a:buChar char="ü"/>
            </a:pPr>
            <a:r>
              <a:rPr lang="fr-FR" sz="2000" dirty="0" smtClean="0"/>
              <a:t>Ces anticorps monoclonaux sont administrés en complément de produits immunosuppresseurs telles que la ciclosporine et les corticoïdes  </a:t>
            </a:r>
          </a:p>
          <a:p>
            <a:pPr>
              <a:buNone/>
            </a:pPr>
            <a:r>
              <a:rPr lang="fr-FR" sz="2000" b="1" u="sng" dirty="0" smtClean="0">
                <a:solidFill>
                  <a:srgbClr val="7030A0"/>
                </a:solidFill>
              </a:rPr>
              <a:t>   Par exemple : </a:t>
            </a:r>
          </a:p>
          <a:p>
            <a:r>
              <a:rPr lang="fr-FR" sz="2000" dirty="0" smtClean="0"/>
              <a:t>   MUROMOMAB-CD3 </a:t>
            </a:r>
            <a:r>
              <a:rPr lang="fr-FR" sz="2000" b="1" dirty="0" smtClean="0"/>
              <a:t>: </a:t>
            </a:r>
            <a:r>
              <a:rPr lang="fr-FR" sz="2000" b="1" dirty="0" smtClean="0">
                <a:solidFill>
                  <a:srgbClr val="FF0000"/>
                </a:solidFill>
              </a:rPr>
              <a:t>ORTHOCLONE OKT3</a:t>
            </a:r>
            <a:r>
              <a:rPr lang="fr-FR" sz="2000" dirty="0" smtClean="0">
                <a:solidFill>
                  <a:srgbClr val="FF0000"/>
                </a:solidFill>
              </a:rPr>
              <a:t>*: </a:t>
            </a:r>
            <a:r>
              <a:rPr lang="fr-FR" sz="2000" dirty="0" smtClean="0"/>
              <a:t>C’est le </a:t>
            </a:r>
            <a:r>
              <a:rPr lang="fr-FR" sz="2000" b="1" dirty="0" smtClean="0"/>
              <a:t>1</a:t>
            </a:r>
            <a:r>
              <a:rPr lang="fr-FR" sz="2000" b="1" baseline="30000" dirty="0" smtClean="0"/>
              <a:t>er</a:t>
            </a:r>
            <a:r>
              <a:rPr lang="fr-FR" sz="2000" b="1" dirty="0" smtClean="0"/>
              <a:t>  AC  autorisé chez l’homme </a:t>
            </a:r>
            <a:r>
              <a:rPr lang="fr-FR" sz="2000" dirty="0" smtClean="0"/>
              <a:t>dont l'indication est actuellement le traitement </a:t>
            </a:r>
            <a:r>
              <a:rPr lang="fr-FR" sz="2000" b="1" dirty="0" smtClean="0"/>
              <a:t>d'allogreffe rénale hépatique ou cardiaque </a:t>
            </a:r>
          </a:p>
          <a:p>
            <a:endParaRPr lang="fr-FR" sz="2000" b="1" dirty="0" smtClean="0"/>
          </a:p>
          <a:p>
            <a:endParaRPr lang="fr-FR" sz="2000" b="1" u="sng" dirty="0" smtClean="0"/>
          </a:p>
          <a:p>
            <a:endParaRPr lang="fr-FR" sz="2000" b="1" u="sng" dirty="0" smtClean="0"/>
          </a:p>
          <a:p>
            <a:endParaRPr lang="fr-FR" sz="2000" b="1" u="sng" dirty="0" smtClean="0"/>
          </a:p>
          <a:p>
            <a:endParaRPr lang="fr-FR" sz="2000" b="1" u="sng"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normAutofit fontScale="90000"/>
          </a:bodyPr>
          <a:lstStyle/>
          <a:p>
            <a:r>
              <a:rPr lang="fr-FR" sz="2400" b="1" dirty="0" smtClean="0">
                <a:solidFill>
                  <a:srgbClr val="7030A0"/>
                </a:solidFill>
              </a:rPr>
              <a:t>6-3- Anticorps et maladies auto-immunes et</a:t>
            </a:r>
            <a:br>
              <a:rPr lang="fr-FR" sz="2400" b="1" dirty="0" smtClean="0">
                <a:solidFill>
                  <a:srgbClr val="7030A0"/>
                </a:solidFill>
              </a:rPr>
            </a:br>
            <a:r>
              <a:rPr lang="fr-FR" sz="2400" b="1" dirty="0" smtClean="0">
                <a:solidFill>
                  <a:srgbClr val="7030A0"/>
                </a:solidFill>
              </a:rPr>
              <a:t>inflammatoires :</a:t>
            </a:r>
            <a:endParaRPr lang="fr-FR" sz="2400" dirty="0">
              <a:solidFill>
                <a:srgbClr val="7030A0"/>
              </a:solidFill>
            </a:endParaRPr>
          </a:p>
        </p:txBody>
      </p:sp>
      <p:sp>
        <p:nvSpPr>
          <p:cNvPr id="3" name="Espace réservé du contenu 2"/>
          <p:cNvSpPr>
            <a:spLocks noGrp="1"/>
          </p:cNvSpPr>
          <p:nvPr>
            <p:ph sz="quarter" idx="1"/>
          </p:nvPr>
        </p:nvSpPr>
        <p:spPr>
          <a:xfrm>
            <a:off x="107504" y="908720"/>
            <a:ext cx="8856984" cy="5949280"/>
          </a:xfrm>
        </p:spPr>
        <p:txBody>
          <a:bodyPr>
            <a:normAutofit/>
          </a:bodyPr>
          <a:lstStyle/>
          <a:p>
            <a:r>
              <a:rPr lang="fr-FR" dirty="0" smtClean="0">
                <a:solidFill>
                  <a:srgbClr val="FF0000"/>
                </a:solidFill>
              </a:rPr>
              <a:t>ADALIMUMAB </a:t>
            </a:r>
            <a:r>
              <a:rPr lang="fr-FR" b="1" dirty="0" smtClean="0">
                <a:solidFill>
                  <a:srgbClr val="FF0000"/>
                </a:solidFill>
              </a:rPr>
              <a:t>: HUMIRA*:</a:t>
            </a:r>
          </a:p>
          <a:p>
            <a:pPr>
              <a:buNone/>
            </a:pPr>
            <a:r>
              <a:rPr lang="fr-FR" dirty="0" smtClean="0"/>
              <a:t> premier anticorps humain </a:t>
            </a:r>
            <a:r>
              <a:rPr lang="fr-FR" dirty="0" smtClean="0">
                <a:solidFill>
                  <a:srgbClr val="FF0000"/>
                </a:solidFill>
              </a:rPr>
              <a:t>anti-TNF-α </a:t>
            </a:r>
            <a:r>
              <a:rPr lang="fr-FR" dirty="0" smtClean="0"/>
              <a:t>ayant obtenu en 2003 une AMM pour le traitement de la</a:t>
            </a:r>
            <a:r>
              <a:rPr lang="fr-FR" dirty="0" smtClean="0">
                <a:solidFill>
                  <a:srgbClr val="FF0000"/>
                </a:solidFill>
              </a:rPr>
              <a:t> </a:t>
            </a:r>
            <a:r>
              <a:rPr lang="fr-FR" b="1" dirty="0" smtClean="0">
                <a:solidFill>
                  <a:srgbClr val="FF0000"/>
                </a:solidFill>
              </a:rPr>
              <a:t>polyarthrite rhumatoïde modérément </a:t>
            </a:r>
            <a:r>
              <a:rPr lang="fr-FR" b="1" dirty="0" smtClean="0"/>
              <a:t>à </a:t>
            </a:r>
            <a:r>
              <a:rPr lang="fr-FR" dirty="0" smtClean="0"/>
              <a:t>sévèrement active de l’adulte réfractaire au traitement de fond. </a:t>
            </a:r>
          </a:p>
          <a:p>
            <a:pPr>
              <a:buNone/>
            </a:pPr>
            <a:endParaRPr lang="fr-FR" b="1" u="sng" dirty="0" smtClean="0">
              <a:solidFill>
                <a:srgbClr val="7030A0"/>
              </a:solidFill>
            </a:endParaRPr>
          </a:p>
          <a:p>
            <a:pPr>
              <a:buNone/>
            </a:pPr>
            <a:r>
              <a:rPr lang="fr-FR" b="1" u="sng" dirty="0" smtClean="0">
                <a:solidFill>
                  <a:srgbClr val="7030A0"/>
                </a:solidFill>
              </a:rPr>
              <a:t>6-4- Anticorps en en infectiologie:</a:t>
            </a:r>
          </a:p>
          <a:p>
            <a:pPr>
              <a:buNone/>
            </a:pPr>
            <a:endParaRPr lang="fr-FR" b="1" u="sng" dirty="0" smtClean="0">
              <a:solidFill>
                <a:srgbClr val="7030A0"/>
              </a:solidFill>
            </a:endParaRPr>
          </a:p>
          <a:p>
            <a:r>
              <a:rPr lang="fr-FR" dirty="0" smtClean="0">
                <a:solidFill>
                  <a:srgbClr val="FF0000"/>
                </a:solidFill>
              </a:rPr>
              <a:t>TUVIRUZUMAB : </a:t>
            </a:r>
            <a:r>
              <a:rPr lang="fr-FR" b="1" dirty="0" smtClean="0">
                <a:solidFill>
                  <a:srgbClr val="FF0000"/>
                </a:solidFill>
              </a:rPr>
              <a:t>OSTAVIR*</a:t>
            </a:r>
          </a:p>
          <a:p>
            <a:pPr>
              <a:buNone/>
            </a:pPr>
            <a:r>
              <a:rPr lang="fr-FR" dirty="0" smtClean="0"/>
              <a:t>anticorps monoclonal dirigé contre l'antigène HBS chez les sujets atteints </a:t>
            </a:r>
            <a:r>
              <a:rPr lang="fr-FR" b="1" dirty="0" smtClean="0">
                <a:solidFill>
                  <a:srgbClr val="FF0000"/>
                </a:solidFill>
              </a:rPr>
              <a:t>d'hépatite B chroniq</a:t>
            </a:r>
            <a:r>
              <a:rPr lang="fr-FR" b="1" dirty="0" smtClean="0"/>
              <a:t>ue </a:t>
            </a:r>
            <a:r>
              <a:rPr lang="fr-FR" dirty="0" smtClean="0"/>
              <a:t>en association avec la </a:t>
            </a:r>
            <a:r>
              <a:rPr lang="fr-FR" b="1" dirty="0" err="1" smtClean="0">
                <a:solidFill>
                  <a:srgbClr val="FF0000"/>
                </a:solidFill>
              </a:rPr>
              <a:t>lamivudine</a:t>
            </a:r>
            <a:r>
              <a:rPr lang="fr-FR" b="1" dirty="0" smtClean="0">
                <a:solidFill>
                  <a:srgbClr val="FF0000"/>
                </a:solidFill>
              </a:rPr>
              <a:t> </a:t>
            </a:r>
          </a:p>
          <a:p>
            <a:pPr>
              <a:buNone/>
            </a:pPr>
            <a:endParaRPr lang="fr-FR" b="1" u="sng" dirty="0" smtClean="0">
              <a:solidFill>
                <a:srgbClr val="7030A0"/>
              </a:solidFill>
            </a:endParaRPr>
          </a:p>
          <a:p>
            <a:pPr>
              <a:buNone/>
            </a:pPr>
            <a:r>
              <a:rPr lang="fr-FR" b="1" u="sng" dirty="0" smtClean="0">
                <a:solidFill>
                  <a:srgbClr val="7030A0"/>
                </a:solidFill>
              </a:rPr>
              <a:t>6 -5 Anticorps en allergologie : </a:t>
            </a:r>
          </a:p>
          <a:p>
            <a:pPr>
              <a:buNone/>
            </a:pPr>
            <a:endParaRPr lang="fr-FR" b="1" u="sng" dirty="0" smtClean="0">
              <a:solidFill>
                <a:srgbClr val="7030A0"/>
              </a:solidFill>
            </a:endParaRPr>
          </a:p>
          <a:p>
            <a:pPr>
              <a:buNone/>
            </a:pPr>
            <a:endParaRPr lang="fr-FR" b="1" u="sng" dirty="0">
              <a:solidFill>
                <a:srgbClr val="7030A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a:xfrm>
            <a:off x="251520" y="260648"/>
            <a:ext cx="7673280" cy="6213304"/>
          </a:xfrm>
        </p:spPr>
        <p:txBody>
          <a:bodyPr>
            <a:normAutofit/>
          </a:bodyPr>
          <a:lstStyle/>
          <a:p>
            <a:pPr>
              <a:buNone/>
            </a:pPr>
            <a:r>
              <a:rPr lang="fr-FR" dirty="0" smtClean="0"/>
              <a:t>Exemple : </a:t>
            </a:r>
          </a:p>
          <a:p>
            <a:r>
              <a:rPr lang="fr-FR" dirty="0" smtClean="0">
                <a:solidFill>
                  <a:srgbClr val="FF0000"/>
                </a:solidFill>
              </a:rPr>
              <a:t>OMALIZUMAB</a:t>
            </a:r>
            <a:r>
              <a:rPr lang="fr-FR" b="1" dirty="0" smtClean="0">
                <a:solidFill>
                  <a:srgbClr val="FF0000"/>
                </a:solidFill>
              </a:rPr>
              <a:t>: XOLAIR</a:t>
            </a:r>
            <a:r>
              <a:rPr lang="fr-FR" b="1" dirty="0" smtClean="0"/>
              <a:t>*</a:t>
            </a:r>
          </a:p>
          <a:p>
            <a:pPr>
              <a:buNone/>
            </a:pPr>
            <a:r>
              <a:rPr lang="fr-FR" dirty="0" smtClean="0"/>
              <a:t> C'est une </a:t>
            </a:r>
            <a:r>
              <a:rPr lang="fr-FR" dirty="0" smtClean="0">
                <a:solidFill>
                  <a:srgbClr val="FF0000"/>
                </a:solidFill>
              </a:rPr>
              <a:t>IgG1 anti- </a:t>
            </a:r>
            <a:r>
              <a:rPr lang="fr-FR" dirty="0" err="1" smtClean="0">
                <a:solidFill>
                  <a:srgbClr val="FF0000"/>
                </a:solidFill>
              </a:rPr>
              <a:t>IgE</a:t>
            </a:r>
            <a:r>
              <a:rPr lang="fr-FR" dirty="0" smtClean="0">
                <a:solidFill>
                  <a:srgbClr val="FF0000"/>
                </a:solidFill>
              </a:rPr>
              <a:t> humanisée</a:t>
            </a:r>
            <a:r>
              <a:rPr lang="fr-FR" dirty="0" smtClean="0"/>
              <a:t>, indiquée dans le traitement des </a:t>
            </a:r>
            <a:r>
              <a:rPr lang="fr-FR" b="1" dirty="0" smtClean="0">
                <a:solidFill>
                  <a:srgbClr val="FF0000"/>
                </a:solidFill>
              </a:rPr>
              <a:t>asthmes allergiques </a:t>
            </a:r>
            <a:r>
              <a:rPr lang="fr-FR" dirty="0" smtClean="0"/>
              <a:t>modérés à sévères chez les adultes et les adolescents. </a:t>
            </a:r>
          </a:p>
          <a:p>
            <a:pPr>
              <a:buNone/>
            </a:pPr>
            <a:r>
              <a:rPr lang="fr-FR" dirty="0" smtClean="0"/>
              <a:t>Cet anticorps est dirigé spécialement contre la partie </a:t>
            </a:r>
            <a:r>
              <a:rPr lang="fr-FR" dirty="0" err="1" smtClean="0"/>
              <a:t>Fc</a:t>
            </a:r>
            <a:r>
              <a:rPr lang="fr-FR" dirty="0" smtClean="0"/>
              <a:t> des </a:t>
            </a:r>
            <a:r>
              <a:rPr lang="fr-FR" dirty="0" err="1" smtClean="0"/>
              <a:t>IgE</a:t>
            </a:r>
            <a:r>
              <a:rPr lang="fr-FR" dirty="0" smtClean="0"/>
              <a:t> empêchant ainsi leur fixation sur le récepteur </a:t>
            </a:r>
            <a:r>
              <a:rPr lang="fr-FR" dirty="0" err="1" smtClean="0"/>
              <a:t>FcεRI</a:t>
            </a:r>
            <a:r>
              <a:rPr lang="fr-FR" dirty="0" smtClean="0"/>
              <a:t>. De ce fait, il inhibe la libération, par les mastocytes et les basophiles, des médiateurs préformés responsable de la réaction allergique.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764704"/>
            <a:ext cx="7467600" cy="1417638"/>
          </a:xfrm>
          <a:solidFill>
            <a:schemeClr val="accent1"/>
          </a:solidFill>
        </p:spPr>
        <p:txBody>
          <a:bodyPr>
            <a:normAutofit/>
          </a:bodyPr>
          <a:lstStyle/>
          <a:p>
            <a:r>
              <a:rPr lang="fr-FR" b="1" dirty="0" smtClean="0"/>
              <a:t> </a:t>
            </a:r>
            <a:r>
              <a:rPr lang="fr-FR" b="1" dirty="0" smtClean="0">
                <a:solidFill>
                  <a:schemeClr val="tx1"/>
                </a:solidFill>
              </a:rPr>
              <a:t>7 </a:t>
            </a:r>
            <a:r>
              <a:rPr lang="fr-FR" b="1" dirty="0" smtClean="0"/>
              <a:t>/ </a:t>
            </a:r>
            <a:r>
              <a:rPr lang="fr-FR" sz="2000" b="1" dirty="0" smtClean="0">
                <a:solidFill>
                  <a:schemeClr val="tx1"/>
                </a:solidFill>
              </a:rPr>
              <a:t>NOUVELLES APPROCHES D’UTILISATION DES ANTICORPS MONOCLONAUX EN THERAPEUTIQUE</a:t>
            </a:r>
            <a:endParaRPr lang="fr-FR" sz="2000" dirty="0">
              <a:solidFill>
                <a:schemeClr val="tx1"/>
              </a:solidFill>
            </a:endParaRPr>
          </a:p>
        </p:txBody>
      </p:sp>
      <p:sp>
        <p:nvSpPr>
          <p:cNvPr id="3" name="Espace réservé du contenu 2"/>
          <p:cNvSpPr>
            <a:spLocks noGrp="1"/>
          </p:cNvSpPr>
          <p:nvPr>
            <p:ph sz="quarter" idx="1"/>
          </p:nvPr>
        </p:nvSpPr>
        <p:spPr>
          <a:xfrm>
            <a:off x="323528" y="2996952"/>
            <a:ext cx="8568952" cy="5421216"/>
          </a:xfrm>
        </p:spPr>
        <p:txBody>
          <a:bodyPr/>
          <a:lstStyle/>
          <a:p>
            <a:pPr>
              <a:buNone/>
            </a:pPr>
            <a:r>
              <a:rPr lang="fr-FR" b="1" dirty="0" smtClean="0"/>
              <a:t>1/-Anticorps armés</a:t>
            </a:r>
          </a:p>
          <a:p>
            <a:pPr>
              <a:buNone/>
            </a:pPr>
            <a:r>
              <a:rPr lang="fr-FR" b="1" dirty="0" smtClean="0"/>
              <a:t>   2/- Anticorps bi spécifiques</a:t>
            </a:r>
          </a:p>
          <a:p>
            <a:pPr>
              <a:buNone/>
            </a:pPr>
            <a:r>
              <a:rPr lang="fr-FR" b="1" dirty="0" smtClean="0"/>
              <a:t>      3 /- Anticorps intracellulaires :</a:t>
            </a:r>
            <a:r>
              <a:rPr lang="fr-FR" b="1" dirty="0" err="1" smtClean="0"/>
              <a:t>Intrabodies</a:t>
            </a:r>
            <a:endParaRPr lang="fr-FR" b="1" dirty="0" smtClean="0"/>
          </a:p>
          <a:p>
            <a:pPr>
              <a:buNone/>
            </a:pPr>
            <a:r>
              <a:rPr lang="fr-FR" b="1" dirty="0" smtClean="0"/>
              <a:t>         4 /- Fragments d’anticorps recombinants  </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57200" y="-387424"/>
            <a:ext cx="7467600" cy="662062"/>
          </a:xfrm>
        </p:spPr>
        <p:txBody>
          <a:bodyPr/>
          <a:lstStyle/>
          <a:p>
            <a:endParaRPr lang="fr-FR" dirty="0"/>
          </a:p>
        </p:txBody>
      </p:sp>
      <p:sp>
        <p:nvSpPr>
          <p:cNvPr id="3" name="Espace réservé du contenu 2"/>
          <p:cNvSpPr>
            <a:spLocks noGrp="1"/>
          </p:cNvSpPr>
          <p:nvPr>
            <p:ph sz="quarter" idx="1"/>
          </p:nvPr>
        </p:nvSpPr>
        <p:spPr>
          <a:xfrm>
            <a:off x="251520" y="188640"/>
            <a:ext cx="7673280" cy="6285312"/>
          </a:xfrm>
        </p:spPr>
        <p:txBody>
          <a:bodyPr>
            <a:normAutofit/>
          </a:bodyPr>
          <a:lstStyle/>
          <a:p>
            <a:pPr>
              <a:buNone/>
            </a:pPr>
            <a:r>
              <a:rPr lang="fr-FR" b="1" dirty="0" smtClean="0"/>
              <a:t> </a:t>
            </a:r>
            <a:r>
              <a:rPr lang="fr-FR" b="1" u="sng" dirty="0" smtClean="0">
                <a:solidFill>
                  <a:schemeClr val="accent2"/>
                </a:solidFill>
              </a:rPr>
              <a:t>1/-Anticorps armés :</a:t>
            </a:r>
          </a:p>
          <a:p>
            <a:pPr>
              <a:buNone/>
            </a:pPr>
            <a:r>
              <a:rPr lang="fr-FR" dirty="0" smtClean="0"/>
              <a:t> Il s’agit </a:t>
            </a:r>
            <a:r>
              <a:rPr lang="fr-FR" b="1" dirty="0" smtClean="0"/>
              <a:t>de conjuguer les anticorps monoclonaux </a:t>
            </a:r>
            <a:r>
              <a:rPr lang="fr-FR" dirty="0" smtClean="0"/>
              <a:t>avec un </a:t>
            </a:r>
            <a:r>
              <a:rPr lang="fr-FR" b="1" dirty="0" smtClean="0">
                <a:solidFill>
                  <a:srgbClr val="FF0000"/>
                </a:solidFill>
              </a:rPr>
              <a:t>isotope radioactif, une toxine, un médicament ou une enzyme</a:t>
            </a:r>
            <a:r>
              <a:rPr lang="fr-FR" b="1" dirty="0" smtClean="0"/>
              <a:t>. </a:t>
            </a:r>
            <a:r>
              <a:rPr lang="fr-FR" dirty="0" smtClean="0"/>
              <a:t>Le</a:t>
            </a:r>
            <a:r>
              <a:rPr lang="fr-FR" b="1" dirty="0" smtClean="0"/>
              <a:t> </a:t>
            </a:r>
            <a:r>
              <a:rPr lang="fr-FR" dirty="0" smtClean="0"/>
              <a:t>principe de cette approche consiste en l’utilisation des anticorps monoclonaux comme des </a:t>
            </a:r>
            <a:r>
              <a:rPr lang="fr-FR" b="1" dirty="0" smtClean="0">
                <a:solidFill>
                  <a:schemeClr val="accent2"/>
                </a:solidFill>
              </a:rPr>
              <a:t>vecteurs permettant une délivrance ciblée</a:t>
            </a:r>
            <a:r>
              <a:rPr lang="fr-FR" b="1" dirty="0" smtClean="0"/>
              <a:t> </a:t>
            </a:r>
            <a:r>
              <a:rPr lang="fr-FR" dirty="0" smtClean="0"/>
              <a:t>de ces molécules directement sur leurs sites d’action. </a:t>
            </a:r>
          </a:p>
          <a:p>
            <a:pPr>
              <a:buNone/>
            </a:pPr>
            <a:r>
              <a:rPr lang="fr-FR" b="1" u="sng" dirty="0" smtClean="0">
                <a:solidFill>
                  <a:schemeClr val="accent3"/>
                </a:solidFill>
              </a:rPr>
              <a:t>A / Anticorps conjugués à une toxine, </a:t>
            </a:r>
            <a:r>
              <a:rPr lang="fr-FR" b="1" u="sng" dirty="0" err="1" smtClean="0">
                <a:solidFill>
                  <a:schemeClr val="accent3"/>
                </a:solidFill>
              </a:rPr>
              <a:t>immunotoxines</a:t>
            </a:r>
            <a:r>
              <a:rPr lang="fr-FR" b="1" u="sng" dirty="0" smtClean="0">
                <a:solidFill>
                  <a:schemeClr val="accent3"/>
                </a:solidFill>
              </a:rPr>
              <a:t> </a:t>
            </a:r>
            <a:r>
              <a:rPr lang="fr-FR" b="1" dirty="0" smtClean="0">
                <a:solidFill>
                  <a:schemeClr val="accent3"/>
                </a:solidFill>
              </a:rPr>
              <a:t>:</a:t>
            </a:r>
          </a:p>
          <a:p>
            <a:pPr>
              <a:buNone/>
            </a:pPr>
            <a:r>
              <a:rPr lang="fr-FR" dirty="0" smtClean="0"/>
              <a:t> Cette approche consiste à </a:t>
            </a:r>
            <a:r>
              <a:rPr lang="fr-FR" b="1" dirty="0" smtClean="0"/>
              <a:t>coupler</a:t>
            </a:r>
            <a:r>
              <a:rPr lang="fr-FR" dirty="0" smtClean="0"/>
              <a:t> à l’anticorps une </a:t>
            </a:r>
            <a:r>
              <a:rPr lang="fr-FR" b="1" dirty="0" smtClean="0"/>
              <a:t>toxine (diphtérique, </a:t>
            </a:r>
            <a:r>
              <a:rPr lang="fr-FR" dirty="0" smtClean="0"/>
              <a:t> </a:t>
            </a:r>
            <a:r>
              <a:rPr lang="fr-FR" b="1" dirty="0" err="1" smtClean="0"/>
              <a:t>pseudomonas</a:t>
            </a:r>
            <a:r>
              <a:rPr lang="fr-FR" dirty="0" smtClean="0"/>
              <a:t>, etc.) ou un agent de </a:t>
            </a:r>
            <a:r>
              <a:rPr lang="fr-FR" b="1" dirty="0" smtClean="0"/>
              <a:t>chimiothérapie</a:t>
            </a:r>
            <a:r>
              <a:rPr lang="fr-FR" dirty="0" smtClean="0"/>
              <a:t> provoquant la </a:t>
            </a:r>
            <a:r>
              <a:rPr lang="fr-FR" b="1" dirty="0" smtClean="0"/>
              <a:t>mort de la cellule </a:t>
            </a:r>
            <a:r>
              <a:rPr lang="fr-FR" dirty="0" smtClean="0"/>
              <a:t>après </a:t>
            </a:r>
            <a:r>
              <a:rPr lang="fr-FR" b="1" dirty="0" smtClean="0"/>
              <a:t>internalisation </a:t>
            </a:r>
            <a:r>
              <a:rPr lang="fr-FR" dirty="0" smtClean="0"/>
              <a:t>de la toxine.</a:t>
            </a:r>
          </a:p>
          <a:p>
            <a:pPr>
              <a:buNone/>
            </a:pPr>
            <a:endParaRPr lang="fr-FR"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57200" y="188640"/>
            <a:ext cx="7467600" cy="85998"/>
          </a:xfrm>
        </p:spPr>
        <p:txBody>
          <a:bodyPr>
            <a:normAutofit fontScale="90000"/>
          </a:bodyPr>
          <a:lstStyle/>
          <a:p>
            <a:endParaRPr lang="fr-FR" dirty="0"/>
          </a:p>
        </p:txBody>
      </p:sp>
      <p:sp>
        <p:nvSpPr>
          <p:cNvPr id="3" name="Espace réservé du contenu 2"/>
          <p:cNvSpPr>
            <a:spLocks noGrp="1"/>
          </p:cNvSpPr>
          <p:nvPr>
            <p:ph sz="quarter" idx="1"/>
          </p:nvPr>
        </p:nvSpPr>
        <p:spPr>
          <a:xfrm>
            <a:off x="251520" y="260648"/>
            <a:ext cx="7673280" cy="6213304"/>
          </a:xfrm>
        </p:spPr>
        <p:txBody>
          <a:bodyPr/>
          <a:lstStyle/>
          <a:p>
            <a:pPr>
              <a:buNone/>
            </a:pPr>
            <a:r>
              <a:rPr lang="fr-FR" b="1" dirty="0" smtClean="0">
                <a:solidFill>
                  <a:schemeClr val="accent2"/>
                </a:solidFill>
              </a:rPr>
              <a:t>B</a:t>
            </a:r>
            <a:r>
              <a:rPr lang="fr-FR" b="1" u="sng" dirty="0" smtClean="0">
                <a:solidFill>
                  <a:schemeClr val="accent2"/>
                </a:solidFill>
              </a:rPr>
              <a:t>/ Anticorps conjugués à des radio-isotopes, Radio-immunothérapie</a:t>
            </a:r>
            <a:r>
              <a:rPr lang="fr-FR" b="1" dirty="0" smtClean="0">
                <a:solidFill>
                  <a:schemeClr val="accent3"/>
                </a:solidFill>
              </a:rPr>
              <a:t>:</a:t>
            </a:r>
          </a:p>
          <a:p>
            <a:pPr>
              <a:buNone/>
            </a:pPr>
            <a:r>
              <a:rPr lang="fr-FR" dirty="0" smtClean="0"/>
              <a:t>Les </a:t>
            </a:r>
            <a:r>
              <a:rPr lang="fr-FR" b="1" dirty="0" smtClean="0"/>
              <a:t>anticorps radio-marqués </a:t>
            </a:r>
            <a:r>
              <a:rPr lang="fr-FR" dirty="0" smtClean="0"/>
              <a:t>permettent de réaliser une </a:t>
            </a:r>
            <a:r>
              <a:rPr lang="fr-FR" b="1" dirty="0" smtClean="0"/>
              <a:t>irradiation ciblée </a:t>
            </a:r>
            <a:r>
              <a:rPr lang="fr-FR" dirty="0" smtClean="0"/>
              <a:t>sur le site tumoral en épargnant au maximum les tissus sains. Par ailleurs, cette </a:t>
            </a:r>
            <a:r>
              <a:rPr lang="fr-FR" b="1" dirty="0" smtClean="0"/>
              <a:t>radio-immunothérapie interne </a:t>
            </a:r>
            <a:r>
              <a:rPr lang="fr-FR" dirty="0" smtClean="0"/>
              <a:t>permet </a:t>
            </a:r>
            <a:r>
              <a:rPr lang="fr-FR" b="1" dirty="0" smtClean="0"/>
              <a:t>d'irradier </a:t>
            </a:r>
            <a:r>
              <a:rPr lang="fr-FR" dirty="0" smtClean="0"/>
              <a:t>les </a:t>
            </a:r>
            <a:r>
              <a:rPr lang="fr-FR" b="1" dirty="0" smtClean="0"/>
              <a:t>cellules tumorales </a:t>
            </a:r>
            <a:r>
              <a:rPr lang="fr-FR" dirty="0" smtClean="0"/>
              <a:t>présentes au voisinage de la cellule cible et n'exprimant pas l'antigène choisi par le mécanisme "Cross-</a:t>
            </a:r>
            <a:r>
              <a:rPr lang="fr-FR" dirty="0" err="1" smtClean="0"/>
              <a:t>fire</a:t>
            </a:r>
            <a:r>
              <a:rPr lang="fr-FR" dirty="0" smtClean="0"/>
              <a:t>" ou feu croisé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buNone/>
            </a:pPr>
            <a:r>
              <a:rPr lang="fr-FR" dirty="0" smtClean="0"/>
              <a:t>   Depuis plus d’une vingtaine d’année les </a:t>
            </a:r>
            <a:r>
              <a:rPr lang="fr-FR" b="1" dirty="0" smtClean="0"/>
              <a:t>anticorps monoclonaux</a:t>
            </a:r>
            <a:r>
              <a:rPr lang="fr-FR" dirty="0" smtClean="0"/>
              <a:t> ont permis de grandes avancées  en recherche biomédicale .  sont très largement utilisés en </a:t>
            </a:r>
            <a:r>
              <a:rPr lang="fr-FR" b="1" dirty="0" smtClean="0"/>
              <a:t>biologie</a:t>
            </a:r>
            <a:r>
              <a:rPr lang="fr-FR" dirty="0" smtClean="0"/>
              <a:t> et en </a:t>
            </a:r>
            <a:r>
              <a:rPr lang="fr-FR" b="1" dirty="0" smtClean="0"/>
              <a:t>médecine</a:t>
            </a:r>
            <a:r>
              <a:rPr lang="fr-FR" dirty="0" smtClean="0"/>
              <a:t>, à la fois comme outils de diagnostic et dans des </a:t>
            </a:r>
            <a:r>
              <a:rPr lang="fr-FR" b="1" dirty="0" smtClean="0"/>
              <a:t>buts thérapeutiques</a:t>
            </a:r>
            <a:r>
              <a:rPr lang="fr-FR" dirty="0" smtClean="0"/>
              <a:t>. </a:t>
            </a:r>
          </a:p>
          <a:p>
            <a:pPr>
              <a:buNone/>
            </a:pPr>
            <a:endParaRPr lang="fr-FR" dirty="0"/>
          </a:p>
        </p:txBody>
      </p:sp>
      <p:sp>
        <p:nvSpPr>
          <p:cNvPr id="4" name="Titre 3"/>
          <p:cNvSpPr>
            <a:spLocks noGrp="1"/>
          </p:cNvSpPr>
          <p:nvPr>
            <p:ph type="title"/>
          </p:nvPr>
        </p:nvSpPr>
        <p:spPr>
          <a:solidFill>
            <a:schemeClr val="accent1"/>
          </a:solidFill>
          <a:ln>
            <a:solidFill>
              <a:schemeClr val="bg1"/>
            </a:solidFill>
          </a:ln>
          <a:effectLst>
            <a:innerShdw blurRad="63500" dist="50800" dir="16200000">
              <a:prstClr val="black">
                <a:alpha val="50000"/>
              </a:prstClr>
            </a:innerShdw>
          </a:effectLst>
        </p:spPr>
        <p:txBody>
          <a:bodyPr/>
          <a:lstStyle/>
          <a:p>
            <a:r>
              <a:rPr lang="fr-FR" dirty="0" smtClean="0"/>
              <a:t>1. </a:t>
            </a:r>
            <a:r>
              <a:rPr lang="fr-FR" dirty="0" smtClean="0">
                <a:solidFill>
                  <a:schemeClr val="tx1"/>
                </a:solidFill>
              </a:rPr>
              <a:t>Introduction </a:t>
            </a:r>
            <a:br>
              <a:rPr lang="fr-FR" dirty="0" smtClean="0">
                <a:solidFill>
                  <a:schemeClr val="tx1"/>
                </a:solidFill>
              </a:rPr>
            </a:br>
            <a:endParaRPr lang="fr-FR"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30026"/>
          </a:xfrm>
        </p:spPr>
        <p:txBody>
          <a:bodyPr>
            <a:normAutofit fontScale="90000"/>
          </a:bodyPr>
          <a:lstStyle/>
          <a:p>
            <a:endParaRPr lang="fr-FR" dirty="0"/>
          </a:p>
        </p:txBody>
      </p:sp>
      <p:sp>
        <p:nvSpPr>
          <p:cNvPr id="3" name="Espace réservé du contenu 2"/>
          <p:cNvSpPr>
            <a:spLocks noGrp="1"/>
          </p:cNvSpPr>
          <p:nvPr>
            <p:ph sz="quarter" idx="1"/>
          </p:nvPr>
        </p:nvSpPr>
        <p:spPr>
          <a:xfrm>
            <a:off x="539552" y="1412776"/>
            <a:ext cx="7467600" cy="7410056"/>
          </a:xfrm>
        </p:spPr>
        <p:txBody>
          <a:bodyPr>
            <a:normAutofit/>
          </a:bodyPr>
          <a:lstStyle/>
          <a:p>
            <a:pPr>
              <a:buNone/>
            </a:pPr>
            <a:r>
              <a:rPr lang="fr-FR" b="1" u="sng" dirty="0" smtClean="0">
                <a:solidFill>
                  <a:srgbClr val="7030A0"/>
                </a:solidFill>
              </a:rPr>
              <a:t>C/ Anticorps conjugués à des enzymes </a:t>
            </a:r>
            <a:r>
              <a:rPr lang="fr-FR" b="1" dirty="0" smtClean="0">
                <a:solidFill>
                  <a:srgbClr val="7030A0"/>
                </a:solidFill>
              </a:rPr>
              <a:t>:</a:t>
            </a:r>
          </a:p>
          <a:p>
            <a:pPr>
              <a:buNone/>
            </a:pPr>
            <a:endParaRPr lang="fr-FR" dirty="0" smtClean="0"/>
          </a:p>
          <a:p>
            <a:pPr>
              <a:buNone/>
            </a:pPr>
            <a:endParaRPr lang="fr-FR" dirty="0" smtClean="0"/>
          </a:p>
          <a:p>
            <a:pPr>
              <a:buNone/>
            </a:pPr>
            <a:r>
              <a:rPr lang="fr-FR" dirty="0" smtClean="0"/>
              <a:t> Cette technologie appelée ADEPT (</a:t>
            </a:r>
            <a:r>
              <a:rPr lang="fr-FR" dirty="0" err="1" smtClean="0"/>
              <a:t>antibody</a:t>
            </a:r>
            <a:r>
              <a:rPr lang="fr-FR" dirty="0" smtClean="0"/>
              <a:t> </a:t>
            </a:r>
            <a:r>
              <a:rPr lang="fr-FR" dirty="0" err="1" smtClean="0"/>
              <a:t>directed</a:t>
            </a:r>
            <a:r>
              <a:rPr lang="fr-FR" dirty="0" smtClean="0"/>
              <a:t> enzyme </a:t>
            </a:r>
            <a:r>
              <a:rPr lang="fr-FR" dirty="0" err="1" smtClean="0"/>
              <a:t>prodrug</a:t>
            </a:r>
            <a:r>
              <a:rPr lang="fr-FR" dirty="0" smtClean="0"/>
              <a:t> </a:t>
            </a:r>
            <a:r>
              <a:rPr lang="fr-FR" dirty="0" err="1" smtClean="0"/>
              <a:t>therapy</a:t>
            </a:r>
            <a:r>
              <a:rPr lang="fr-FR" dirty="0" smtClean="0"/>
              <a:t>) </a:t>
            </a:r>
            <a:r>
              <a:rPr lang="fr-FR" b="1" dirty="0" smtClean="0"/>
              <a:t>procède</a:t>
            </a:r>
            <a:r>
              <a:rPr lang="fr-FR" dirty="0" smtClean="0"/>
              <a:t> en </a:t>
            </a:r>
            <a:r>
              <a:rPr lang="fr-FR" b="1" dirty="0" smtClean="0"/>
              <a:t>deux étapes</a:t>
            </a:r>
            <a:r>
              <a:rPr lang="fr-FR" dirty="0" smtClean="0"/>
              <a:t>: des </a:t>
            </a:r>
            <a:r>
              <a:rPr lang="fr-FR" b="1" dirty="0" err="1" smtClean="0"/>
              <a:t>prodrogues</a:t>
            </a:r>
            <a:r>
              <a:rPr lang="fr-FR" dirty="0" smtClean="0"/>
              <a:t> </a:t>
            </a:r>
            <a:r>
              <a:rPr lang="fr-FR" b="1" dirty="0" smtClean="0"/>
              <a:t>non toxiques </a:t>
            </a:r>
            <a:r>
              <a:rPr lang="fr-FR" dirty="0" smtClean="0"/>
              <a:t>sont d'abord </a:t>
            </a:r>
            <a:r>
              <a:rPr lang="fr-FR" b="1" dirty="0" smtClean="0"/>
              <a:t>conjuguées</a:t>
            </a:r>
            <a:r>
              <a:rPr lang="fr-FR" dirty="0" smtClean="0"/>
              <a:t> à l'anticorps, puis l'anticorps </a:t>
            </a:r>
            <a:r>
              <a:rPr lang="fr-FR" b="1" dirty="0" smtClean="0"/>
              <a:t>se fixe </a:t>
            </a:r>
            <a:r>
              <a:rPr lang="fr-FR" dirty="0" smtClean="0"/>
              <a:t>à la cellule cible en </a:t>
            </a:r>
            <a:r>
              <a:rPr lang="fr-FR" b="1" dirty="0" smtClean="0"/>
              <a:t>transformant</a:t>
            </a:r>
            <a:r>
              <a:rPr lang="fr-FR" dirty="0" smtClean="0"/>
              <a:t> la </a:t>
            </a:r>
            <a:r>
              <a:rPr lang="fr-FR" b="1" dirty="0" err="1" smtClean="0"/>
              <a:t>prodrogue</a:t>
            </a:r>
            <a:r>
              <a:rPr lang="fr-FR" dirty="0" smtClean="0"/>
              <a:t> en </a:t>
            </a:r>
            <a:r>
              <a:rPr lang="fr-FR" b="1" dirty="0" smtClean="0"/>
              <a:t>drogue active</a:t>
            </a:r>
            <a:r>
              <a:rPr lang="fr-FR" dirty="0" smtClean="0"/>
              <a:t>. </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467600" cy="634082"/>
          </a:xfrm>
        </p:spPr>
        <p:txBody>
          <a:bodyPr/>
          <a:lstStyle/>
          <a:p>
            <a:r>
              <a:rPr lang="fr-FR" b="1" dirty="0" smtClean="0">
                <a:solidFill>
                  <a:srgbClr val="00B0F0"/>
                </a:solidFill>
              </a:rPr>
              <a:t>2- Anticorps bi spécifiques:</a:t>
            </a:r>
            <a:endParaRPr lang="fr-FR" dirty="0">
              <a:solidFill>
                <a:srgbClr val="00B0F0"/>
              </a:solidFill>
            </a:endParaRPr>
          </a:p>
        </p:txBody>
      </p:sp>
      <p:sp>
        <p:nvSpPr>
          <p:cNvPr id="3" name="Espace réservé du contenu 2"/>
          <p:cNvSpPr>
            <a:spLocks noGrp="1"/>
          </p:cNvSpPr>
          <p:nvPr>
            <p:ph sz="quarter" idx="1"/>
          </p:nvPr>
        </p:nvSpPr>
        <p:spPr>
          <a:xfrm>
            <a:off x="457200" y="1052736"/>
            <a:ext cx="7467600" cy="6768752"/>
          </a:xfrm>
        </p:spPr>
        <p:txBody>
          <a:bodyPr/>
          <a:lstStyle/>
          <a:p>
            <a:r>
              <a:rPr lang="fr-FR" dirty="0" smtClean="0"/>
              <a:t>Un anticorps naturel possède deux régions variables de même spécificité.</a:t>
            </a:r>
          </a:p>
          <a:p>
            <a:pPr>
              <a:buNone/>
            </a:pPr>
            <a:r>
              <a:rPr lang="fr-FR" dirty="0" smtClean="0"/>
              <a:t>  On peut </a:t>
            </a:r>
            <a:r>
              <a:rPr lang="fr-FR" b="1" dirty="0" smtClean="0"/>
              <a:t>construire</a:t>
            </a:r>
            <a:r>
              <a:rPr lang="fr-FR" dirty="0" smtClean="0"/>
              <a:t>, par </a:t>
            </a:r>
            <a:r>
              <a:rPr lang="fr-FR" b="1" dirty="0" smtClean="0"/>
              <a:t>voie chimique </a:t>
            </a:r>
            <a:r>
              <a:rPr lang="fr-FR" dirty="0" smtClean="0"/>
              <a:t>ou par </a:t>
            </a:r>
            <a:r>
              <a:rPr lang="fr-FR" b="1" dirty="0" smtClean="0"/>
              <a:t>génie génétique</a:t>
            </a:r>
            <a:r>
              <a:rPr lang="fr-FR" dirty="0" smtClean="0"/>
              <a:t>, un anticorps possédant une</a:t>
            </a:r>
          </a:p>
          <a:p>
            <a:pPr>
              <a:buNone/>
            </a:pPr>
            <a:r>
              <a:rPr lang="fr-FR" dirty="0" smtClean="0"/>
              <a:t>   </a:t>
            </a:r>
            <a:r>
              <a:rPr lang="fr-FR" b="1" dirty="0" smtClean="0"/>
              <a:t>partie variable </a:t>
            </a:r>
            <a:r>
              <a:rPr lang="fr-FR" dirty="0" smtClean="0"/>
              <a:t>de </a:t>
            </a:r>
            <a:r>
              <a:rPr lang="fr-FR" b="1" dirty="0" smtClean="0"/>
              <a:t>spécificité A</a:t>
            </a:r>
            <a:r>
              <a:rPr lang="fr-FR" dirty="0" smtClean="0"/>
              <a:t> et une autre de </a:t>
            </a:r>
            <a:r>
              <a:rPr lang="fr-FR" b="1" dirty="0" smtClean="0"/>
              <a:t>spécificité B</a:t>
            </a:r>
            <a:r>
              <a:rPr lang="fr-FR" dirty="0" smtClean="0"/>
              <a:t>.</a:t>
            </a:r>
          </a:p>
          <a:p>
            <a:pPr>
              <a:buNone/>
            </a:pPr>
            <a:endParaRPr lang="fr-FR" dirty="0" smtClean="0"/>
          </a:p>
          <a:p>
            <a:pPr>
              <a:buNone/>
            </a:pPr>
            <a:endParaRPr lang="fr-FR" dirty="0" smtClean="0"/>
          </a:p>
          <a:p>
            <a:pPr>
              <a:buNone/>
            </a:pPr>
            <a:endParaRPr lang="fr-FR" dirty="0" smtClean="0"/>
          </a:p>
          <a:p>
            <a:pPr>
              <a:buNone/>
            </a:pPr>
            <a:endParaRPr lang="fr-FR" dirty="0" smtClean="0"/>
          </a:p>
          <a:p>
            <a:pPr>
              <a:buNone/>
            </a:pPr>
            <a:r>
              <a:rPr lang="fr-FR" sz="1800" dirty="0" err="1" smtClean="0"/>
              <a:t>Fig</a:t>
            </a:r>
            <a:r>
              <a:rPr lang="fr-FR" sz="1800" dirty="0" smtClean="0"/>
              <a:t> :3</a:t>
            </a:r>
          </a:p>
          <a:p>
            <a:pPr>
              <a:buNone/>
            </a:pPr>
            <a:endParaRPr lang="fr-FR" dirty="0" smtClean="0"/>
          </a:p>
        </p:txBody>
      </p:sp>
      <p:pic>
        <p:nvPicPr>
          <p:cNvPr id="49155" name="Picture 3"/>
          <p:cNvPicPr>
            <a:picLocks noChangeAspect="1" noChangeArrowheads="1"/>
          </p:cNvPicPr>
          <p:nvPr/>
        </p:nvPicPr>
        <p:blipFill>
          <a:blip r:embed="rId2" cstate="print"/>
          <a:srcRect/>
          <a:stretch>
            <a:fillRect/>
          </a:stretch>
        </p:blipFill>
        <p:spPr bwMode="auto">
          <a:xfrm>
            <a:off x="3347864" y="3212976"/>
            <a:ext cx="3091310" cy="3114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8018"/>
          </a:xfrm>
        </p:spPr>
        <p:txBody>
          <a:bodyPr>
            <a:normAutofit fontScale="90000"/>
          </a:bodyPr>
          <a:lstStyle/>
          <a:p>
            <a:endParaRPr lang="fr-FR" dirty="0"/>
          </a:p>
        </p:txBody>
      </p:sp>
      <p:sp>
        <p:nvSpPr>
          <p:cNvPr id="3" name="Espace réservé du contenu 2"/>
          <p:cNvSpPr>
            <a:spLocks noGrp="1"/>
          </p:cNvSpPr>
          <p:nvPr>
            <p:ph sz="quarter" idx="1"/>
          </p:nvPr>
        </p:nvSpPr>
        <p:spPr>
          <a:xfrm>
            <a:off x="457200" y="188640"/>
            <a:ext cx="7467600" cy="6285312"/>
          </a:xfrm>
        </p:spPr>
        <p:txBody>
          <a:bodyPr>
            <a:normAutofit/>
          </a:bodyPr>
          <a:lstStyle/>
          <a:p>
            <a:r>
              <a:rPr lang="fr-FR" dirty="0" smtClean="0"/>
              <a:t>L'anticorps ainsi modifié pourra </a:t>
            </a:r>
            <a:r>
              <a:rPr lang="fr-FR" b="1" dirty="0" smtClean="0"/>
              <a:t>se fixer </a:t>
            </a:r>
            <a:r>
              <a:rPr lang="fr-FR" dirty="0" smtClean="0"/>
              <a:t>sur 2 molécules cibles distinctes et les ponter.</a:t>
            </a:r>
          </a:p>
          <a:p>
            <a:pPr>
              <a:buNone/>
            </a:pPr>
            <a:r>
              <a:rPr lang="fr-FR" dirty="0" smtClean="0"/>
              <a:t>   La première indication a été la cancérologie. </a:t>
            </a:r>
          </a:p>
          <a:p>
            <a:pPr>
              <a:buNone/>
            </a:pPr>
            <a:r>
              <a:rPr lang="fr-FR" dirty="0" smtClean="0"/>
              <a:t>   En réalisant un anticorps possédant une double</a:t>
            </a:r>
          </a:p>
          <a:p>
            <a:pPr>
              <a:buNone/>
            </a:pPr>
            <a:r>
              <a:rPr lang="fr-FR" dirty="0" smtClean="0"/>
              <a:t>   spécificité, par exemple un anti-CD3 d'une part et</a:t>
            </a:r>
          </a:p>
          <a:p>
            <a:pPr>
              <a:buNone/>
            </a:pPr>
            <a:r>
              <a:rPr lang="fr-FR" dirty="0" smtClean="0"/>
              <a:t>   un anti-antigène tumoral d'autre part, on peut</a:t>
            </a:r>
          </a:p>
          <a:p>
            <a:pPr>
              <a:buNone/>
            </a:pPr>
            <a:r>
              <a:rPr lang="fr-FR" dirty="0" smtClean="0"/>
              <a:t>   espérer ponter un lymphocyte activé à une cellule</a:t>
            </a:r>
          </a:p>
          <a:p>
            <a:pPr>
              <a:buNone/>
            </a:pPr>
            <a:r>
              <a:rPr lang="fr-FR" dirty="0" smtClean="0"/>
              <a:t>   tumorale, entrainant la lyse de cette </a:t>
            </a:r>
            <a:r>
              <a:rPr lang="fr-FR" dirty="0" err="1" smtClean="0"/>
              <a:t>derniere</a:t>
            </a:r>
            <a:r>
              <a:rPr lang="fr-FR" dirty="0" smtClean="0"/>
              <a:t> </a:t>
            </a:r>
          </a:p>
          <a:p>
            <a:pPr>
              <a:buNone/>
            </a:pPr>
            <a:r>
              <a:rPr lang="fr-FR" dirty="0" smtClean="0"/>
              <a:t>   Plusieurs anticorps bispécifiques sont actuellement en étude dans plusieurs domaines thérapeutiques.</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7467600" cy="792088"/>
          </a:xfrm>
        </p:spPr>
        <p:txBody>
          <a:bodyPr>
            <a:normAutofit fontScale="90000"/>
          </a:bodyPr>
          <a:lstStyle/>
          <a:p>
            <a:r>
              <a:rPr lang="fr-FR" b="1" dirty="0" smtClean="0">
                <a:solidFill>
                  <a:srgbClr val="0070C0"/>
                </a:solidFill>
              </a:rPr>
              <a:t>3- Anticorps intracellulaires :"</a:t>
            </a:r>
            <a:r>
              <a:rPr lang="fr-FR" b="1" dirty="0" err="1" smtClean="0">
                <a:solidFill>
                  <a:srgbClr val="0070C0"/>
                </a:solidFill>
              </a:rPr>
              <a:t>Intrabodies</a:t>
            </a:r>
            <a:r>
              <a:rPr lang="fr-FR" b="1" dirty="0" smtClean="0"/>
              <a:t>":</a:t>
            </a:r>
            <a:endParaRPr lang="fr-FR" dirty="0"/>
          </a:p>
        </p:txBody>
      </p:sp>
      <p:sp>
        <p:nvSpPr>
          <p:cNvPr id="3" name="Espace réservé du contenu 2"/>
          <p:cNvSpPr>
            <a:spLocks noGrp="1"/>
          </p:cNvSpPr>
          <p:nvPr>
            <p:ph sz="quarter" idx="1"/>
          </p:nvPr>
        </p:nvSpPr>
        <p:spPr>
          <a:xfrm>
            <a:off x="251520" y="764704"/>
            <a:ext cx="8568952" cy="5781256"/>
          </a:xfrm>
        </p:spPr>
        <p:txBody>
          <a:bodyPr/>
          <a:lstStyle/>
          <a:p>
            <a:r>
              <a:rPr lang="fr-FR" dirty="0" smtClean="0"/>
              <a:t>Les anticorps agissent normalement dans le milieu</a:t>
            </a:r>
          </a:p>
          <a:p>
            <a:pPr>
              <a:buNone/>
            </a:pPr>
            <a:r>
              <a:rPr lang="fr-FR" dirty="0" smtClean="0"/>
              <a:t>   extracellulaire:  après leur synthèse, ils sont sécrétés dans les liquides extracellulaires ou restent liés à la surface des cellules B comme récepteurs de l'antigène.</a:t>
            </a:r>
          </a:p>
          <a:p>
            <a:pPr>
              <a:buNone/>
            </a:pPr>
            <a:r>
              <a:rPr lang="fr-FR" dirty="0" smtClean="0"/>
              <a:t>   Récemment des gènes codant des anticorps</a:t>
            </a:r>
          </a:p>
          <a:p>
            <a:pPr>
              <a:buNone/>
            </a:pPr>
            <a:r>
              <a:rPr lang="fr-FR" dirty="0" smtClean="0"/>
              <a:t>   intracellulaires ont été conçus par génie génétique.</a:t>
            </a:r>
          </a:p>
          <a:p>
            <a:pPr>
              <a:buNone/>
            </a:pPr>
            <a:r>
              <a:rPr lang="fr-FR" dirty="0" smtClean="0"/>
              <a:t>   Ceci permettrait d'utiliser des anticorps dans les</a:t>
            </a:r>
          </a:p>
          <a:p>
            <a:pPr>
              <a:buNone/>
            </a:pPr>
            <a:r>
              <a:rPr lang="fr-FR" dirty="0" smtClean="0"/>
              <a:t>   cellules pour bloquer la construction des </a:t>
            </a:r>
            <a:r>
              <a:rPr lang="fr-FR" b="1" dirty="0" smtClean="0"/>
              <a:t>virus ou</a:t>
            </a:r>
          </a:p>
          <a:p>
            <a:pPr>
              <a:buNone/>
            </a:pPr>
            <a:r>
              <a:rPr lang="fr-FR" dirty="0" smtClean="0"/>
              <a:t>   des protéines nocives, telles que les </a:t>
            </a:r>
            <a:r>
              <a:rPr lang="fr-FR" b="1" dirty="0" err="1" smtClean="0"/>
              <a:t>oncoprotéines</a:t>
            </a:r>
            <a:r>
              <a:rPr lang="fr-FR" b="1" dirty="0" smtClean="0"/>
              <a:t>.</a:t>
            </a:r>
          </a:p>
          <a:p>
            <a:pPr>
              <a:buNone/>
            </a:pPr>
            <a:r>
              <a:rPr lang="fr-FR" dirty="0" smtClean="0"/>
              <a:t>   Le premier exemple de cette approche a consisté</a:t>
            </a:r>
          </a:p>
          <a:p>
            <a:pPr>
              <a:buNone/>
            </a:pPr>
            <a:r>
              <a:rPr lang="fr-FR" dirty="0" smtClean="0"/>
              <a:t>   à créer l'anticorps F 105 qui se lie à gp 120, une</a:t>
            </a:r>
          </a:p>
          <a:p>
            <a:pPr>
              <a:buNone/>
            </a:pPr>
            <a:r>
              <a:rPr lang="fr-FR" dirty="0" smtClean="0"/>
              <a:t>   protéine d'enveloppe essentielle pour le VIH.</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7467600" cy="692696"/>
          </a:xfrm>
        </p:spPr>
        <p:txBody>
          <a:bodyPr>
            <a:normAutofit fontScale="90000"/>
          </a:bodyPr>
          <a:lstStyle/>
          <a:p>
            <a:r>
              <a:rPr lang="fr-FR" b="1" dirty="0" smtClean="0">
                <a:solidFill>
                  <a:srgbClr val="0070C0"/>
                </a:solidFill>
              </a:rPr>
              <a:t>4- Fragments d’anticorps recombinants </a:t>
            </a:r>
            <a:endParaRPr lang="fr-FR" dirty="0">
              <a:solidFill>
                <a:srgbClr val="0070C0"/>
              </a:solidFill>
            </a:endParaRPr>
          </a:p>
        </p:txBody>
      </p:sp>
      <p:sp>
        <p:nvSpPr>
          <p:cNvPr id="3" name="Espace réservé du contenu 2"/>
          <p:cNvSpPr>
            <a:spLocks noGrp="1"/>
          </p:cNvSpPr>
          <p:nvPr>
            <p:ph sz="quarter" idx="1"/>
          </p:nvPr>
        </p:nvSpPr>
        <p:spPr>
          <a:xfrm>
            <a:off x="251520" y="908720"/>
            <a:ext cx="8640960" cy="5709248"/>
          </a:xfrm>
        </p:spPr>
        <p:txBody>
          <a:bodyPr>
            <a:normAutofit fontScale="92500" lnSpcReduction="20000"/>
          </a:bodyPr>
          <a:lstStyle/>
          <a:p>
            <a:r>
              <a:rPr lang="fr-FR" dirty="0" smtClean="0"/>
              <a:t>Cela consiste à utiliser des fragments d’anticorps,</a:t>
            </a:r>
          </a:p>
          <a:p>
            <a:pPr>
              <a:buNone/>
            </a:pPr>
            <a:r>
              <a:rPr lang="fr-FR" dirty="0" smtClean="0"/>
              <a:t>   en particulier les fragments </a:t>
            </a:r>
            <a:r>
              <a:rPr lang="fr-FR" dirty="0" err="1" smtClean="0"/>
              <a:t>Fab</a:t>
            </a:r>
            <a:r>
              <a:rPr lang="fr-FR" dirty="0" smtClean="0"/>
              <a:t> et </a:t>
            </a:r>
            <a:r>
              <a:rPr lang="fr-FR" dirty="0" err="1" smtClean="0"/>
              <a:t>scFv</a:t>
            </a:r>
            <a:r>
              <a:rPr lang="fr-FR" dirty="0" smtClean="0"/>
              <a:t> produits par la technique du "phage-display".</a:t>
            </a:r>
          </a:p>
          <a:p>
            <a:pPr>
              <a:buNone/>
            </a:pPr>
            <a:r>
              <a:rPr lang="fr-FR" dirty="0" smtClean="0"/>
              <a:t>   Les fragments possèdent de nombreux avantages par rapport aux </a:t>
            </a:r>
            <a:r>
              <a:rPr lang="fr-FR" dirty="0" err="1" smtClean="0"/>
              <a:t>Ig</a:t>
            </a:r>
            <a:r>
              <a:rPr lang="fr-FR" dirty="0" smtClean="0"/>
              <a:t> complètes:</a:t>
            </a:r>
          </a:p>
          <a:p>
            <a:pPr>
              <a:buNone/>
            </a:pPr>
            <a:r>
              <a:rPr lang="fr-FR" dirty="0" smtClean="0"/>
              <a:t>   - ils ont un volume de distribution plus élevé,</a:t>
            </a:r>
          </a:p>
          <a:p>
            <a:pPr>
              <a:buNone/>
            </a:pPr>
            <a:r>
              <a:rPr lang="fr-FR" dirty="0" smtClean="0"/>
              <a:t>   - une efficacité plus rapide,</a:t>
            </a:r>
          </a:p>
          <a:p>
            <a:pPr>
              <a:buNone/>
            </a:pPr>
            <a:r>
              <a:rPr lang="fr-FR" dirty="0" smtClean="0"/>
              <a:t>   - un risque plus faible de réactions secondaires d'origine immune</a:t>
            </a:r>
          </a:p>
          <a:p>
            <a:pPr>
              <a:buNone/>
            </a:pPr>
            <a:r>
              <a:rPr lang="fr-FR" dirty="0" smtClean="0"/>
              <a:t>   - et une élimination plus rapide. </a:t>
            </a:r>
          </a:p>
          <a:p>
            <a:pPr>
              <a:buNone/>
            </a:pPr>
            <a:r>
              <a:rPr lang="fr-FR" dirty="0" smtClean="0"/>
              <a:t>   Ces propriétés font d'eux des molécules  adéquates pour la </a:t>
            </a:r>
            <a:r>
              <a:rPr lang="fr-FR" b="1" dirty="0" smtClean="0"/>
              <a:t>détoxification des substances </a:t>
            </a:r>
            <a:r>
              <a:rPr lang="fr-FR" dirty="0" smtClean="0"/>
              <a:t>hautement </a:t>
            </a:r>
            <a:r>
              <a:rPr lang="fr-FR" b="1" dirty="0" smtClean="0"/>
              <a:t>diffusibles ou de toxines de faible </a:t>
            </a:r>
            <a:r>
              <a:rPr lang="fr-FR" dirty="0" smtClean="0"/>
              <a:t>poids moléculaire, en plus, leur intérêt s'est amplifié pour une utilisation en cancérologie, par la possibilité de les conjuguer à des toxines, enzymes ou autres substances, ou d'obtenir des fragments bispécifiques voire </a:t>
            </a:r>
            <a:r>
              <a:rPr lang="fr-FR" dirty="0" err="1" smtClean="0"/>
              <a:t>trispécifiques</a:t>
            </a:r>
            <a:r>
              <a:rPr lang="fr-FR" dirty="0" smtClean="0"/>
              <a:t> (</a:t>
            </a:r>
            <a:r>
              <a:rPr lang="fr-FR" dirty="0" err="1" smtClean="0"/>
              <a:t>Multimères</a:t>
            </a:r>
            <a:r>
              <a:rPr lang="fr-FR" dirty="0" smtClean="0"/>
              <a:t> de fragments de </a:t>
            </a:r>
            <a:r>
              <a:rPr lang="fr-FR" dirty="0" err="1" smtClean="0"/>
              <a:t>scFv</a:t>
            </a:r>
            <a:r>
              <a:rPr lang="fr-FR" dirty="0" smtClean="0"/>
              <a:t>).</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20688"/>
            <a:ext cx="7467600" cy="980728"/>
          </a:xfrm>
          <a:solidFill>
            <a:schemeClr val="accent1"/>
          </a:solidFill>
        </p:spPr>
        <p:txBody>
          <a:bodyPr>
            <a:normAutofit fontScale="90000"/>
          </a:bodyPr>
          <a:lstStyle/>
          <a:p>
            <a:r>
              <a:rPr lang="fr-FR" dirty="0" smtClean="0">
                <a:solidFill>
                  <a:schemeClr val="tx1"/>
                </a:solidFill>
              </a:rPr>
              <a:t>8-  Conclusion</a:t>
            </a:r>
            <a:r>
              <a:rPr lang="fr-FR" dirty="0" smtClean="0"/>
              <a:t> </a:t>
            </a:r>
            <a:br>
              <a:rPr lang="fr-FR" dirty="0" smtClean="0"/>
            </a:br>
            <a:endParaRPr lang="fr-FR" dirty="0"/>
          </a:p>
        </p:txBody>
      </p:sp>
      <p:sp>
        <p:nvSpPr>
          <p:cNvPr id="3" name="Espace réservé du contenu 2"/>
          <p:cNvSpPr>
            <a:spLocks noGrp="1"/>
          </p:cNvSpPr>
          <p:nvPr>
            <p:ph sz="quarter" idx="1"/>
          </p:nvPr>
        </p:nvSpPr>
        <p:spPr>
          <a:xfrm>
            <a:off x="683568" y="2060848"/>
            <a:ext cx="6953200" cy="3744416"/>
          </a:xfrm>
        </p:spPr>
        <p:txBody>
          <a:bodyPr/>
          <a:lstStyle/>
          <a:p>
            <a:r>
              <a:rPr lang="fr-FR" dirty="0" smtClean="0"/>
              <a:t>Trente ans après la  découverte des AC monoclonaux .qui sont devenus de réels outils thérapeutiques, ceci a été possible grâce au développement des techniques d’ingénierie moléculaire, mais également à une meilleure compréhension des mécanismes cellulaires et moléculaires tumoraux, ainsi qu’à une meilleure définition des molécules cibles.</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a:xfrm>
            <a:off x="683568" y="2564904"/>
            <a:ext cx="7467600" cy="1152128"/>
          </a:xfrm>
          <a:solidFill>
            <a:srgbClr val="FF3399"/>
          </a:solidFill>
        </p:spPr>
        <p:txBody>
          <a:bodyPr/>
          <a:lstStyle/>
          <a:p>
            <a:pPr>
              <a:buNone/>
            </a:pPr>
            <a:r>
              <a:rPr lang="fr-FR" sz="4400" dirty="0" smtClean="0"/>
              <a:t>Merci de Votre attention </a:t>
            </a:r>
            <a:r>
              <a:rPr lang="fr-FR" sz="4400" dirty="0" smtClean="0">
                <a:sym typeface="Wingdings" pitchFamily="2" charset="2"/>
              </a:rPr>
              <a:t> </a:t>
            </a: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467600" cy="864096"/>
          </a:xfrm>
          <a:solidFill>
            <a:schemeClr val="accent1"/>
          </a:solidFill>
        </p:spPr>
        <p:txBody>
          <a:bodyPr/>
          <a:lstStyle/>
          <a:p>
            <a:r>
              <a:rPr lang="fr-FR" dirty="0" smtClean="0">
                <a:solidFill>
                  <a:schemeClr val="tx1"/>
                </a:solidFill>
              </a:rPr>
              <a:t>2. </a:t>
            </a:r>
            <a:r>
              <a:rPr lang="fr-FR" dirty="0" err="1" smtClean="0">
                <a:solidFill>
                  <a:schemeClr val="tx1"/>
                </a:solidFill>
              </a:rPr>
              <a:t>Définiton</a:t>
            </a:r>
            <a:r>
              <a:rPr lang="fr-FR" dirty="0" smtClean="0">
                <a:solidFill>
                  <a:schemeClr val="tx1"/>
                </a:solidFill>
              </a:rPr>
              <a:t> </a:t>
            </a:r>
            <a:endParaRPr lang="fr-FR" dirty="0">
              <a:solidFill>
                <a:schemeClr val="tx1"/>
              </a:solidFill>
            </a:endParaRPr>
          </a:p>
        </p:txBody>
      </p:sp>
      <p:sp>
        <p:nvSpPr>
          <p:cNvPr id="3" name="Espace réservé du contenu 2"/>
          <p:cNvSpPr>
            <a:spLocks noGrp="1"/>
          </p:cNvSpPr>
          <p:nvPr>
            <p:ph sz="quarter" idx="1"/>
          </p:nvPr>
        </p:nvSpPr>
        <p:spPr>
          <a:xfrm>
            <a:off x="395536" y="1268760"/>
            <a:ext cx="7467600" cy="4873752"/>
          </a:xfrm>
        </p:spPr>
        <p:txBody>
          <a:bodyPr>
            <a:normAutofit fontScale="92500" lnSpcReduction="20000"/>
          </a:bodyPr>
          <a:lstStyle/>
          <a:p>
            <a:pPr>
              <a:buFont typeface="Arial" pitchFamily="34" charset="0"/>
              <a:buChar char="•"/>
            </a:pPr>
            <a:r>
              <a:rPr lang="fr-FR" dirty="0" smtClean="0"/>
              <a:t>Des anticorps  </a:t>
            </a:r>
            <a:r>
              <a:rPr lang="fr-FR" b="1" dirty="0" smtClean="0"/>
              <a:t>reconnaissant</a:t>
            </a:r>
            <a:r>
              <a:rPr lang="fr-FR" dirty="0" smtClean="0"/>
              <a:t> le </a:t>
            </a:r>
            <a:r>
              <a:rPr lang="fr-FR" b="1" dirty="0" smtClean="0"/>
              <a:t>même épitrope </a:t>
            </a:r>
            <a:r>
              <a:rPr lang="fr-FR" dirty="0" smtClean="0"/>
              <a:t>d’un antigène </a:t>
            </a:r>
          </a:p>
          <a:p>
            <a:pPr>
              <a:buFont typeface="Arial" pitchFamily="34" charset="0"/>
              <a:buChar char="•"/>
            </a:pPr>
            <a:r>
              <a:rPr lang="fr-FR" dirty="0" smtClean="0"/>
              <a:t>Issu d’ un clone unique de lymphocyte B  </a:t>
            </a:r>
          </a:p>
          <a:p>
            <a:pPr>
              <a:buFont typeface="Arial" pitchFamily="34" charset="0"/>
              <a:buChar char="•"/>
            </a:pPr>
            <a:r>
              <a:rPr lang="fr-FR" dirty="0" smtClean="0"/>
              <a:t>Sont </a:t>
            </a:r>
            <a:r>
              <a:rPr lang="fr-FR" b="1" dirty="0" smtClean="0"/>
              <a:t>produit</a:t>
            </a:r>
            <a:r>
              <a:rPr lang="fr-FR" dirty="0" smtClean="0"/>
              <a:t> d’une </a:t>
            </a:r>
            <a:r>
              <a:rPr lang="fr-FR" b="1" dirty="0" smtClean="0"/>
              <a:t>fusion</a:t>
            </a:r>
            <a:r>
              <a:rPr lang="fr-FR" dirty="0" smtClean="0"/>
              <a:t> entre une </a:t>
            </a:r>
            <a:r>
              <a:rPr lang="fr-FR" b="1" dirty="0" smtClean="0"/>
              <a:t>cellule B</a:t>
            </a:r>
            <a:r>
              <a:rPr lang="fr-FR" dirty="0" smtClean="0"/>
              <a:t> et une cellule </a:t>
            </a:r>
            <a:r>
              <a:rPr lang="fr-FR" b="1" dirty="0" err="1" smtClean="0"/>
              <a:t>myélomateuse</a:t>
            </a:r>
            <a:r>
              <a:rPr lang="fr-FR" dirty="0" smtClean="0"/>
              <a:t> ( cellule cancéreuse ) </a:t>
            </a:r>
          </a:p>
          <a:p>
            <a:pPr>
              <a:buFont typeface="Arial" pitchFamily="34" charset="0"/>
              <a:buChar char="•"/>
            </a:pPr>
            <a:r>
              <a:rPr lang="fr-FR" dirty="0" smtClean="0"/>
              <a:t>macromolécules protéiques (PM &gt; 150 000 Da)</a:t>
            </a:r>
          </a:p>
          <a:p>
            <a:pPr>
              <a:buNone/>
            </a:pPr>
            <a:r>
              <a:rPr lang="fr-FR" dirty="0" smtClean="0"/>
              <a:t> </a:t>
            </a:r>
          </a:p>
          <a:p>
            <a:pPr>
              <a:buNone/>
            </a:pPr>
            <a:endParaRPr lang="fr-FR" dirty="0" smtClean="0"/>
          </a:p>
          <a:p>
            <a:pPr>
              <a:buNone/>
            </a:pPr>
            <a:endParaRPr lang="fr-FR" dirty="0" smtClean="0"/>
          </a:p>
          <a:p>
            <a:pPr>
              <a:buNone/>
            </a:pPr>
            <a:endParaRPr lang="fr-FR" sz="1100" b="1" dirty="0" smtClean="0"/>
          </a:p>
          <a:p>
            <a:pPr>
              <a:buNone/>
            </a:pPr>
            <a:endParaRPr lang="fr-FR" sz="1100" b="1" dirty="0" smtClean="0"/>
          </a:p>
          <a:p>
            <a:pPr>
              <a:buNone/>
            </a:pPr>
            <a:endParaRPr lang="fr-FR" sz="1100" b="1" dirty="0" smtClean="0"/>
          </a:p>
          <a:p>
            <a:pPr>
              <a:buNone/>
            </a:pPr>
            <a:endParaRPr lang="fr-FR" sz="1100" b="1" dirty="0" smtClean="0"/>
          </a:p>
          <a:p>
            <a:pPr>
              <a:buNone/>
            </a:pPr>
            <a:endParaRPr lang="fr-FR" sz="1100" b="1" dirty="0" smtClean="0"/>
          </a:p>
          <a:p>
            <a:pPr>
              <a:buNone/>
            </a:pPr>
            <a:endParaRPr lang="fr-FR" sz="1100" b="1" dirty="0" smtClean="0"/>
          </a:p>
          <a:p>
            <a:pPr>
              <a:buNone/>
            </a:pPr>
            <a:endParaRPr lang="fr-FR" sz="1100" b="1" dirty="0" smtClean="0"/>
          </a:p>
          <a:p>
            <a:pPr>
              <a:buNone/>
            </a:pPr>
            <a:endParaRPr lang="fr-FR" sz="1100" b="1" dirty="0" smtClean="0"/>
          </a:p>
          <a:p>
            <a:pPr>
              <a:buNone/>
            </a:pPr>
            <a:r>
              <a:rPr lang="fr-FR" sz="1100" b="1" dirty="0" smtClean="0"/>
              <a:t>                                                    </a:t>
            </a:r>
            <a:r>
              <a:rPr lang="fr-FR" sz="1100" b="1" dirty="0" err="1" smtClean="0"/>
              <a:t>Fig</a:t>
            </a:r>
            <a:r>
              <a:rPr lang="fr-FR" sz="1100" b="1" dirty="0" smtClean="0"/>
              <a:t> 1   :  Des anticorps </a:t>
            </a:r>
            <a:r>
              <a:rPr lang="fr-FR" sz="1100" b="1" dirty="0" err="1" smtClean="0"/>
              <a:t>monoclonaus</a:t>
            </a:r>
            <a:r>
              <a:rPr lang="fr-FR" sz="1100" b="1" dirty="0" smtClean="0"/>
              <a:t> couplés a un </a:t>
            </a:r>
            <a:r>
              <a:rPr lang="fr-FR" sz="1100" b="1" dirty="0" err="1" smtClean="0"/>
              <a:t>Antigéne</a:t>
            </a:r>
            <a:r>
              <a:rPr lang="fr-FR" sz="1100" b="1" dirty="0" smtClean="0"/>
              <a:t> </a:t>
            </a:r>
          </a:p>
        </p:txBody>
      </p:sp>
      <p:pic>
        <p:nvPicPr>
          <p:cNvPr id="4" name="Picture 2" descr="C:\Users\nisou\Downloads\Desktop\Monoclonal.png"/>
          <p:cNvPicPr>
            <a:picLocks noChangeAspect="1" noChangeArrowheads="1"/>
          </p:cNvPicPr>
          <p:nvPr/>
        </p:nvPicPr>
        <p:blipFill>
          <a:blip r:embed="rId2" cstate="print"/>
          <a:srcRect/>
          <a:stretch>
            <a:fillRect/>
          </a:stretch>
        </p:blipFill>
        <p:spPr bwMode="auto">
          <a:xfrm>
            <a:off x="2771800" y="3501008"/>
            <a:ext cx="2520280" cy="22207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7529264" cy="953344"/>
          </a:xfrm>
          <a:solidFill>
            <a:schemeClr val="accent1"/>
          </a:solidFill>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solidFill>
                  <a:schemeClr val="tx1"/>
                </a:solidFill>
              </a:rPr>
              <a:t>2/ Structure </a:t>
            </a:r>
            <a:r>
              <a:rPr lang="fr-FR" dirty="0" smtClean="0"/>
              <a:t/>
            </a:r>
            <a:br>
              <a:rPr lang="fr-FR" dirty="0" smtClean="0"/>
            </a:br>
            <a:endParaRPr lang="fr-FR"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267744" y="1916832"/>
            <a:ext cx="3456384" cy="3481798"/>
          </a:xfrm>
          <a:prstGeom prst="rect">
            <a:avLst/>
          </a:prstGeom>
          <a:noFill/>
          <a:ln w="9525">
            <a:noFill/>
            <a:miter lim="800000"/>
            <a:headEnd/>
            <a:tailEnd/>
          </a:ln>
        </p:spPr>
      </p:pic>
      <p:cxnSp>
        <p:nvCxnSpPr>
          <p:cNvPr id="11" name="Connecteur droit avec flèche 10"/>
          <p:cNvCxnSpPr/>
          <p:nvPr/>
        </p:nvCxnSpPr>
        <p:spPr>
          <a:xfrm>
            <a:off x="1331640" y="2492896"/>
            <a:ext cx="11521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1720" y="5877272"/>
            <a:ext cx="1691680"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solidFill>
                  <a:srgbClr val="00B050"/>
                </a:solidFill>
              </a:rPr>
              <a:t>Chaîne Légère</a:t>
            </a:r>
            <a:r>
              <a:rPr lang="fr-FR" b="1" dirty="0" smtClean="0">
                <a:solidFill>
                  <a:srgbClr val="00B050"/>
                </a:solidFill>
              </a:rPr>
              <a:t> L </a:t>
            </a:r>
            <a:endParaRPr lang="fr-FR" b="1" dirty="0">
              <a:solidFill>
                <a:srgbClr val="00B050"/>
              </a:solidFill>
            </a:endParaRPr>
          </a:p>
        </p:txBody>
      </p:sp>
      <p:cxnSp>
        <p:nvCxnSpPr>
          <p:cNvPr id="14" name="Connecteur droit avec flèche 13"/>
          <p:cNvCxnSpPr/>
          <p:nvPr/>
        </p:nvCxnSpPr>
        <p:spPr>
          <a:xfrm>
            <a:off x="2051720" y="1484784"/>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347864" y="980728"/>
            <a:ext cx="1512168"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Chaîne Lourde H</a:t>
            </a:r>
            <a:endParaRPr lang="fr-FR" dirty="0"/>
          </a:p>
        </p:txBody>
      </p:sp>
      <p:cxnSp>
        <p:nvCxnSpPr>
          <p:cNvPr id="19" name="Connecteur droit avec flèche 18"/>
          <p:cNvCxnSpPr/>
          <p:nvPr/>
        </p:nvCxnSpPr>
        <p:spPr>
          <a:xfrm flipH="1">
            <a:off x="3347864" y="1484784"/>
            <a:ext cx="50405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355976" y="1412776"/>
            <a:ext cx="21602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51520" y="2204864"/>
            <a:ext cx="129614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solidFill>
                  <a:srgbClr val="00B050"/>
                </a:solidFill>
              </a:rPr>
              <a:t>1 Variable VL </a:t>
            </a:r>
            <a:endParaRPr lang="fr-FR" dirty="0">
              <a:solidFill>
                <a:srgbClr val="00B050"/>
              </a:solidFill>
            </a:endParaRPr>
          </a:p>
        </p:txBody>
      </p:sp>
      <p:cxnSp>
        <p:nvCxnSpPr>
          <p:cNvPr id="38" name="Connecteur droit avec flèche 37"/>
          <p:cNvCxnSpPr/>
          <p:nvPr/>
        </p:nvCxnSpPr>
        <p:spPr>
          <a:xfrm>
            <a:off x="1763688" y="3501008"/>
            <a:ext cx="12241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520" y="3212976"/>
            <a:ext cx="1440160"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solidFill>
                  <a:srgbClr val="00B050"/>
                </a:solidFill>
              </a:rPr>
              <a:t>1Constante CL </a:t>
            </a:r>
            <a:endParaRPr lang="fr-FR" dirty="0">
              <a:solidFill>
                <a:srgbClr val="00B050"/>
              </a:solidFill>
            </a:endParaRPr>
          </a:p>
        </p:txBody>
      </p:sp>
      <p:sp>
        <p:nvSpPr>
          <p:cNvPr id="41" name="Ellipse 40"/>
          <p:cNvSpPr/>
          <p:nvPr/>
        </p:nvSpPr>
        <p:spPr>
          <a:xfrm>
            <a:off x="395536" y="1124744"/>
            <a:ext cx="1656184"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err="1" smtClean="0"/>
              <a:t>Paratope</a:t>
            </a:r>
            <a:r>
              <a:rPr lang="fr-FR" dirty="0" smtClean="0"/>
              <a:t> </a:t>
            </a:r>
            <a:endParaRPr lang="fr-FR" dirty="0"/>
          </a:p>
        </p:txBody>
      </p:sp>
      <p:sp>
        <p:nvSpPr>
          <p:cNvPr id="42" name="Ellipse 41"/>
          <p:cNvSpPr/>
          <p:nvPr/>
        </p:nvSpPr>
        <p:spPr>
          <a:xfrm>
            <a:off x="6516216" y="1124744"/>
            <a:ext cx="1944216" cy="9361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 </a:t>
            </a:r>
            <a:r>
              <a:rPr lang="fr-FR" b="1" dirty="0" smtClean="0">
                <a:solidFill>
                  <a:srgbClr val="0070C0"/>
                </a:solidFill>
              </a:rPr>
              <a:t>1Variable </a:t>
            </a:r>
            <a:endParaRPr lang="fr-FR" b="1" dirty="0">
              <a:solidFill>
                <a:srgbClr val="0070C0"/>
              </a:solidFill>
            </a:endParaRPr>
          </a:p>
        </p:txBody>
      </p:sp>
      <p:sp>
        <p:nvSpPr>
          <p:cNvPr id="43" name="Rectangle 42"/>
          <p:cNvSpPr/>
          <p:nvPr/>
        </p:nvSpPr>
        <p:spPr>
          <a:xfrm>
            <a:off x="6300192" y="4077072"/>
            <a:ext cx="1512168"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0070C0"/>
                </a:solidFill>
              </a:rPr>
              <a:t>3 ou 4 constantes  (</a:t>
            </a:r>
            <a:r>
              <a:rPr lang="fr-FR" b="1" dirty="0" err="1" smtClean="0">
                <a:solidFill>
                  <a:srgbClr val="0070C0"/>
                </a:solidFill>
              </a:rPr>
              <a:t>Isotype</a:t>
            </a:r>
            <a:r>
              <a:rPr lang="fr-FR" b="1" dirty="0" smtClean="0">
                <a:solidFill>
                  <a:srgbClr val="0070C0"/>
                </a:solidFill>
              </a:rPr>
              <a:t>)</a:t>
            </a:r>
          </a:p>
          <a:p>
            <a:pPr algn="ctr"/>
            <a:endParaRPr lang="fr-FR" dirty="0">
              <a:solidFill>
                <a:srgbClr val="0070C0"/>
              </a:solidFill>
            </a:endParaRPr>
          </a:p>
        </p:txBody>
      </p:sp>
      <p:cxnSp>
        <p:nvCxnSpPr>
          <p:cNvPr id="45" name="Connecteur droit avec flèche 44"/>
          <p:cNvCxnSpPr/>
          <p:nvPr/>
        </p:nvCxnSpPr>
        <p:spPr>
          <a:xfrm flipH="1">
            <a:off x="5004048" y="1700808"/>
            <a:ext cx="144016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flipV="1">
            <a:off x="4427984" y="4077072"/>
            <a:ext cx="187220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V="1">
            <a:off x="2483768" y="3645024"/>
            <a:ext cx="504056"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3563888" y="3789040"/>
            <a:ext cx="864096"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467600" cy="864096"/>
          </a:xfrm>
          <a:solidFill>
            <a:schemeClr val="accent1"/>
          </a:solidFill>
        </p:spPr>
        <p:txBody>
          <a:bodyPr>
            <a:normAutofit fontScale="90000"/>
          </a:bodyPr>
          <a:lstStyle/>
          <a:p>
            <a:r>
              <a:rPr lang="fr-FR" dirty="0" smtClean="0">
                <a:solidFill>
                  <a:schemeClr val="tx1"/>
                </a:solidFill>
              </a:rPr>
              <a:t>3-</a:t>
            </a:r>
            <a:r>
              <a:rPr lang="fr-FR" dirty="0" smtClean="0"/>
              <a:t> </a:t>
            </a:r>
            <a:r>
              <a:rPr lang="fr-FR" dirty="0" smtClean="0">
                <a:solidFill>
                  <a:schemeClr val="tx1"/>
                </a:solidFill>
              </a:rPr>
              <a:t>Nomenclature</a:t>
            </a:r>
            <a:r>
              <a:rPr lang="fr-FR" dirty="0" smtClean="0"/>
              <a:t>  </a:t>
            </a:r>
            <a:br>
              <a:rPr lang="fr-FR" dirty="0" smtClean="0"/>
            </a:br>
            <a:endParaRPr lang="fr-FR" dirty="0"/>
          </a:p>
        </p:txBody>
      </p:sp>
      <p:sp>
        <p:nvSpPr>
          <p:cNvPr id="3" name="Espace réservé du contenu 2"/>
          <p:cNvSpPr>
            <a:spLocks noGrp="1"/>
          </p:cNvSpPr>
          <p:nvPr>
            <p:ph sz="quarter" idx="1"/>
          </p:nvPr>
        </p:nvSpPr>
        <p:spPr>
          <a:xfrm>
            <a:off x="457200" y="1071546"/>
            <a:ext cx="8686800" cy="5402406"/>
          </a:xfrm>
        </p:spPr>
        <p:txBody>
          <a:bodyPr>
            <a:normAutofit/>
          </a:bodyPr>
          <a:lstStyle/>
          <a:p>
            <a:r>
              <a:rPr lang="fr-FR" dirty="0" smtClean="0"/>
              <a:t>Les anticorps monoclonaux qui sont utilisés en</a:t>
            </a:r>
          </a:p>
          <a:p>
            <a:pPr>
              <a:buNone/>
            </a:pPr>
            <a:r>
              <a:rPr lang="fr-FR" dirty="0" smtClean="0"/>
              <a:t> thérapeutique  Se termine par un suffixe </a:t>
            </a:r>
            <a:r>
              <a:rPr lang="fr-FR" b="1" dirty="0" smtClean="0">
                <a:solidFill>
                  <a:srgbClr val="FF0000"/>
                </a:solidFill>
              </a:rPr>
              <a:t>MAB</a:t>
            </a:r>
            <a:r>
              <a:rPr lang="fr-FR" dirty="0" smtClean="0"/>
              <a:t> (Monoclonal </a:t>
            </a:r>
            <a:r>
              <a:rPr lang="fr-FR" dirty="0" err="1" smtClean="0"/>
              <a:t>Antibody</a:t>
            </a:r>
            <a:r>
              <a:rPr lang="fr-FR" dirty="0" smtClean="0"/>
              <a:t> ) </a:t>
            </a:r>
          </a:p>
          <a:p>
            <a:r>
              <a:rPr lang="fr-FR" dirty="0" smtClean="0"/>
              <a:t>Selon leurs</a:t>
            </a:r>
            <a:r>
              <a:rPr lang="fr-FR" b="1" dirty="0" smtClean="0"/>
              <a:t> Nature </a:t>
            </a:r>
            <a:r>
              <a:rPr lang="fr-FR" dirty="0" smtClean="0"/>
              <a:t>on détermine </a:t>
            </a:r>
            <a:r>
              <a:rPr lang="fr-FR" b="1" dirty="0" smtClean="0"/>
              <a:t>4 générations </a:t>
            </a:r>
            <a:r>
              <a:rPr lang="fr-FR" dirty="0" smtClean="0"/>
              <a:t>:</a:t>
            </a:r>
          </a:p>
          <a:p>
            <a:pPr>
              <a:buNone/>
            </a:pPr>
            <a:endParaRPr lang="fr-FR" dirty="0" smtClean="0"/>
          </a:p>
          <a:p>
            <a:pPr>
              <a:buFont typeface="Wingdings" pitchFamily="2" charset="2"/>
              <a:buChar char="v"/>
            </a:pPr>
            <a:r>
              <a:rPr lang="fr-FR" sz="1800" b="1" u="sng" dirty="0" smtClean="0">
                <a:solidFill>
                  <a:srgbClr val="7030A0"/>
                </a:solidFill>
              </a:rPr>
              <a:t>   Les Anticorps Murins :</a:t>
            </a:r>
          </a:p>
          <a:p>
            <a:pPr>
              <a:buNone/>
            </a:pPr>
            <a:r>
              <a:rPr lang="fr-FR" sz="1800" b="1" dirty="0" smtClean="0"/>
              <a:t>  </a:t>
            </a:r>
            <a:r>
              <a:rPr lang="fr-FR" sz="1800" dirty="0" smtClean="0"/>
              <a:t> les 1</a:t>
            </a:r>
            <a:r>
              <a:rPr lang="fr-FR" sz="1800" baseline="30000" dirty="0" smtClean="0"/>
              <a:t>er</a:t>
            </a:r>
            <a:r>
              <a:rPr lang="fr-FR" sz="1800" dirty="0" smtClean="0"/>
              <a:t>  utilisés à partir de</a:t>
            </a:r>
            <a:r>
              <a:rPr lang="fr-FR" sz="1800" b="1" dirty="0" smtClean="0"/>
              <a:t> 1975</a:t>
            </a:r>
            <a:r>
              <a:rPr lang="fr-FR" sz="1800" dirty="0" smtClean="0"/>
              <a:t>, ils portent le suffixe </a:t>
            </a:r>
            <a:r>
              <a:rPr lang="fr-FR" sz="1800" b="1" dirty="0" smtClean="0">
                <a:solidFill>
                  <a:srgbClr val="FF0000"/>
                </a:solidFill>
              </a:rPr>
              <a:t>MOMAB </a:t>
            </a:r>
          </a:p>
          <a:p>
            <a:pPr>
              <a:buNone/>
            </a:pPr>
            <a:r>
              <a:rPr lang="fr-FR" sz="1800" b="1" dirty="0" smtClean="0">
                <a:solidFill>
                  <a:srgbClr val="FF0000"/>
                </a:solidFill>
              </a:rPr>
              <a:t>     </a:t>
            </a:r>
            <a:r>
              <a:rPr lang="fr-FR" sz="1800" dirty="0" smtClean="0"/>
              <a:t>Ils ont été produits par la </a:t>
            </a:r>
            <a:r>
              <a:rPr lang="fr-FR" sz="1800" b="1" dirty="0" smtClean="0"/>
              <a:t>technique des hybridomes </a:t>
            </a:r>
            <a:r>
              <a:rPr lang="fr-FR" sz="1800" dirty="0" smtClean="0"/>
              <a:t>qui consiste à former des </a:t>
            </a:r>
            <a:r>
              <a:rPr lang="fr-FR" sz="1800" b="1" dirty="0" smtClean="0">
                <a:solidFill>
                  <a:srgbClr val="C00000"/>
                </a:solidFill>
              </a:rPr>
              <a:t>hybrides</a:t>
            </a:r>
            <a:r>
              <a:rPr lang="fr-FR" sz="1800" dirty="0" smtClean="0"/>
              <a:t> entre </a:t>
            </a:r>
            <a:r>
              <a:rPr lang="fr-FR" sz="1800" b="1" dirty="0" smtClean="0"/>
              <a:t>les </a:t>
            </a:r>
            <a:r>
              <a:rPr lang="fr-FR" sz="1800" b="1" dirty="0" smtClean="0">
                <a:solidFill>
                  <a:srgbClr val="C00000"/>
                </a:solidFill>
              </a:rPr>
              <a:t>lymphocytes B</a:t>
            </a:r>
            <a:r>
              <a:rPr lang="fr-FR" sz="1800" dirty="0" smtClean="0">
                <a:solidFill>
                  <a:srgbClr val="C00000"/>
                </a:solidFill>
              </a:rPr>
              <a:t> </a:t>
            </a:r>
            <a:r>
              <a:rPr lang="fr-FR" sz="1800" b="1" dirty="0" smtClean="0">
                <a:solidFill>
                  <a:srgbClr val="C00000"/>
                </a:solidFill>
              </a:rPr>
              <a:t>de souris </a:t>
            </a:r>
            <a:r>
              <a:rPr lang="fr-FR" sz="1800" dirty="0" smtClean="0"/>
              <a:t>immunisées avec un </a:t>
            </a:r>
            <a:r>
              <a:rPr lang="fr-FR" sz="1800" b="1" dirty="0" smtClean="0"/>
              <a:t>antigène</a:t>
            </a:r>
            <a:r>
              <a:rPr lang="fr-FR" sz="1800" dirty="0" smtClean="0"/>
              <a:t> donné et des </a:t>
            </a:r>
            <a:r>
              <a:rPr lang="fr-FR" sz="1800" b="1" dirty="0" smtClean="0">
                <a:solidFill>
                  <a:srgbClr val="C00000"/>
                </a:solidFill>
              </a:rPr>
              <a:t>cellules de myélome murin </a:t>
            </a:r>
            <a:r>
              <a:rPr lang="fr-FR" b="1" dirty="0" smtClean="0">
                <a:solidFill>
                  <a:srgbClr val="C00000"/>
                </a:solidFill>
              </a:rPr>
              <a:t>.</a:t>
            </a:r>
            <a:r>
              <a:rPr lang="fr-FR" b="1" dirty="0" smtClean="0"/>
              <a:t>     </a:t>
            </a:r>
            <a:endParaRPr lang="fr-FR" b="1"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7020272" y="4653136"/>
            <a:ext cx="1800200" cy="1847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571472" y="214290"/>
            <a:ext cx="7353328" cy="6259662"/>
          </a:xfrm>
        </p:spPr>
        <p:txBody>
          <a:bodyPr>
            <a:normAutofit/>
          </a:bodyPr>
          <a:lstStyle/>
          <a:p>
            <a:pPr>
              <a:buFont typeface="Wingdings" pitchFamily="2" charset="2"/>
              <a:buChar char="v"/>
            </a:pPr>
            <a:r>
              <a:rPr lang="fr-FR" sz="1800" b="1" u="sng" dirty="0" smtClean="0">
                <a:solidFill>
                  <a:srgbClr val="7030A0"/>
                </a:solidFill>
              </a:rPr>
              <a:t>Les Anticorps chimériques </a:t>
            </a:r>
            <a:r>
              <a:rPr lang="fr-FR" sz="1800" b="1" u="sng" dirty="0" smtClean="0">
                <a:solidFill>
                  <a:srgbClr val="00B050"/>
                </a:solidFill>
              </a:rPr>
              <a:t>homme</a:t>
            </a:r>
            <a:r>
              <a:rPr lang="fr-FR" sz="1800" b="1" u="sng" dirty="0" smtClean="0">
                <a:solidFill>
                  <a:srgbClr val="7030A0"/>
                </a:solidFill>
              </a:rPr>
              <a:t>/</a:t>
            </a:r>
            <a:r>
              <a:rPr lang="fr-FR" sz="1800" b="1" u="sng" dirty="0" smtClean="0">
                <a:solidFill>
                  <a:srgbClr val="C00000"/>
                </a:solidFill>
              </a:rPr>
              <a:t>souris</a:t>
            </a:r>
            <a:r>
              <a:rPr lang="fr-FR" sz="1800" b="1" u="sng" dirty="0" smtClean="0">
                <a:solidFill>
                  <a:srgbClr val="7030A0"/>
                </a:solidFill>
              </a:rPr>
              <a:t> </a:t>
            </a:r>
            <a:r>
              <a:rPr lang="fr-FR" sz="1800" u="sng" dirty="0" smtClean="0">
                <a:solidFill>
                  <a:srgbClr val="7030A0"/>
                </a:solidFill>
              </a:rPr>
              <a:t>(1984) </a:t>
            </a:r>
            <a:r>
              <a:rPr lang="fr-FR" dirty="0" smtClean="0"/>
              <a:t>:</a:t>
            </a:r>
          </a:p>
          <a:p>
            <a:pPr>
              <a:buNone/>
            </a:pPr>
            <a:r>
              <a:rPr lang="fr-FR" dirty="0" smtClean="0"/>
              <a:t> </a:t>
            </a:r>
            <a:r>
              <a:rPr lang="fr-FR" sz="1800" dirty="0" smtClean="0"/>
              <a:t>constitués de domaines variables murins et de domaines </a:t>
            </a:r>
          </a:p>
          <a:p>
            <a:pPr>
              <a:buNone/>
            </a:pPr>
            <a:r>
              <a:rPr lang="fr-FR" sz="1800" dirty="0" smtClean="0"/>
              <a:t>constants humains.</a:t>
            </a:r>
          </a:p>
          <a:p>
            <a:pPr>
              <a:buNone/>
            </a:pPr>
            <a:r>
              <a:rPr lang="fr-FR" sz="1800" dirty="0" smtClean="0"/>
              <a:t>  Leur dénomination comprend la syllabe</a:t>
            </a:r>
            <a:r>
              <a:rPr lang="fr-FR" sz="1800" u="sng" dirty="0" smtClean="0">
                <a:solidFill>
                  <a:srgbClr val="FF0000"/>
                </a:solidFill>
              </a:rPr>
              <a:t> </a:t>
            </a:r>
            <a:r>
              <a:rPr lang="fr-FR" sz="1800" b="1" u="sng" dirty="0" smtClean="0">
                <a:solidFill>
                  <a:srgbClr val="FF0000"/>
                </a:solidFill>
              </a:rPr>
              <a:t>XIMAB</a:t>
            </a:r>
          </a:p>
          <a:p>
            <a:pPr>
              <a:buFont typeface="Wingdings" pitchFamily="2" charset="2"/>
              <a:buChar char="v"/>
            </a:pPr>
            <a:endParaRPr lang="fr-FR" sz="1800" b="1" dirty="0" smtClean="0"/>
          </a:p>
          <a:p>
            <a:pPr>
              <a:buFont typeface="Wingdings" pitchFamily="2" charset="2"/>
              <a:buChar char="v"/>
            </a:pPr>
            <a:r>
              <a:rPr lang="fr-FR" sz="1800" b="1" u="sng" dirty="0" smtClean="0">
                <a:solidFill>
                  <a:srgbClr val="7030A0"/>
                </a:solidFill>
              </a:rPr>
              <a:t>Les Anticorps humanisés: </a:t>
            </a:r>
          </a:p>
          <a:p>
            <a:pPr>
              <a:buNone/>
            </a:pPr>
            <a:r>
              <a:rPr lang="fr-FR" sz="1800" b="1" dirty="0" smtClean="0"/>
              <a:t>    développés entre</a:t>
            </a:r>
            <a:r>
              <a:rPr lang="fr-FR" sz="1800" dirty="0" smtClean="0"/>
              <a:t> (1988 et 1991) </a:t>
            </a:r>
            <a:endParaRPr lang="fr-FR" sz="1800" b="1" dirty="0" smtClean="0"/>
          </a:p>
          <a:p>
            <a:pPr>
              <a:buNone/>
            </a:pPr>
            <a:r>
              <a:rPr lang="fr-FR" sz="1800" dirty="0" smtClean="0"/>
              <a:t>Ils sont constitués d'une </a:t>
            </a:r>
            <a:r>
              <a:rPr lang="fr-FR" sz="1800" b="1" dirty="0" err="1" smtClean="0">
                <a:solidFill>
                  <a:srgbClr val="00B050"/>
                </a:solidFill>
              </a:rPr>
              <a:t>Ig</a:t>
            </a:r>
            <a:r>
              <a:rPr lang="fr-FR" sz="1800" b="1" dirty="0" smtClean="0">
                <a:solidFill>
                  <a:srgbClr val="00B050"/>
                </a:solidFill>
              </a:rPr>
              <a:t> humaine </a:t>
            </a:r>
            <a:r>
              <a:rPr lang="fr-FR" sz="1800" dirty="0" smtClean="0"/>
              <a:t>possédant uniquement les parties</a:t>
            </a:r>
            <a:r>
              <a:rPr lang="fr-FR" sz="1800" b="1" dirty="0" smtClean="0">
                <a:solidFill>
                  <a:schemeClr val="accent3"/>
                </a:solidFill>
              </a:rPr>
              <a:t> hypervariables </a:t>
            </a:r>
            <a:r>
              <a:rPr lang="fr-FR" sz="1800" dirty="0" smtClean="0"/>
              <a:t>(</a:t>
            </a:r>
            <a:r>
              <a:rPr lang="fr-FR" sz="1800" b="1" dirty="0" smtClean="0">
                <a:solidFill>
                  <a:schemeClr val="accent3"/>
                </a:solidFill>
              </a:rPr>
              <a:t>CDR) murines </a:t>
            </a:r>
            <a:r>
              <a:rPr lang="fr-FR" sz="1800" dirty="0" smtClean="0"/>
              <a:t>et sont identifiés par la syllabe </a:t>
            </a:r>
            <a:r>
              <a:rPr lang="fr-FR" sz="1800" b="1" u="sng" dirty="0" smtClean="0">
                <a:solidFill>
                  <a:srgbClr val="FF0000"/>
                </a:solidFill>
              </a:rPr>
              <a:t>ZUMAB </a:t>
            </a:r>
          </a:p>
          <a:p>
            <a:pPr>
              <a:buFont typeface="Wingdings" pitchFamily="2" charset="2"/>
              <a:buChar char="v"/>
            </a:pPr>
            <a:endParaRPr lang="fr-FR" sz="1800" b="1" u="sng" dirty="0" smtClean="0">
              <a:solidFill>
                <a:srgbClr val="7030A0"/>
              </a:solidFill>
            </a:endParaRPr>
          </a:p>
          <a:p>
            <a:pPr>
              <a:buFont typeface="Wingdings" pitchFamily="2" charset="2"/>
              <a:buChar char="v"/>
            </a:pPr>
            <a:endParaRPr lang="fr-FR" sz="1800" b="1" u="sng" dirty="0" smtClean="0">
              <a:solidFill>
                <a:srgbClr val="7030A0"/>
              </a:solidFill>
            </a:endParaRPr>
          </a:p>
          <a:p>
            <a:pPr>
              <a:buFont typeface="Wingdings" pitchFamily="2" charset="2"/>
              <a:buChar char="v"/>
            </a:pPr>
            <a:r>
              <a:rPr lang="fr-FR" sz="1800" b="1" u="sng" dirty="0" smtClean="0">
                <a:solidFill>
                  <a:srgbClr val="7030A0"/>
                </a:solidFill>
              </a:rPr>
              <a:t>Les Anticorps entièrement humain (</a:t>
            </a:r>
            <a:r>
              <a:rPr lang="fr-FR" sz="1800" u="sng" dirty="0" err="1" smtClean="0">
                <a:solidFill>
                  <a:srgbClr val="7030A0"/>
                </a:solidFill>
              </a:rPr>
              <a:t>Apartir</a:t>
            </a:r>
            <a:r>
              <a:rPr lang="fr-FR" sz="1800" u="sng" dirty="0" smtClean="0">
                <a:solidFill>
                  <a:srgbClr val="7030A0"/>
                </a:solidFill>
              </a:rPr>
              <a:t> de 1994) : </a:t>
            </a:r>
          </a:p>
          <a:p>
            <a:pPr>
              <a:buNone/>
            </a:pPr>
            <a:r>
              <a:rPr lang="fr-FR" sz="1800" dirty="0" smtClean="0"/>
              <a:t>   développés grâce à la technologie d’expression des gènes des </a:t>
            </a:r>
            <a:r>
              <a:rPr lang="fr-FR" sz="1800" dirty="0" err="1" smtClean="0"/>
              <a:t>Ig</a:t>
            </a:r>
            <a:r>
              <a:rPr lang="fr-FR" sz="1800" dirty="0" smtClean="0"/>
              <a:t> humaines dans des phages. Ces anticorps portent le suffixe </a:t>
            </a:r>
            <a:r>
              <a:rPr lang="fr-FR" sz="1800" b="1" u="sng" dirty="0" smtClean="0">
                <a:solidFill>
                  <a:srgbClr val="FF0000"/>
                </a:solidFill>
              </a:rPr>
              <a:t>MUMAB</a:t>
            </a:r>
            <a:r>
              <a:rPr lang="fr-FR" b="1" dirty="0" smtClean="0">
                <a:solidFill>
                  <a:srgbClr val="FF0000"/>
                </a:solidFill>
              </a:rPr>
              <a:t> .  </a:t>
            </a:r>
            <a:endParaRPr lang="fr-FR" dirty="0">
              <a:solidFill>
                <a:srgbClr val="FF0000"/>
              </a:solidFill>
            </a:endParaRPr>
          </a:p>
        </p:txBody>
      </p:sp>
      <p:pic>
        <p:nvPicPr>
          <p:cNvPr id="4" name="Picture 3"/>
          <p:cNvPicPr>
            <a:picLocks noChangeAspect="1" noChangeArrowheads="1"/>
          </p:cNvPicPr>
          <p:nvPr/>
        </p:nvPicPr>
        <p:blipFill>
          <a:blip r:embed="rId2" cstate="print"/>
          <a:srcRect/>
          <a:stretch>
            <a:fillRect/>
          </a:stretch>
        </p:blipFill>
        <p:spPr bwMode="auto">
          <a:xfrm>
            <a:off x="6876256" y="0"/>
            <a:ext cx="1368152" cy="1944216"/>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7596336" y="2060848"/>
            <a:ext cx="1296144" cy="213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098" name="Picture 2" descr="C:\Users\nisou\Downloads\Desktop\images.jpg"/>
          <p:cNvPicPr>
            <a:picLocks noGrp="1" noChangeAspect="1" noChangeArrowheads="1"/>
          </p:cNvPicPr>
          <p:nvPr>
            <p:ph sz="quarter" idx="1"/>
          </p:nvPr>
        </p:nvPicPr>
        <p:blipFill>
          <a:blip r:embed="rId2" cstate="print"/>
          <a:srcRect/>
          <a:stretch>
            <a:fillRect/>
          </a:stretch>
        </p:blipFill>
        <p:spPr bwMode="auto">
          <a:xfrm>
            <a:off x="571472" y="214290"/>
            <a:ext cx="7429552" cy="5357850"/>
          </a:xfrm>
          <a:prstGeom prst="rect">
            <a:avLst/>
          </a:prstGeom>
          <a:noFill/>
        </p:spPr>
      </p:pic>
      <p:sp>
        <p:nvSpPr>
          <p:cNvPr id="6" name="Rectangle 5"/>
          <p:cNvSpPr/>
          <p:nvPr/>
        </p:nvSpPr>
        <p:spPr>
          <a:xfrm>
            <a:off x="1691680" y="5805264"/>
            <a:ext cx="4572000" cy="1200329"/>
          </a:xfrm>
          <a:prstGeom prst="rect">
            <a:avLst/>
          </a:prstGeom>
        </p:spPr>
        <p:txBody>
          <a:bodyPr>
            <a:spAutoFit/>
          </a:bodyPr>
          <a:lstStyle/>
          <a:p>
            <a:endParaRPr lang="fr-FR" b="1" dirty="0" smtClean="0"/>
          </a:p>
          <a:p>
            <a:r>
              <a:rPr lang="fr-FR" u="sng" dirty="0" err="1" smtClean="0"/>
              <a:t>Fig</a:t>
            </a:r>
            <a:r>
              <a:rPr lang="fr-FR" u="sng" dirty="0" smtClean="0"/>
              <a:t> 2   </a:t>
            </a:r>
            <a:r>
              <a:rPr lang="fr-FR" dirty="0" smtClean="0"/>
              <a:t>:    Anticorps </a:t>
            </a:r>
            <a:r>
              <a:rPr lang="fr-FR" smtClean="0"/>
              <a:t>monoclonaux         </a:t>
            </a:r>
            <a:r>
              <a:rPr lang="fr-FR" dirty="0" smtClean="0"/>
              <a:t>recombinants. </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a:hlinkClick r:id="rId4" action="ppaction://hlinksldjump"/>
          </p:cNvPr>
          <p:cNvGraphicFramePr>
            <a:graphicFrameLocks/>
          </p:cNvGraphicFramePr>
          <p:nvPr/>
        </p:nvGraphicFramePr>
        <p:xfrm>
          <a:off x="152400" y="3733800"/>
          <a:ext cx="1058863" cy="1581150"/>
        </p:xfrm>
        <a:graphic>
          <a:graphicData uri="http://schemas.openxmlformats.org/presentationml/2006/ole">
            <p:oleObj spid="_x0000_s1034" name="Ulead Image Editor Image" r:id="rId5" imgW="880974" imgH="946033" progId="">
              <p:embed/>
            </p:oleObj>
          </a:graphicData>
        </a:graphic>
      </p:graphicFrame>
      <p:graphicFrame>
        <p:nvGraphicFramePr>
          <p:cNvPr id="1027" name="Object 4">
            <a:hlinkClick r:id="rId4" action="ppaction://hlinksldjump"/>
          </p:cNvPr>
          <p:cNvGraphicFramePr>
            <a:graphicFrameLocks/>
          </p:cNvGraphicFramePr>
          <p:nvPr/>
        </p:nvGraphicFramePr>
        <p:xfrm>
          <a:off x="381000" y="1066800"/>
          <a:ext cx="906463" cy="1417638"/>
        </p:xfrm>
        <a:graphic>
          <a:graphicData uri="http://schemas.openxmlformats.org/presentationml/2006/ole">
            <p:oleObj spid="_x0000_s1035" name="Ulead Image Editor Image" r:id="rId6" imgW="714194" imgH="803180" progId="">
              <p:embed/>
            </p:oleObj>
          </a:graphicData>
        </a:graphic>
      </p:graphicFrame>
      <p:sp>
        <p:nvSpPr>
          <p:cNvPr id="1034" name="Line 5"/>
          <p:cNvSpPr>
            <a:spLocks noChangeShapeType="1"/>
          </p:cNvSpPr>
          <p:nvPr/>
        </p:nvSpPr>
        <p:spPr bwMode="auto">
          <a:xfrm flipV="1">
            <a:off x="914400" y="3352800"/>
            <a:ext cx="415925" cy="849313"/>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1035" name="Line 6"/>
          <p:cNvSpPr>
            <a:spLocks noChangeShapeType="1"/>
          </p:cNvSpPr>
          <p:nvPr/>
        </p:nvSpPr>
        <p:spPr bwMode="auto">
          <a:xfrm>
            <a:off x="914400" y="2590800"/>
            <a:ext cx="442913" cy="614363"/>
          </a:xfrm>
          <a:prstGeom prst="line">
            <a:avLst/>
          </a:prstGeom>
          <a:noFill/>
          <a:ln w="12700">
            <a:solidFill>
              <a:schemeClr val="tx1"/>
            </a:solidFill>
            <a:round/>
            <a:headEnd type="none" w="sm" len="sm"/>
            <a:tailEnd type="stealth" w="med" len="lg"/>
          </a:ln>
        </p:spPr>
        <p:txBody>
          <a:bodyPr wrap="none" anchor="ctr"/>
          <a:lstStyle/>
          <a:p>
            <a:endParaRPr lang="fr-FR"/>
          </a:p>
        </p:txBody>
      </p:sp>
      <p:graphicFrame>
        <p:nvGraphicFramePr>
          <p:cNvPr id="1028" name="Object 7"/>
          <p:cNvGraphicFramePr>
            <a:graphicFrameLocks/>
          </p:cNvGraphicFramePr>
          <p:nvPr/>
        </p:nvGraphicFramePr>
        <p:xfrm>
          <a:off x="1447800" y="3124200"/>
          <a:ext cx="758825" cy="339725"/>
        </p:xfrm>
        <a:graphic>
          <a:graphicData uri="http://schemas.openxmlformats.org/presentationml/2006/ole">
            <p:oleObj spid="_x0000_s1036" name="Ulead Image Editor Image" r:id="rId7" imgW="737988" imgH="242625" progId="">
              <p:embed/>
            </p:oleObj>
          </a:graphicData>
        </a:graphic>
      </p:graphicFrame>
      <p:graphicFrame>
        <p:nvGraphicFramePr>
          <p:cNvPr id="1029" name="Object 8"/>
          <p:cNvGraphicFramePr>
            <a:graphicFrameLocks/>
          </p:cNvGraphicFramePr>
          <p:nvPr/>
        </p:nvGraphicFramePr>
        <p:xfrm>
          <a:off x="2971800" y="2209800"/>
          <a:ext cx="568325" cy="558800"/>
        </p:xfrm>
        <a:graphic>
          <a:graphicData uri="http://schemas.openxmlformats.org/presentationml/2006/ole">
            <p:oleObj spid="_x0000_s1037" name="Ulead Image Editor Image" r:id="rId8" imgW="803180" imgH="566675" progId="">
              <p:embed/>
            </p:oleObj>
          </a:graphicData>
        </a:graphic>
      </p:graphicFrame>
      <p:graphicFrame>
        <p:nvGraphicFramePr>
          <p:cNvPr id="1030" name="Object 9"/>
          <p:cNvGraphicFramePr>
            <a:graphicFrameLocks/>
          </p:cNvGraphicFramePr>
          <p:nvPr/>
        </p:nvGraphicFramePr>
        <p:xfrm>
          <a:off x="4191000" y="3429000"/>
          <a:ext cx="1144588" cy="881063"/>
        </p:xfrm>
        <a:graphic>
          <a:graphicData uri="http://schemas.openxmlformats.org/presentationml/2006/ole">
            <p:oleObj spid="_x0000_s1038" name="Ulead Image Editor Image" r:id="rId9" imgW="1060179" imgH="590391" progId="">
              <p:embed/>
            </p:oleObj>
          </a:graphicData>
        </a:graphic>
      </p:graphicFrame>
      <p:graphicFrame>
        <p:nvGraphicFramePr>
          <p:cNvPr id="1031" name="Object 10"/>
          <p:cNvGraphicFramePr>
            <a:graphicFrameLocks/>
          </p:cNvGraphicFramePr>
          <p:nvPr/>
        </p:nvGraphicFramePr>
        <p:xfrm>
          <a:off x="5870575" y="2376488"/>
          <a:ext cx="889000" cy="658812"/>
        </p:xfrm>
        <a:graphic>
          <a:graphicData uri="http://schemas.openxmlformats.org/presentationml/2006/ole">
            <p:oleObj spid="_x0000_s1039" name="Ulead Image Editor Image" r:id="rId10" imgW="549020" imgH="409300" progId="">
              <p:embed/>
            </p:oleObj>
          </a:graphicData>
        </a:graphic>
      </p:graphicFrame>
      <p:graphicFrame>
        <p:nvGraphicFramePr>
          <p:cNvPr id="1032" name="Object 11"/>
          <p:cNvGraphicFramePr>
            <a:graphicFrameLocks/>
          </p:cNvGraphicFramePr>
          <p:nvPr/>
        </p:nvGraphicFramePr>
        <p:xfrm>
          <a:off x="7586663" y="1295400"/>
          <a:ext cx="1520825" cy="1446213"/>
        </p:xfrm>
        <a:graphic>
          <a:graphicData uri="http://schemas.openxmlformats.org/presentationml/2006/ole">
            <p:oleObj spid="_x0000_s1040" name="Ulead Image Editor Image" r:id="rId11" imgW="946033" imgH="900000" progId="">
              <p:embed/>
            </p:oleObj>
          </a:graphicData>
        </a:graphic>
      </p:graphicFrame>
      <p:graphicFrame>
        <p:nvGraphicFramePr>
          <p:cNvPr id="1033" name="Object 12"/>
          <p:cNvGraphicFramePr>
            <a:graphicFrameLocks/>
          </p:cNvGraphicFramePr>
          <p:nvPr/>
        </p:nvGraphicFramePr>
        <p:xfrm>
          <a:off x="7981950" y="2944813"/>
          <a:ext cx="925513" cy="1173162"/>
        </p:xfrm>
        <a:graphic>
          <a:graphicData uri="http://schemas.openxmlformats.org/presentationml/2006/ole">
            <p:oleObj spid="_x0000_s1041" name="Ulead Image Editor Image" r:id="rId12" imgW="612746" imgH="774392" progId="">
              <p:embed/>
            </p:oleObj>
          </a:graphicData>
        </a:graphic>
      </p:graphicFrame>
      <p:sp>
        <p:nvSpPr>
          <p:cNvPr id="1036" name="Line 13"/>
          <p:cNvSpPr>
            <a:spLocks noChangeShapeType="1"/>
          </p:cNvSpPr>
          <p:nvPr/>
        </p:nvSpPr>
        <p:spPr bwMode="auto">
          <a:xfrm>
            <a:off x="6781800" y="2971800"/>
            <a:ext cx="850900" cy="560388"/>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1037" name="Line 14"/>
          <p:cNvSpPr>
            <a:spLocks noChangeShapeType="1"/>
          </p:cNvSpPr>
          <p:nvPr/>
        </p:nvSpPr>
        <p:spPr bwMode="auto">
          <a:xfrm flipV="1">
            <a:off x="6934200" y="2219325"/>
            <a:ext cx="893763" cy="37147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1038" name="Line 15"/>
          <p:cNvSpPr>
            <a:spLocks noChangeShapeType="1"/>
          </p:cNvSpPr>
          <p:nvPr/>
        </p:nvSpPr>
        <p:spPr bwMode="auto">
          <a:xfrm flipV="1">
            <a:off x="5029200" y="2743200"/>
            <a:ext cx="757238" cy="70802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1039" name="Line 16"/>
          <p:cNvSpPr>
            <a:spLocks noChangeShapeType="1"/>
          </p:cNvSpPr>
          <p:nvPr/>
        </p:nvSpPr>
        <p:spPr bwMode="auto">
          <a:xfrm>
            <a:off x="3581400" y="2667000"/>
            <a:ext cx="609600" cy="60960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1040" name="Line 17"/>
          <p:cNvSpPr>
            <a:spLocks noChangeShapeType="1"/>
          </p:cNvSpPr>
          <p:nvPr/>
        </p:nvSpPr>
        <p:spPr bwMode="auto">
          <a:xfrm flipV="1">
            <a:off x="2133600" y="2590800"/>
            <a:ext cx="685800" cy="493713"/>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3090" name="Rectangle 18">
            <a:hlinkClick r:id="rId13" action="ppaction://hlinksldjump"/>
          </p:cNvPr>
          <p:cNvSpPr>
            <a:spLocks noChangeArrowheads="1"/>
          </p:cNvSpPr>
          <p:nvPr/>
        </p:nvSpPr>
        <p:spPr bwMode="auto">
          <a:xfrm>
            <a:off x="1371600" y="3733800"/>
            <a:ext cx="1271588" cy="942975"/>
          </a:xfrm>
          <a:prstGeom prst="rect">
            <a:avLst/>
          </a:prstGeom>
          <a:noFill/>
          <a:ln w="9525">
            <a:noFill/>
            <a:miter lim="800000"/>
            <a:headEnd/>
            <a:tailEnd/>
          </a:ln>
          <a:effectLst/>
        </p:spPr>
        <p:txBody>
          <a:bodyPr lIns="92075" tIns="46038" rIns="92075" bIns="46038">
            <a:spAutoFit/>
          </a:bodyPr>
          <a:lstStyle/>
          <a:p>
            <a:pPr defTabSz="762000">
              <a:defRPr/>
            </a:pPr>
            <a:r>
              <a:rPr lang="fr-FR" sz="1400" b="1">
                <a:solidFill>
                  <a:srgbClr val="063DE8"/>
                </a:solidFill>
                <a:effectLst>
                  <a:outerShdw blurRad="38100" dist="38100" dir="2700000" algn="tl">
                    <a:srgbClr val="C0C0C0"/>
                  </a:outerShdw>
                </a:effectLst>
              </a:rPr>
              <a:t>FUSION</a:t>
            </a:r>
          </a:p>
          <a:p>
            <a:pPr defTabSz="762000">
              <a:defRPr/>
            </a:pPr>
            <a:r>
              <a:rPr lang="fr-FR" sz="1400" b="1">
                <a:solidFill>
                  <a:srgbClr val="063DE8"/>
                </a:solidFill>
                <a:effectLst>
                  <a:outerShdw blurRad="38100" dist="38100" dir="2700000" algn="tl">
                    <a:srgbClr val="C0C0C0"/>
                  </a:outerShdw>
                </a:effectLst>
              </a:rPr>
              <a:t>DES</a:t>
            </a:r>
          </a:p>
          <a:p>
            <a:pPr defTabSz="762000">
              <a:defRPr/>
            </a:pPr>
            <a:r>
              <a:rPr lang="fr-FR" sz="1400" b="1">
                <a:solidFill>
                  <a:srgbClr val="063DE8"/>
                </a:solidFill>
                <a:effectLst>
                  <a:outerShdw blurRad="38100" dist="38100" dir="2700000" algn="tl">
                    <a:srgbClr val="C0C0C0"/>
                  </a:outerShdw>
                </a:effectLst>
              </a:rPr>
              <a:t>CELLULES</a:t>
            </a:r>
          </a:p>
          <a:p>
            <a:pPr algn="l" defTabSz="762000">
              <a:defRPr/>
            </a:pPr>
            <a:endParaRPr lang="fr-FR" sz="1400" b="1">
              <a:solidFill>
                <a:srgbClr val="063DE8"/>
              </a:solidFill>
              <a:effectLst>
                <a:outerShdw blurRad="38100" dist="38100" dir="2700000" algn="tl">
                  <a:srgbClr val="C0C0C0"/>
                </a:outerShdw>
              </a:effectLst>
            </a:endParaRPr>
          </a:p>
        </p:txBody>
      </p:sp>
      <p:sp>
        <p:nvSpPr>
          <p:cNvPr id="3091" name="Rectangle 19">
            <a:hlinkClick r:id="rId14" action="ppaction://hlinksldjump"/>
          </p:cNvPr>
          <p:cNvSpPr>
            <a:spLocks noChangeArrowheads="1"/>
          </p:cNvSpPr>
          <p:nvPr/>
        </p:nvSpPr>
        <p:spPr bwMode="auto">
          <a:xfrm>
            <a:off x="2438400" y="1066800"/>
            <a:ext cx="1516063" cy="954750"/>
          </a:xfrm>
          <a:prstGeom prst="rect">
            <a:avLst/>
          </a:prstGeom>
          <a:noFill/>
          <a:ln w="9525">
            <a:noFill/>
            <a:miter lim="800000"/>
            <a:headEnd/>
            <a:tailEnd/>
          </a:ln>
          <a:effectLst/>
        </p:spPr>
        <p:txBody>
          <a:bodyPr wrap="square" lIns="92075" tIns="46038" rIns="92075" bIns="46038">
            <a:spAutoFit/>
          </a:bodyPr>
          <a:lstStyle/>
          <a:p>
            <a:pPr defTabSz="762000">
              <a:defRPr/>
            </a:pPr>
            <a:r>
              <a:rPr lang="fr-FR" sz="1400" b="1" dirty="0">
                <a:solidFill>
                  <a:srgbClr val="063DE8"/>
                </a:solidFill>
                <a:effectLst>
                  <a:outerShdw blurRad="38100" dist="38100" dir="2700000" algn="tl">
                    <a:srgbClr val="C0C0C0"/>
                  </a:outerShdw>
                </a:effectLst>
              </a:rPr>
              <a:t>SELECTION</a:t>
            </a:r>
          </a:p>
          <a:p>
            <a:pPr defTabSz="762000">
              <a:defRPr/>
            </a:pPr>
            <a:r>
              <a:rPr lang="fr-FR" sz="1400" b="1" dirty="0">
                <a:solidFill>
                  <a:srgbClr val="063DE8"/>
                </a:solidFill>
                <a:effectLst>
                  <a:outerShdw blurRad="38100" dist="38100" dir="2700000" algn="tl">
                    <a:srgbClr val="C0C0C0"/>
                  </a:outerShdw>
                </a:effectLst>
              </a:rPr>
              <a:t>DES</a:t>
            </a:r>
          </a:p>
          <a:p>
            <a:pPr defTabSz="762000">
              <a:defRPr/>
            </a:pPr>
            <a:r>
              <a:rPr lang="fr-FR" sz="1400" b="1" dirty="0" smtClean="0">
                <a:solidFill>
                  <a:srgbClr val="063DE8"/>
                </a:solidFill>
                <a:effectLst>
                  <a:outerShdw blurRad="38100" dist="38100" dir="2700000" algn="tl">
                    <a:srgbClr val="C0C0C0"/>
                  </a:outerShdw>
                </a:effectLst>
              </a:rPr>
              <a:t>HYBRIDOMES</a:t>
            </a:r>
            <a:endParaRPr lang="fr-FR" sz="1400" b="1" dirty="0">
              <a:solidFill>
                <a:srgbClr val="063DE8"/>
              </a:solidFill>
              <a:effectLst>
                <a:outerShdw blurRad="38100" dist="38100" dir="2700000" algn="tl">
                  <a:srgbClr val="C0C0C0"/>
                </a:outerShdw>
              </a:effectLst>
            </a:endParaRPr>
          </a:p>
        </p:txBody>
      </p:sp>
      <p:sp>
        <p:nvSpPr>
          <p:cNvPr id="3092" name="Rectangle 20">
            <a:hlinkClick r:id="rId15" action="ppaction://hlinksldjump"/>
          </p:cNvPr>
          <p:cNvSpPr>
            <a:spLocks noChangeArrowheads="1"/>
          </p:cNvSpPr>
          <p:nvPr/>
        </p:nvSpPr>
        <p:spPr bwMode="auto">
          <a:xfrm>
            <a:off x="3962400" y="4419600"/>
            <a:ext cx="1600200" cy="942975"/>
          </a:xfrm>
          <a:prstGeom prst="rect">
            <a:avLst/>
          </a:prstGeom>
          <a:noFill/>
          <a:ln w="9525">
            <a:noFill/>
            <a:miter lim="800000"/>
            <a:headEnd/>
            <a:tailEnd/>
          </a:ln>
          <a:effectLst/>
        </p:spPr>
        <p:txBody>
          <a:bodyPr lIns="92075" tIns="46038" rIns="92075" bIns="46038">
            <a:spAutoFit/>
          </a:bodyPr>
          <a:lstStyle/>
          <a:p>
            <a:pPr defTabSz="762000">
              <a:defRPr/>
            </a:pPr>
            <a:r>
              <a:rPr lang="fr-FR" sz="1400" b="1">
                <a:solidFill>
                  <a:srgbClr val="063DE8"/>
                </a:solidFill>
                <a:effectLst>
                  <a:outerShdw blurRad="38100" dist="38100" dir="2700000" algn="tl">
                    <a:srgbClr val="C0C0C0"/>
                  </a:outerShdw>
                </a:effectLst>
              </a:rPr>
              <a:t>ISOLEMENT</a:t>
            </a:r>
          </a:p>
          <a:p>
            <a:pPr defTabSz="762000">
              <a:defRPr/>
            </a:pPr>
            <a:r>
              <a:rPr lang="fr-FR" sz="1400" b="1">
                <a:solidFill>
                  <a:srgbClr val="063DE8"/>
                </a:solidFill>
                <a:effectLst>
                  <a:outerShdw blurRad="38100" dist="38100" dir="2700000" algn="tl">
                    <a:srgbClr val="C0C0C0"/>
                  </a:outerShdw>
                </a:effectLst>
              </a:rPr>
              <a:t>DES</a:t>
            </a:r>
          </a:p>
          <a:p>
            <a:pPr defTabSz="762000">
              <a:defRPr/>
            </a:pPr>
            <a:r>
              <a:rPr lang="fr-FR" sz="1400" b="1">
                <a:solidFill>
                  <a:srgbClr val="063DE8"/>
                </a:solidFill>
                <a:effectLst>
                  <a:outerShdw blurRad="38100" dist="38100" dir="2700000" algn="tl">
                    <a:srgbClr val="C0C0C0"/>
                  </a:outerShdw>
                </a:effectLst>
              </a:rPr>
              <a:t>HYBRIDOMES</a:t>
            </a:r>
          </a:p>
          <a:p>
            <a:pPr defTabSz="762000">
              <a:defRPr/>
            </a:pPr>
            <a:endParaRPr lang="fr-FR" sz="1400" b="1">
              <a:solidFill>
                <a:srgbClr val="063DE8"/>
              </a:solidFill>
              <a:effectLst>
                <a:outerShdw blurRad="38100" dist="38100" dir="2700000" algn="tl">
                  <a:srgbClr val="C0C0C0"/>
                </a:outerShdw>
              </a:effectLst>
            </a:endParaRPr>
          </a:p>
        </p:txBody>
      </p:sp>
      <p:sp>
        <p:nvSpPr>
          <p:cNvPr id="3093" name="Rectangle 21">
            <a:hlinkClick r:id="rId16" action="ppaction://hlinksldjump"/>
          </p:cNvPr>
          <p:cNvSpPr>
            <a:spLocks noChangeArrowheads="1"/>
          </p:cNvSpPr>
          <p:nvPr/>
        </p:nvSpPr>
        <p:spPr bwMode="auto">
          <a:xfrm>
            <a:off x="5486400" y="1143000"/>
            <a:ext cx="1524000" cy="942975"/>
          </a:xfrm>
          <a:prstGeom prst="rect">
            <a:avLst/>
          </a:prstGeom>
          <a:noFill/>
          <a:ln w="9525">
            <a:noFill/>
            <a:miter lim="800000"/>
            <a:headEnd/>
            <a:tailEnd/>
          </a:ln>
          <a:effectLst/>
        </p:spPr>
        <p:txBody>
          <a:bodyPr lIns="92075" tIns="46038" rIns="92075" bIns="46038">
            <a:spAutoFit/>
          </a:bodyPr>
          <a:lstStyle/>
          <a:p>
            <a:pPr defTabSz="762000">
              <a:defRPr/>
            </a:pPr>
            <a:r>
              <a:rPr lang="fr-FR" sz="1400" b="1">
                <a:solidFill>
                  <a:srgbClr val="063DE8"/>
                </a:solidFill>
                <a:effectLst>
                  <a:outerShdw blurRad="38100" dist="38100" dir="2700000" algn="tl">
                    <a:srgbClr val="C0C0C0"/>
                  </a:outerShdw>
                </a:effectLst>
              </a:rPr>
              <a:t>TEST</a:t>
            </a:r>
          </a:p>
          <a:p>
            <a:pPr defTabSz="762000">
              <a:defRPr/>
            </a:pPr>
            <a:r>
              <a:rPr lang="fr-FR" sz="1400" b="1">
                <a:solidFill>
                  <a:srgbClr val="063DE8"/>
                </a:solidFill>
                <a:effectLst>
                  <a:outerShdw blurRad="38100" dist="38100" dir="2700000" algn="tl">
                    <a:srgbClr val="C0C0C0"/>
                  </a:outerShdw>
                </a:effectLst>
              </a:rPr>
              <a:t>DES</a:t>
            </a:r>
          </a:p>
          <a:p>
            <a:pPr defTabSz="762000">
              <a:defRPr/>
            </a:pPr>
            <a:r>
              <a:rPr lang="fr-FR" sz="1400" b="1">
                <a:solidFill>
                  <a:srgbClr val="063DE8"/>
                </a:solidFill>
                <a:effectLst>
                  <a:outerShdw blurRad="38100" dist="38100" dir="2700000" algn="tl">
                    <a:srgbClr val="C0C0C0"/>
                  </a:outerShdw>
                </a:effectLst>
              </a:rPr>
              <a:t>HYBRIDOMES</a:t>
            </a:r>
          </a:p>
          <a:p>
            <a:pPr algn="l" defTabSz="762000">
              <a:defRPr/>
            </a:pPr>
            <a:endParaRPr lang="fr-FR" sz="1400" b="1">
              <a:solidFill>
                <a:srgbClr val="063DE8"/>
              </a:solidFill>
              <a:effectLst>
                <a:outerShdw blurRad="38100" dist="38100" dir="2700000" algn="tl">
                  <a:srgbClr val="C0C0C0"/>
                </a:outerShdw>
              </a:effectLst>
            </a:endParaRPr>
          </a:p>
        </p:txBody>
      </p:sp>
      <p:sp>
        <p:nvSpPr>
          <p:cNvPr id="3094" name="Rectangle 22">
            <a:hlinkClick r:id="rId17" action="ppaction://hlinksldjump"/>
          </p:cNvPr>
          <p:cNvSpPr>
            <a:spLocks noChangeArrowheads="1"/>
          </p:cNvSpPr>
          <p:nvPr/>
        </p:nvSpPr>
        <p:spPr bwMode="auto">
          <a:xfrm>
            <a:off x="7315200" y="4343400"/>
            <a:ext cx="1676400" cy="730250"/>
          </a:xfrm>
          <a:prstGeom prst="rect">
            <a:avLst/>
          </a:prstGeom>
          <a:noFill/>
          <a:ln w="9525">
            <a:noFill/>
            <a:miter lim="800000"/>
            <a:headEnd/>
            <a:tailEnd/>
          </a:ln>
          <a:effectLst/>
        </p:spPr>
        <p:txBody>
          <a:bodyPr lIns="92075" tIns="46038" rIns="92075" bIns="46038">
            <a:spAutoFit/>
          </a:bodyPr>
          <a:lstStyle/>
          <a:p>
            <a:pPr defTabSz="762000">
              <a:defRPr/>
            </a:pPr>
            <a:r>
              <a:rPr lang="fr-FR" sz="1400" b="1">
                <a:solidFill>
                  <a:srgbClr val="063DE8"/>
                </a:solidFill>
                <a:effectLst>
                  <a:outerShdw blurRad="38100" dist="38100" dir="2700000" algn="tl">
                    <a:srgbClr val="C0C0C0"/>
                  </a:outerShdw>
                </a:effectLst>
              </a:rPr>
              <a:t>PRODUCTION</a:t>
            </a:r>
          </a:p>
          <a:p>
            <a:pPr defTabSz="762000">
              <a:defRPr/>
            </a:pPr>
            <a:r>
              <a:rPr lang="fr-FR" sz="1400" b="1">
                <a:solidFill>
                  <a:srgbClr val="063DE8"/>
                </a:solidFill>
                <a:effectLst>
                  <a:outerShdw blurRad="38100" dist="38100" dir="2700000" algn="tl">
                    <a:srgbClr val="C0C0C0"/>
                  </a:outerShdw>
                </a:effectLst>
              </a:rPr>
              <a:t>DES</a:t>
            </a:r>
          </a:p>
          <a:p>
            <a:pPr defTabSz="762000">
              <a:defRPr/>
            </a:pPr>
            <a:r>
              <a:rPr lang="fr-FR" sz="1400" b="1">
                <a:solidFill>
                  <a:srgbClr val="063DE8"/>
                </a:solidFill>
                <a:effectLst>
                  <a:outerShdw blurRad="38100" dist="38100" dir="2700000" algn="tl">
                    <a:srgbClr val="C0C0C0"/>
                  </a:outerShdw>
                </a:effectLst>
              </a:rPr>
              <a:t>HYBRIDOMES</a:t>
            </a:r>
          </a:p>
        </p:txBody>
      </p:sp>
      <p:sp>
        <p:nvSpPr>
          <p:cNvPr id="3095" name="Rectangle 23"/>
          <p:cNvSpPr>
            <a:spLocks noGrp="1" noChangeArrowheads="1"/>
          </p:cNvSpPr>
          <p:nvPr>
            <p:ph type="title" idx="4294967295"/>
          </p:nvPr>
        </p:nvSpPr>
        <p:spPr>
          <a:xfrm>
            <a:off x="838200" y="457200"/>
            <a:ext cx="7391400" cy="368300"/>
          </a:xfrm>
        </p:spPr>
        <p:txBody>
          <a:bodyPr>
            <a:normAutofit fontScale="90000"/>
          </a:bodyPr>
          <a:lstStyle/>
          <a:p>
            <a:pPr>
              <a:defRPr/>
            </a:pPr>
            <a:r>
              <a:rPr lang="fr-FR" sz="2000" b="1" dirty="0" smtClean="0">
                <a:solidFill>
                  <a:srgbClr val="063DE8"/>
                </a:solidFill>
                <a:effectLst>
                  <a:outerShdw blurRad="38100" dist="38100" dir="2700000" algn="tl">
                    <a:srgbClr val="C0C0C0"/>
                  </a:outerShdw>
                </a:effectLst>
              </a:rPr>
              <a:t>DÉROULEMENT DE LA PRODUCTION DES HYBRIDOMES</a:t>
            </a:r>
            <a:endParaRPr lang="fr-FR" dirty="0" smtClean="0"/>
          </a:p>
        </p:txBody>
      </p:sp>
      <p:sp>
        <p:nvSpPr>
          <p:cNvPr id="1047" name="Rectangle 24">
            <a:hlinkClick r:id="" action="ppaction://hlinkshowjump?jump=nextslide"/>
          </p:cNvPr>
          <p:cNvSpPr>
            <a:spLocks noChangeArrowheads="1"/>
          </p:cNvSpPr>
          <p:nvPr/>
        </p:nvSpPr>
        <p:spPr bwMode="auto">
          <a:xfrm>
            <a:off x="7540625" y="3144838"/>
            <a:ext cx="1403350" cy="695325"/>
          </a:xfrm>
          <a:prstGeom prst="rect">
            <a:avLst/>
          </a:prstGeom>
          <a:noFill/>
          <a:ln w="12700">
            <a:noFill/>
            <a:miter lim="800000"/>
            <a:headEnd type="none" w="sm" len="sm"/>
            <a:tailEnd type="none" w="sm" len="sm"/>
          </a:ln>
        </p:spPr>
        <p:txBody>
          <a:bodyPr wrap="none" anchor="ctr"/>
          <a:lstStyle/>
          <a:p>
            <a:endParaRPr lang="fr-FR"/>
          </a:p>
        </p:txBody>
      </p:sp>
      <p:sp>
        <p:nvSpPr>
          <p:cNvPr id="3098" name="Rectangle 26">
            <a:hlinkClick r:id="rId4" action="ppaction://hlinksldjump"/>
          </p:cNvPr>
          <p:cNvSpPr>
            <a:spLocks noChangeArrowheads="1"/>
          </p:cNvSpPr>
          <p:nvPr/>
        </p:nvSpPr>
        <p:spPr bwMode="auto">
          <a:xfrm rot="16200000">
            <a:off x="152400" y="5181600"/>
            <a:ext cx="990600" cy="1295400"/>
          </a:xfrm>
          <a:prstGeom prst="rect">
            <a:avLst/>
          </a:prstGeom>
          <a:noFill/>
          <a:ln w="12700">
            <a:noFill/>
            <a:miter lim="800000"/>
            <a:headEnd type="none" w="sm" len="sm"/>
            <a:tailEnd type="none" w="sm" len="sm"/>
          </a:ln>
          <a:effectLst/>
        </p:spPr>
        <p:txBody>
          <a:bodyPr vert="eaVert"/>
          <a:lstStyle/>
          <a:p>
            <a:pPr>
              <a:defRPr/>
            </a:pPr>
            <a:r>
              <a:rPr lang="fr-FR" sz="1400" b="1">
                <a:solidFill>
                  <a:srgbClr val="063DE8"/>
                </a:solidFill>
                <a:effectLst>
                  <a:outerShdw blurRad="38100" dist="38100" dir="2700000" algn="tl">
                    <a:srgbClr val="C0C0C0"/>
                  </a:outerShdw>
                </a:effectLst>
              </a:rPr>
              <a:t>OBTENTION</a:t>
            </a:r>
            <a:br>
              <a:rPr lang="fr-FR" sz="1400" b="1">
                <a:solidFill>
                  <a:srgbClr val="063DE8"/>
                </a:solidFill>
                <a:effectLst>
                  <a:outerShdw blurRad="38100" dist="38100" dir="2700000" algn="tl">
                    <a:srgbClr val="C0C0C0"/>
                  </a:outerShdw>
                </a:effectLst>
              </a:rPr>
            </a:br>
            <a:r>
              <a:rPr lang="fr-FR" sz="1400" b="1">
                <a:solidFill>
                  <a:srgbClr val="063DE8"/>
                </a:solidFill>
                <a:effectLst>
                  <a:outerShdw blurRad="38100" dist="38100" dir="2700000" algn="tl">
                    <a:srgbClr val="C0C0C0"/>
                  </a:outerShdw>
                </a:effectLst>
              </a:rPr>
              <a:t> DES</a:t>
            </a:r>
            <a:br>
              <a:rPr lang="fr-FR" sz="1400" b="1">
                <a:solidFill>
                  <a:srgbClr val="063DE8"/>
                </a:solidFill>
                <a:effectLst>
                  <a:outerShdw blurRad="38100" dist="38100" dir="2700000" algn="tl">
                    <a:srgbClr val="C0C0C0"/>
                  </a:outerShdw>
                </a:effectLst>
              </a:rPr>
            </a:br>
            <a:r>
              <a:rPr lang="fr-FR" sz="1400" b="1">
                <a:solidFill>
                  <a:srgbClr val="063DE8"/>
                </a:solidFill>
                <a:effectLst>
                  <a:outerShdw blurRad="38100" dist="38100" dir="2700000" algn="tl">
                    <a:srgbClr val="C0C0C0"/>
                  </a:outerShdw>
                </a:effectLst>
              </a:rPr>
              <a:t> CELLULES</a:t>
            </a:r>
            <a:endParaRPr lang="fr-FR" sz="4400">
              <a:solidFill>
                <a:schemeClr val="tx2"/>
              </a:solidFill>
            </a:endParaRPr>
          </a:p>
        </p:txBody>
      </p:sp>
      <p:sp>
        <p:nvSpPr>
          <p:cNvPr id="1049" name="Rectangle 28">
            <a:hlinkClick r:id="rId13" action="ppaction://hlinksldjump"/>
          </p:cNvPr>
          <p:cNvSpPr>
            <a:spLocks noChangeArrowheads="1"/>
          </p:cNvSpPr>
          <p:nvPr/>
        </p:nvSpPr>
        <p:spPr bwMode="auto">
          <a:xfrm>
            <a:off x="1371600" y="2971800"/>
            <a:ext cx="1219200" cy="15240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1050" name="Rectangle 29">
            <a:hlinkClick r:id="rId14" action="ppaction://hlinksldjump"/>
          </p:cNvPr>
          <p:cNvSpPr>
            <a:spLocks noChangeArrowheads="1"/>
          </p:cNvSpPr>
          <p:nvPr/>
        </p:nvSpPr>
        <p:spPr bwMode="auto">
          <a:xfrm>
            <a:off x="3347864" y="1340768"/>
            <a:ext cx="1625352" cy="369974"/>
          </a:xfrm>
          <a:prstGeom prst="rect">
            <a:avLst/>
          </a:prstGeom>
          <a:noFill/>
          <a:ln w="9525">
            <a:noFill/>
            <a:miter lim="800000"/>
            <a:headEnd/>
            <a:tailEnd/>
          </a:ln>
        </p:spPr>
        <p:txBody>
          <a:bodyPr wrap="square" lIns="92075" tIns="46038" rIns="92075" bIns="46038" anchor="ctr">
            <a:spAutoFit/>
          </a:bodyPr>
          <a:lstStyle/>
          <a:p>
            <a:endParaRPr lang="fr-FR"/>
          </a:p>
        </p:txBody>
      </p:sp>
      <p:sp>
        <p:nvSpPr>
          <p:cNvPr id="1051" name="Rectangle 30">
            <a:hlinkClick r:id="rId15" action="ppaction://hlinksldjump"/>
          </p:cNvPr>
          <p:cNvSpPr>
            <a:spLocks noChangeArrowheads="1"/>
          </p:cNvSpPr>
          <p:nvPr/>
        </p:nvSpPr>
        <p:spPr bwMode="auto">
          <a:xfrm>
            <a:off x="4114800" y="3352800"/>
            <a:ext cx="1371600" cy="19812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1052" name="Rectangle 31">
            <a:hlinkClick r:id="rId16" action="ppaction://hlinksldjump"/>
          </p:cNvPr>
          <p:cNvSpPr>
            <a:spLocks noChangeArrowheads="1"/>
          </p:cNvSpPr>
          <p:nvPr/>
        </p:nvSpPr>
        <p:spPr bwMode="auto">
          <a:xfrm>
            <a:off x="5562600" y="1066800"/>
            <a:ext cx="1371600" cy="20574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1053" name="Rectangle 32">
            <a:hlinkClick r:id="rId17" action="ppaction://hlinksldjump"/>
          </p:cNvPr>
          <p:cNvSpPr>
            <a:spLocks noChangeArrowheads="1"/>
          </p:cNvSpPr>
          <p:nvPr/>
        </p:nvSpPr>
        <p:spPr bwMode="auto">
          <a:xfrm>
            <a:off x="7543800" y="1143000"/>
            <a:ext cx="1447800" cy="4038600"/>
          </a:xfrm>
          <a:prstGeom prst="rect">
            <a:avLst/>
          </a:prstGeom>
          <a:noFill/>
          <a:ln w="9525">
            <a:noFill/>
            <a:miter lim="800000"/>
            <a:headEnd/>
            <a:tailEnd/>
          </a:ln>
        </p:spPr>
        <p:txBody>
          <a:bodyPr wrap="none" lIns="92075" tIns="46038" rIns="92075" bIns="46038" anchor="ctr">
            <a:spAutoFit/>
          </a:bodyPr>
          <a:lstStyle/>
          <a:p>
            <a:endParaRPr lang="fr-FR"/>
          </a:p>
        </p:txBody>
      </p:sp>
      <p:sp>
        <p:nvSpPr>
          <p:cNvPr id="1054" name="Rectangle 34">
            <a:hlinkClick r:id="rId4" action="ppaction://hlinksldjump"/>
          </p:cNvPr>
          <p:cNvSpPr>
            <a:spLocks noChangeArrowheads="1"/>
          </p:cNvSpPr>
          <p:nvPr/>
        </p:nvSpPr>
        <p:spPr bwMode="auto">
          <a:xfrm>
            <a:off x="0" y="3657600"/>
            <a:ext cx="1371600" cy="2743200"/>
          </a:xfrm>
          <a:prstGeom prst="rect">
            <a:avLst/>
          </a:prstGeom>
          <a:noFill/>
          <a:ln w="9525">
            <a:noFill/>
            <a:miter lim="800000"/>
            <a:headEnd/>
            <a:tailEnd/>
          </a:ln>
        </p:spPr>
        <p:txBody>
          <a:bodyPr wrap="none" lIns="92075" tIns="46038" rIns="92075" bIns="46038" anchor="ctr">
            <a:spAutoFit/>
          </a:bodyPr>
          <a:lstStyle/>
          <a:p>
            <a:endParaRPr lang="fr-F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1620</Words>
  <Application>Microsoft Office PowerPoint</Application>
  <PresentationFormat>Affichage à l'écran (4:3)</PresentationFormat>
  <Paragraphs>265</Paragraphs>
  <Slides>36</Slides>
  <Notes>10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36</vt:i4>
      </vt:variant>
    </vt:vector>
  </HeadingPairs>
  <TitlesOfParts>
    <vt:vector size="39" baseType="lpstr">
      <vt:lpstr>Oriel</vt:lpstr>
      <vt:lpstr>Ulead Image Editor Image</vt:lpstr>
      <vt:lpstr>CorelDRAW!</vt:lpstr>
      <vt:lpstr>Les Anticorps monoclonaux </vt:lpstr>
      <vt:lpstr>Plan  </vt:lpstr>
      <vt:lpstr>1. Introduction  </vt:lpstr>
      <vt:lpstr>2. Définiton </vt:lpstr>
      <vt:lpstr>   2/ Structure  </vt:lpstr>
      <vt:lpstr>3- Nomenclature   </vt:lpstr>
      <vt:lpstr>Diapositive 7</vt:lpstr>
      <vt:lpstr>Diapositive 8</vt:lpstr>
      <vt:lpstr>DÉROULEMENT DE LA PRODUCTION DES HYBRIDOMES</vt:lpstr>
      <vt:lpstr>OBTENTION  DES  CELLULES</vt:lpstr>
      <vt:lpstr>FUSION  DES  CELLULES</vt:lpstr>
      <vt:lpstr>SELECTION  DES  HYBRIDOMES</vt:lpstr>
      <vt:lpstr>ISOLEMENT  DES  HYBRIDOMES </vt:lpstr>
      <vt:lpstr>TEST  DES  HYBRIDOMES</vt:lpstr>
      <vt:lpstr>PRODUCTION  DES  ACM </vt:lpstr>
      <vt:lpstr>5. Mode d’action:</vt:lpstr>
      <vt:lpstr> a. blocage : Les anticorps monoclonaux sont utilisés pour bloquer de façon spécifique, la fonction de Facteurs de croissance, cytokines ou autres Médiateurs solubles. Ce blocage se fait Par liaison directe au facteur lui-même Ou à son récepteur.   </vt:lpstr>
      <vt:lpstr>Exemple:  les anticorps monoclonaux peuvent empêcher l’interaction et l’activation des cellules immunes par blocage de la liaison ligand récepteur, mécanisme qui permet d’expliquer l’activité thérapeutique de certains anticorps monoclonaux dans les maladies auto-immunes et inflammatoires. La liaison d’un anticorps peut aussi suffire pour neutraliser certaines toxines et Certains virus. </vt:lpstr>
      <vt:lpstr>B. ciblage : En oncologie, les anticorps monoclonaux sont Utilisés pour cibler les cellules tumorales. Deux Mécanismes existent : B-1 Cytotoxicité cellulaire dépendante des Anticorps (ADCC) : Cette cytotoxicité s’effectue par différentes cellules (monocytes, macrophages, cellules NK) capables de fixer la partie FC de l’anticorps Monoclonal. La fixation du FC sur son récepteur induit l’activation des cellules effectrices qui sécrètent dans la cellule cible diverses molécules cytotoxiques : perforines, granzymes … provoquant sa lyse. </vt:lpstr>
      <vt:lpstr>B-2 Cytotoxicité dépendante du complément au CDC : La partie constante FC des anticorps peut aussi Activer les protéines du complément C1q, il en Résulte la formation d’un complexe lytique Responsable de la lyse cellulaire. La régulation de ce phénomène est liée aux protéines inhibitrices du complément en particulier CD35 ou CR1 (complément receptor type 1), CD55 ou DAF (decay accelerating factor). </vt:lpstr>
      <vt:lpstr>C- Signalisation : La liaison de récepteurs membranaires par les anticorps monoclonaux de signalisation génère des signaux transmembranaires permettant de contrôler la croissance et l’apoptose des cellules tumorales. alternativement, certains anticorps en se liant au récepteur, miment efficacement le ligand naturel et inhibent les fonctions de transmission de signal associées. L’utilisation d’anticorps de signalisation peut également induire la dérégulation de L’expression ciblée,  =&gt; mécanisme associé à la modification de signalisation intracellulaire.   </vt:lpstr>
      <vt:lpstr> Fig :Mécanismes  effecteurs  des anticorps monoclonaux. Effets immunotransmis par l’activation de la cascade du complément par liaison de C1q à l’IgM membranaire ou à des molécules d’IgG (CDC) ou par le recrutement de cellules effectrices via des récepteurs Fc (ADCC). Fonctions biorégulatrices par liaisons croisées de récepteurs cellulaires avec transduction directe de signaux intracellulaires (par ex. signaux d’apoptose) ou blocage de récepteurs ou de ligands (par ex. récepteurs du facteur de croissance).</vt:lpstr>
      <vt:lpstr>6 / ANTICORPS MONOCLONAUX UTILISES EN THERAPEUTIQUE</vt:lpstr>
      <vt:lpstr>6-1- Anticops  utilisés en cancérologie:</vt:lpstr>
      <vt:lpstr>6-3- Anticorps et maladies auto-immunes et inflammatoires :</vt:lpstr>
      <vt:lpstr>Diapositive 26</vt:lpstr>
      <vt:lpstr> 7 / NOUVELLES APPROCHES D’UTILISATION DES ANTICORPS MONOCLONAUX EN THERAPEUTIQUE</vt:lpstr>
      <vt:lpstr>Diapositive 28</vt:lpstr>
      <vt:lpstr>Diapositive 29</vt:lpstr>
      <vt:lpstr>Diapositive 30</vt:lpstr>
      <vt:lpstr>2- Anticorps bi spécifiques:</vt:lpstr>
      <vt:lpstr>Diapositive 32</vt:lpstr>
      <vt:lpstr>3- Anticorps intracellulaires :"Intrabodies":</vt:lpstr>
      <vt:lpstr>4- Fragments d’anticorps recombinants </vt:lpstr>
      <vt:lpstr>8-  Conclusion  </vt:lpstr>
      <vt:lpstr>Diapositive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Anticorps monoclonaux</dc:title>
  <dc:creator>nisou</dc:creator>
  <cp:lastModifiedBy>Lilis</cp:lastModifiedBy>
  <cp:revision>71</cp:revision>
  <dcterms:created xsi:type="dcterms:W3CDTF">2013-10-27T19:52:55Z</dcterms:created>
  <dcterms:modified xsi:type="dcterms:W3CDTF">2013-12-11T16:48:38Z</dcterms:modified>
</cp:coreProperties>
</file>