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7" r:id="rId2"/>
    <p:sldId id="256" r:id="rId3"/>
    <p:sldId id="258" r:id="rId4"/>
    <p:sldId id="259" r:id="rId5"/>
    <p:sldId id="260" r:id="rId6"/>
    <p:sldId id="261" r:id="rId7"/>
    <p:sldId id="262" r:id="rId8"/>
    <p:sldId id="263" r:id="rId9"/>
    <p:sldId id="271" r:id="rId10"/>
    <p:sldId id="272" r:id="rId11"/>
    <p:sldId id="273" r:id="rId12"/>
    <p:sldId id="269" r:id="rId13"/>
    <p:sldId id="264" r:id="rId14"/>
    <p:sldId id="265" r:id="rId15"/>
    <p:sldId id="267" r:id="rId16"/>
    <p:sldId id="268" r:id="rId17"/>
    <p:sldId id="274" r:id="rId18"/>
    <p:sldId id="275" r:id="rId19"/>
    <p:sldId id="276" r:id="rId20"/>
    <p:sldId id="277" r:id="rId21"/>
    <p:sldId id="280" r:id="rId22"/>
    <p:sldId id="281" r:id="rId23"/>
    <p:sldId id="282" r:id="rId24"/>
    <p:sldId id="283" r:id="rId25"/>
    <p:sldId id="284" r:id="rId26"/>
    <p:sldId id="285" r:id="rId27"/>
    <p:sldId id="286" r:id="rId28"/>
    <p:sldId id="287" r:id="rId29"/>
    <p:sldId id="288"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279D"/>
    <a:srgbClr val="720E5F"/>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51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90645D-EFF2-4D6F-9641-306A1C54B96E}" type="datetimeFigureOut">
              <a:rPr lang="fr-FR" smtClean="0"/>
              <a:pPr/>
              <a:t>11/12/2013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AB9EE9-FE0C-4E7F-B738-07FD7425D20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B20CE5B-C350-49A7-A974-E63A30C465FB}" type="slidenum">
              <a:rPr lang="fr-FR" smtClean="0"/>
              <a:pPr/>
              <a:t>23</a:t>
            </a:fld>
            <a:endParaRPr lang="fr-FR"/>
          </a:p>
        </p:txBody>
      </p:sp>
    </p:spTree>
    <p:extLst>
      <p:ext uri="{BB962C8B-B14F-4D97-AF65-F5344CB8AC3E}">
        <p14:creationId xmlns="" xmlns:p14="http://schemas.microsoft.com/office/powerpoint/2010/main" val="4239757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A309A6D-C09C-4548-B29A-6CF363A7E532}" type="datetimeFigureOut">
              <a:rPr lang="fr-FR" smtClean="0"/>
              <a:pPr/>
              <a:t>11/12/2013</a:t>
            </a:fld>
            <a:endParaRPr lang="fr-BE"/>
          </a:p>
        </p:txBody>
      </p:sp>
      <p:sp>
        <p:nvSpPr>
          <p:cNvPr id="19" name="Espace réservé du pied de page 18"/>
          <p:cNvSpPr>
            <a:spLocks noGrp="1"/>
          </p:cNvSpPr>
          <p:nvPr>
            <p:ph type="ftr" sz="quarter" idx="11"/>
          </p:nvPr>
        </p:nvSpPr>
        <p:spPr/>
        <p:txBody>
          <a:bodyPr/>
          <a:lstStyle/>
          <a:p>
            <a:endParaRPr lang="fr-BE"/>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11/12/2013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11/12/2013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11/12/2013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11/12/2013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11/12/2013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11/12/2013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11/12/2013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11/12/2013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11/12/2013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11/12/2013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pPr/>
              <a:t>‹N°›</a:t>
            </a:fld>
            <a:endParaRPr lang="fr-BE"/>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309A6D-C09C-4548-B29A-6CF363A7E532}" type="datetimeFigureOut">
              <a:rPr lang="fr-FR" smtClean="0"/>
              <a:pPr/>
              <a:t>11/12/2013</a:t>
            </a:fld>
            <a:endParaRPr lang="fr-BE"/>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pPr/>
              <a:t>‹N°›</a:t>
            </a:fld>
            <a:endParaRPr lang="fr-BE"/>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4000" i="1" dirty="0" smtClean="0">
                <a:solidFill>
                  <a:schemeClr val="accent2"/>
                </a:solidFill>
              </a:rPr>
              <a:t>Université des Science et de la Technologie Houari Boumediene </a:t>
            </a:r>
            <a:endParaRPr lang="fr-FR" sz="4000" dirty="0"/>
          </a:p>
        </p:txBody>
      </p:sp>
      <p:sp>
        <p:nvSpPr>
          <p:cNvPr id="3" name="Espace réservé du contenu 2"/>
          <p:cNvSpPr>
            <a:spLocks noGrp="1"/>
          </p:cNvSpPr>
          <p:nvPr>
            <p:ph idx="1"/>
          </p:nvPr>
        </p:nvSpPr>
        <p:spPr>
          <a:xfrm>
            <a:off x="457200" y="1857364"/>
            <a:ext cx="6329378" cy="4467236"/>
          </a:xfrm>
        </p:spPr>
        <p:txBody>
          <a:bodyPr>
            <a:normAutofit/>
          </a:bodyPr>
          <a:lstStyle/>
          <a:p>
            <a:pPr lvl="0" algn="ctr"/>
            <a:r>
              <a:rPr lang="fr-CA" sz="3200" i="1" dirty="0" smtClean="0">
                <a:solidFill>
                  <a:schemeClr val="accent1"/>
                </a:solidFill>
                <a:latin typeface="Calibri"/>
              </a:rPr>
              <a:t>Master 1: génétique du développement  (G1)                                      Année universitaire</a:t>
            </a:r>
            <a:r>
              <a:rPr lang="fr-CA" sz="3200" i="1" smtClean="0">
                <a:solidFill>
                  <a:schemeClr val="accent1"/>
                </a:solidFill>
                <a:latin typeface="Calibri"/>
              </a:rPr>
              <a:t>: </a:t>
            </a:r>
            <a:r>
              <a:rPr lang="fr-CA" sz="3200" i="1" smtClean="0">
                <a:solidFill>
                  <a:schemeClr val="accent1"/>
                </a:solidFill>
                <a:latin typeface="Calibri"/>
              </a:rPr>
              <a:t>2013/2014</a:t>
            </a:r>
            <a:endParaRPr lang="fr-FR" sz="3200" dirty="0" smtClean="0">
              <a:solidFill>
                <a:schemeClr val="accent3"/>
              </a:solidFill>
            </a:endParaRPr>
          </a:p>
          <a:p>
            <a:endParaRPr lang="fr-FR" sz="3200" dirty="0"/>
          </a:p>
        </p:txBody>
      </p:sp>
      <p:pic>
        <p:nvPicPr>
          <p:cNvPr id="4" name="Image 3"/>
          <p:cNvPicPr/>
          <p:nvPr/>
        </p:nvPicPr>
        <p:blipFill>
          <a:blip r:embed="rId2" cstate="print"/>
          <a:srcRect/>
          <a:stretch>
            <a:fillRect/>
          </a:stretch>
        </p:blipFill>
        <p:spPr bwMode="auto">
          <a:xfrm>
            <a:off x="7072298" y="642918"/>
            <a:ext cx="2071702" cy="18573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3"/>
          <p:cNvPicPr>
            <a:picLocks noGrp="1" noChangeAspect="1" noChangeArrowheads="1"/>
          </p:cNvPicPr>
          <p:nvPr>
            <p:ph idx="1"/>
          </p:nvPr>
        </p:nvPicPr>
        <p:blipFill>
          <a:blip r:embed="rId2" cstate="print"/>
          <a:srcRect/>
          <a:stretch>
            <a:fillRect/>
          </a:stretch>
        </p:blipFill>
        <p:spPr bwMode="auto">
          <a:xfrm>
            <a:off x="1214414" y="357166"/>
            <a:ext cx="6858048" cy="6500834"/>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285720" y="285728"/>
            <a:ext cx="1714500" cy="590550"/>
          </a:xfrm>
          <a:prstGeom prst="rect">
            <a:avLst/>
          </a:prstGeom>
          <a:noFill/>
          <a:ln w="9525">
            <a:noFill/>
            <a:miter lim="800000"/>
            <a:headEnd/>
            <a:tailEnd/>
          </a:ln>
          <a:effectLst/>
        </p:spPr>
      </p:pic>
      <p:pic>
        <p:nvPicPr>
          <p:cNvPr id="6" name="Picture 4"/>
          <p:cNvPicPr>
            <a:picLocks noChangeAspect="1" noChangeArrowheads="1"/>
          </p:cNvPicPr>
          <p:nvPr/>
        </p:nvPicPr>
        <p:blipFill>
          <a:blip r:embed="rId4" cstate="print"/>
          <a:srcRect/>
          <a:stretch>
            <a:fillRect/>
          </a:stretch>
        </p:blipFill>
        <p:spPr bwMode="auto">
          <a:xfrm>
            <a:off x="5214942" y="285728"/>
            <a:ext cx="1724025" cy="514350"/>
          </a:xfrm>
          <a:prstGeom prst="rect">
            <a:avLst/>
          </a:prstGeom>
          <a:noFill/>
          <a:ln w="9525">
            <a:noFill/>
            <a:miter lim="800000"/>
            <a:headEnd/>
            <a:tailEnd/>
          </a:ln>
          <a:effectLst/>
        </p:spPr>
      </p:pic>
      <p:pic>
        <p:nvPicPr>
          <p:cNvPr id="7" name="Picture 5"/>
          <p:cNvPicPr>
            <a:picLocks noChangeAspect="1" noChangeArrowheads="1"/>
          </p:cNvPicPr>
          <p:nvPr/>
        </p:nvPicPr>
        <p:blipFill>
          <a:blip r:embed="rId5" cstate="print"/>
          <a:srcRect/>
          <a:stretch>
            <a:fillRect/>
          </a:stretch>
        </p:blipFill>
        <p:spPr bwMode="auto">
          <a:xfrm>
            <a:off x="7410450" y="1000108"/>
            <a:ext cx="1733550" cy="609600"/>
          </a:xfrm>
          <a:prstGeom prst="rect">
            <a:avLst/>
          </a:prstGeom>
          <a:noFill/>
          <a:ln w="9525">
            <a:noFill/>
            <a:miter lim="800000"/>
            <a:headEnd/>
            <a:tailEnd/>
          </a:ln>
          <a:effectLst/>
        </p:spPr>
      </p:pic>
      <p:pic>
        <p:nvPicPr>
          <p:cNvPr id="8" name="Picture 6"/>
          <p:cNvPicPr>
            <a:picLocks noChangeAspect="1" noChangeArrowheads="1"/>
          </p:cNvPicPr>
          <p:nvPr/>
        </p:nvPicPr>
        <p:blipFill>
          <a:blip r:embed="rId6" cstate="print"/>
          <a:srcRect/>
          <a:stretch>
            <a:fillRect/>
          </a:stretch>
        </p:blipFill>
        <p:spPr bwMode="auto">
          <a:xfrm>
            <a:off x="6505575" y="4071942"/>
            <a:ext cx="2638425" cy="971550"/>
          </a:xfrm>
          <a:prstGeom prst="rect">
            <a:avLst/>
          </a:prstGeom>
          <a:noFill/>
          <a:ln w="9525">
            <a:noFill/>
            <a:miter lim="800000"/>
            <a:headEnd/>
            <a:tailEnd/>
          </a:ln>
          <a:effectLst/>
        </p:spPr>
      </p:pic>
      <p:pic>
        <p:nvPicPr>
          <p:cNvPr id="9" name="Picture 7"/>
          <p:cNvPicPr>
            <a:picLocks noChangeAspect="1" noChangeArrowheads="1"/>
          </p:cNvPicPr>
          <p:nvPr/>
        </p:nvPicPr>
        <p:blipFill>
          <a:blip r:embed="rId7" cstate="print"/>
          <a:srcRect/>
          <a:stretch>
            <a:fillRect/>
          </a:stretch>
        </p:blipFill>
        <p:spPr bwMode="auto">
          <a:xfrm>
            <a:off x="0" y="3143248"/>
            <a:ext cx="2238375" cy="733425"/>
          </a:xfrm>
          <a:prstGeom prst="rect">
            <a:avLst/>
          </a:prstGeom>
          <a:noFill/>
          <a:ln w="9525">
            <a:noFill/>
            <a:miter lim="800000"/>
            <a:headEnd/>
            <a:tailEnd/>
          </a:ln>
          <a:effectLst/>
        </p:spPr>
      </p:pic>
      <p:pic>
        <p:nvPicPr>
          <p:cNvPr id="10" name="Picture 8"/>
          <p:cNvPicPr>
            <a:picLocks noChangeAspect="1" noChangeArrowheads="1"/>
          </p:cNvPicPr>
          <p:nvPr/>
        </p:nvPicPr>
        <p:blipFill>
          <a:blip r:embed="rId8" cstate="print"/>
          <a:srcRect/>
          <a:stretch>
            <a:fillRect/>
          </a:stretch>
        </p:blipFill>
        <p:spPr bwMode="auto">
          <a:xfrm>
            <a:off x="0" y="4286256"/>
            <a:ext cx="2181225" cy="571500"/>
          </a:xfrm>
          <a:prstGeom prst="rect">
            <a:avLst/>
          </a:prstGeom>
          <a:noFill/>
          <a:ln w="9525">
            <a:noFill/>
            <a:miter lim="800000"/>
            <a:headEnd/>
            <a:tailEnd/>
          </a:ln>
          <a:effectLst/>
        </p:spPr>
      </p:pic>
      <p:pic>
        <p:nvPicPr>
          <p:cNvPr id="11" name="Picture 9"/>
          <p:cNvPicPr>
            <a:picLocks noChangeAspect="1" noChangeArrowheads="1"/>
          </p:cNvPicPr>
          <p:nvPr/>
        </p:nvPicPr>
        <p:blipFill>
          <a:blip r:embed="rId9" cstate="print"/>
          <a:srcRect/>
          <a:stretch>
            <a:fillRect/>
          </a:stretch>
        </p:blipFill>
        <p:spPr bwMode="auto">
          <a:xfrm>
            <a:off x="3786182" y="6276975"/>
            <a:ext cx="1762125" cy="5810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3"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2000"/>
                                        <p:tgtEl>
                                          <p:spTgt spid="6"/>
                                        </p:tgtEl>
                                      </p:cBhvr>
                                    </p:animEffect>
                                  </p:childTnLst>
                                </p:cTn>
                              </p:par>
                            </p:childTnLst>
                          </p:cTn>
                        </p:par>
                        <p:par>
                          <p:cTn id="17" fill="hold">
                            <p:stCondLst>
                              <p:cond delay="5000"/>
                            </p:stCondLst>
                            <p:childTnLst>
                              <p:par>
                                <p:cTn id="18" presetID="8"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amond(in)">
                                      <p:cBhvr>
                                        <p:cTn id="20" dur="2000"/>
                                        <p:tgtEl>
                                          <p:spTgt spid="7"/>
                                        </p:tgtEl>
                                      </p:cBhvr>
                                    </p:animEffect>
                                  </p:childTnLst>
                                </p:cTn>
                              </p:par>
                            </p:childTnLst>
                          </p:cTn>
                        </p:par>
                        <p:par>
                          <p:cTn id="21" fill="hold">
                            <p:stCondLst>
                              <p:cond delay="7000"/>
                            </p:stCondLst>
                            <p:childTnLst>
                              <p:par>
                                <p:cTn id="22" presetID="8" presetClass="entr" presetSubtype="16"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amond(in)">
                                      <p:cBhvr>
                                        <p:cTn id="24" dur="2000"/>
                                        <p:tgtEl>
                                          <p:spTgt spid="8"/>
                                        </p:tgtEl>
                                      </p:cBhvr>
                                    </p:animEffect>
                                  </p:childTnLst>
                                </p:cTn>
                              </p:par>
                            </p:childTnLst>
                          </p:cTn>
                        </p:par>
                        <p:par>
                          <p:cTn id="25" fill="hold">
                            <p:stCondLst>
                              <p:cond delay="9000"/>
                            </p:stCondLst>
                            <p:childTnLst>
                              <p:par>
                                <p:cTn id="26" presetID="5" presetClass="entr" presetSubtype="1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2000"/>
                                        <p:tgtEl>
                                          <p:spTgt spid="9"/>
                                        </p:tgtEl>
                                      </p:cBhvr>
                                    </p:animEffect>
                                  </p:childTnLst>
                                </p:cTn>
                              </p:par>
                            </p:childTnLst>
                          </p:cTn>
                        </p:par>
                        <p:par>
                          <p:cTn id="29" fill="hold">
                            <p:stCondLst>
                              <p:cond delay="11000"/>
                            </p:stCondLst>
                            <p:childTnLst>
                              <p:par>
                                <p:cTn id="30" presetID="5" presetClass="entr" presetSubtype="1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2000"/>
                                        <p:tgtEl>
                                          <p:spTgt spid="10"/>
                                        </p:tgtEl>
                                      </p:cBhvr>
                                    </p:animEffect>
                                  </p:childTnLst>
                                </p:cTn>
                              </p:par>
                            </p:childTnLst>
                          </p:cTn>
                        </p:par>
                        <p:par>
                          <p:cTn id="33" fill="hold">
                            <p:stCondLst>
                              <p:cond delay="13000"/>
                            </p:stCondLst>
                            <p:childTnLst>
                              <p:par>
                                <p:cTn id="34" presetID="2" presetClass="entr" presetSubtype="4"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2000" fill="hold"/>
                                        <p:tgtEl>
                                          <p:spTgt spid="11"/>
                                        </p:tgtEl>
                                        <p:attrNameLst>
                                          <p:attrName>ppt_x</p:attrName>
                                        </p:attrNameLst>
                                      </p:cBhvr>
                                      <p:tavLst>
                                        <p:tav tm="0">
                                          <p:val>
                                            <p:strVal val="#ppt_x"/>
                                          </p:val>
                                        </p:tav>
                                        <p:tav tm="100000">
                                          <p:val>
                                            <p:strVal val="#ppt_x"/>
                                          </p:val>
                                        </p:tav>
                                      </p:tavLst>
                                    </p:anim>
                                    <p:anim calcmode="lin" valueType="num">
                                      <p:cBhvr additive="base">
                                        <p:cTn id="37"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642918"/>
            <a:ext cx="8229600" cy="4929222"/>
          </a:xfrm>
        </p:spPr>
        <p:txBody>
          <a:bodyPr>
            <a:normAutofit/>
          </a:bodyPr>
          <a:lstStyle/>
          <a:p>
            <a:r>
              <a:rPr lang="fr-FR" sz="6000" dirty="0" smtClean="0"/>
              <a:t>Les différent type d’anticorps monoclonaux</a:t>
            </a:r>
            <a:endParaRPr lang="fr-FR" sz="6000" dirty="0"/>
          </a:p>
        </p:txBody>
      </p:sp>
      <p:sp>
        <p:nvSpPr>
          <p:cNvPr id="3" name="Espace réservé du contenu 2"/>
          <p:cNvSpPr>
            <a:spLocks noGrp="1"/>
          </p:cNvSpPr>
          <p:nvPr>
            <p:ph idx="1"/>
          </p:nvPr>
        </p:nvSpPr>
        <p:spPr/>
        <p:txBody>
          <a:bodyPr/>
          <a:lstStyle/>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45719"/>
          </a:xfrm>
        </p:spPr>
        <p:txBody>
          <a:bodyPr>
            <a:normAutofit fontScale="90000"/>
          </a:bodyPr>
          <a:lstStyle/>
          <a:p>
            <a:endParaRPr lang="fr-FR" dirty="0"/>
          </a:p>
        </p:txBody>
      </p:sp>
      <p:graphicFrame>
        <p:nvGraphicFramePr>
          <p:cNvPr id="4" name="Espace réservé du contenu 3"/>
          <p:cNvGraphicFramePr>
            <a:graphicFrameLocks noGrp="1"/>
          </p:cNvGraphicFramePr>
          <p:nvPr>
            <p:ph idx="1"/>
          </p:nvPr>
        </p:nvGraphicFramePr>
        <p:xfrm>
          <a:off x="457200" y="285729"/>
          <a:ext cx="7972452" cy="6295045"/>
        </p:xfrm>
        <a:graphic>
          <a:graphicData uri="http://schemas.openxmlformats.org/drawingml/2006/table">
            <a:tbl>
              <a:tblPr firstRow="1" bandRow="1">
                <a:tableStyleId>{5C22544A-7EE6-4342-B048-85BDC9FD1C3A}</a:tableStyleId>
              </a:tblPr>
              <a:tblGrid>
                <a:gridCol w="1993113"/>
                <a:gridCol w="1993113"/>
                <a:gridCol w="1993113"/>
                <a:gridCol w="1993113"/>
              </a:tblGrid>
              <a:tr h="491576">
                <a:tc>
                  <a:txBody>
                    <a:bodyPr/>
                    <a:lstStyle/>
                    <a:p>
                      <a:pPr marL="0" marR="0" algn="ctr">
                        <a:lnSpc>
                          <a:spcPct val="115000"/>
                        </a:lnSpc>
                        <a:spcBef>
                          <a:spcPts val="0"/>
                        </a:spcBef>
                        <a:spcAft>
                          <a:spcPts val="0"/>
                        </a:spcAft>
                      </a:pPr>
                      <a:r>
                        <a:rPr lang="fr-FR" sz="1500" b="0" cap="none" spc="0" dirty="0" smtClean="0">
                          <a:ln w="9000" cmpd="sng">
                            <a:solidFill>
                              <a:schemeClr val="tx2"/>
                            </a:solidFill>
                            <a:prstDash val="solid"/>
                          </a:ln>
                          <a:solidFill>
                            <a:schemeClr val="tx2"/>
                          </a:solidFill>
                          <a:effectLst/>
                          <a:latin typeface="Cambria" pitchFamily="18" charset="0"/>
                        </a:rPr>
                        <a:t>ATC</a:t>
                      </a:r>
                      <a:endParaRPr lang="en-US" sz="1500" b="0" cap="none" spc="0" dirty="0">
                        <a:ln w="9000" cmpd="sng">
                          <a:solidFill>
                            <a:schemeClr val="tx2"/>
                          </a:solidFill>
                          <a:prstDash val="solid"/>
                        </a:ln>
                        <a:solidFill>
                          <a:schemeClr val="tx2"/>
                        </a:solidFill>
                        <a:effectLst/>
                        <a:latin typeface="Cambria" pitchFamily="18" charset="0"/>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fr-FR" sz="1500" b="0" cap="none" spc="0" dirty="0" smtClean="0">
                          <a:ln w="9000" cmpd="sng">
                            <a:solidFill>
                              <a:schemeClr val="tx2"/>
                            </a:solidFill>
                            <a:prstDash val="solid"/>
                          </a:ln>
                          <a:solidFill>
                            <a:schemeClr val="tx2"/>
                          </a:solidFill>
                          <a:effectLst/>
                          <a:latin typeface="Cambria" pitchFamily="18" charset="0"/>
                        </a:rPr>
                        <a:t>Composition</a:t>
                      </a:r>
                      <a:endParaRPr lang="en-US" sz="1500" b="0" cap="none" spc="0" dirty="0">
                        <a:ln w="9000" cmpd="sng">
                          <a:solidFill>
                            <a:schemeClr val="tx2"/>
                          </a:solidFill>
                          <a:prstDash val="solid"/>
                        </a:ln>
                        <a:solidFill>
                          <a:schemeClr val="tx2"/>
                        </a:solidFill>
                        <a:effectLst/>
                        <a:latin typeface="Cambria" pitchFamily="18" charset="0"/>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fr-FR" sz="1500" b="0" cap="none" spc="0" dirty="0" smtClean="0">
                          <a:ln w="9000" cmpd="sng">
                            <a:solidFill>
                              <a:schemeClr val="tx2"/>
                            </a:solidFill>
                            <a:prstDash val="solid"/>
                          </a:ln>
                          <a:solidFill>
                            <a:schemeClr val="tx2"/>
                          </a:solidFill>
                          <a:effectLst/>
                          <a:latin typeface="Cambria" pitchFamily="18" charset="0"/>
                        </a:rPr>
                        <a:t>Technique</a:t>
                      </a:r>
                      <a:endParaRPr lang="en-US" sz="1500" b="0" cap="none" spc="0" dirty="0">
                        <a:ln w="9000" cmpd="sng">
                          <a:solidFill>
                            <a:schemeClr val="tx2"/>
                          </a:solidFill>
                          <a:prstDash val="solid"/>
                        </a:ln>
                        <a:solidFill>
                          <a:schemeClr val="tx2"/>
                        </a:solidFill>
                        <a:effectLst/>
                        <a:latin typeface="Cambria" pitchFamily="18" charset="0"/>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fr-FR" sz="1500" b="0" cap="none" spc="0" dirty="0" smtClean="0">
                          <a:ln w="9000" cmpd="sng">
                            <a:solidFill>
                              <a:schemeClr val="tx2"/>
                            </a:solidFill>
                            <a:prstDash val="solid"/>
                          </a:ln>
                          <a:solidFill>
                            <a:schemeClr val="tx2"/>
                          </a:solidFill>
                          <a:effectLst/>
                          <a:latin typeface="Cambria" pitchFamily="18" charset="0"/>
                        </a:rPr>
                        <a:t>Inconvénients</a:t>
                      </a:r>
                      <a:endParaRPr lang="en-US" sz="1500" b="0" cap="none" spc="0" dirty="0">
                        <a:ln w="9000" cmpd="sng">
                          <a:solidFill>
                            <a:schemeClr val="tx2"/>
                          </a:solidFill>
                          <a:prstDash val="solid"/>
                        </a:ln>
                        <a:solidFill>
                          <a:schemeClr val="tx2"/>
                        </a:solidFill>
                        <a:effectLst/>
                        <a:latin typeface="Cambria" pitchFamily="18" charset="0"/>
                        <a:ea typeface="Times New Roman"/>
                        <a:cs typeface="Arial"/>
                      </a:endParaRPr>
                    </a:p>
                  </a:txBody>
                  <a:tcPr marL="68580" marR="68580" marT="0" marB="0" anchor="ctr"/>
                </a:tc>
              </a:tr>
              <a:tr h="1433766">
                <a:tc>
                  <a:txBody>
                    <a:bodyPr/>
                    <a:lstStyle/>
                    <a:p>
                      <a:pPr marL="0" marR="0" algn="ctr">
                        <a:lnSpc>
                          <a:spcPct val="115000"/>
                        </a:lnSpc>
                        <a:spcBef>
                          <a:spcPts val="0"/>
                        </a:spcBef>
                        <a:spcAft>
                          <a:spcPts val="0"/>
                        </a:spcAft>
                      </a:pPr>
                      <a:r>
                        <a:rPr lang="fr-FR" sz="1500" b="0" cap="none" spc="0" dirty="0" smtClean="0">
                          <a:ln w="9000" cmpd="sng">
                            <a:solidFill>
                              <a:srgbClr val="7030A0"/>
                            </a:solidFill>
                            <a:prstDash val="solid"/>
                          </a:ln>
                          <a:solidFill>
                            <a:schemeClr val="accent2"/>
                          </a:solidFill>
                          <a:effectLst/>
                          <a:latin typeface="Cambria" pitchFamily="18" charset="0"/>
                        </a:rPr>
                        <a:t>Murins</a:t>
                      </a:r>
                      <a:endParaRPr lang="en-US" sz="1500" b="0" cap="none" spc="0" dirty="0">
                        <a:ln w="9000" cmpd="sng">
                          <a:solidFill>
                            <a:srgbClr val="7030A0"/>
                          </a:solidFill>
                          <a:prstDash val="solid"/>
                        </a:ln>
                        <a:solidFill>
                          <a:schemeClr val="accent2"/>
                        </a:solidFill>
                        <a:effectLst/>
                        <a:latin typeface="Cambria" pitchFamily="18" charset="0"/>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fr-FR"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Murin</a:t>
                      </a:r>
                      <a:endParaRPr lang="en-US" sz="1500" b="0" cap="none" spc="0" dirty="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fr-FR"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Technique des hybridomes</a:t>
                      </a:r>
                      <a:endParaRPr lang="en-US" sz="1500" b="0" cap="none" spc="0" dirty="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fr-FR"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-Faible fixation</a:t>
                      </a:r>
                      <a:endParaRPr lang="en-US"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endParaRPr>
                    </a:p>
                    <a:p>
                      <a:pPr marL="0" marR="0" algn="ctr">
                        <a:lnSpc>
                          <a:spcPct val="115000"/>
                        </a:lnSpc>
                        <a:spcBef>
                          <a:spcPts val="0"/>
                        </a:spcBef>
                        <a:spcAft>
                          <a:spcPts val="0"/>
                        </a:spcAft>
                      </a:pPr>
                      <a:r>
                        <a:rPr lang="fr-FR"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 </a:t>
                      </a:r>
                      <a:r>
                        <a:rPr lang="fr-FR" sz="1500" b="0" cap="none" spc="0" dirty="0" err="1"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Immunogénicité</a:t>
                      </a:r>
                      <a:endParaRPr lang="en-US"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endParaRPr>
                    </a:p>
                    <a:p>
                      <a:pPr marL="0" marR="0" algn="ctr">
                        <a:lnSpc>
                          <a:spcPct val="115000"/>
                        </a:lnSpc>
                        <a:spcBef>
                          <a:spcPts val="0"/>
                        </a:spcBef>
                        <a:spcAft>
                          <a:spcPts val="0"/>
                        </a:spcAft>
                      </a:pPr>
                      <a:r>
                        <a:rPr lang="fr-FR"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 Une demi-vie courte.</a:t>
                      </a:r>
                      <a:endParaRPr lang="en-US" sz="1500" b="0" cap="none" spc="0" dirty="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ea typeface="Times New Roman"/>
                        <a:cs typeface="Arial"/>
                      </a:endParaRPr>
                    </a:p>
                  </a:txBody>
                  <a:tcPr marL="68580" marR="68580" marT="0" marB="0" anchor="ctr"/>
                </a:tc>
              </a:tr>
              <a:tr h="1843413">
                <a:tc>
                  <a:txBody>
                    <a:bodyPr/>
                    <a:lstStyle/>
                    <a:p>
                      <a:pPr marL="0" marR="0" algn="ctr">
                        <a:lnSpc>
                          <a:spcPct val="115000"/>
                        </a:lnSpc>
                        <a:spcBef>
                          <a:spcPts val="0"/>
                        </a:spcBef>
                        <a:spcAft>
                          <a:spcPts val="0"/>
                        </a:spcAft>
                      </a:pPr>
                      <a:endParaRPr lang="fr-FR" sz="1500" b="0" cap="none" spc="0" dirty="0" smtClean="0">
                        <a:ln w="9000" cmpd="sng">
                          <a:solidFill>
                            <a:srgbClr val="7030A0"/>
                          </a:solidFill>
                          <a:prstDash val="solid"/>
                        </a:ln>
                        <a:solidFill>
                          <a:schemeClr val="accent2"/>
                        </a:solidFill>
                        <a:effectLst/>
                        <a:latin typeface="Cambria" pitchFamily="18" charset="0"/>
                      </a:endParaRPr>
                    </a:p>
                    <a:p>
                      <a:pPr marL="0" marR="0" algn="ctr">
                        <a:lnSpc>
                          <a:spcPct val="115000"/>
                        </a:lnSpc>
                        <a:spcBef>
                          <a:spcPts val="0"/>
                        </a:spcBef>
                        <a:spcAft>
                          <a:spcPts val="0"/>
                        </a:spcAft>
                      </a:pPr>
                      <a:r>
                        <a:rPr lang="fr-FR" sz="1500" b="0" cap="none" spc="0" dirty="0" smtClean="0">
                          <a:ln w="9000" cmpd="sng">
                            <a:solidFill>
                              <a:srgbClr val="7030A0"/>
                            </a:solidFill>
                            <a:prstDash val="solid"/>
                          </a:ln>
                          <a:solidFill>
                            <a:schemeClr val="accent2"/>
                          </a:solidFill>
                          <a:effectLst/>
                          <a:latin typeface="Cambria" pitchFamily="18" charset="0"/>
                        </a:rPr>
                        <a:t>Anticorps Chimériques</a:t>
                      </a:r>
                      <a:endParaRPr lang="en-US" sz="1500" b="0" cap="none" spc="0" dirty="0">
                        <a:ln w="9000" cmpd="sng">
                          <a:solidFill>
                            <a:srgbClr val="7030A0"/>
                          </a:solidFill>
                          <a:prstDash val="solid"/>
                        </a:ln>
                        <a:solidFill>
                          <a:schemeClr val="accent2"/>
                        </a:solidFill>
                        <a:effectLst/>
                        <a:latin typeface="Cambria" pitchFamily="18" charset="0"/>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fr-FR"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DV :murine</a:t>
                      </a:r>
                      <a:endParaRPr lang="en-US"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endParaRPr>
                    </a:p>
                    <a:p>
                      <a:pPr marL="0" marR="0" algn="ctr">
                        <a:lnSpc>
                          <a:spcPct val="115000"/>
                        </a:lnSpc>
                        <a:spcBef>
                          <a:spcPts val="0"/>
                        </a:spcBef>
                        <a:spcAft>
                          <a:spcPts val="0"/>
                        </a:spcAft>
                      </a:pPr>
                      <a:r>
                        <a:rPr lang="fr-FR"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DC :humaine</a:t>
                      </a:r>
                      <a:endParaRPr lang="en-US" sz="1500" b="0" cap="none" spc="0" dirty="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ea typeface="Times New Roman"/>
                        <a:cs typeface="Arial"/>
                      </a:endParaRPr>
                    </a:p>
                  </a:txBody>
                  <a:tcPr marL="68580" marR="68580" marT="0" marB="0" anchor="ctr"/>
                </a:tc>
                <a:tc>
                  <a:txBody>
                    <a:bodyPr/>
                    <a:lstStyle/>
                    <a:p>
                      <a:pPr marL="0" marR="0" algn="ctr" rtl="0">
                        <a:lnSpc>
                          <a:spcPct val="115000"/>
                        </a:lnSpc>
                        <a:spcBef>
                          <a:spcPts val="0"/>
                        </a:spcBef>
                        <a:spcAft>
                          <a:spcPts val="0"/>
                        </a:spcAft>
                      </a:pPr>
                      <a:r>
                        <a:rPr lang="fr-FR"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Fusionner des gènes codant les régions variables d'un anticorps murin et les régions constantes d'une </a:t>
                      </a:r>
                      <a:r>
                        <a:rPr lang="fr-FR" sz="1500" b="0" cap="none" spc="0" dirty="0" err="1"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Ig</a:t>
                      </a:r>
                      <a:r>
                        <a:rPr lang="fr-FR"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 humaine</a:t>
                      </a:r>
                      <a:endParaRPr lang="en-US" sz="1500" b="0" cap="none" spc="0" dirty="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ea typeface="Times New Roman"/>
                        <a:cs typeface="Arial"/>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Char char="-"/>
                        <a:tabLst/>
                        <a:defRPr/>
                      </a:pPr>
                      <a:r>
                        <a:rPr lang="fr-FR" sz="1500" b="0" cap="none" spc="0" dirty="0" err="1"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Immunogénicité</a:t>
                      </a:r>
                      <a:r>
                        <a:rPr lang="fr-FR"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a:t>
                      </a:r>
                      <a:endParaRPr lang="en-US"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endParaRPr>
                    </a:p>
                    <a:p>
                      <a:pPr marL="0" marR="0" algn="ctr">
                        <a:lnSpc>
                          <a:spcPct val="115000"/>
                        </a:lnSpc>
                        <a:spcBef>
                          <a:spcPts val="0"/>
                        </a:spcBef>
                        <a:spcAft>
                          <a:spcPts val="0"/>
                        </a:spcAft>
                        <a:buFontTx/>
                        <a:buChar char="-"/>
                      </a:pPr>
                      <a:r>
                        <a:rPr lang="fr-FR"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Elles peuvent induire une réponse immune humaine anti-souris.</a:t>
                      </a:r>
                      <a:endParaRPr lang="en-US" sz="1500" b="0" cap="none" spc="0" dirty="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ea typeface="Times New Roman"/>
                        <a:cs typeface="Arial"/>
                      </a:endParaRPr>
                    </a:p>
                  </a:txBody>
                  <a:tcPr marL="68580" marR="68580" marT="0" marB="0" anchor="ctr"/>
                </a:tc>
              </a:tr>
              <a:tr h="1474730">
                <a:tc>
                  <a:txBody>
                    <a:bodyPr/>
                    <a:lstStyle/>
                    <a:p>
                      <a:pPr marL="0" marR="0" algn="ctr">
                        <a:lnSpc>
                          <a:spcPct val="115000"/>
                        </a:lnSpc>
                        <a:spcBef>
                          <a:spcPts val="0"/>
                        </a:spcBef>
                        <a:spcAft>
                          <a:spcPts val="0"/>
                        </a:spcAft>
                      </a:pPr>
                      <a:endParaRPr lang="fr-FR" sz="1500" b="0" cap="none" spc="0" dirty="0" smtClean="0">
                        <a:ln w="9000" cmpd="sng">
                          <a:solidFill>
                            <a:srgbClr val="7030A0"/>
                          </a:solidFill>
                          <a:prstDash val="solid"/>
                        </a:ln>
                        <a:solidFill>
                          <a:schemeClr val="accent2"/>
                        </a:solidFill>
                        <a:effectLst/>
                        <a:latin typeface="Cambria" pitchFamily="18" charset="0"/>
                      </a:endParaRPr>
                    </a:p>
                    <a:p>
                      <a:pPr marL="0" marR="0" algn="ctr">
                        <a:lnSpc>
                          <a:spcPct val="115000"/>
                        </a:lnSpc>
                        <a:spcBef>
                          <a:spcPts val="0"/>
                        </a:spcBef>
                        <a:spcAft>
                          <a:spcPts val="0"/>
                        </a:spcAft>
                      </a:pPr>
                      <a:r>
                        <a:rPr lang="fr-FR" sz="1500" b="0" cap="none" spc="0" dirty="0" smtClean="0">
                          <a:ln w="9000" cmpd="sng">
                            <a:solidFill>
                              <a:srgbClr val="7030A0"/>
                            </a:solidFill>
                            <a:prstDash val="solid"/>
                          </a:ln>
                          <a:solidFill>
                            <a:schemeClr val="accent2"/>
                          </a:solidFill>
                          <a:effectLst/>
                          <a:latin typeface="Cambria" pitchFamily="18" charset="0"/>
                        </a:rPr>
                        <a:t>Humanisés </a:t>
                      </a:r>
                      <a:endParaRPr lang="en-US" sz="1500" b="0" cap="none" spc="0" dirty="0">
                        <a:ln w="9000" cmpd="sng">
                          <a:solidFill>
                            <a:srgbClr val="7030A0"/>
                          </a:solidFill>
                          <a:prstDash val="solid"/>
                        </a:ln>
                        <a:solidFill>
                          <a:schemeClr val="accent2"/>
                        </a:solidFill>
                        <a:effectLst/>
                        <a:latin typeface="Cambria" pitchFamily="18" charset="0"/>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fr-FR" sz="1500" b="0" cap="none" spc="0" dirty="0" err="1"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Ig</a:t>
                      </a:r>
                      <a:r>
                        <a:rPr lang="fr-FR"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 humaine</a:t>
                      </a:r>
                      <a:endParaRPr lang="en-US"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endParaRPr>
                    </a:p>
                    <a:p>
                      <a:pPr marL="0" marR="0" algn="ctr">
                        <a:lnSpc>
                          <a:spcPct val="115000"/>
                        </a:lnSpc>
                        <a:spcBef>
                          <a:spcPts val="0"/>
                        </a:spcBef>
                        <a:spcAft>
                          <a:spcPts val="0"/>
                        </a:spcAft>
                      </a:pPr>
                      <a:r>
                        <a:rPr lang="fr-FR"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CDR murines</a:t>
                      </a:r>
                      <a:endParaRPr lang="en-US" sz="1500" b="0" cap="none" spc="0" dirty="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fr-FR"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Greffer les régions hypervariables murines(</a:t>
                      </a:r>
                      <a:r>
                        <a:rPr lang="fr-FR" sz="1500" b="0" cap="none" spc="0" dirty="0" err="1"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cdr</a:t>
                      </a:r>
                      <a:r>
                        <a:rPr lang="fr-FR"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 dans la région variable d'une </a:t>
                      </a:r>
                      <a:r>
                        <a:rPr lang="fr-FR" sz="1500" b="0" cap="none" spc="0" dirty="0" err="1"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Ig</a:t>
                      </a:r>
                      <a:r>
                        <a:rPr lang="fr-FR"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 humaine</a:t>
                      </a:r>
                      <a:endParaRPr lang="en-US" sz="1500" b="0" cap="none" spc="0" dirty="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fr-FR"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L'affinité de l'anticorps humanisé n'est pas toujours aussi élevée que l'anticorps d'origine.</a:t>
                      </a:r>
                      <a:endParaRPr lang="en-US" sz="1500" b="0" cap="none" spc="0" dirty="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ea typeface="Times New Roman"/>
                        <a:cs typeface="Arial"/>
                      </a:endParaRPr>
                    </a:p>
                  </a:txBody>
                  <a:tcPr marL="68580" marR="68580" marT="0" marB="0" anchor="ctr"/>
                </a:tc>
              </a:tr>
              <a:tr h="852891">
                <a:tc>
                  <a:txBody>
                    <a:bodyPr/>
                    <a:lstStyle/>
                    <a:p>
                      <a:pPr marL="0" marR="0" algn="ctr">
                        <a:lnSpc>
                          <a:spcPct val="115000"/>
                        </a:lnSpc>
                        <a:spcBef>
                          <a:spcPts val="0"/>
                        </a:spcBef>
                        <a:spcAft>
                          <a:spcPts val="0"/>
                        </a:spcAft>
                      </a:pPr>
                      <a:r>
                        <a:rPr lang="fr-FR" sz="1500" b="0" cap="none" spc="0" dirty="0" smtClean="0">
                          <a:ln w="9000" cmpd="sng">
                            <a:solidFill>
                              <a:srgbClr val="7030A0"/>
                            </a:solidFill>
                            <a:prstDash val="solid"/>
                          </a:ln>
                          <a:solidFill>
                            <a:schemeClr val="accent2"/>
                          </a:solidFill>
                          <a:effectLst/>
                          <a:latin typeface="Cambria" pitchFamily="18" charset="0"/>
                        </a:rPr>
                        <a:t>Entièrement </a:t>
                      </a:r>
                    </a:p>
                    <a:p>
                      <a:pPr marL="0" marR="0" algn="ctr">
                        <a:lnSpc>
                          <a:spcPct val="115000"/>
                        </a:lnSpc>
                        <a:spcBef>
                          <a:spcPts val="0"/>
                        </a:spcBef>
                        <a:spcAft>
                          <a:spcPts val="0"/>
                        </a:spcAft>
                      </a:pPr>
                      <a:r>
                        <a:rPr lang="fr-FR" sz="1500" b="0" cap="none" spc="0" dirty="0" smtClean="0">
                          <a:ln w="9000" cmpd="sng">
                            <a:solidFill>
                              <a:srgbClr val="7030A0"/>
                            </a:solidFill>
                            <a:prstDash val="solid"/>
                          </a:ln>
                          <a:solidFill>
                            <a:schemeClr val="accent2"/>
                          </a:solidFill>
                          <a:effectLst/>
                          <a:latin typeface="Cambria" pitchFamily="18" charset="0"/>
                        </a:rPr>
                        <a:t>humanisé </a:t>
                      </a:r>
                      <a:endParaRPr lang="en-US" sz="1500" b="0" cap="none" spc="0" dirty="0">
                        <a:ln w="9000" cmpd="sng">
                          <a:solidFill>
                            <a:srgbClr val="7030A0"/>
                          </a:solidFill>
                          <a:prstDash val="solid"/>
                        </a:ln>
                        <a:solidFill>
                          <a:schemeClr val="accent2"/>
                        </a:solidFill>
                        <a:effectLst/>
                        <a:latin typeface="Cambria" pitchFamily="18" charset="0"/>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fr-FR"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Humain</a:t>
                      </a:r>
                      <a:endParaRPr lang="en-US" sz="1500" b="0" cap="none" spc="0" dirty="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fr-FR"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Techniques d'hybridomes.</a:t>
                      </a:r>
                      <a:endParaRPr lang="en-US"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endParaRPr>
                    </a:p>
                    <a:p>
                      <a:pPr marL="0" marR="0" algn="ctr">
                        <a:lnSpc>
                          <a:spcPct val="115000"/>
                        </a:lnSpc>
                        <a:spcBef>
                          <a:spcPts val="0"/>
                        </a:spcBef>
                        <a:spcAft>
                          <a:spcPts val="0"/>
                        </a:spcAft>
                      </a:pPr>
                      <a:r>
                        <a:rPr lang="fr-FR"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 Phage display.</a:t>
                      </a:r>
                      <a:endParaRPr lang="en-US"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endParaRPr>
                    </a:p>
                    <a:p>
                      <a:pPr marL="0" marR="0" algn="ctr">
                        <a:lnSpc>
                          <a:spcPct val="115000"/>
                        </a:lnSpc>
                        <a:spcBef>
                          <a:spcPts val="0"/>
                        </a:spcBef>
                        <a:spcAft>
                          <a:spcPts val="0"/>
                        </a:spcAft>
                      </a:pPr>
                      <a:r>
                        <a:rPr lang="fr-FR"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 Souris transgénique.</a:t>
                      </a:r>
                      <a:endParaRPr lang="en-US" sz="1500" b="0" cap="none" spc="0" dirty="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ea typeface="Times New Roman"/>
                        <a:cs typeface="Arial"/>
                      </a:endParaRPr>
                    </a:p>
                  </a:txBody>
                  <a:tcPr marL="68580" marR="68580" marT="0" marB="0" anchor="ctr"/>
                </a:tc>
                <a:tc>
                  <a:txBody>
                    <a:bodyPr/>
                    <a:lstStyle/>
                    <a:p>
                      <a:pPr marL="0" marR="0" algn="ctr">
                        <a:lnSpc>
                          <a:spcPct val="115000"/>
                        </a:lnSpc>
                        <a:spcBef>
                          <a:spcPts val="0"/>
                        </a:spcBef>
                        <a:spcAft>
                          <a:spcPts val="0"/>
                        </a:spcAft>
                      </a:pPr>
                      <a:r>
                        <a:rPr lang="fr-FR" sz="1500" b="0" cap="none"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rPr>
                        <a:t>/</a:t>
                      </a:r>
                      <a:endParaRPr lang="en-US" sz="1500" b="0" cap="none" spc="0" dirty="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pitchFamily="18" charset="0"/>
                        <a:ea typeface="Times New Roman"/>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28"/>
            <a:ext cx="8229600" cy="857256"/>
          </a:xfrm>
        </p:spPr>
        <p:txBody>
          <a:bodyPr>
            <a:normAutofit/>
          </a:bodyPr>
          <a:lstStyle/>
          <a:p>
            <a:r>
              <a:rPr lang="fr-FR" b="1" u="sng" dirty="0" smtClean="0">
                <a:solidFill>
                  <a:schemeClr val="accent1"/>
                </a:solidFill>
              </a:rPr>
              <a:t>4/PRODUCTION </a:t>
            </a:r>
            <a:endParaRPr lang="fr-FR" b="1" u="sng" dirty="0">
              <a:solidFill>
                <a:schemeClr val="accent1"/>
              </a:solidFill>
            </a:endParaRPr>
          </a:p>
        </p:txBody>
      </p:sp>
      <p:sp>
        <p:nvSpPr>
          <p:cNvPr id="3" name="Espace réservé du contenu 2"/>
          <p:cNvSpPr>
            <a:spLocks noGrp="1"/>
          </p:cNvSpPr>
          <p:nvPr>
            <p:ph idx="1"/>
          </p:nvPr>
        </p:nvSpPr>
        <p:spPr>
          <a:xfrm>
            <a:off x="457200" y="1357298"/>
            <a:ext cx="8229600" cy="4967302"/>
          </a:xfrm>
        </p:spPr>
        <p:txBody>
          <a:bodyPr>
            <a:normAutofit fontScale="92500" lnSpcReduction="20000"/>
          </a:bodyPr>
          <a:lstStyle/>
          <a:p>
            <a:r>
              <a:rPr lang="fr-FR" dirty="0" smtClean="0"/>
              <a:t>La production des </a:t>
            </a:r>
            <a:r>
              <a:rPr lang="fr-FR" dirty="0" err="1" smtClean="0"/>
              <a:t>AcM</a:t>
            </a:r>
            <a:r>
              <a:rPr lang="fr-FR" dirty="0" smtClean="0"/>
              <a:t> passe par l'immunisation (in vivo) de cellules lymphoïdes sécrétant des anticorps, puis la sélection (in vitro) d'un hybridome producteur d'anticorps et en fin, par la multiplication de clones de l'hybridome (soit in vitro, soit in vivo).                                                                                             1. La première étape se fait généralement à l'aide d'un ou de plusieurs rats ou souris (âgées de 6 à 8 semaines). L'antigène est généralement, mais pas toujours, injecté à l'animal conjointement avec un adjuvant</a:t>
            </a:r>
          </a:p>
          <a:p>
            <a:pPr>
              <a:buNone/>
            </a:pPr>
            <a:r>
              <a:rPr lang="fr-FR" dirty="0" smtClean="0"/>
              <a:t>2. On doit effectuer les saignées d'essai 3 jours après le dernier rappel pour vérifier qu'il y a une réponse appropriée contre l'antigène et qu'il y a production des anticorps spécifiques. Après on doit administrer un autre rappel à la souris, puis l'euthanasier 3 jours plus tard et prélever sa rate(cellules lymphoïdes)</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buNone/>
            </a:pPr>
            <a:r>
              <a:rPr lang="fr-FR" sz="2000" dirty="0" smtClean="0"/>
              <a:t>  3. Par l'ajout de polyéthylène glycol qui favorise la fusion des membranes, on fait fusionner les cellules lymphoïdes avec des cellules </a:t>
            </a:r>
            <a:r>
              <a:rPr lang="fr-FR" sz="2000" dirty="0" err="1" smtClean="0"/>
              <a:t>myélomateuses</a:t>
            </a:r>
            <a:r>
              <a:rPr lang="fr-FR" sz="2000" dirty="0" smtClean="0"/>
              <a:t> parentales cultivées </a:t>
            </a:r>
            <a:r>
              <a:rPr lang="fr-FR" sz="2000" i="1" dirty="0" smtClean="0"/>
              <a:t>in vitro</a:t>
            </a:r>
            <a:r>
              <a:rPr lang="fr-FR" sz="2000" dirty="0" smtClean="0"/>
              <a:t>. </a:t>
            </a:r>
          </a:p>
          <a:p>
            <a:pPr>
              <a:buNone/>
            </a:pPr>
            <a:r>
              <a:rPr lang="fr-FR" sz="2000" dirty="0" smtClean="0"/>
              <a:t>4. Le mélange formé par les 2 types de cellules non fusionnées et les nouvelles cellules hybrides est placé sur un milieu de culture sélectif contenant du HAT, un mélange d'</a:t>
            </a:r>
            <a:r>
              <a:rPr lang="fr-FR" sz="2000" dirty="0" err="1" smtClean="0"/>
              <a:t>hypoxanthine</a:t>
            </a:r>
            <a:r>
              <a:rPr lang="fr-FR" sz="2000" dirty="0" smtClean="0"/>
              <a:t>, d'</a:t>
            </a:r>
            <a:r>
              <a:rPr lang="fr-FR" sz="2000" dirty="0" err="1" smtClean="0"/>
              <a:t>aminoptérine</a:t>
            </a:r>
            <a:r>
              <a:rPr lang="fr-FR" sz="2000" dirty="0" smtClean="0"/>
              <a:t> et de </a:t>
            </a:r>
            <a:r>
              <a:rPr lang="fr-FR" sz="2000" dirty="0" err="1" smtClean="0"/>
              <a:t>thymidine</a:t>
            </a:r>
            <a:r>
              <a:rPr lang="fr-FR" sz="2000" dirty="0" smtClean="0"/>
              <a:t>. L'</a:t>
            </a:r>
            <a:r>
              <a:rPr lang="fr-FR" sz="2000" dirty="0" err="1" smtClean="0"/>
              <a:t>aminoptérine</a:t>
            </a:r>
            <a:r>
              <a:rPr lang="fr-FR" sz="2000" dirty="0" smtClean="0"/>
              <a:t> contenue dans le HAT est une toxine puissante qui bloque l'une des voies métaboliques.                                                                            *les cellules </a:t>
            </a:r>
            <a:r>
              <a:rPr lang="fr-FR" sz="2000" dirty="0" err="1" smtClean="0"/>
              <a:t>myélomateuses</a:t>
            </a:r>
            <a:r>
              <a:rPr lang="fr-FR" sz="2000" dirty="0" smtClean="0"/>
              <a:t> ont une déficience (HGPRT</a:t>
            </a:r>
            <a:r>
              <a:rPr lang="fr-FR" sz="2000" baseline="30000" dirty="0" smtClean="0"/>
              <a:t>-</a:t>
            </a:r>
            <a:r>
              <a:rPr lang="fr-FR" sz="2000" dirty="0" smtClean="0"/>
              <a:t> : </a:t>
            </a:r>
            <a:r>
              <a:rPr lang="fr-FR" sz="2000" dirty="0" err="1" smtClean="0"/>
              <a:t>Hypoxanthine</a:t>
            </a:r>
            <a:r>
              <a:rPr lang="fr-FR" sz="2000" dirty="0" smtClean="0"/>
              <a:t>-Guanine-</a:t>
            </a:r>
            <a:r>
              <a:rPr lang="fr-FR" sz="2000" dirty="0" err="1" smtClean="0"/>
              <a:t>Phosphoribosyl</a:t>
            </a:r>
            <a:r>
              <a:rPr lang="fr-FR" sz="2000" dirty="0" smtClean="0"/>
              <a:t> transférase) qui les en empêche et elles finissent donc par mourir.                                              *Les cellules de la rate meurent naturellement au bout d'1 à 2 semaines de culture, mais les cellules fusionnées survivent parce qu'elles ont acquis à la fois l'immortalité des cellules </a:t>
            </a:r>
            <a:r>
              <a:rPr lang="fr-FR" sz="2000" dirty="0" err="1" smtClean="0"/>
              <a:t>myélomateuses</a:t>
            </a:r>
            <a:r>
              <a:rPr lang="fr-FR" sz="2000" dirty="0" smtClean="0"/>
              <a:t> et la voie métabolique de rechange des cellules de la rate. </a:t>
            </a:r>
          </a:p>
          <a:p>
            <a:pPr algn="ctr"/>
            <a:endParaRPr lang="fr-F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smtClean="0"/>
              <a:t>5.Par </a:t>
            </a:r>
            <a:r>
              <a:rPr lang="fr-FR" dirty="0" smtClean="0"/>
              <a:t>des procédures de dosage immunologique, on trie les hybridomes qui sécrètent l'anticorps recherché. 6. Les hybridomes ainsi sélectionnés sont souvent clonés 2 ou 3 fois </a:t>
            </a:r>
            <a:r>
              <a:rPr lang="fr-FR" i="1" dirty="0" smtClean="0"/>
              <a:t>in vitro </a:t>
            </a:r>
            <a:r>
              <a:rPr lang="fr-FR" dirty="0" smtClean="0"/>
              <a:t>pour assurer la production de cultures d'hybridomes                                                             7. On peut multiplier les hybridomes ainsi clonés soit en continuant de les cultiver </a:t>
            </a:r>
            <a:r>
              <a:rPr lang="fr-FR" i="1" dirty="0" smtClean="0"/>
              <a:t>in vitro</a:t>
            </a:r>
            <a:r>
              <a:rPr lang="fr-FR" dirty="0" smtClean="0"/>
              <a:t>, soit </a:t>
            </a:r>
            <a:r>
              <a:rPr lang="fr-FR" i="1" dirty="0" smtClean="0"/>
              <a:t>in vivo</a:t>
            </a:r>
            <a:r>
              <a:rPr lang="fr-FR" dirty="0" smtClean="0"/>
              <a:t>. </a:t>
            </a:r>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descr="E:\usthb\immuno\333.pn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solidFill>
                  <a:schemeClr val="accent1"/>
                </a:solidFill>
              </a:rPr>
              <a:t>5/MECANISME D’ACTION:</a:t>
            </a:r>
            <a:endParaRPr lang="fr-FR" b="1" u="sng" dirty="0">
              <a:solidFill>
                <a:schemeClr val="accent1"/>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t>Les anticorps monoclonaux peuvent fonctionner selon trois principaux modes d’action :                                                                     - en </a:t>
            </a:r>
            <a:r>
              <a:rPr lang="fr-FR" b="1" dirty="0" smtClean="0"/>
              <a:t>bloquant l’action de molécules ou de </a:t>
            </a:r>
            <a:r>
              <a:rPr lang="fr-FR" dirty="0" smtClean="0"/>
              <a:t>récepteurs spécifiques,</a:t>
            </a:r>
          </a:p>
          <a:p>
            <a:pPr>
              <a:buNone/>
            </a:pPr>
            <a:r>
              <a:rPr lang="fr-FR" dirty="0" smtClean="0"/>
              <a:t>- en </a:t>
            </a:r>
            <a:r>
              <a:rPr lang="fr-FR" b="1" dirty="0" smtClean="0"/>
              <a:t>ciblant des cellules spécifiques </a:t>
            </a:r>
            <a:r>
              <a:rPr lang="fr-FR" dirty="0" smtClean="0"/>
              <a:t> ou en fonctionnant comme des molécules de </a:t>
            </a:r>
            <a:r>
              <a:rPr lang="fr-FR" b="1" dirty="0" smtClean="0"/>
              <a:t>signalisation.</a:t>
            </a:r>
            <a:endParaRPr lang="fr-FR" dirty="0" smtClean="0"/>
          </a:p>
          <a:p>
            <a:pPr>
              <a:buNone/>
            </a:pPr>
            <a:r>
              <a:rPr lang="fr-FR" b="1" u="sng" dirty="0" smtClean="0"/>
              <a:t>1- Blocage :</a:t>
            </a:r>
          </a:p>
          <a:p>
            <a:r>
              <a:rPr lang="fr-FR" dirty="0" smtClean="0"/>
              <a:t>Les anticorps monoclonaux sont utilisés pour bloquer de façon spécifique, la fonction de </a:t>
            </a:r>
            <a:r>
              <a:rPr lang="fr-FR" b="1" dirty="0" smtClean="0"/>
              <a:t>facteurs de croissance, cytokines ou autres médiateurs solubles. Ce blocage se fait</a:t>
            </a:r>
            <a:r>
              <a:rPr lang="fr-FR" dirty="0" smtClean="0"/>
              <a:t>  par liaison directe au facteur lui-même ou à son récepteur</a:t>
            </a:r>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571480"/>
            <a:ext cx="8229600" cy="5753120"/>
          </a:xfrm>
        </p:spPr>
        <p:txBody>
          <a:bodyPr>
            <a:noAutofit/>
          </a:bodyPr>
          <a:lstStyle/>
          <a:p>
            <a:r>
              <a:rPr lang="fr-FR" sz="2400" b="1" u="sng" dirty="0" smtClean="0"/>
              <a:t>2- Ciblage </a:t>
            </a:r>
            <a:r>
              <a:rPr lang="fr-FR" sz="2400" b="1" dirty="0" smtClean="0"/>
              <a:t>:</a:t>
            </a:r>
          </a:p>
          <a:p>
            <a:r>
              <a:rPr lang="fr-FR" sz="2400" dirty="0" smtClean="0"/>
              <a:t>En oncologie, les anticorps monoclonaux sont utilisés pour cibler les cellules tumorales. Deux mécanismes existent:                                                                                   </a:t>
            </a:r>
            <a:r>
              <a:rPr lang="fr-FR" sz="2400" dirty="0" smtClean="0">
                <a:solidFill>
                  <a:schemeClr val="tx2">
                    <a:lumMod val="60000"/>
                    <a:lumOff val="40000"/>
                  </a:schemeClr>
                </a:solidFill>
              </a:rPr>
              <a:t>2-1 </a:t>
            </a:r>
            <a:r>
              <a:rPr lang="fr-FR" sz="2400" dirty="0" err="1" smtClean="0">
                <a:solidFill>
                  <a:schemeClr val="tx2">
                    <a:lumMod val="60000"/>
                    <a:lumOff val="40000"/>
                  </a:schemeClr>
                </a:solidFill>
              </a:rPr>
              <a:t>Cytotoxicité</a:t>
            </a:r>
            <a:r>
              <a:rPr lang="fr-FR" sz="2400" dirty="0" smtClean="0">
                <a:solidFill>
                  <a:schemeClr val="tx2">
                    <a:lumMod val="60000"/>
                    <a:lumOff val="40000"/>
                  </a:schemeClr>
                </a:solidFill>
              </a:rPr>
              <a:t> cellulaire dépendante des anticorps (ADCC) :</a:t>
            </a:r>
          </a:p>
          <a:p>
            <a:r>
              <a:rPr lang="fr-FR" sz="2400" dirty="0" smtClean="0"/>
              <a:t>s’effectue par différentes cellules (monocytes, macrophages, cellules NK) capables de fixer la partie </a:t>
            </a:r>
            <a:r>
              <a:rPr lang="fr-FR" sz="2400" dirty="0" err="1" smtClean="0"/>
              <a:t>Fc</a:t>
            </a:r>
            <a:r>
              <a:rPr lang="fr-FR" sz="2400" dirty="0" smtClean="0"/>
              <a:t> de l’anticorps monoclonal. Induit l’activation des cellules effectrices qui  sécrètent dans la cellule cible diverses molécules cytotoxiques : </a:t>
            </a:r>
            <a:r>
              <a:rPr lang="fr-FR" sz="2400" dirty="0" err="1" smtClean="0"/>
              <a:t>perforines</a:t>
            </a:r>
            <a:r>
              <a:rPr lang="fr-FR" sz="2400" dirty="0" smtClean="0"/>
              <a:t>, </a:t>
            </a:r>
            <a:r>
              <a:rPr lang="fr-FR" sz="2400" dirty="0" err="1" smtClean="0"/>
              <a:t>granzymes</a:t>
            </a:r>
            <a:r>
              <a:rPr lang="fr-FR" sz="2400" dirty="0" smtClean="0"/>
              <a:t> …provoquant sa lyse.                                                                        </a:t>
            </a:r>
            <a:r>
              <a:rPr lang="fr-FR" sz="2400" dirty="0" smtClean="0">
                <a:solidFill>
                  <a:schemeClr val="tx2">
                    <a:lumMod val="60000"/>
                    <a:lumOff val="40000"/>
                  </a:schemeClr>
                </a:solidFill>
              </a:rPr>
              <a:t>2-2 </a:t>
            </a:r>
            <a:r>
              <a:rPr lang="fr-FR" sz="2400" dirty="0" err="1" smtClean="0">
                <a:solidFill>
                  <a:schemeClr val="tx2">
                    <a:lumMod val="60000"/>
                    <a:lumOff val="40000"/>
                  </a:schemeClr>
                </a:solidFill>
              </a:rPr>
              <a:t>Cytotoxicité</a:t>
            </a:r>
            <a:r>
              <a:rPr lang="fr-FR" sz="2400" dirty="0" smtClean="0">
                <a:solidFill>
                  <a:schemeClr val="tx2">
                    <a:lumMod val="60000"/>
                    <a:lumOff val="40000"/>
                  </a:schemeClr>
                </a:solidFill>
              </a:rPr>
              <a:t> dépendante du complément au CDC:                                                                        </a:t>
            </a:r>
            <a:r>
              <a:rPr lang="fr-FR" sz="2400" dirty="0" smtClean="0"/>
              <a:t>La partie constante </a:t>
            </a:r>
            <a:r>
              <a:rPr lang="fr-FR" sz="2400" dirty="0" err="1" smtClean="0"/>
              <a:t>Fc</a:t>
            </a:r>
            <a:r>
              <a:rPr lang="fr-FR" sz="2400" dirty="0" smtClean="0"/>
              <a:t> des anticorps peut aussi activer les protéines du complément C1q, il en résulte la formation d’un complexe lytique responsable de la lyse cellulaire</a:t>
            </a:r>
          </a:p>
          <a:p>
            <a:endParaRPr lang="fr-FR"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u="sng" dirty="0" smtClean="0"/>
              <a:t>3- Signalisation </a:t>
            </a:r>
            <a:r>
              <a:rPr lang="fr-FR" b="1" dirty="0" smtClean="0"/>
              <a:t>:</a:t>
            </a:r>
          </a:p>
          <a:p>
            <a:r>
              <a:rPr lang="fr-FR" dirty="0" smtClean="0"/>
              <a:t>La liaison de récepteurs membranaires par les anticorps monoclonaux de signalisation génère des signaux transmembranaires permettant de contrôler la croissance et l’</a:t>
            </a:r>
            <a:r>
              <a:rPr lang="fr-FR" dirty="0" err="1" smtClean="0"/>
              <a:t>apoptose</a:t>
            </a:r>
            <a:r>
              <a:rPr lang="fr-FR" dirty="0" smtClean="0"/>
              <a:t> des cellules tumorales. </a:t>
            </a:r>
          </a:p>
          <a:p>
            <a:endParaRPr lang="fr-FR" dirty="0" smtClean="0"/>
          </a:p>
          <a:p>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3400" y="428604"/>
            <a:ext cx="7851648" cy="1143008"/>
          </a:xfrm>
        </p:spPr>
        <p:txBody>
          <a:bodyPr>
            <a:normAutofit fontScale="90000"/>
          </a:bodyPr>
          <a:lstStyle/>
          <a:p>
            <a:pPr algn="ctr"/>
            <a:r>
              <a:rPr lang="fr-FR" dirty="0" smtClean="0"/>
              <a:t>Les anticorps monoclonaux</a:t>
            </a:r>
            <a:endParaRPr lang="fr-FR" dirty="0"/>
          </a:p>
        </p:txBody>
      </p:sp>
      <p:sp>
        <p:nvSpPr>
          <p:cNvPr id="3" name="Sous-titre 2"/>
          <p:cNvSpPr>
            <a:spLocks noGrp="1"/>
          </p:cNvSpPr>
          <p:nvPr>
            <p:ph type="subTitle" idx="1"/>
          </p:nvPr>
        </p:nvSpPr>
        <p:spPr/>
        <p:txBody>
          <a:bodyPr/>
          <a:lstStyle/>
          <a:p>
            <a:endParaRPr lang="fr-F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0" y="1785926"/>
            <a:ext cx="9143999" cy="5643578"/>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t>Figure 2:</a:t>
            </a:r>
            <a:r>
              <a:rPr lang="fr-FR" sz="3600" i="1" dirty="0" smtClean="0"/>
              <a:t>Principaux modes d’action des anticorps monoclonaux utilisés en immunothérapie</a:t>
            </a:r>
            <a:endParaRPr lang="fr-FR" sz="3600" dirty="0"/>
          </a:p>
        </p:txBody>
      </p:sp>
      <p:pic>
        <p:nvPicPr>
          <p:cNvPr id="4" name="Espace réservé du contenu 3"/>
          <p:cNvPicPr>
            <a:picLocks noGrp="1"/>
          </p:cNvPicPr>
          <p:nvPr>
            <p:ph idx="1"/>
          </p:nvPr>
        </p:nvPicPr>
        <p:blipFill>
          <a:blip r:embed="rId2" cstate="print"/>
          <a:srcRect/>
          <a:stretch>
            <a:fillRect/>
          </a:stretch>
        </p:blipFill>
        <p:spPr bwMode="auto">
          <a:xfrm>
            <a:off x="357158" y="1857365"/>
            <a:ext cx="8358245" cy="5000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2636912"/>
            <a:ext cx="7632848" cy="3993307"/>
          </a:xfrm>
        </p:spPr>
        <p:txBody>
          <a:bodyPr>
            <a:normAutofit fontScale="77500" lnSpcReduction="20000"/>
          </a:bodyPr>
          <a:lstStyle/>
          <a:p>
            <a:r>
              <a:rPr lang="fr-FR" sz="3200" dirty="0">
                <a:latin typeface="Times New Roman" pitchFamily="18" charset="0"/>
                <a:cs typeface="Times New Roman" pitchFamily="18" charset="0"/>
              </a:rPr>
              <a:t>L</a:t>
            </a:r>
            <a:r>
              <a:rPr lang="fr-FR" sz="3200" dirty="0" smtClean="0">
                <a:latin typeface="Times New Roman" pitchFamily="18" charset="0"/>
                <a:cs typeface="Times New Roman" pitchFamily="18" charset="0"/>
              </a:rPr>
              <a:t>es </a:t>
            </a:r>
            <a:r>
              <a:rPr lang="fr-FR" sz="3200" dirty="0">
                <a:latin typeface="Times New Roman" pitchFamily="18" charset="0"/>
                <a:cs typeface="Times New Roman" pitchFamily="18" charset="0"/>
              </a:rPr>
              <a:t>anticorps monoclonaux </a:t>
            </a:r>
            <a:r>
              <a:rPr lang="fr-FR" sz="3200" dirty="0" smtClean="0">
                <a:latin typeface="Times New Roman" pitchFamily="18" charset="0"/>
                <a:cs typeface="Times New Roman" pitchFamily="18" charset="0"/>
              </a:rPr>
              <a:t>sont </a:t>
            </a:r>
            <a:r>
              <a:rPr lang="fr-FR" sz="3200" dirty="0">
                <a:latin typeface="Times New Roman" pitchFamily="18" charset="0"/>
                <a:cs typeface="Times New Roman" pitchFamily="18" charset="0"/>
              </a:rPr>
              <a:t>utilisés en thérapeutique </a:t>
            </a:r>
            <a:r>
              <a:rPr lang="fr-FR" sz="3200" dirty="0" smtClean="0">
                <a:latin typeface="Times New Roman" pitchFamily="18" charset="0"/>
                <a:cs typeface="Times New Roman" pitchFamily="18" charset="0"/>
              </a:rPr>
              <a:t>comme </a:t>
            </a:r>
            <a:r>
              <a:rPr lang="fr-FR" sz="3200" dirty="0" smtClean="0">
                <a:solidFill>
                  <a:srgbClr val="FF0000"/>
                </a:solidFill>
                <a:latin typeface="Times New Roman" pitchFamily="18" charset="0"/>
                <a:cs typeface="Times New Roman" pitchFamily="18" charset="0"/>
              </a:rPr>
              <a:t>« </a:t>
            </a:r>
            <a:r>
              <a:rPr lang="fr-FR" sz="3200" dirty="0">
                <a:solidFill>
                  <a:srgbClr val="FF0000"/>
                </a:solidFill>
                <a:latin typeface="Times New Roman" pitchFamily="18" charset="0"/>
                <a:cs typeface="Times New Roman" pitchFamily="18" charset="0"/>
              </a:rPr>
              <a:t>des balles magiques ».</a:t>
            </a:r>
            <a:r>
              <a:rPr lang="fr-FR" sz="3200" dirty="0">
                <a:latin typeface="Times New Roman" pitchFamily="18" charset="0"/>
                <a:cs typeface="Times New Roman" pitchFamily="18" charset="0"/>
              </a:rPr>
              <a:t>C’était la vision </a:t>
            </a:r>
            <a:r>
              <a:rPr lang="fr-FR" sz="3200" dirty="0" smtClean="0">
                <a:latin typeface="Times New Roman" pitchFamily="18" charset="0"/>
                <a:cs typeface="Times New Roman" pitchFamily="18" charset="0"/>
              </a:rPr>
              <a:t>du biologiste </a:t>
            </a:r>
            <a:r>
              <a:rPr lang="fr-FR" sz="3200" dirty="0">
                <a:latin typeface="Times New Roman" pitchFamily="18" charset="0"/>
                <a:cs typeface="Times New Roman" pitchFamily="18" charset="0"/>
              </a:rPr>
              <a:t>Paul </a:t>
            </a:r>
            <a:r>
              <a:rPr lang="fr-FR" sz="3200" dirty="0" smtClean="0">
                <a:latin typeface="Times New Roman" pitchFamily="18" charset="0"/>
                <a:cs typeface="Times New Roman" pitchFamily="18" charset="0"/>
              </a:rPr>
              <a:t>Ehrlich8. Ces anticorps  sont des médicaments </a:t>
            </a:r>
            <a:r>
              <a:rPr lang="fr-FR" sz="3200" dirty="0">
                <a:latin typeface="Times New Roman" pitchFamily="18" charset="0"/>
                <a:cs typeface="Times New Roman" pitchFamily="18" charset="0"/>
              </a:rPr>
              <a:t>sur mesure pour </a:t>
            </a:r>
            <a:r>
              <a:rPr lang="fr-FR" sz="3200" dirty="0" smtClean="0">
                <a:latin typeface="Times New Roman" pitchFamily="18" charset="0"/>
                <a:cs typeface="Times New Roman" pitchFamily="18" charset="0"/>
              </a:rPr>
              <a:t>les </a:t>
            </a:r>
            <a:r>
              <a:rPr lang="fr-FR" sz="3200" dirty="0">
                <a:latin typeface="Times New Roman" pitchFamily="18" charset="0"/>
                <a:cs typeface="Times New Roman" pitchFamily="18" charset="0"/>
              </a:rPr>
              <a:t>patients transplantés ou cancéreux </a:t>
            </a:r>
            <a:r>
              <a:rPr lang="fr-FR" sz="3200" dirty="0" smtClean="0">
                <a:solidFill>
                  <a:schemeClr val="tx2"/>
                </a:solidFill>
                <a:latin typeface="Times New Roman" pitchFamily="18" charset="0"/>
                <a:cs typeface="Times New Roman" pitchFamily="18" charset="0"/>
              </a:rPr>
              <a:t>.</a:t>
            </a:r>
            <a:r>
              <a:rPr lang="fr-FR" sz="3200" dirty="0" smtClean="0">
                <a:latin typeface="Times New Roman" pitchFamily="18" charset="0"/>
                <a:cs typeface="Times New Roman" pitchFamily="18" charset="0"/>
              </a:rPr>
              <a:t> Actuellement, une </a:t>
            </a:r>
            <a:r>
              <a:rPr lang="fr-FR" sz="3200" dirty="0" smtClean="0">
                <a:solidFill>
                  <a:srgbClr val="FF0000"/>
                </a:solidFill>
                <a:latin typeface="Times New Roman" pitchFamily="18" charset="0"/>
                <a:cs typeface="Times New Roman" pitchFamily="18" charset="0"/>
              </a:rPr>
              <a:t>vingtaine</a:t>
            </a:r>
            <a:r>
              <a:rPr lang="fr-FR" sz="3200" dirty="0" smtClean="0">
                <a:latin typeface="Times New Roman" pitchFamily="18" charset="0"/>
                <a:cs typeface="Times New Roman" pitchFamily="18" charset="0"/>
              </a:rPr>
              <a:t> d'anticorps</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monoclonaux sont commercialisés et au moins</a:t>
            </a:r>
            <a:br>
              <a:rPr lang="fr-FR" sz="3200" dirty="0" smtClean="0">
                <a:latin typeface="Times New Roman" pitchFamily="18" charset="0"/>
                <a:cs typeface="Times New Roman" pitchFamily="18" charset="0"/>
              </a:rPr>
            </a:br>
            <a:r>
              <a:rPr lang="fr-FR" sz="3200" dirty="0" smtClean="0">
                <a:solidFill>
                  <a:srgbClr val="FF0000"/>
                </a:solidFill>
                <a:latin typeface="Times New Roman" pitchFamily="18" charset="0"/>
                <a:cs typeface="Times New Roman" pitchFamily="18" charset="0"/>
              </a:rPr>
              <a:t>400</a:t>
            </a:r>
            <a:r>
              <a:rPr lang="fr-FR" sz="3200" dirty="0" smtClean="0">
                <a:latin typeface="Times New Roman" pitchFamily="18" charset="0"/>
                <a:cs typeface="Times New Roman" pitchFamily="18" charset="0"/>
              </a:rPr>
              <a:t> sont en cours d'évaluation. Ces médicaments</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couvrent les domaines thérapeutiques de</a:t>
            </a:r>
            <a:br>
              <a:rPr lang="fr-FR" sz="3200" dirty="0" smtClean="0">
                <a:latin typeface="Times New Roman" pitchFamily="18" charset="0"/>
                <a:cs typeface="Times New Roman" pitchFamily="18" charset="0"/>
              </a:rPr>
            </a:br>
            <a:r>
              <a:rPr lang="fr-FR" sz="3200" dirty="0" smtClean="0">
                <a:solidFill>
                  <a:srgbClr val="FF0000"/>
                </a:solidFill>
                <a:latin typeface="Times New Roman" pitchFamily="18" charset="0"/>
                <a:cs typeface="Times New Roman" pitchFamily="18" charset="0"/>
              </a:rPr>
              <a:t>l'oncologie, de la transplantation, des maladies</a:t>
            </a:r>
            <a:br>
              <a:rPr lang="fr-FR" sz="3200" dirty="0" smtClean="0">
                <a:solidFill>
                  <a:srgbClr val="FF0000"/>
                </a:solidFill>
                <a:latin typeface="Times New Roman" pitchFamily="18" charset="0"/>
                <a:cs typeface="Times New Roman" pitchFamily="18" charset="0"/>
              </a:rPr>
            </a:br>
            <a:r>
              <a:rPr lang="fr-FR" sz="3200" dirty="0" smtClean="0">
                <a:solidFill>
                  <a:srgbClr val="FF0000"/>
                </a:solidFill>
                <a:latin typeface="Times New Roman" pitchFamily="18" charset="0"/>
                <a:cs typeface="Times New Roman" pitchFamily="18" charset="0"/>
              </a:rPr>
              <a:t>auto-immunes, de la cardiologie, de l'infectiologie </a:t>
            </a:r>
            <a:br>
              <a:rPr lang="fr-FR" sz="3200" dirty="0" smtClean="0">
                <a:solidFill>
                  <a:srgbClr val="FF0000"/>
                </a:solidFill>
                <a:latin typeface="Times New Roman" pitchFamily="18" charset="0"/>
                <a:cs typeface="Times New Roman" pitchFamily="18" charset="0"/>
              </a:rPr>
            </a:br>
            <a:r>
              <a:rPr lang="fr-FR" sz="3200" dirty="0" smtClean="0">
                <a:solidFill>
                  <a:srgbClr val="FF0000"/>
                </a:solidFill>
                <a:latin typeface="Times New Roman" pitchFamily="18" charset="0"/>
                <a:cs typeface="Times New Roman" pitchFamily="18" charset="0"/>
              </a:rPr>
              <a:t>et de l'allergologie</a:t>
            </a:r>
            <a:r>
              <a:rPr lang="fr-FR" sz="3200" dirty="0" smtClean="0"/>
              <a:t>.</a:t>
            </a:r>
            <a:endParaRPr lang="fr-FR" sz="3200" dirty="0">
              <a:solidFill>
                <a:schemeClr val="tx2"/>
              </a:solidFill>
              <a:latin typeface="Times New Roman" pitchFamily="18" charset="0"/>
              <a:cs typeface="Times New Roman" pitchFamily="18" charset="0"/>
            </a:endParaRPr>
          </a:p>
          <a:p>
            <a:pPr marL="0" indent="0">
              <a:buNone/>
            </a:pPr>
            <a:endParaRPr lang="fr-FR" sz="3200" dirty="0"/>
          </a:p>
        </p:txBody>
      </p:sp>
      <p:sp>
        <p:nvSpPr>
          <p:cNvPr id="2" name="Titre 1"/>
          <p:cNvSpPr>
            <a:spLocks noGrp="1"/>
          </p:cNvSpPr>
          <p:nvPr>
            <p:ph type="title"/>
          </p:nvPr>
        </p:nvSpPr>
        <p:spPr>
          <a:xfrm>
            <a:off x="539552" y="980729"/>
            <a:ext cx="8157592" cy="1224136"/>
          </a:xfrm>
        </p:spPr>
        <p:txBody>
          <a:bodyPr>
            <a:noAutofit/>
          </a:bodyPr>
          <a:lstStyle/>
          <a:p>
            <a:pPr marL="1262063" indent="-1262063">
              <a:tabLst>
                <a:tab pos="987425" algn="l"/>
              </a:tabLst>
            </a:pPr>
            <a:r>
              <a:rPr lang="fr-FR" sz="3600" b="1" i="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    6/ ANTICORPS </a:t>
            </a:r>
            <a:r>
              <a:rPr lang="fr-FR" sz="3600" b="1" i="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MONOCLONAUX </a:t>
            </a:r>
            <a:r>
              <a:rPr lang="fr-FR" sz="3600" b="1" i="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     UTILISES   EN     THERAPEUTIQUE </a:t>
            </a:r>
            <a:endParaRPr lang="fr-FR" sz="3600" dirty="0">
              <a:solidFill>
                <a:schemeClr val="accent1"/>
              </a:solidFill>
            </a:endParaRPr>
          </a:p>
        </p:txBody>
      </p:sp>
    </p:spTree>
    <p:extLst>
      <p:ext uri="{BB962C8B-B14F-4D97-AF65-F5344CB8AC3E}">
        <p14:creationId xmlns="" xmlns:p14="http://schemas.microsoft.com/office/powerpoint/2010/main" val="16571435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928670"/>
            <a:ext cx="7992888" cy="5528122"/>
          </a:xfrm>
          <a:effectLst>
            <a:glow rad="101600">
              <a:schemeClr val="accent1">
                <a:satMod val="175000"/>
                <a:alpha val="40000"/>
              </a:schemeClr>
            </a:glow>
          </a:effectLst>
        </p:spPr>
        <p:txBody>
          <a:bodyPr>
            <a:normAutofit/>
          </a:bodyPr>
          <a:lstStyle/>
          <a:p>
            <a:pPr marL="365125" indent="-103188"/>
            <a:r>
              <a:rPr lang="fr-FR" sz="1800" dirty="0" smtClean="0">
                <a:latin typeface="Times New Roman" pitchFamily="18" charset="0"/>
                <a:cs typeface="Times New Roman" pitchFamily="18" charset="0"/>
              </a:rPr>
              <a:t> Il faut cibler un Ag spécifique de la tumeur </a:t>
            </a:r>
            <a:r>
              <a:rPr lang="fr-FR" sz="1800" dirty="0" smtClean="0"/>
              <a:t>.</a:t>
            </a:r>
          </a:p>
          <a:p>
            <a:pPr marL="342900" indent="-342900">
              <a:buFont typeface="Wingdings" pitchFamily="2" charset="2"/>
              <a:buChar char="ü"/>
            </a:pPr>
            <a:r>
              <a:rPr lang="fr-FR" sz="1800" i="1" dirty="0" smtClean="0"/>
              <a:t> </a:t>
            </a:r>
            <a:r>
              <a:rPr lang="fr-FR" sz="1800" b="1" i="1" u="none" strike="noStrike" baseline="0" dirty="0" smtClean="0">
                <a:solidFill>
                  <a:srgbClr val="00B0F0"/>
                </a:solidFill>
                <a:latin typeface="Times New Roman" pitchFamily="18" charset="0"/>
                <a:cs typeface="Times New Roman" pitchFamily="18" charset="0"/>
              </a:rPr>
              <a:t>ANTICORPS CIBLANT LES TUMEURS SOLIDES:</a:t>
            </a:r>
            <a:r>
              <a:rPr lang="fr-FR" sz="1800" b="1" i="1" u="none" strike="noStrike" dirty="0" smtClean="0">
                <a:solidFill>
                  <a:srgbClr val="00B0F0"/>
                </a:solidFill>
                <a:latin typeface="Times New Roman" pitchFamily="18" charset="0"/>
                <a:cs typeface="Times New Roman" pitchFamily="18" charset="0"/>
              </a:rPr>
              <a:t> </a:t>
            </a:r>
          </a:p>
          <a:p>
            <a:pPr marL="393192" lvl="1" indent="0">
              <a:buNone/>
            </a:pPr>
            <a:r>
              <a:rPr lang="fr-FR" sz="1800" dirty="0" smtClean="0">
                <a:latin typeface="Times New Roman" pitchFamily="18" charset="0"/>
                <a:cs typeface="Times New Roman" pitchFamily="18" charset="0"/>
              </a:rPr>
              <a:t>TRASTUZUMAB</a:t>
            </a:r>
            <a:r>
              <a:rPr lang="fr-FR" sz="1800" dirty="0">
                <a:latin typeface="Times New Roman" pitchFamily="18" charset="0"/>
                <a:cs typeface="Times New Roman" pitchFamily="18" charset="0"/>
              </a:rPr>
              <a:t>: </a:t>
            </a:r>
            <a:r>
              <a:rPr lang="fr-FR" sz="1800" dirty="0" smtClean="0">
                <a:solidFill>
                  <a:srgbClr val="FF0000"/>
                </a:solidFill>
                <a:latin typeface="Times New Roman" pitchFamily="18" charset="0"/>
                <a:cs typeface="Times New Roman" pitchFamily="18" charset="0"/>
              </a:rPr>
              <a:t>HERCEPTIN                        </a:t>
            </a:r>
            <a:r>
              <a:rPr lang="fr-FR" sz="1800" dirty="0">
                <a:latin typeface="Times New Roman" pitchFamily="18" charset="0"/>
                <a:cs typeface="Times New Roman" pitchFamily="18" charset="0"/>
              </a:rPr>
              <a:t>cancer du </a:t>
            </a:r>
            <a:r>
              <a:rPr lang="fr-FR" sz="1800" dirty="0" smtClean="0">
                <a:latin typeface="Times New Roman" pitchFamily="18" charset="0"/>
                <a:cs typeface="Times New Roman" pitchFamily="18" charset="0"/>
              </a:rPr>
              <a:t>sein </a:t>
            </a:r>
          </a:p>
          <a:p>
            <a:pPr marL="393192" lvl="1" indent="0">
              <a:buNone/>
            </a:pPr>
            <a:endParaRPr lang="fr-FR" sz="1800" dirty="0" smtClean="0">
              <a:latin typeface="Times New Roman" pitchFamily="18" charset="0"/>
              <a:cs typeface="Times New Roman" pitchFamily="18" charset="0"/>
            </a:endParaRPr>
          </a:p>
          <a:p>
            <a:pPr>
              <a:buFont typeface="Wingdings" pitchFamily="2" charset="2"/>
              <a:buChar char="ü"/>
            </a:pPr>
            <a:r>
              <a:rPr lang="fr-FR" sz="1800" b="1" dirty="0">
                <a:latin typeface="Times New Roman" pitchFamily="18" charset="0"/>
                <a:cs typeface="Times New Roman" pitchFamily="18" charset="0"/>
              </a:rPr>
              <a:t> </a:t>
            </a:r>
            <a:r>
              <a:rPr lang="fr-FR" sz="1800" b="1" dirty="0">
                <a:solidFill>
                  <a:srgbClr val="00B0F0"/>
                </a:solidFill>
                <a:latin typeface="Times New Roman" pitchFamily="18" charset="0"/>
                <a:cs typeface="Times New Roman" pitchFamily="18" charset="0"/>
              </a:rPr>
              <a:t>ANTICORPS CIBLANT LES TUMEURS</a:t>
            </a:r>
          </a:p>
          <a:p>
            <a:pPr marL="261938" indent="-87313">
              <a:buNone/>
            </a:pPr>
            <a:r>
              <a:rPr lang="fr-FR" sz="1800" b="1" dirty="0" smtClean="0">
                <a:solidFill>
                  <a:srgbClr val="00B0F0"/>
                </a:solidFill>
                <a:latin typeface="Times New Roman" pitchFamily="18" charset="0"/>
                <a:cs typeface="Times New Roman" pitchFamily="18" charset="0"/>
              </a:rPr>
              <a:t>    HEMATOPOIETIQUES :</a:t>
            </a:r>
            <a:endParaRPr lang="fr-FR" sz="1800" b="1" dirty="0">
              <a:solidFill>
                <a:srgbClr val="00B0F0"/>
              </a:solidFill>
              <a:latin typeface="Times New Roman" pitchFamily="18" charset="0"/>
              <a:cs typeface="Times New Roman" pitchFamily="18" charset="0"/>
            </a:endParaRPr>
          </a:p>
          <a:p>
            <a:pPr marL="0" indent="0">
              <a:buNone/>
            </a:pPr>
            <a:r>
              <a:rPr lang="fr-FR" sz="1800" dirty="0" smtClean="0">
                <a:latin typeface="Times New Roman" pitchFamily="18" charset="0"/>
                <a:cs typeface="Times New Roman" pitchFamily="18" charset="0"/>
              </a:rPr>
              <a:t>      ALEMTUZUMAB</a:t>
            </a:r>
            <a:r>
              <a:rPr lang="fr-FR" sz="1800" dirty="0">
                <a:latin typeface="Times New Roman" pitchFamily="18" charset="0"/>
                <a:cs typeface="Times New Roman" pitchFamily="18" charset="0"/>
              </a:rPr>
              <a:t>: </a:t>
            </a:r>
            <a:r>
              <a:rPr lang="fr-FR" sz="1800" dirty="0" smtClean="0">
                <a:solidFill>
                  <a:srgbClr val="FF0000"/>
                </a:solidFill>
                <a:latin typeface="Times New Roman" pitchFamily="18" charset="0"/>
                <a:cs typeface="Times New Roman" pitchFamily="18" charset="0"/>
              </a:rPr>
              <a:t>MABCAMPATH                          </a:t>
            </a:r>
            <a:r>
              <a:rPr lang="fr-FR" sz="1800" dirty="0" smtClean="0">
                <a:latin typeface="Times New Roman" pitchFamily="18" charset="0"/>
                <a:cs typeface="Times New Roman" pitchFamily="18" charset="0"/>
              </a:rPr>
              <a:t>Leucémies        </a:t>
            </a:r>
          </a:p>
          <a:p>
            <a:pPr marL="174625" indent="274638">
              <a:buNone/>
            </a:pPr>
            <a:r>
              <a:rPr lang="fr-FR" sz="1800" dirty="0" smtClean="0">
                <a:latin typeface="Times New Roman" pitchFamily="18" charset="0"/>
                <a:cs typeface="Times New Roman" pitchFamily="18" charset="0"/>
              </a:rPr>
              <a:t>lymphoïdes </a:t>
            </a:r>
            <a:r>
              <a:rPr lang="fr-FR" sz="1800" dirty="0">
                <a:latin typeface="Times New Roman" pitchFamily="18" charset="0"/>
                <a:cs typeface="Times New Roman" pitchFamily="18" charset="0"/>
              </a:rPr>
              <a:t>chroniques</a:t>
            </a:r>
            <a:r>
              <a:rPr lang="fr-FR" sz="1800" dirty="0" smtClean="0">
                <a:latin typeface="Times New Roman" pitchFamily="18" charset="0"/>
                <a:cs typeface="Times New Roman" pitchFamily="18" charset="0"/>
              </a:rPr>
              <a:t>.</a:t>
            </a:r>
            <a:r>
              <a:rPr lang="fr-FR" sz="18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2400" i="1" dirty="0" smtClean="0">
                <a:effectLst>
                  <a:outerShdw blurRad="38100" dist="38100" dir="2700000" algn="tl">
                    <a:srgbClr val="000000">
                      <a:alpha val="43137"/>
                    </a:srgbClr>
                  </a:outerShdw>
                </a:effectLst>
                <a:latin typeface="Times New Roman" pitchFamily="18" charset="0"/>
                <a:cs typeface="Times New Roman" pitchFamily="18" charset="0"/>
              </a:rPr>
              <a:t>                                                                 2- Anticorps   utilisés    en    transplantation</a:t>
            </a:r>
            <a:endParaRPr lang="fr-FR" sz="2400" dirty="0">
              <a:latin typeface="Times New Roman" pitchFamily="18" charset="0"/>
              <a:cs typeface="Times New Roman" pitchFamily="18" charset="0"/>
            </a:endParaRPr>
          </a:p>
          <a:p>
            <a:pPr marL="457200" lvl="1" indent="0">
              <a:buNone/>
            </a:pPr>
            <a:endParaRPr lang="fr-FR" sz="2000" dirty="0"/>
          </a:p>
          <a:p>
            <a:pPr marL="0" indent="0">
              <a:buNone/>
            </a:pPr>
            <a:r>
              <a:rPr lang="fr-FR" sz="2000" dirty="0" smtClean="0"/>
              <a:t>Trois anticorps dirigés contre le </a:t>
            </a:r>
            <a:r>
              <a:rPr lang="fr-FR" sz="2000" dirty="0" smtClean="0">
                <a:solidFill>
                  <a:srgbClr val="FF00FF"/>
                </a:solidFill>
              </a:rPr>
              <a:t>CD3</a:t>
            </a:r>
            <a:r>
              <a:rPr lang="fr-FR" sz="2000" dirty="0" smtClean="0"/>
              <a:t> et le</a:t>
            </a:r>
          </a:p>
          <a:p>
            <a:pPr marL="0" indent="0">
              <a:buNone/>
            </a:pPr>
            <a:r>
              <a:rPr lang="fr-FR" sz="2000" dirty="0" smtClean="0">
                <a:solidFill>
                  <a:srgbClr val="FF00FF"/>
                </a:solidFill>
              </a:rPr>
              <a:t>CD25</a:t>
            </a:r>
            <a:r>
              <a:rPr lang="fr-FR" sz="2000" dirty="0" smtClean="0"/>
              <a:t> sont utilisés pour </a:t>
            </a:r>
            <a:r>
              <a:rPr lang="fr-FR" sz="2000" dirty="0" smtClean="0">
                <a:solidFill>
                  <a:srgbClr val="FF0000"/>
                </a:solidFill>
              </a:rPr>
              <a:t>supprimer la réponse</a:t>
            </a:r>
          </a:p>
          <a:p>
            <a:pPr marL="0" indent="0">
              <a:buNone/>
            </a:pPr>
            <a:r>
              <a:rPr lang="fr-FR" sz="2000" dirty="0" smtClean="0">
                <a:solidFill>
                  <a:srgbClr val="FF0000"/>
                </a:solidFill>
              </a:rPr>
              <a:t>immune après transplantation</a:t>
            </a:r>
            <a:r>
              <a:rPr lang="fr-FR" sz="2000" dirty="0" smtClean="0"/>
              <a:t>. L’effet obtenu</a:t>
            </a:r>
          </a:p>
          <a:p>
            <a:pPr marL="0" indent="0">
              <a:buNone/>
            </a:pPr>
            <a:r>
              <a:rPr lang="fr-FR" sz="2000" dirty="0" smtClean="0"/>
              <a:t>permet d'éviter le rejet de greffe en induisant</a:t>
            </a:r>
          </a:p>
          <a:p>
            <a:pPr marL="0" indent="0">
              <a:buNone/>
            </a:pPr>
            <a:r>
              <a:rPr lang="fr-FR" sz="2000" dirty="0" smtClean="0"/>
              <a:t>une tolérance aux organes transplantés.</a:t>
            </a:r>
          </a:p>
          <a:p>
            <a:pPr marL="0" indent="0">
              <a:buNone/>
            </a:pPr>
            <a:endParaRPr lang="fr-FR" sz="2000" dirty="0"/>
          </a:p>
        </p:txBody>
      </p:sp>
      <p:sp>
        <p:nvSpPr>
          <p:cNvPr id="2" name="Titre 1"/>
          <p:cNvSpPr>
            <a:spLocks noGrp="1"/>
          </p:cNvSpPr>
          <p:nvPr>
            <p:ph type="title"/>
          </p:nvPr>
        </p:nvSpPr>
        <p:spPr>
          <a:xfrm>
            <a:off x="1043608" y="274638"/>
            <a:ext cx="7643192" cy="796908"/>
          </a:xfrm>
        </p:spPr>
        <p:txBody>
          <a:bodyPr>
            <a:normAutofit/>
          </a:bodyPr>
          <a:lstStyle/>
          <a:p>
            <a:r>
              <a:rPr lang="fr-FR" sz="24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Anticorps utilisés en cancérologie</a:t>
            </a:r>
            <a:r>
              <a:rPr lang="fr-FR" sz="2400" i="1" dirty="0" smtClean="0">
                <a:solidFill>
                  <a:schemeClr val="tx1"/>
                </a:solidFill>
                <a:effectLst>
                  <a:outerShdw blurRad="38100" dist="38100" dir="2700000" algn="tl">
                    <a:srgbClr val="000000">
                      <a:alpha val="43137"/>
                    </a:srgbClr>
                  </a:outerShdw>
                </a:effectLst>
              </a:rPr>
              <a:t>:</a:t>
            </a:r>
            <a:endParaRPr lang="fr-FR" sz="2400" i="1" dirty="0">
              <a:solidFill>
                <a:schemeClr val="tx1"/>
              </a:solidFill>
              <a:effectLst>
                <a:outerShdw blurRad="38100" dist="38100" dir="2700000" algn="tl">
                  <a:srgbClr val="000000">
                    <a:alpha val="43137"/>
                  </a:srgbClr>
                </a:outerShdw>
              </a:effectLst>
            </a:endParaRPr>
          </a:p>
        </p:txBody>
      </p:sp>
      <p:sp>
        <p:nvSpPr>
          <p:cNvPr id="5" name="Flèche droite 4"/>
          <p:cNvSpPr/>
          <p:nvPr/>
        </p:nvSpPr>
        <p:spPr>
          <a:xfrm>
            <a:off x="4929190" y="2571744"/>
            <a:ext cx="857256" cy="642942"/>
          </a:xfrm>
          <a:prstGeom prst="rightArrow">
            <a:avLst>
              <a:gd name="adj1" fmla="val 33875"/>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a:off x="4500562" y="1571612"/>
            <a:ext cx="720080" cy="360040"/>
          </a:xfrm>
          <a:prstGeom prst="rightArrow">
            <a:avLst>
              <a:gd name="adj1" fmla="val 33875"/>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71100114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357166"/>
            <a:ext cx="8229600" cy="5357850"/>
          </a:xfrm>
        </p:spPr>
        <p:txBody>
          <a:bodyPr>
            <a:normAutofit fontScale="55000" lnSpcReduction="20000"/>
          </a:bodyPr>
          <a:lstStyle/>
          <a:p>
            <a:pPr marL="1262063" indent="-1262063">
              <a:buNone/>
            </a:pPr>
            <a:r>
              <a:rPr lang="fr-FR" dirty="0" smtClean="0"/>
              <a:t>  1) MUROMOMAB-CD3 </a:t>
            </a:r>
            <a:r>
              <a:rPr lang="fr-FR" dirty="0"/>
              <a:t>: </a:t>
            </a:r>
            <a:r>
              <a:rPr lang="fr-FR" dirty="0">
                <a:solidFill>
                  <a:srgbClr val="FF0000"/>
                </a:solidFill>
              </a:rPr>
              <a:t>ORTHOCLONE </a:t>
            </a:r>
            <a:r>
              <a:rPr lang="fr-FR" dirty="0" smtClean="0">
                <a:solidFill>
                  <a:srgbClr val="FF0000"/>
                </a:solidFill>
              </a:rPr>
              <a:t>OKT3                </a:t>
            </a:r>
            <a:r>
              <a:rPr lang="fr-FR" dirty="0" smtClean="0">
                <a:solidFill>
                  <a:srgbClr val="00B050"/>
                </a:solidFill>
              </a:rPr>
              <a:t>traitement d'allogreffe rénale hépatique    ou cardiaque.</a:t>
            </a:r>
          </a:p>
          <a:p>
            <a:pPr marL="1262063" indent="-1262063">
              <a:buNone/>
            </a:pPr>
            <a:endParaRPr lang="fr-FR" dirty="0" smtClean="0"/>
          </a:p>
          <a:p>
            <a:pPr marL="623888" indent="-444500">
              <a:buNone/>
            </a:pPr>
            <a:r>
              <a:rPr lang="fr-FR" dirty="0" smtClean="0"/>
              <a:t>2) BASILIXIMAB : </a:t>
            </a:r>
            <a:r>
              <a:rPr lang="fr-FR" dirty="0" smtClean="0">
                <a:solidFill>
                  <a:srgbClr val="FF0000"/>
                </a:solidFill>
              </a:rPr>
              <a:t>SIMULECT               </a:t>
            </a:r>
            <a:r>
              <a:rPr lang="fr-FR" dirty="0" smtClean="0">
                <a:solidFill>
                  <a:srgbClr val="00B050"/>
                </a:solidFill>
              </a:rPr>
              <a:t>la </a:t>
            </a:r>
            <a:r>
              <a:rPr lang="fr-FR" dirty="0">
                <a:solidFill>
                  <a:srgbClr val="00B050"/>
                </a:solidFill>
              </a:rPr>
              <a:t>prévention du rejet </a:t>
            </a:r>
            <a:r>
              <a:rPr lang="fr-FR" dirty="0" smtClean="0">
                <a:solidFill>
                  <a:srgbClr val="00B050"/>
                </a:solidFill>
              </a:rPr>
              <a:t>aigu après</a:t>
            </a:r>
            <a:r>
              <a:rPr lang="fr-FR" dirty="0" smtClean="0"/>
              <a:t> </a:t>
            </a:r>
            <a:r>
              <a:rPr lang="fr-FR" dirty="0">
                <a:solidFill>
                  <a:srgbClr val="00B050"/>
                </a:solidFill>
              </a:rPr>
              <a:t>transplantation rénale </a:t>
            </a:r>
            <a:r>
              <a:rPr lang="fr-FR" dirty="0" smtClean="0">
                <a:solidFill>
                  <a:srgbClr val="00B050"/>
                </a:solidFill>
              </a:rPr>
              <a:t>allogénique.</a:t>
            </a:r>
          </a:p>
          <a:p>
            <a:pPr marL="536575" indent="-357188">
              <a:buNone/>
            </a:pPr>
            <a:endParaRPr lang="fr-FR" dirty="0" smtClean="0">
              <a:solidFill>
                <a:srgbClr val="00B050"/>
              </a:solidFill>
            </a:endParaRPr>
          </a:p>
          <a:p>
            <a:pPr marL="0" indent="0">
              <a:buNone/>
            </a:pPr>
            <a:r>
              <a:rPr lang="fr-FR" dirty="0" smtClean="0"/>
              <a:t>3) DACLIZUMAB </a:t>
            </a:r>
            <a:r>
              <a:rPr lang="fr-FR" b="1" dirty="0" smtClean="0"/>
              <a:t>: </a:t>
            </a:r>
            <a:r>
              <a:rPr lang="fr-FR" dirty="0" smtClean="0">
                <a:solidFill>
                  <a:srgbClr val="FF0000"/>
                </a:solidFill>
              </a:rPr>
              <a:t>ZENAPAX                         </a:t>
            </a:r>
            <a:r>
              <a:rPr lang="fr-FR" dirty="0" smtClean="0">
                <a:solidFill>
                  <a:srgbClr val="00B050"/>
                </a:solidFill>
              </a:rPr>
              <a:t>prophylaxie  du rejet aigu d'organe chez les patients non hyperimmunisés                                                                                         </a:t>
            </a:r>
            <a:r>
              <a:rPr lang="fr-FR" sz="3600" dirty="0" smtClean="0">
                <a:solidFill>
                  <a:srgbClr val="00B050"/>
                </a:solidFill>
              </a:rPr>
              <a:t>.</a:t>
            </a:r>
            <a:r>
              <a:rPr lang="fr-FR" sz="3600" i="1" dirty="0" smtClean="0">
                <a:effectLst>
                  <a:outerShdw blurRad="38100" dist="38100" dir="2700000" algn="tl">
                    <a:srgbClr val="000000">
                      <a:alpha val="43137"/>
                    </a:srgbClr>
                  </a:outerShdw>
                </a:effectLst>
                <a:latin typeface="Times New Roman" pitchFamily="18" charset="0"/>
                <a:cs typeface="Times New Roman" pitchFamily="18" charset="0"/>
              </a:rPr>
              <a:t> 3- Anticorps et maladies auto-immunes et</a:t>
            </a:r>
            <a:br>
              <a:rPr lang="fr-FR" sz="3600" i="1" dirty="0" smtClean="0">
                <a:effectLst>
                  <a:outerShdw blurRad="38100" dist="38100" dir="2700000" algn="tl">
                    <a:srgbClr val="000000">
                      <a:alpha val="43137"/>
                    </a:srgbClr>
                  </a:outerShdw>
                </a:effectLst>
                <a:latin typeface="Times New Roman" pitchFamily="18" charset="0"/>
                <a:cs typeface="Times New Roman" pitchFamily="18" charset="0"/>
              </a:rPr>
            </a:br>
            <a:r>
              <a:rPr lang="fr-FR" sz="3600" i="1" dirty="0" smtClean="0">
                <a:effectLst>
                  <a:outerShdw blurRad="38100" dist="38100" dir="2700000" algn="tl">
                    <a:srgbClr val="000000">
                      <a:alpha val="43137"/>
                    </a:srgbClr>
                  </a:outerShdw>
                </a:effectLst>
                <a:latin typeface="Times New Roman" pitchFamily="18" charset="0"/>
                <a:cs typeface="Times New Roman" pitchFamily="18" charset="0"/>
              </a:rPr>
              <a:t>inflammatoires                                                                                                                                                                             </a:t>
            </a:r>
            <a:r>
              <a:rPr lang="fr-FR" sz="3600" dirty="0" smtClean="0">
                <a:latin typeface="Times New Roman" pitchFamily="18" charset="0"/>
                <a:cs typeface="Times New Roman" pitchFamily="18" charset="0"/>
              </a:rPr>
              <a:t> </a:t>
            </a:r>
            <a:r>
              <a:rPr lang="fr-FR" sz="3800" dirty="0" smtClean="0">
                <a:latin typeface="Times New Roman" pitchFamily="18" charset="0"/>
                <a:cs typeface="Times New Roman" pitchFamily="18" charset="0"/>
              </a:rPr>
              <a:t>L a polyarthrite rhumatoïde et la maladie de</a:t>
            </a:r>
          </a:p>
          <a:p>
            <a:pPr marL="0" indent="0">
              <a:buNone/>
            </a:pPr>
            <a:r>
              <a:rPr lang="fr-FR" sz="3800" dirty="0" err="1" smtClean="0">
                <a:latin typeface="Times New Roman" pitchFamily="18" charset="0"/>
                <a:cs typeface="Times New Roman" pitchFamily="18" charset="0"/>
              </a:rPr>
              <a:t>Crohn</a:t>
            </a:r>
            <a:r>
              <a:rPr lang="fr-FR" sz="3800" dirty="0" smtClean="0">
                <a:latin typeface="Times New Roman" pitchFamily="18" charset="0"/>
                <a:cs typeface="Times New Roman" pitchFamily="18" charset="0"/>
              </a:rPr>
              <a:t> sont parmi les pathologies inflammatoires</a:t>
            </a:r>
          </a:p>
          <a:p>
            <a:pPr marL="0" indent="0">
              <a:buNone/>
            </a:pPr>
            <a:r>
              <a:rPr lang="fr-FR" sz="3800" dirty="0" smtClean="0">
                <a:latin typeface="Times New Roman" pitchFamily="18" charset="0"/>
                <a:cs typeface="Times New Roman" pitchFamily="18" charset="0"/>
              </a:rPr>
              <a:t>chroniques dans lesquelles le TNF-α, cytokine</a:t>
            </a:r>
          </a:p>
          <a:p>
            <a:pPr marL="0" indent="0">
              <a:buNone/>
            </a:pPr>
            <a:r>
              <a:rPr lang="fr-FR" sz="3800" dirty="0" smtClean="0">
                <a:latin typeface="Times New Roman" pitchFamily="18" charset="0"/>
                <a:cs typeface="Times New Roman" pitchFamily="18" charset="0"/>
              </a:rPr>
              <a:t>pro-inflammatoire, joue un rôle central. Il existe 3</a:t>
            </a:r>
            <a:r>
              <a:rPr lang="fr-FR" sz="3800" dirty="0" smtClean="0"/>
              <a:t> </a:t>
            </a:r>
            <a:r>
              <a:rPr lang="fr-FR" sz="3800" dirty="0" smtClean="0">
                <a:latin typeface="Times New Roman" pitchFamily="18" charset="0"/>
                <a:cs typeface="Times New Roman" pitchFamily="18" charset="0"/>
              </a:rPr>
              <a:t>anti-TNF qui sont efficaces dans la maladie de </a:t>
            </a:r>
            <a:r>
              <a:rPr lang="fr-FR" sz="3800" dirty="0" err="1" smtClean="0">
                <a:latin typeface="Times New Roman" pitchFamily="18" charset="0"/>
                <a:cs typeface="Times New Roman" pitchFamily="18" charset="0"/>
              </a:rPr>
              <a:t>Crohn</a:t>
            </a:r>
            <a:r>
              <a:rPr lang="fr-FR" sz="3800" dirty="0" smtClean="0"/>
              <a:t> .</a:t>
            </a:r>
          </a:p>
          <a:p>
            <a:pPr marL="0" indent="0">
              <a:buNone/>
            </a:pPr>
            <a:endParaRPr lang="fr-FR" sz="3800" dirty="0" smtClean="0"/>
          </a:p>
          <a:p>
            <a:pPr marL="87313" indent="0">
              <a:buNone/>
            </a:pPr>
            <a:r>
              <a:rPr lang="fr-FR" sz="3800" b="1" dirty="0" smtClean="0">
                <a:solidFill>
                  <a:srgbClr val="FF0000"/>
                </a:solidFill>
              </a:rPr>
              <a:t> </a:t>
            </a:r>
            <a:r>
              <a:rPr lang="fr-FR" sz="3800" b="1" dirty="0" err="1" smtClean="0">
                <a:solidFill>
                  <a:srgbClr val="FF0000"/>
                </a:solidFill>
              </a:rPr>
              <a:t>Remicad</a:t>
            </a:r>
            <a:r>
              <a:rPr lang="fr-FR" sz="3800" b="1" dirty="0" smtClean="0"/>
              <a:t> : </a:t>
            </a:r>
            <a:r>
              <a:rPr lang="fr-FR" sz="3800" dirty="0" smtClean="0">
                <a:latin typeface="Times New Roman" pitchFamily="18" charset="0"/>
                <a:cs typeface="Times New Roman" pitchFamily="18" charset="0"/>
              </a:rPr>
              <a:t>impliqué dans le traitement de la       maladie de </a:t>
            </a:r>
            <a:r>
              <a:rPr lang="fr-FR" sz="3800" dirty="0" err="1" smtClean="0">
                <a:latin typeface="Times New Roman" pitchFamily="18" charset="0"/>
                <a:cs typeface="Times New Roman" pitchFamily="18" charset="0"/>
              </a:rPr>
              <a:t>Crohn</a:t>
            </a:r>
            <a:endParaRPr lang="fr-FR" sz="3800" dirty="0">
              <a:solidFill>
                <a:srgbClr val="00B050"/>
              </a:solidFill>
            </a:endParaRPr>
          </a:p>
          <a:p>
            <a:pPr marL="196850" indent="0">
              <a:buNone/>
            </a:pPr>
            <a:r>
              <a:rPr lang="fr-FR" sz="3800" dirty="0" smtClean="0">
                <a:solidFill>
                  <a:srgbClr val="00B050"/>
                </a:solidFill>
              </a:rPr>
              <a:t>    </a:t>
            </a:r>
          </a:p>
        </p:txBody>
      </p:sp>
      <p:sp>
        <p:nvSpPr>
          <p:cNvPr id="4" name="Flèche droite 3"/>
          <p:cNvSpPr/>
          <p:nvPr/>
        </p:nvSpPr>
        <p:spPr>
          <a:xfrm>
            <a:off x="4714876" y="357166"/>
            <a:ext cx="720080" cy="360040"/>
          </a:xfrm>
          <a:prstGeom prst="rightArrow">
            <a:avLst>
              <a:gd name="adj1" fmla="val 33875"/>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5" name="Flèche droite 4"/>
          <p:cNvSpPr/>
          <p:nvPr/>
        </p:nvSpPr>
        <p:spPr>
          <a:xfrm>
            <a:off x="3071802" y="928670"/>
            <a:ext cx="720080" cy="360040"/>
          </a:xfrm>
          <a:prstGeom prst="rightArrow">
            <a:avLst>
              <a:gd name="adj1" fmla="val 33875"/>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6" name="Flèche droite 5"/>
          <p:cNvSpPr/>
          <p:nvPr/>
        </p:nvSpPr>
        <p:spPr>
          <a:xfrm>
            <a:off x="2928926" y="1571612"/>
            <a:ext cx="1214446" cy="285752"/>
          </a:xfrm>
          <a:prstGeom prst="rightArrow">
            <a:avLst>
              <a:gd name="adj1" fmla="val 33875"/>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Tree>
    <p:extLst>
      <p:ext uri="{BB962C8B-B14F-4D97-AF65-F5344CB8AC3E}">
        <p14:creationId xmlns="" xmlns:p14="http://schemas.microsoft.com/office/powerpoint/2010/main" val="319134192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548681"/>
            <a:ext cx="7776864" cy="5865515"/>
          </a:xfrm>
        </p:spPr>
        <p:txBody>
          <a:bodyPr>
            <a:normAutofit/>
          </a:bodyPr>
          <a:lstStyle/>
          <a:p>
            <a:pPr marL="0" indent="0">
              <a:buNone/>
            </a:pPr>
            <a:r>
              <a:rPr lang="fr-FR" sz="3600" b="1" i="1" dirty="0" smtClean="0">
                <a:effectLst>
                  <a:outerShdw blurRad="38100" dist="38100" dir="2700000" algn="tl">
                    <a:srgbClr val="000000">
                      <a:alpha val="43137"/>
                    </a:srgbClr>
                  </a:outerShdw>
                </a:effectLst>
                <a:latin typeface="Times New Roman" pitchFamily="18" charset="0"/>
                <a:cs typeface="Times New Roman" pitchFamily="18" charset="0"/>
              </a:rPr>
              <a:t>4 -</a:t>
            </a:r>
            <a:r>
              <a:rPr lang="fr-FR" sz="3600" b="1" dirty="0" smtClean="0">
                <a:latin typeface="Times New Roman" pitchFamily="18" charset="0"/>
                <a:cs typeface="Times New Roman" pitchFamily="18" charset="0"/>
              </a:rPr>
              <a:t>   </a:t>
            </a:r>
            <a:r>
              <a:rPr lang="fr-FR" sz="3600" b="1" i="1" dirty="0" smtClean="0">
                <a:effectLst>
                  <a:outerShdw blurRad="38100" dist="38100" dir="2700000" algn="tl">
                    <a:srgbClr val="000000">
                      <a:alpha val="43137"/>
                    </a:srgbClr>
                  </a:outerShdw>
                </a:effectLst>
                <a:latin typeface="Times New Roman" pitchFamily="18" charset="0"/>
                <a:cs typeface="Times New Roman" pitchFamily="18" charset="0"/>
              </a:rPr>
              <a:t>Anticorps    </a:t>
            </a:r>
            <a:r>
              <a:rPr lang="fr-FR" sz="3600" b="1" i="1" dirty="0">
                <a:effectLst>
                  <a:outerShdw blurRad="38100" dist="38100" dir="2700000" algn="tl">
                    <a:srgbClr val="000000">
                      <a:alpha val="43137"/>
                    </a:srgbClr>
                  </a:outerShdw>
                </a:effectLst>
                <a:latin typeface="Times New Roman" pitchFamily="18" charset="0"/>
                <a:cs typeface="Times New Roman" pitchFamily="18" charset="0"/>
              </a:rPr>
              <a:t>en </a:t>
            </a:r>
            <a:r>
              <a:rPr lang="fr-FR" sz="3600" b="1" i="1" dirty="0" smtClean="0">
                <a:effectLst>
                  <a:outerShdw blurRad="38100" dist="38100" dir="2700000" algn="tl">
                    <a:srgbClr val="000000">
                      <a:alpha val="43137"/>
                    </a:srgbClr>
                  </a:outerShdw>
                </a:effectLst>
                <a:latin typeface="Times New Roman" pitchFamily="18" charset="0"/>
                <a:cs typeface="Times New Roman" pitchFamily="18" charset="0"/>
              </a:rPr>
              <a:t>   pathologie     cardiovasculaire</a:t>
            </a:r>
          </a:p>
          <a:p>
            <a:pPr marL="363538" indent="0">
              <a:buNone/>
            </a:pPr>
            <a:endParaRPr lang="fr-FR" sz="3600" b="1" i="1" dirty="0" smtClean="0">
              <a:effectLst>
                <a:outerShdw blurRad="38100" dist="38100" dir="2700000" algn="tl">
                  <a:srgbClr val="000000">
                    <a:alpha val="43137"/>
                  </a:srgbClr>
                </a:outerShdw>
              </a:effectLst>
            </a:endParaRPr>
          </a:p>
          <a:p>
            <a:pPr marL="0" indent="0">
              <a:buNone/>
            </a:pPr>
            <a:endParaRPr lang="fr-FR" b="1" i="1" dirty="0" smtClean="0">
              <a:effectLst>
                <a:outerShdw blurRad="38100" dist="38100" dir="2700000" algn="tl">
                  <a:srgbClr val="000000">
                    <a:alpha val="43137"/>
                  </a:srgbClr>
                </a:outerShdw>
              </a:effectLst>
            </a:endParaRPr>
          </a:p>
          <a:p>
            <a:pPr marL="174625" indent="188913">
              <a:buNone/>
            </a:pPr>
            <a:r>
              <a:rPr lang="fr-FR" dirty="0" smtClean="0"/>
              <a:t>ABCIXIMAB: </a:t>
            </a:r>
            <a:r>
              <a:rPr lang="fr-FR" dirty="0" smtClean="0">
                <a:solidFill>
                  <a:srgbClr val="FF0000"/>
                </a:solidFill>
              </a:rPr>
              <a:t>REOPRO          </a:t>
            </a:r>
            <a:r>
              <a:rPr lang="fr-FR" dirty="0" smtClean="0">
                <a:solidFill>
                  <a:srgbClr val="00B050"/>
                </a:solidFill>
              </a:rPr>
              <a:t>la prévention des complications cardiaques ischémiques chez les patients à risque.</a:t>
            </a:r>
            <a:endParaRPr lang="fr-FR" dirty="0">
              <a:solidFill>
                <a:srgbClr val="00B050"/>
              </a:solidFill>
            </a:endParaRPr>
          </a:p>
        </p:txBody>
      </p:sp>
      <p:sp>
        <p:nvSpPr>
          <p:cNvPr id="4" name="Flèche droite 3"/>
          <p:cNvSpPr/>
          <p:nvPr/>
        </p:nvSpPr>
        <p:spPr>
          <a:xfrm>
            <a:off x="4788024" y="2852406"/>
            <a:ext cx="720080" cy="360040"/>
          </a:xfrm>
          <a:prstGeom prst="rightArrow">
            <a:avLst>
              <a:gd name="adj1" fmla="val 33875"/>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Tree>
    <p:extLst>
      <p:ext uri="{BB962C8B-B14F-4D97-AF65-F5344CB8AC3E}">
        <p14:creationId xmlns="" xmlns:p14="http://schemas.microsoft.com/office/powerpoint/2010/main" val="84582362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692696"/>
            <a:ext cx="7776864" cy="1807610"/>
          </a:xfrm>
        </p:spPr>
        <p:txBody>
          <a:bodyPr>
            <a:normAutofit fontScale="85000" lnSpcReduction="20000"/>
          </a:bodyPr>
          <a:lstStyle/>
          <a:p>
            <a:pPr marL="0" indent="0">
              <a:buNone/>
            </a:pPr>
            <a:r>
              <a:rPr lang="fr-FR" sz="2400" b="1" i="1" dirty="0" smtClean="0">
                <a:effectLst>
                  <a:outerShdw blurRad="38100" dist="38100" dir="2700000" algn="tl">
                    <a:srgbClr val="000000">
                      <a:alpha val="43137"/>
                    </a:srgbClr>
                  </a:outerShdw>
                </a:effectLst>
                <a:latin typeface="Times New Roman" pitchFamily="18" charset="0"/>
                <a:cs typeface="Times New Roman" pitchFamily="18" charset="0"/>
              </a:rPr>
              <a:t>5-</a:t>
            </a:r>
            <a:r>
              <a:rPr lang="fr-FR" sz="2400" b="1" dirty="0" smtClean="0">
                <a:latin typeface="Times New Roman" pitchFamily="18" charset="0"/>
                <a:cs typeface="Times New Roman" pitchFamily="18" charset="0"/>
              </a:rPr>
              <a:t> </a:t>
            </a:r>
            <a:r>
              <a:rPr lang="fr-FR" sz="2400" b="1" i="1" dirty="0" smtClean="0">
                <a:effectLst>
                  <a:outerShdw blurRad="38100" dist="38100" dir="2700000" algn="tl">
                    <a:srgbClr val="000000">
                      <a:alpha val="43137"/>
                    </a:srgbClr>
                  </a:outerShdw>
                </a:effectLst>
                <a:latin typeface="Times New Roman" pitchFamily="18" charset="0"/>
                <a:cs typeface="Times New Roman" pitchFamily="18" charset="0"/>
              </a:rPr>
              <a:t>Anticorps en infectiologie</a:t>
            </a:r>
          </a:p>
          <a:p>
            <a:pPr marL="0" indent="0">
              <a:buNone/>
            </a:pPr>
            <a:endParaRPr lang="fr-FR" b="1" i="1" dirty="0">
              <a:effectLst>
                <a:outerShdw blurRad="38100" dist="38100" dir="2700000" algn="tl">
                  <a:srgbClr val="000000">
                    <a:alpha val="43137"/>
                  </a:srgbClr>
                </a:outerShdw>
              </a:effectLst>
            </a:endParaRPr>
          </a:p>
          <a:p>
            <a:pPr marL="0" indent="0">
              <a:buNone/>
            </a:pPr>
            <a:endParaRPr lang="fr-FR" b="1" i="1" dirty="0" smtClean="0">
              <a:effectLst>
                <a:outerShdw blurRad="38100" dist="38100" dir="2700000" algn="tl">
                  <a:srgbClr val="000000">
                    <a:alpha val="43137"/>
                  </a:srgbClr>
                </a:outerShdw>
              </a:effectLst>
            </a:endParaRPr>
          </a:p>
          <a:p>
            <a:pPr marL="0" indent="0">
              <a:buNone/>
            </a:pPr>
            <a:endParaRPr lang="fr-FR" b="1" i="1" dirty="0" smtClean="0">
              <a:effectLst>
                <a:outerShdw blurRad="38100" dist="38100" dir="2700000" algn="tl">
                  <a:srgbClr val="000000">
                    <a:alpha val="43137"/>
                  </a:srgbClr>
                </a:outerShdw>
              </a:effectLst>
            </a:endParaRPr>
          </a:p>
          <a:p>
            <a:pPr marL="174625" indent="87313">
              <a:buNone/>
            </a:pPr>
            <a:r>
              <a:rPr lang="fr-FR" sz="2000" dirty="0" smtClean="0"/>
              <a:t>PALIVIZUMAB : </a:t>
            </a:r>
            <a:r>
              <a:rPr lang="fr-FR" sz="2000" dirty="0" smtClean="0">
                <a:solidFill>
                  <a:srgbClr val="FF0000"/>
                </a:solidFill>
              </a:rPr>
              <a:t>SYNAGIS                        </a:t>
            </a:r>
            <a:r>
              <a:rPr lang="fr-FR" sz="2000" dirty="0" smtClean="0">
                <a:solidFill>
                  <a:srgbClr val="00B050"/>
                </a:solidFill>
              </a:rPr>
              <a:t>prévention  des infections respiratoires dues au  virus syncytial.</a:t>
            </a:r>
          </a:p>
          <a:p>
            <a:pPr marL="0" indent="0">
              <a:buNone/>
            </a:pPr>
            <a:endParaRPr lang="fr-FR" dirty="0"/>
          </a:p>
        </p:txBody>
      </p:sp>
      <p:sp>
        <p:nvSpPr>
          <p:cNvPr id="4" name="Flèche droite 3"/>
          <p:cNvSpPr/>
          <p:nvPr/>
        </p:nvSpPr>
        <p:spPr>
          <a:xfrm>
            <a:off x="4143372" y="1785926"/>
            <a:ext cx="720080" cy="360040"/>
          </a:xfrm>
          <a:prstGeom prst="rightArrow">
            <a:avLst>
              <a:gd name="adj1" fmla="val 33875"/>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4">
                    <a:lumMod val="40000"/>
                    <a:lumOff val="60000"/>
                  </a:schemeClr>
                </a:solidFill>
              </a:rPr>
              <a:t>      </a:t>
            </a:r>
            <a:endParaRPr lang="fr-FR" dirty="0">
              <a:solidFill>
                <a:schemeClr val="accent4">
                  <a:lumMod val="40000"/>
                  <a:lumOff val="60000"/>
                </a:schemeClr>
              </a:solidFill>
            </a:endParaRPr>
          </a:p>
        </p:txBody>
      </p:sp>
      <p:sp>
        <p:nvSpPr>
          <p:cNvPr id="5" name="Rectangle 4"/>
          <p:cNvSpPr/>
          <p:nvPr/>
        </p:nvSpPr>
        <p:spPr>
          <a:xfrm>
            <a:off x="500034" y="2857496"/>
            <a:ext cx="5488379" cy="369332"/>
          </a:xfrm>
          <a:prstGeom prst="rect">
            <a:avLst/>
          </a:prstGeom>
        </p:spPr>
        <p:txBody>
          <a:bodyPr wrap="square">
            <a:spAutoFit/>
          </a:bodyPr>
          <a:lstStyle/>
          <a:p>
            <a:r>
              <a:rPr lang="fr-FR" b="1" i="1" dirty="0" smtClean="0">
                <a:effectLst>
                  <a:outerShdw blurRad="38100" dist="38100" dir="2700000" algn="tl">
                    <a:srgbClr val="000000">
                      <a:alpha val="43137"/>
                    </a:srgbClr>
                  </a:outerShdw>
                </a:effectLst>
                <a:latin typeface="Times New Roman" pitchFamily="18" charset="0"/>
                <a:cs typeface="Times New Roman" pitchFamily="18" charset="0"/>
              </a:rPr>
              <a:t>6-</a:t>
            </a:r>
            <a:r>
              <a:rPr lang="fr-FR" b="1" dirty="0" smtClean="0">
                <a:latin typeface="Times New Roman" pitchFamily="18" charset="0"/>
                <a:cs typeface="Times New Roman" pitchFamily="18" charset="0"/>
              </a:rPr>
              <a:t> </a:t>
            </a:r>
            <a:r>
              <a:rPr lang="fr-FR" b="1" i="1" dirty="0" smtClean="0">
                <a:effectLst>
                  <a:outerShdw blurRad="38100" dist="38100" dir="2700000" algn="tl">
                    <a:srgbClr val="000000">
                      <a:alpha val="43137"/>
                    </a:srgbClr>
                  </a:outerShdw>
                </a:effectLst>
                <a:latin typeface="Times New Roman" pitchFamily="18" charset="0"/>
                <a:cs typeface="Times New Roman" pitchFamily="18" charset="0"/>
              </a:rPr>
              <a:t>Anticorps en allergologie</a:t>
            </a:r>
            <a:endParaRPr lang="fr-FR" dirty="0"/>
          </a:p>
        </p:txBody>
      </p:sp>
      <p:sp>
        <p:nvSpPr>
          <p:cNvPr id="6" name="Rectangle 5"/>
          <p:cNvSpPr/>
          <p:nvPr/>
        </p:nvSpPr>
        <p:spPr>
          <a:xfrm>
            <a:off x="357158" y="3357562"/>
            <a:ext cx="8143932" cy="1200329"/>
          </a:xfrm>
          <a:prstGeom prst="rect">
            <a:avLst/>
          </a:prstGeom>
        </p:spPr>
        <p:txBody>
          <a:bodyPr wrap="square">
            <a:spAutoFit/>
          </a:bodyPr>
          <a:lstStyle/>
          <a:p>
            <a:pPr marL="261938" indent="-261938">
              <a:buNone/>
            </a:pPr>
            <a:r>
              <a:rPr lang="fr-FR" dirty="0" smtClean="0"/>
              <a:t> OMALIZUMAB: </a:t>
            </a:r>
            <a:r>
              <a:rPr lang="fr-FR" dirty="0" smtClean="0">
                <a:solidFill>
                  <a:srgbClr val="FF0000"/>
                </a:solidFill>
              </a:rPr>
              <a:t>XOLAI                                                                           </a:t>
            </a:r>
            <a:r>
              <a:rPr lang="fr-FR" dirty="0" smtClean="0">
                <a:solidFill>
                  <a:srgbClr val="00B050"/>
                </a:solidFill>
              </a:rPr>
              <a:t>C'est une      IgG1 anti- </a:t>
            </a:r>
            <a:r>
              <a:rPr lang="fr-FR" dirty="0" err="1" smtClean="0">
                <a:solidFill>
                  <a:srgbClr val="00B050"/>
                </a:solidFill>
              </a:rPr>
              <a:t>IgE</a:t>
            </a:r>
            <a:r>
              <a:rPr lang="fr-FR" dirty="0" smtClean="0">
                <a:solidFill>
                  <a:srgbClr val="00B050"/>
                </a:solidFill>
              </a:rPr>
              <a:t> humanisée, indiquée dans le traitement des asthmes allergiques modérés à sévères chez les adultes et les</a:t>
            </a:r>
          </a:p>
          <a:p>
            <a:pPr indent="261938"/>
            <a:r>
              <a:rPr lang="fr-FR" dirty="0" smtClean="0">
                <a:solidFill>
                  <a:srgbClr val="00B050"/>
                </a:solidFill>
              </a:rPr>
              <a:t>adolescents.</a:t>
            </a:r>
            <a:endParaRPr lang="fr-FR" dirty="0"/>
          </a:p>
        </p:txBody>
      </p:sp>
    </p:spTree>
    <p:extLst>
      <p:ext uri="{BB962C8B-B14F-4D97-AF65-F5344CB8AC3E}">
        <p14:creationId xmlns="" xmlns:p14="http://schemas.microsoft.com/office/powerpoint/2010/main" val="326842404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2348880"/>
            <a:ext cx="7776864" cy="4104456"/>
          </a:xfrm>
        </p:spPr>
        <p:txBody>
          <a:bodyPr>
            <a:normAutofit fontScale="77500" lnSpcReduction="20000"/>
          </a:bodyPr>
          <a:lstStyle/>
          <a:p>
            <a:pPr marL="0" indent="0">
              <a:buNone/>
            </a:pPr>
            <a:r>
              <a:rPr lang="fr-FR" sz="2800" dirty="0" smtClean="0">
                <a:latin typeface="Times New Roman" pitchFamily="18" charset="0"/>
                <a:cs typeface="Times New Roman" pitchFamily="18" charset="0"/>
              </a:rPr>
              <a:t> </a:t>
            </a:r>
            <a:r>
              <a:rPr lang="fr-FR" sz="2800" dirty="0">
                <a:latin typeface="Times New Roman" pitchFamily="18" charset="0"/>
                <a:cs typeface="Times New Roman" pitchFamily="18" charset="0"/>
              </a:rPr>
              <a:t>Les avancées accomplies dans le domaine du</a:t>
            </a:r>
          </a:p>
          <a:p>
            <a:pPr marL="0" indent="0">
              <a:buNone/>
            </a:pPr>
            <a:r>
              <a:rPr lang="fr-FR" sz="2800" dirty="0">
                <a:latin typeface="Times New Roman" pitchFamily="18" charset="0"/>
                <a:cs typeface="Times New Roman" pitchFamily="18" charset="0"/>
              </a:rPr>
              <a:t>génie génétique et la meilleure compréhension</a:t>
            </a:r>
          </a:p>
          <a:p>
            <a:pPr indent="-80963"/>
            <a:r>
              <a:rPr lang="fr-FR" sz="2800" dirty="0">
                <a:latin typeface="Times New Roman" pitchFamily="18" charset="0"/>
                <a:cs typeface="Times New Roman" pitchFamily="18" charset="0"/>
              </a:rPr>
              <a:t>des mécanismes cellulaires donnent </a:t>
            </a:r>
            <a:r>
              <a:rPr lang="fr-FR" sz="2800" dirty="0" smtClean="0">
                <a:latin typeface="Times New Roman" pitchFamily="18" charset="0"/>
                <a:cs typeface="Times New Roman" pitchFamily="18" charset="0"/>
              </a:rPr>
              <a:t>de nouvelles </a:t>
            </a:r>
            <a:r>
              <a:rPr lang="fr-FR" sz="2800" dirty="0">
                <a:latin typeface="Times New Roman" pitchFamily="18" charset="0"/>
                <a:cs typeface="Times New Roman" pitchFamily="18" charset="0"/>
              </a:rPr>
              <a:t>possibilités </a:t>
            </a:r>
            <a:r>
              <a:rPr lang="fr-FR" sz="2800" dirty="0" smtClean="0">
                <a:latin typeface="Times New Roman" pitchFamily="18" charset="0"/>
                <a:cs typeface="Times New Roman" pitchFamily="18" charset="0"/>
              </a:rPr>
              <a:t>d’utilisations thérapeutiques </a:t>
            </a:r>
            <a:r>
              <a:rPr lang="fr-FR" sz="2800" dirty="0">
                <a:latin typeface="Times New Roman" pitchFamily="18" charset="0"/>
                <a:cs typeface="Times New Roman" pitchFamily="18" charset="0"/>
              </a:rPr>
              <a:t>des anticorps </a:t>
            </a:r>
            <a:r>
              <a:rPr lang="fr-FR" sz="2800" dirty="0" smtClean="0">
                <a:latin typeface="Times New Roman" pitchFamily="18" charset="0"/>
                <a:cs typeface="Times New Roman" pitchFamily="18" charset="0"/>
              </a:rPr>
              <a:t>monoclonaux.                                                                               </a:t>
            </a:r>
            <a:r>
              <a:rPr lang="fr-FR" sz="2800" b="1" dirty="0" smtClean="0">
                <a:latin typeface="Times New Roman" pitchFamily="18" charset="0"/>
                <a:cs typeface="Times New Roman" pitchFamily="18" charset="0"/>
              </a:rPr>
              <a:t> 1-Anticorps armés :</a:t>
            </a:r>
            <a:r>
              <a:rPr lang="fr-FR" sz="2800" dirty="0" smtClean="0">
                <a:latin typeface="Times New Roman" pitchFamily="18" charset="0"/>
                <a:cs typeface="Times New Roman" pitchFamily="18" charset="0"/>
              </a:rPr>
              <a:t> on trouve</a:t>
            </a:r>
          </a:p>
          <a:p>
            <a:pPr marL="0" indent="0">
              <a:buNone/>
            </a:pPr>
            <a:endParaRPr lang="fr-FR" sz="2800" dirty="0" smtClean="0">
              <a:latin typeface="Times New Roman" pitchFamily="18" charset="0"/>
              <a:cs typeface="Times New Roman" pitchFamily="18" charset="0"/>
            </a:endParaRPr>
          </a:p>
          <a:p>
            <a:pPr>
              <a:buFont typeface="Wingdings" pitchFamily="2" charset="2"/>
              <a:buChar char="v"/>
            </a:pPr>
            <a:r>
              <a:rPr lang="fr-FR" sz="2800" dirty="0" smtClean="0">
                <a:latin typeface="Times New Roman" pitchFamily="18" charset="0"/>
                <a:cs typeface="Times New Roman" pitchFamily="18" charset="0"/>
              </a:rPr>
              <a:t>Anticorps conjugués à une toxine</a:t>
            </a:r>
          </a:p>
          <a:p>
            <a:pPr marL="0" indent="0">
              <a:buNone/>
            </a:pPr>
            <a:endParaRPr lang="fr-FR" sz="2800" dirty="0" smtClean="0">
              <a:latin typeface="Times New Roman" pitchFamily="18" charset="0"/>
              <a:cs typeface="Times New Roman" pitchFamily="18" charset="0"/>
            </a:endParaRPr>
          </a:p>
          <a:p>
            <a:pPr>
              <a:buFont typeface="Wingdings" pitchFamily="2" charset="2"/>
              <a:buChar char="v"/>
            </a:pPr>
            <a:r>
              <a:rPr lang="fr-FR" sz="2800" dirty="0" smtClean="0">
                <a:latin typeface="Times New Roman" pitchFamily="18" charset="0"/>
                <a:cs typeface="Times New Roman" pitchFamily="18" charset="0"/>
              </a:rPr>
              <a:t>Anticorps conjugués à des radio-isotopes</a:t>
            </a:r>
          </a:p>
          <a:p>
            <a:pPr marL="0" indent="0">
              <a:buNone/>
            </a:pPr>
            <a:endParaRPr lang="fr-FR" sz="2800" dirty="0" smtClean="0">
              <a:latin typeface="Times New Roman" pitchFamily="18" charset="0"/>
              <a:cs typeface="Times New Roman" pitchFamily="18" charset="0"/>
            </a:endParaRPr>
          </a:p>
          <a:p>
            <a:pPr>
              <a:buFont typeface="Wingdings" pitchFamily="2" charset="2"/>
              <a:buChar char="v"/>
            </a:pPr>
            <a:r>
              <a:rPr lang="fr-FR" sz="2800" dirty="0" smtClean="0">
                <a:latin typeface="Times New Roman" pitchFamily="18" charset="0"/>
                <a:cs typeface="Times New Roman" pitchFamily="18" charset="0"/>
              </a:rPr>
              <a:t>Anticorps conjugués à des enzymes</a:t>
            </a:r>
          </a:p>
          <a:p>
            <a:pPr marL="0" indent="0">
              <a:buNone/>
            </a:pPr>
            <a:endParaRPr lang="fr-FR" sz="2800" dirty="0" smtClean="0"/>
          </a:p>
          <a:p>
            <a:pPr marL="0" indent="0">
              <a:buNone/>
            </a:pPr>
            <a:endParaRPr lang="fr-FR" sz="2800" dirty="0">
              <a:latin typeface="Times New Roman" pitchFamily="18" charset="0"/>
              <a:cs typeface="Times New Roman" pitchFamily="18" charset="0"/>
            </a:endParaRPr>
          </a:p>
          <a:p>
            <a:pPr marL="0" indent="0">
              <a:buNone/>
            </a:pPr>
            <a:endParaRPr lang="fr-FR" sz="2800" b="1" dirty="0" smtClean="0">
              <a:latin typeface="Times New Roman" pitchFamily="18" charset="0"/>
              <a:cs typeface="Times New Roman" pitchFamily="18" charset="0"/>
            </a:endParaRPr>
          </a:p>
        </p:txBody>
      </p:sp>
      <p:sp>
        <p:nvSpPr>
          <p:cNvPr id="2" name="Titre 1"/>
          <p:cNvSpPr>
            <a:spLocks noGrp="1"/>
          </p:cNvSpPr>
          <p:nvPr>
            <p:ph type="title"/>
          </p:nvPr>
        </p:nvSpPr>
        <p:spPr>
          <a:xfrm>
            <a:off x="971600" y="836713"/>
            <a:ext cx="6815110" cy="663461"/>
          </a:xfrm>
        </p:spPr>
        <p:txBody>
          <a:bodyPr>
            <a:noAutofit/>
          </a:bodyPr>
          <a:lstStyle/>
          <a:p>
            <a:r>
              <a:rPr lang="fr-FR" sz="3600" b="1" i="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7/Nouvelles </a:t>
            </a:r>
            <a:r>
              <a:rPr lang="fr-FR" sz="3600" b="1" i="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approches </a:t>
            </a:r>
            <a:r>
              <a:rPr lang="fr-FR" sz="3600" b="1" i="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d’utilisation des anticorps monoclonaux en thérapeutique  </a:t>
            </a:r>
            <a:endParaRPr lang="fr-FR" sz="3600" b="1" i="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94779552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692697"/>
            <a:ext cx="8147248" cy="5433467"/>
          </a:xfrm>
        </p:spPr>
        <p:txBody>
          <a:bodyPr/>
          <a:lstStyle/>
          <a:p>
            <a:pPr marL="901700" indent="-255588"/>
            <a:r>
              <a:rPr lang="fr-FR" sz="3200" b="1" dirty="0">
                <a:latin typeface="Times New Roman" pitchFamily="18" charset="0"/>
                <a:cs typeface="Times New Roman" pitchFamily="18" charset="0"/>
              </a:rPr>
              <a:t>2- Anticorps </a:t>
            </a:r>
            <a:r>
              <a:rPr lang="fr-FR" sz="3200" b="1" dirty="0" smtClean="0">
                <a:latin typeface="Times New Roman" pitchFamily="18" charset="0"/>
                <a:cs typeface="Times New Roman" pitchFamily="18" charset="0"/>
              </a:rPr>
              <a:t>bi </a:t>
            </a:r>
            <a:r>
              <a:rPr lang="fr-FR" sz="3200" b="1" dirty="0">
                <a:latin typeface="Times New Roman" pitchFamily="18" charset="0"/>
                <a:cs typeface="Times New Roman" pitchFamily="18" charset="0"/>
              </a:rPr>
              <a:t>spécifiques</a:t>
            </a:r>
            <a:r>
              <a:rPr lang="fr-FR" sz="3200" b="1" dirty="0" smtClean="0">
                <a:latin typeface="Times New Roman" pitchFamily="18" charset="0"/>
                <a:cs typeface="Times New Roman" pitchFamily="18" charset="0"/>
              </a:rPr>
              <a:t>:</a:t>
            </a:r>
          </a:p>
          <a:p>
            <a:pPr marL="0" indent="0">
              <a:buNone/>
            </a:pPr>
            <a:endParaRPr lang="fr-FR" sz="3200" b="1" dirty="0" smtClean="0">
              <a:latin typeface="Times New Roman" pitchFamily="18" charset="0"/>
              <a:cs typeface="Times New Roman" pitchFamily="18" charset="0"/>
            </a:endParaRPr>
          </a:p>
          <a:p>
            <a:pPr marL="363538" indent="-101600">
              <a:buNone/>
            </a:pPr>
            <a:endParaRPr lang="fr-FR" dirty="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1681" y="1772816"/>
            <a:ext cx="5620841" cy="44109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6508017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7584" y="332657"/>
            <a:ext cx="7488832" cy="6525343"/>
          </a:xfrm>
        </p:spPr>
        <p:txBody>
          <a:bodyPr>
            <a:normAutofit fontScale="55000" lnSpcReduction="20000"/>
          </a:bodyPr>
          <a:lstStyle/>
          <a:p>
            <a:endParaRPr lang="fr-FR" b="1" dirty="0" smtClean="0"/>
          </a:p>
          <a:p>
            <a:endParaRPr lang="fr-FR" sz="3500" b="1" dirty="0">
              <a:latin typeface="Times New Roman" pitchFamily="18" charset="0"/>
              <a:cs typeface="Times New Roman" pitchFamily="18" charset="0"/>
            </a:endParaRPr>
          </a:p>
          <a:p>
            <a:pPr marL="705295" lvl="1" indent="-274638">
              <a:tabLst>
                <a:tab pos="87313" algn="l"/>
              </a:tabLst>
            </a:pPr>
            <a:r>
              <a:rPr lang="fr-FR" sz="3500" b="1" dirty="0" smtClean="0">
                <a:latin typeface="Times New Roman" pitchFamily="18" charset="0"/>
                <a:cs typeface="Times New Roman" pitchFamily="18" charset="0"/>
              </a:rPr>
              <a:t>3- Anticorps intracellulaires       "</a:t>
            </a:r>
            <a:r>
              <a:rPr lang="fr-FR" sz="3500" b="1" dirty="0" err="1" smtClean="0">
                <a:latin typeface="Times New Roman" pitchFamily="18" charset="0"/>
                <a:cs typeface="Times New Roman" pitchFamily="18" charset="0"/>
              </a:rPr>
              <a:t>Intrabodies</a:t>
            </a:r>
            <a:r>
              <a:rPr lang="fr-FR" sz="3500" b="1" dirty="0" smtClean="0">
                <a:latin typeface="Times New Roman" pitchFamily="18" charset="0"/>
                <a:cs typeface="Times New Roman" pitchFamily="18" charset="0"/>
              </a:rPr>
              <a:t>":</a:t>
            </a:r>
          </a:p>
          <a:p>
            <a:pPr marL="174625" indent="188913">
              <a:buNone/>
            </a:pPr>
            <a:endParaRPr lang="fr-FR" sz="3900" dirty="0" smtClean="0">
              <a:latin typeface="Times New Roman" pitchFamily="18" charset="0"/>
              <a:cs typeface="Times New Roman" pitchFamily="18" charset="0"/>
            </a:endParaRPr>
          </a:p>
          <a:p>
            <a:r>
              <a:rPr lang="fr-FR" sz="3500" dirty="0" smtClean="0">
                <a:latin typeface="Times New Roman" pitchFamily="18" charset="0"/>
                <a:cs typeface="Times New Roman" pitchFamily="18" charset="0"/>
              </a:rPr>
              <a:t>Le premier  exemple de cette approche a consisté à </a:t>
            </a:r>
            <a:r>
              <a:rPr lang="fr-FR" sz="3500" dirty="0">
                <a:latin typeface="Times New Roman" pitchFamily="18" charset="0"/>
                <a:cs typeface="Times New Roman" pitchFamily="18" charset="0"/>
              </a:rPr>
              <a:t>créer </a:t>
            </a:r>
            <a:r>
              <a:rPr lang="fr-FR" sz="3500" dirty="0">
                <a:solidFill>
                  <a:srgbClr val="FF0000"/>
                </a:solidFill>
                <a:latin typeface="Times New Roman" pitchFamily="18" charset="0"/>
                <a:cs typeface="Times New Roman" pitchFamily="18" charset="0"/>
              </a:rPr>
              <a:t>l'anticorps F 105 </a:t>
            </a:r>
            <a:r>
              <a:rPr lang="fr-FR" sz="3500" dirty="0">
                <a:latin typeface="Times New Roman" pitchFamily="18" charset="0"/>
                <a:cs typeface="Times New Roman" pitchFamily="18" charset="0"/>
              </a:rPr>
              <a:t>qui se lie à </a:t>
            </a:r>
            <a:r>
              <a:rPr lang="fr-FR" sz="3500" dirty="0">
                <a:solidFill>
                  <a:srgbClr val="FF0000"/>
                </a:solidFill>
                <a:latin typeface="Times New Roman" pitchFamily="18" charset="0"/>
                <a:cs typeface="Times New Roman" pitchFamily="18" charset="0"/>
              </a:rPr>
              <a:t>gp 120</a:t>
            </a:r>
            <a:r>
              <a:rPr lang="fr-FR" sz="3500" dirty="0">
                <a:latin typeface="Times New Roman" pitchFamily="18" charset="0"/>
                <a:cs typeface="Times New Roman" pitchFamily="18" charset="0"/>
              </a:rPr>
              <a:t>, </a:t>
            </a:r>
            <a:r>
              <a:rPr lang="fr-FR" sz="3500" dirty="0" smtClean="0">
                <a:latin typeface="Times New Roman" pitchFamily="18" charset="0"/>
                <a:cs typeface="Times New Roman" pitchFamily="18" charset="0"/>
              </a:rPr>
              <a:t>une protéine </a:t>
            </a:r>
            <a:r>
              <a:rPr lang="fr-FR" sz="3500" dirty="0">
                <a:latin typeface="Times New Roman" pitchFamily="18" charset="0"/>
                <a:cs typeface="Times New Roman" pitchFamily="18" charset="0"/>
              </a:rPr>
              <a:t>d'enveloppe essentielle pour le VIH</a:t>
            </a:r>
            <a:r>
              <a:rPr lang="fr-FR" sz="3500" dirty="0" smtClean="0">
                <a:latin typeface="Times New Roman" pitchFamily="18" charset="0"/>
                <a:cs typeface="Times New Roman" pitchFamily="18" charset="0"/>
              </a:rPr>
              <a:t>.                              </a:t>
            </a:r>
            <a:r>
              <a:rPr lang="fr-FR" sz="4000" b="1" dirty="0" smtClean="0">
                <a:latin typeface="Times New Roman" pitchFamily="18" charset="0"/>
                <a:cs typeface="Times New Roman" pitchFamily="18" charset="0"/>
              </a:rPr>
              <a:t>4- Fragments d’anticorps recombinants :</a:t>
            </a:r>
          </a:p>
          <a:p>
            <a:pPr>
              <a:buFont typeface="Wingdings" pitchFamily="2" charset="2"/>
              <a:buChar char="v"/>
            </a:pPr>
            <a:r>
              <a:rPr lang="fr-FR" sz="3600" dirty="0" smtClean="0">
                <a:latin typeface="Times New Roman" pitchFamily="18" charset="0"/>
                <a:cs typeface="Times New Roman" pitchFamily="18" charset="0"/>
              </a:rPr>
              <a:t>Cela consiste à utiliser des fragments d’anticorps, en particulier les fragments  </a:t>
            </a:r>
            <a:r>
              <a:rPr lang="fr-FR" sz="3600" dirty="0" err="1" smtClean="0">
                <a:latin typeface="Times New Roman" pitchFamily="18" charset="0"/>
                <a:cs typeface="Times New Roman" pitchFamily="18" charset="0"/>
              </a:rPr>
              <a:t>Fab</a:t>
            </a:r>
            <a:r>
              <a:rPr lang="fr-FR" sz="3600" dirty="0" smtClean="0">
                <a:latin typeface="Times New Roman" pitchFamily="18" charset="0"/>
                <a:cs typeface="Times New Roman" pitchFamily="18" charset="0"/>
              </a:rPr>
              <a:t> et </a:t>
            </a:r>
            <a:r>
              <a:rPr lang="fr-FR" sz="3600" dirty="0" err="1" smtClean="0">
                <a:latin typeface="Times New Roman" pitchFamily="18" charset="0"/>
                <a:cs typeface="Times New Roman" pitchFamily="18" charset="0"/>
              </a:rPr>
              <a:t>scFv</a:t>
            </a:r>
            <a:r>
              <a:rPr lang="fr-FR" sz="3600" dirty="0" smtClean="0">
                <a:latin typeface="Times New Roman" pitchFamily="18" charset="0"/>
                <a:cs typeface="Times New Roman" pitchFamily="18" charset="0"/>
              </a:rPr>
              <a:t> .</a:t>
            </a:r>
            <a:r>
              <a:rPr lang="fr-FR" sz="3200" dirty="0" smtClean="0"/>
              <a:t>                                                                       </a:t>
            </a:r>
            <a:r>
              <a:rPr lang="fr-FR" sz="3600" dirty="0" smtClean="0">
                <a:latin typeface="Times New Roman" pitchFamily="18" charset="0"/>
                <a:cs typeface="Times New Roman" pitchFamily="18" charset="0"/>
              </a:rPr>
              <a:t>2 approches basées sur</a:t>
            </a:r>
            <a:r>
              <a:rPr lang="fr-FR" sz="3600" dirty="0" smtClean="0">
                <a:solidFill>
                  <a:srgbClr val="00B050"/>
                </a:solidFill>
                <a:latin typeface="Times New Roman" pitchFamily="18" charset="0"/>
                <a:cs typeface="Times New Roman" pitchFamily="18" charset="0"/>
              </a:rPr>
              <a:t> l'immortalisation virale</a:t>
            </a:r>
            <a:r>
              <a:rPr lang="fr-FR" sz="3600" dirty="0" smtClean="0">
                <a:latin typeface="Times New Roman" pitchFamily="18" charset="0"/>
                <a:cs typeface="Times New Roman" pitchFamily="18" charset="0"/>
              </a:rPr>
              <a:t> par le virus Epstein-Barr couplée ou non à une </a:t>
            </a:r>
            <a:r>
              <a:rPr lang="fr-FR" sz="3600" dirty="0" smtClean="0">
                <a:solidFill>
                  <a:srgbClr val="00B050"/>
                </a:solidFill>
                <a:latin typeface="Times New Roman" pitchFamily="18" charset="0"/>
                <a:cs typeface="Times New Roman" pitchFamily="18" charset="0"/>
              </a:rPr>
              <a:t>immortalisation cellulaire </a:t>
            </a:r>
            <a:r>
              <a:rPr lang="fr-FR" sz="3600" dirty="0" smtClean="0">
                <a:latin typeface="Times New Roman" pitchFamily="18" charset="0"/>
                <a:cs typeface="Times New Roman" pitchFamily="18" charset="0"/>
              </a:rPr>
              <a:t>par des myélomes ont été mises en œuvre:</a:t>
            </a:r>
          </a:p>
          <a:p>
            <a:pPr marL="174625" indent="0">
              <a:buNone/>
            </a:pPr>
            <a:r>
              <a:rPr lang="fr-FR" sz="3600" dirty="0" smtClean="0">
                <a:solidFill>
                  <a:srgbClr val="00B0F0"/>
                </a:solidFill>
                <a:latin typeface="Times New Roman" pitchFamily="18" charset="0"/>
                <a:cs typeface="Times New Roman" pitchFamily="18" charset="0"/>
              </a:rPr>
              <a:t>   </a:t>
            </a:r>
            <a:r>
              <a:rPr lang="fr-FR" sz="3600" i="1" u="sng" dirty="0" smtClean="0">
                <a:solidFill>
                  <a:srgbClr val="00B0F0"/>
                </a:solidFill>
                <a:latin typeface="Times New Roman" pitchFamily="18" charset="0"/>
                <a:cs typeface="Times New Roman" pitchFamily="18" charset="0"/>
              </a:rPr>
              <a:t>1</a:t>
            </a:r>
            <a:r>
              <a:rPr lang="fr-FR" sz="3600" i="1" u="sng" baseline="30000" dirty="0" smtClean="0">
                <a:solidFill>
                  <a:srgbClr val="00B0F0"/>
                </a:solidFill>
                <a:latin typeface="Times New Roman" pitchFamily="18" charset="0"/>
                <a:cs typeface="Times New Roman" pitchFamily="18" charset="0"/>
              </a:rPr>
              <a:t>ère</a:t>
            </a:r>
            <a:r>
              <a:rPr lang="fr-FR" sz="3600" i="1" u="sng" dirty="0" smtClean="0">
                <a:solidFill>
                  <a:srgbClr val="00B0F0"/>
                </a:solidFill>
                <a:latin typeface="Times New Roman" pitchFamily="18" charset="0"/>
                <a:cs typeface="Times New Roman" pitchFamily="18" charset="0"/>
              </a:rPr>
              <a:t> approche </a:t>
            </a:r>
            <a:r>
              <a:rPr lang="fr-FR" sz="3600" i="1" dirty="0" smtClean="0">
                <a:solidFill>
                  <a:srgbClr val="00B0F0"/>
                </a:solidFill>
                <a:latin typeface="Times New Roman" pitchFamily="18" charset="0"/>
                <a:cs typeface="Times New Roman" pitchFamily="18" charset="0"/>
              </a:rPr>
              <a:t>: </a:t>
            </a:r>
            <a:r>
              <a:rPr lang="fr-FR" sz="3600" dirty="0" smtClean="0">
                <a:latin typeface="Times New Roman" pitchFamily="18" charset="0"/>
                <a:cs typeface="Times New Roman" pitchFamily="18" charset="0"/>
              </a:rPr>
              <a:t>utilise des lymphocytes B           mémoires isolés de sang périphérique de donneurs infectés ou vaccinés .</a:t>
            </a:r>
          </a:p>
          <a:p>
            <a:pPr marL="174625" indent="274638">
              <a:buNone/>
              <a:tabLst>
                <a:tab pos="449263" algn="l"/>
              </a:tabLst>
            </a:pPr>
            <a:r>
              <a:rPr lang="fr-FR" sz="3600" i="1" u="sng" dirty="0" smtClean="0">
                <a:solidFill>
                  <a:srgbClr val="00B0F0"/>
                </a:solidFill>
                <a:latin typeface="Times New Roman" pitchFamily="18" charset="0"/>
                <a:cs typeface="Times New Roman" pitchFamily="18" charset="0"/>
              </a:rPr>
              <a:t>2</a:t>
            </a:r>
            <a:r>
              <a:rPr lang="fr-FR" sz="3600" i="1" u="sng" baseline="30000" dirty="0" smtClean="0">
                <a:solidFill>
                  <a:srgbClr val="00B0F0"/>
                </a:solidFill>
                <a:latin typeface="Times New Roman" pitchFamily="18" charset="0"/>
                <a:cs typeface="Times New Roman" pitchFamily="18" charset="0"/>
              </a:rPr>
              <a:t>ème</a:t>
            </a:r>
            <a:r>
              <a:rPr lang="fr-FR" sz="3600" i="1" u="sng" dirty="0" smtClean="0">
                <a:solidFill>
                  <a:srgbClr val="00B0F0"/>
                </a:solidFill>
                <a:latin typeface="Times New Roman" pitchFamily="18" charset="0"/>
                <a:cs typeface="Times New Roman" pitchFamily="18" charset="0"/>
              </a:rPr>
              <a:t> approche </a:t>
            </a:r>
            <a:r>
              <a:rPr lang="fr-FR" sz="3600" i="1" dirty="0" smtClean="0">
                <a:solidFill>
                  <a:srgbClr val="00B0F0"/>
                </a:solidFill>
                <a:latin typeface="Times New Roman" pitchFamily="18" charset="0"/>
                <a:cs typeface="Times New Roman" pitchFamily="18" charset="0"/>
              </a:rPr>
              <a:t>: </a:t>
            </a:r>
            <a:r>
              <a:rPr lang="fr-FR" sz="3600" dirty="0" smtClean="0">
                <a:latin typeface="Times New Roman" pitchFamily="18" charset="0"/>
                <a:cs typeface="Times New Roman" pitchFamily="18" charset="0"/>
              </a:rPr>
              <a:t>implique une immunisation in vitro de lymphocytes B naïfs extraits </a:t>
            </a:r>
            <a:r>
              <a:rPr lang="fr-FR" sz="3200" dirty="0" smtClean="0"/>
              <a:t>de </a:t>
            </a:r>
            <a:r>
              <a:rPr lang="fr-FR" sz="3600" dirty="0" smtClean="0">
                <a:latin typeface="Times New Roman" pitchFamily="18" charset="0"/>
                <a:cs typeface="Times New Roman" pitchFamily="18" charset="0"/>
              </a:rPr>
              <a:t>sang périphérique</a:t>
            </a:r>
          </a:p>
          <a:p>
            <a:pPr marL="0" indent="261938">
              <a:buNone/>
            </a:pPr>
            <a:r>
              <a:rPr lang="fr-FR" sz="3500" dirty="0" smtClean="0">
                <a:latin typeface="Times New Roman" pitchFamily="18" charset="0"/>
                <a:cs typeface="Times New Roman" pitchFamily="18" charset="0"/>
              </a:rPr>
              <a:t>    </a:t>
            </a:r>
            <a:endParaRPr lang="fr-FR" sz="3500" dirty="0">
              <a:latin typeface="Times New Roman" pitchFamily="18" charset="0"/>
              <a:cs typeface="Times New Roman" pitchFamily="18" charset="0"/>
            </a:endParaRPr>
          </a:p>
          <a:p>
            <a:pPr marL="0" indent="0">
              <a:buNone/>
            </a:pPr>
            <a:endParaRPr lang="fr-FR" sz="3300" dirty="0"/>
          </a:p>
          <a:p>
            <a:pPr marL="0" indent="0">
              <a:buNone/>
            </a:pPr>
            <a:r>
              <a:rPr lang="fr-FR" sz="3300" dirty="0" smtClean="0"/>
              <a:t> </a:t>
            </a:r>
            <a:endParaRPr lang="fr-FR" sz="3300" dirty="0"/>
          </a:p>
        </p:txBody>
      </p:sp>
    </p:spTree>
    <p:extLst>
      <p:ext uri="{BB962C8B-B14F-4D97-AF65-F5344CB8AC3E}">
        <p14:creationId xmlns="" xmlns:p14="http://schemas.microsoft.com/office/powerpoint/2010/main" val="197473040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solidFill>
              </a:rPr>
              <a:t>8/Conclusion</a:t>
            </a:r>
            <a:endParaRPr lang="fr-FR" b="1" dirty="0">
              <a:solidFill>
                <a:schemeClr val="accent1"/>
              </a:solidFill>
            </a:endParaRPr>
          </a:p>
        </p:txBody>
      </p:sp>
      <p:sp>
        <p:nvSpPr>
          <p:cNvPr id="3" name="Espace réservé du contenu 2"/>
          <p:cNvSpPr>
            <a:spLocks noGrp="1"/>
          </p:cNvSpPr>
          <p:nvPr>
            <p:ph idx="1"/>
          </p:nvPr>
        </p:nvSpPr>
        <p:spPr/>
        <p:txBody>
          <a:bodyPr>
            <a:normAutofit fontScale="92500"/>
          </a:bodyPr>
          <a:lstStyle/>
          <a:p>
            <a:r>
              <a:rPr lang="fr-FR" sz="2800" dirty="0" smtClean="0">
                <a:latin typeface="Times New Roman" pitchFamily="18" charset="0"/>
                <a:cs typeface="Times New Roman" pitchFamily="18" charset="0"/>
              </a:rPr>
              <a:t>Les modèles expérimentaux de transplantation ont permis l’évaluation des propriétés de nombreux </a:t>
            </a:r>
            <a:r>
              <a:rPr lang="fr-FR" sz="2800" dirty="0" err="1" smtClean="0">
                <a:latin typeface="Times New Roman" pitchFamily="18" charset="0"/>
                <a:cs typeface="Times New Roman" pitchFamily="18" charset="0"/>
              </a:rPr>
              <a:t>Acm</a:t>
            </a:r>
            <a:r>
              <a:rPr lang="fr-FR" sz="2800" dirty="0" smtClean="0">
                <a:latin typeface="Times New Roman" pitchFamily="18" charset="0"/>
                <a:cs typeface="Times New Roman" pitchFamily="18" charset="0"/>
              </a:rPr>
              <a:t>. De ces études, il ressort des stratégies de </a:t>
            </a:r>
            <a:r>
              <a:rPr lang="fr-FR" sz="2800" i="1" dirty="0" smtClean="0">
                <a:solidFill>
                  <a:srgbClr val="0070C0"/>
                </a:solidFill>
                <a:latin typeface="Times New Roman" pitchFamily="18" charset="0"/>
                <a:cs typeface="Times New Roman" pitchFamily="18" charset="0"/>
              </a:rPr>
              <a:t>déplétion lymphocytaire </a:t>
            </a:r>
            <a:r>
              <a:rPr lang="fr-FR" sz="2800" dirty="0" smtClean="0">
                <a:latin typeface="Times New Roman" pitchFamily="18" charset="0"/>
                <a:cs typeface="Times New Roman" pitchFamily="18" charset="0"/>
              </a:rPr>
              <a:t>ou de blocage de récepteurs qui influencent les interactions cellulaires et les </a:t>
            </a:r>
            <a:r>
              <a:rPr lang="fr-FR" sz="2800" i="1" dirty="0" smtClean="0">
                <a:solidFill>
                  <a:srgbClr val="0070C0"/>
                </a:solidFill>
                <a:latin typeface="Times New Roman" pitchFamily="18" charset="0"/>
                <a:cs typeface="Times New Roman" pitchFamily="18" charset="0"/>
              </a:rPr>
              <a:t>réponses allo géniques</a:t>
            </a:r>
            <a:r>
              <a:rPr lang="fr-FR" dirty="0" smtClean="0">
                <a:solidFill>
                  <a:srgbClr val="0070C0"/>
                </a:solidFill>
              </a:rPr>
              <a:t>.</a:t>
            </a:r>
          </a:p>
          <a:p>
            <a:r>
              <a:rPr lang="fr-FR" sz="2800" dirty="0" smtClean="0">
                <a:latin typeface="Times New Roman" pitchFamily="18" charset="0"/>
                <a:cs typeface="Times New Roman" pitchFamily="18" charset="0"/>
              </a:rPr>
              <a:t>La question du</a:t>
            </a:r>
            <a:r>
              <a:rPr lang="fr-FR" sz="2800" i="1" dirty="0" smtClean="0">
                <a:solidFill>
                  <a:srgbClr val="0070C0"/>
                </a:solidFill>
                <a:latin typeface="Times New Roman" pitchFamily="18" charset="0"/>
                <a:cs typeface="Times New Roman" pitchFamily="18" charset="0"/>
              </a:rPr>
              <a:t> risque </a:t>
            </a:r>
            <a:r>
              <a:rPr lang="fr-FR" sz="2800" dirty="0" smtClean="0">
                <a:latin typeface="Times New Roman" pitchFamily="18" charset="0"/>
                <a:cs typeface="Times New Roman" pitchFamily="18" charset="0"/>
              </a:rPr>
              <a:t>de ces traitements, qui doit faire évaluer au cas par cas leur indication, l’interrogation qui persiste est celle de leur impact sur le</a:t>
            </a:r>
            <a:r>
              <a:rPr lang="fr-FR" sz="2800" dirty="0" smtClean="0">
                <a:solidFill>
                  <a:srgbClr val="0070C0"/>
                </a:solidFill>
                <a:latin typeface="Times New Roman" pitchFamily="18" charset="0"/>
                <a:cs typeface="Times New Roman" pitchFamily="18" charset="0"/>
              </a:rPr>
              <a:t> </a:t>
            </a:r>
            <a:r>
              <a:rPr lang="fr-FR" sz="2800" i="1" dirty="0" smtClean="0">
                <a:solidFill>
                  <a:srgbClr val="0070C0"/>
                </a:solidFill>
                <a:latin typeface="Times New Roman" pitchFamily="18" charset="0"/>
                <a:cs typeface="Times New Roman" pitchFamily="18" charset="0"/>
              </a:rPr>
              <a:t>pronostic</a:t>
            </a:r>
            <a:r>
              <a:rPr lang="fr-FR" sz="2800" dirty="0" smtClean="0">
                <a:solidFill>
                  <a:srgbClr val="0070C0"/>
                </a:solidFill>
                <a:latin typeface="Times New Roman" pitchFamily="18" charset="0"/>
                <a:cs typeface="Times New Roman" pitchFamily="18" charset="0"/>
              </a:rPr>
              <a:t> </a:t>
            </a:r>
            <a:r>
              <a:rPr lang="fr-FR" sz="2800" dirty="0" smtClean="0">
                <a:latin typeface="Times New Roman" pitchFamily="18" charset="0"/>
                <a:cs typeface="Times New Roman" pitchFamily="18" charset="0"/>
              </a:rPr>
              <a:t>à long terme de la maladie (aggravation du handicap, délai de survenue de la phase secondairement progressive). </a:t>
            </a:r>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7200" b="1" u="sng" dirty="0" smtClean="0">
                <a:solidFill>
                  <a:schemeClr val="accent1"/>
                </a:solidFill>
              </a:rPr>
              <a:t>Plan </a:t>
            </a:r>
            <a:endParaRPr lang="fr-FR" sz="7200" b="1" u="sng" dirty="0">
              <a:solidFill>
                <a:schemeClr val="accent1"/>
              </a:solidFill>
            </a:endParaRPr>
          </a:p>
        </p:txBody>
      </p:sp>
      <p:sp>
        <p:nvSpPr>
          <p:cNvPr id="3" name="Espace réservé du contenu 2"/>
          <p:cNvSpPr>
            <a:spLocks noGrp="1"/>
          </p:cNvSpPr>
          <p:nvPr>
            <p:ph idx="1"/>
          </p:nvPr>
        </p:nvSpPr>
        <p:spPr/>
        <p:txBody>
          <a:bodyPr>
            <a:noAutofit/>
          </a:bodyPr>
          <a:lstStyle/>
          <a:p>
            <a:pPr marL="571500" indent="-571500">
              <a:buNone/>
            </a:pPr>
            <a:r>
              <a:rPr lang="fr-FR" sz="2800" b="1" i="1" dirty="0" smtClean="0">
                <a:solidFill>
                  <a:schemeClr val="accent1"/>
                </a:solidFill>
                <a:latin typeface="Cambria" pitchFamily="18" charset="0"/>
              </a:rPr>
              <a:t>1/Introduction.</a:t>
            </a:r>
          </a:p>
          <a:p>
            <a:pPr marL="571500" indent="-571500">
              <a:buNone/>
            </a:pPr>
            <a:r>
              <a:rPr lang="fr-FR" sz="2800" b="1" i="1" dirty="0" smtClean="0">
                <a:solidFill>
                  <a:schemeClr val="accent1"/>
                </a:solidFill>
                <a:latin typeface="Cambria" pitchFamily="18" charset="0"/>
              </a:rPr>
              <a:t>2/Définition d’un Anticorps monoclonal </a:t>
            </a:r>
            <a:endParaRPr lang="en-US" sz="2800" b="1" i="1" dirty="0" smtClean="0">
              <a:solidFill>
                <a:schemeClr val="accent1"/>
              </a:solidFill>
              <a:latin typeface="Cambria" pitchFamily="18" charset="0"/>
            </a:endParaRPr>
          </a:p>
          <a:p>
            <a:pPr marL="571500" indent="-571500">
              <a:buNone/>
            </a:pPr>
            <a:r>
              <a:rPr lang="fr-FR" sz="2800" b="1" i="1" dirty="0" smtClean="0">
                <a:solidFill>
                  <a:schemeClr val="accent1"/>
                </a:solidFill>
                <a:latin typeface="Cambria" pitchFamily="18" charset="0"/>
              </a:rPr>
              <a:t>3/Nomenclature  </a:t>
            </a:r>
            <a:r>
              <a:rPr lang="fr-FR" sz="2800" b="1" i="1" smtClean="0">
                <a:solidFill>
                  <a:schemeClr val="accent1"/>
                </a:solidFill>
                <a:latin typeface="Cambria" pitchFamily="18" charset="0"/>
              </a:rPr>
              <a:t>et structure.</a:t>
            </a:r>
            <a:endParaRPr lang="fr-FR" sz="2800" b="1" i="1" dirty="0" smtClean="0">
              <a:solidFill>
                <a:schemeClr val="accent1"/>
              </a:solidFill>
              <a:latin typeface="Cambria" pitchFamily="18" charset="0"/>
            </a:endParaRPr>
          </a:p>
          <a:p>
            <a:pPr marL="571500" indent="-571500">
              <a:buNone/>
            </a:pPr>
            <a:r>
              <a:rPr lang="fr-FR" sz="2800" b="1" i="1" dirty="0" smtClean="0">
                <a:solidFill>
                  <a:schemeClr val="accent1"/>
                </a:solidFill>
                <a:latin typeface="Cambria" pitchFamily="18" charset="0"/>
              </a:rPr>
              <a:t>4/Production des ATC                        5/Mécanisme des ATC.</a:t>
            </a:r>
            <a:endParaRPr lang="en-US" sz="2800" b="1" i="1" dirty="0" smtClean="0">
              <a:solidFill>
                <a:schemeClr val="accent1"/>
              </a:solidFill>
              <a:latin typeface="Cambria" pitchFamily="18" charset="0"/>
            </a:endParaRPr>
          </a:p>
          <a:p>
            <a:pPr marL="571500" indent="-571500">
              <a:buNone/>
            </a:pPr>
            <a:r>
              <a:rPr lang="fr-FR" sz="2800" b="1" i="1" dirty="0" smtClean="0">
                <a:solidFill>
                  <a:schemeClr val="accent1"/>
                </a:solidFill>
                <a:latin typeface="Cambria" pitchFamily="18" charset="0"/>
              </a:rPr>
              <a:t>6/ATC Utilisés En Thérapeutique </a:t>
            </a:r>
            <a:endParaRPr lang="en-US" sz="2800" b="1" i="1" dirty="0" smtClean="0">
              <a:solidFill>
                <a:schemeClr val="accent1"/>
              </a:solidFill>
              <a:latin typeface="Cambria" pitchFamily="18" charset="0"/>
            </a:endParaRPr>
          </a:p>
          <a:p>
            <a:pPr marL="571500" indent="-571500">
              <a:buNone/>
            </a:pPr>
            <a:r>
              <a:rPr lang="fr-FR" sz="2800" b="1" i="1" dirty="0" smtClean="0">
                <a:solidFill>
                  <a:schemeClr val="accent1"/>
                </a:solidFill>
                <a:latin typeface="Cambria" pitchFamily="18" charset="0"/>
              </a:rPr>
              <a:t>7/Nouvelles Approches D’utilisation Des ATC en Thérapeutique :</a:t>
            </a:r>
          </a:p>
          <a:p>
            <a:pPr marL="571500" indent="-571500">
              <a:buNone/>
            </a:pPr>
            <a:r>
              <a:rPr lang="fr-FR" sz="2800" b="1" i="1" dirty="0" smtClean="0">
                <a:solidFill>
                  <a:schemeClr val="accent1"/>
                </a:solidFill>
                <a:latin typeface="Cambria" pitchFamily="18" charset="0"/>
              </a:rPr>
              <a:t>8/Conclusion</a:t>
            </a:r>
            <a:r>
              <a:rPr lang="fr-FR" sz="3200" b="1" i="1" dirty="0" smtClean="0">
                <a:solidFill>
                  <a:schemeClr val="accent1"/>
                </a:solidFill>
                <a:latin typeface="Cambria" pitchFamily="18" charset="0"/>
              </a:rPr>
              <a:t>.</a:t>
            </a:r>
            <a:endParaRPr lang="en-US" sz="3200" b="1" i="1" dirty="0" smtClean="0">
              <a:solidFill>
                <a:schemeClr val="accent1"/>
              </a:solidFill>
              <a:latin typeface="Cambria" pitchFamily="18" charset="0"/>
            </a:endParaRPr>
          </a:p>
          <a:p>
            <a:endParaRPr lang="fr-FR"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solidFill>
                  <a:schemeClr val="accent1"/>
                </a:solidFill>
              </a:rPr>
              <a:t>1/INTRODUCTION</a:t>
            </a:r>
            <a:endParaRPr lang="fr-FR" u="sng" dirty="0">
              <a:solidFill>
                <a:schemeClr val="accent1"/>
              </a:solidFill>
            </a:endParaRPr>
          </a:p>
        </p:txBody>
      </p:sp>
      <p:sp>
        <p:nvSpPr>
          <p:cNvPr id="3" name="Espace réservé du contenu 2"/>
          <p:cNvSpPr>
            <a:spLocks noGrp="1"/>
          </p:cNvSpPr>
          <p:nvPr>
            <p:ph idx="1"/>
          </p:nvPr>
        </p:nvSpPr>
        <p:spPr/>
        <p:txBody>
          <a:bodyPr>
            <a:normAutofit/>
          </a:bodyPr>
          <a:lstStyle/>
          <a:p>
            <a:r>
              <a:rPr lang="fr-FR" sz="2100" dirty="0" smtClean="0"/>
              <a:t>Au cours des dernières années, de nouveaux agents pharmacologiques, basés sur l'utilisation d'anticorps monoclonaux sont apparus en cancérologie. Ces agents s'appuient sur le fait que les cellules tumorales expriment des cibles antigéniques à des niveaux plus élevés que les cellules normales.</a:t>
            </a:r>
          </a:p>
          <a:p>
            <a:r>
              <a:rPr lang="fr-FR" sz="2100" dirty="0" smtClean="0"/>
              <a:t>Il existe deux types d'anticorps monoclonaux qui peuvent être soit non conjugués, soit conjugués dits «armés» à un agent cytotoxique qui sera apporté directement aux cellules tumorales                                                                                                                    D'autres approches sont également  envisagées comme le recours à des anticorps monoclonaux particuliers, par exemple des anticorps bispécifiques, des anticorps à action intracellulaire ou encore des fragments d'anticorps recombinants</a:t>
            </a:r>
            <a:endParaRPr lang="fr-FR" sz="2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solidFill>
                  <a:schemeClr val="accent1"/>
                </a:solidFill>
              </a:rPr>
              <a:t>2/DEFINITION </a:t>
            </a:r>
            <a:endParaRPr lang="fr-FR" b="1" u="sng" dirty="0">
              <a:solidFill>
                <a:schemeClr val="accent1"/>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t>Les anticorps monoclonaux ou </a:t>
            </a:r>
            <a:r>
              <a:rPr lang="fr-FR" b="1" dirty="0" smtClean="0"/>
              <a:t>monoclonal </a:t>
            </a:r>
            <a:r>
              <a:rPr lang="fr-FR" b="1" dirty="0" err="1" smtClean="0"/>
              <a:t>antibody</a:t>
            </a:r>
            <a:r>
              <a:rPr lang="fr-FR" dirty="0" smtClean="0"/>
              <a:t> sont identiques car produits par un clone de cellules spécialisées du système immunitaire (les </a:t>
            </a:r>
            <a:r>
              <a:rPr lang="fr-FR" dirty="0" err="1" smtClean="0"/>
              <a:t>plamocytes</a:t>
            </a:r>
            <a:r>
              <a:rPr lang="fr-FR" dirty="0" smtClean="0"/>
              <a:t>). </a:t>
            </a:r>
            <a:br>
              <a:rPr lang="fr-FR" dirty="0" smtClean="0"/>
            </a:br>
            <a:r>
              <a:rPr lang="fr-FR" dirty="0" smtClean="0"/>
              <a:t> Ces </a:t>
            </a:r>
            <a:r>
              <a:rPr lang="fr-FR" dirty="0" err="1" smtClean="0"/>
              <a:t>Ac</a:t>
            </a:r>
            <a:r>
              <a:rPr lang="fr-FR" dirty="0" smtClean="0"/>
              <a:t>, d'une part participent aux réactions immunitaires d'élimination des </a:t>
            </a:r>
            <a:r>
              <a:rPr lang="fr-FR" dirty="0" err="1" smtClean="0"/>
              <a:t>antigénes</a:t>
            </a:r>
            <a:r>
              <a:rPr lang="fr-FR" dirty="0" smtClean="0"/>
              <a:t> et, d'autre part peuvent être couplés à une substance toxique. Ce sont, alors, de véritables médicaments à "tête chercheuse".</a:t>
            </a:r>
          </a:p>
          <a:p>
            <a:r>
              <a:rPr lang="fr-FR" dirty="0" smtClean="0"/>
              <a:t>Leurs avantages sont :</a:t>
            </a:r>
          </a:p>
          <a:p>
            <a:r>
              <a:rPr lang="fr-FR" dirty="0" smtClean="0"/>
              <a:t>- Spécificité : on peut diriger l’anticorps vers un </a:t>
            </a:r>
            <a:r>
              <a:rPr lang="fr-FR" dirty="0" err="1" smtClean="0"/>
              <a:t>épitope</a:t>
            </a:r>
            <a:r>
              <a:rPr lang="fr-FR" dirty="0" smtClean="0"/>
              <a:t> donné de la protéine</a:t>
            </a:r>
          </a:p>
          <a:p>
            <a:r>
              <a:rPr lang="fr-FR" dirty="0" smtClean="0"/>
              <a:t>- Affinité : on peut créer des anticorps extrêmement affines</a:t>
            </a:r>
          </a:p>
          <a:p>
            <a:r>
              <a:rPr lang="fr-FR" dirty="0" smtClean="0"/>
              <a:t>- Production massive et constante de ces anticorps </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solidFill>
                  <a:schemeClr val="accent1"/>
                </a:solidFill>
              </a:rPr>
              <a:t>3/NOMENCLATURE:</a:t>
            </a:r>
            <a:endParaRPr lang="fr-FR" u="sng" dirty="0">
              <a:solidFill>
                <a:schemeClr val="accent1"/>
              </a:solidFill>
            </a:endParaRPr>
          </a:p>
        </p:txBody>
      </p:sp>
      <p:sp>
        <p:nvSpPr>
          <p:cNvPr id="3" name="Espace réservé du contenu 2"/>
          <p:cNvSpPr>
            <a:spLocks noGrp="1"/>
          </p:cNvSpPr>
          <p:nvPr>
            <p:ph idx="1"/>
          </p:nvPr>
        </p:nvSpPr>
        <p:spPr/>
        <p:txBody>
          <a:bodyPr/>
          <a:lstStyle/>
          <a:p>
            <a:r>
              <a:rPr lang="fr-FR" dirty="0" smtClean="0"/>
              <a:t>Les anticorps monoclonaux utilisés en thérapeutique ont une </a:t>
            </a:r>
            <a:r>
              <a:rPr lang="fr-FR" dirty="0" smtClean="0">
                <a:solidFill>
                  <a:srgbClr val="FF0000"/>
                </a:solidFill>
              </a:rPr>
              <a:t>DCI</a:t>
            </a:r>
            <a:r>
              <a:rPr lang="fr-FR" dirty="0" smtClean="0"/>
              <a:t> se terminant par le </a:t>
            </a:r>
            <a:r>
              <a:rPr lang="fr-FR" dirty="0" smtClean="0">
                <a:solidFill>
                  <a:srgbClr val="FF0000"/>
                </a:solidFill>
              </a:rPr>
              <a:t>suffixe </a:t>
            </a:r>
            <a:r>
              <a:rPr lang="fr-FR" b="1" dirty="0" smtClean="0">
                <a:solidFill>
                  <a:srgbClr val="FF0000"/>
                </a:solidFill>
              </a:rPr>
              <a:t>MAB </a:t>
            </a:r>
            <a:r>
              <a:rPr lang="fr-FR" b="1" dirty="0" smtClean="0"/>
              <a:t>(monoclonal </a:t>
            </a:r>
            <a:r>
              <a:rPr lang="fr-FR" b="1" dirty="0" err="1" smtClean="0"/>
              <a:t>antibody</a:t>
            </a:r>
            <a:r>
              <a:rPr lang="fr-FR" b="1" dirty="0" smtClean="0"/>
              <a:t>).</a:t>
            </a:r>
          </a:p>
          <a:p>
            <a:r>
              <a:rPr lang="fr-FR" dirty="0" smtClean="0"/>
              <a:t>Selon leur nature, 4 générations:</a:t>
            </a:r>
          </a:p>
          <a:p>
            <a:r>
              <a:rPr lang="fr-FR" b="1" dirty="0" smtClean="0">
                <a:solidFill>
                  <a:srgbClr val="FF0000"/>
                </a:solidFill>
              </a:rPr>
              <a:t>Les Anticorps Murins</a:t>
            </a:r>
            <a:r>
              <a:rPr lang="fr-FR" b="1" dirty="0" smtClean="0"/>
              <a:t>: les premiers utilisés à</a:t>
            </a:r>
          </a:p>
          <a:p>
            <a:r>
              <a:rPr lang="fr-FR" dirty="0" smtClean="0"/>
              <a:t>partir de 1975, ils portent le suffixe</a:t>
            </a:r>
            <a:r>
              <a:rPr lang="fr-FR" dirty="0" smtClean="0">
                <a:solidFill>
                  <a:srgbClr val="FF0000"/>
                </a:solidFill>
              </a:rPr>
              <a:t> </a:t>
            </a:r>
            <a:r>
              <a:rPr lang="fr-FR" b="1" dirty="0" smtClean="0">
                <a:solidFill>
                  <a:srgbClr val="FF0000"/>
                </a:solidFill>
              </a:rPr>
              <a:t>MOMAB</a:t>
            </a:r>
            <a:r>
              <a:rPr lang="fr-FR" b="1" dirty="0" smtClean="0"/>
              <a:t>;</a:t>
            </a:r>
          </a:p>
          <a:p>
            <a:r>
              <a:rPr lang="fr-FR" b="1" dirty="0" smtClean="0">
                <a:solidFill>
                  <a:srgbClr val="FF0000"/>
                </a:solidFill>
              </a:rPr>
              <a:t>Les Anticorps chimériques homme/souris </a:t>
            </a:r>
            <a:r>
              <a:rPr lang="fr-FR" dirty="0" smtClean="0"/>
              <a:t>(1984) : constitués de domaines variables murins et de domaines constants humains. Leur dénomination comprend la syllabe </a:t>
            </a:r>
            <a:r>
              <a:rPr lang="fr-FR" b="1" dirty="0" smtClean="0">
                <a:solidFill>
                  <a:srgbClr val="FF0000"/>
                </a:solidFill>
              </a:rPr>
              <a:t>XIMAB.</a:t>
            </a:r>
            <a:endParaRPr lang="fr-FR" dirty="0" smtClean="0">
              <a:solidFill>
                <a:srgbClr val="FF0000"/>
              </a:solidFill>
            </a:endParaRP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solidFill>
                  <a:srgbClr val="FF0000"/>
                </a:solidFill>
              </a:rPr>
              <a:t>Les Anticorps humanisés</a:t>
            </a:r>
            <a:r>
              <a:rPr lang="fr-FR" b="1" dirty="0" smtClean="0"/>
              <a:t>: développés entre </a:t>
            </a:r>
            <a:r>
              <a:rPr lang="fr-FR" dirty="0" smtClean="0"/>
              <a:t>1988 et 1991. Ils sont constitués d'une </a:t>
            </a:r>
            <a:r>
              <a:rPr lang="fr-FR" dirty="0" err="1" smtClean="0"/>
              <a:t>Ig</a:t>
            </a:r>
            <a:r>
              <a:rPr lang="fr-FR" dirty="0" smtClean="0"/>
              <a:t> humaine possédant uniquement les parties hypervariables (CDR) murines et sont identifiés par la syllabe </a:t>
            </a:r>
            <a:r>
              <a:rPr lang="fr-FR" b="1" dirty="0" smtClean="0">
                <a:solidFill>
                  <a:srgbClr val="FF0000"/>
                </a:solidFill>
              </a:rPr>
              <a:t>ZUMAB,</a:t>
            </a:r>
          </a:p>
          <a:p>
            <a:r>
              <a:rPr lang="fr-FR" b="1" dirty="0" smtClean="0">
                <a:solidFill>
                  <a:srgbClr val="FF0000"/>
                </a:solidFill>
              </a:rPr>
              <a:t>Les Anticorps entièrement humain </a:t>
            </a:r>
            <a:r>
              <a:rPr lang="fr-FR" b="1" dirty="0" smtClean="0"/>
              <a:t>(A </a:t>
            </a:r>
            <a:r>
              <a:rPr lang="fr-FR" dirty="0" smtClean="0"/>
              <a:t>partir de 1994) : développés grâce à la technologie d’expression des gènes des </a:t>
            </a:r>
            <a:r>
              <a:rPr lang="fr-FR" dirty="0" err="1" smtClean="0"/>
              <a:t>Ig</a:t>
            </a:r>
            <a:r>
              <a:rPr lang="fr-FR" dirty="0" smtClean="0"/>
              <a:t> humaines dans des phages. Ces anticorps portent le suffixe </a:t>
            </a:r>
            <a:r>
              <a:rPr lang="fr-FR" b="1" dirty="0" smtClean="0">
                <a:solidFill>
                  <a:srgbClr val="FF0000"/>
                </a:solidFill>
              </a:rPr>
              <a:t>MUMAB.</a:t>
            </a:r>
            <a:endParaRPr lang="fr-FR" dirty="0" smtClean="0">
              <a:solidFill>
                <a:srgbClr val="FF0000"/>
              </a:solidFill>
            </a:endParaRPr>
          </a:p>
          <a:p>
            <a:endParaRPr lang="fr-FR" dirty="0" smtClean="0"/>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5400" dirty="0" smtClean="0"/>
              <a:t>Tableau: Nomenclature internationale simplifiée des différente catégories d’</a:t>
            </a:r>
            <a:r>
              <a:rPr lang="fr-FR" sz="5400" dirty="0" err="1" smtClean="0"/>
              <a:t>AcM</a:t>
            </a:r>
            <a:endParaRPr lang="fr-FR" dirty="0"/>
          </a:p>
        </p:txBody>
      </p:sp>
      <p:graphicFrame>
        <p:nvGraphicFramePr>
          <p:cNvPr id="4" name="Espace réservé du contenu 3"/>
          <p:cNvGraphicFramePr>
            <a:graphicFrameLocks noGrp="1"/>
          </p:cNvGraphicFramePr>
          <p:nvPr>
            <p:ph idx="1"/>
          </p:nvPr>
        </p:nvGraphicFramePr>
        <p:xfrm>
          <a:off x="500034" y="2214554"/>
          <a:ext cx="8229600" cy="4357717"/>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3135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Type d’</a:t>
                      </a:r>
                      <a:r>
                        <a:rPr lang="fr-FR" dirty="0" err="1" smtClean="0"/>
                        <a:t>Ac</a:t>
                      </a:r>
                      <a:endParaRPr lang="fr-FR"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suffixe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t>
                      </a:r>
                      <a:r>
                        <a:rPr lang="fr-FR" baseline="0" dirty="0" smtClean="0"/>
                        <a:t>  humain</a:t>
                      </a:r>
                      <a:endParaRPr lang="fr-FR" dirty="0" smtClean="0"/>
                    </a:p>
                  </a:txBody>
                  <a:tcPr/>
                </a:tc>
                <a:tc>
                  <a:txBody>
                    <a:bodyPr/>
                    <a:lstStyle/>
                    <a:p>
                      <a:r>
                        <a:rPr lang="fr-FR" dirty="0" smtClean="0"/>
                        <a:t>Développement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Quelques</a:t>
                      </a:r>
                      <a:r>
                        <a:rPr lang="fr-FR" baseline="0" dirty="0" smtClean="0"/>
                        <a:t> exemples</a:t>
                      </a:r>
                      <a:endParaRPr lang="fr-FR" dirty="0" smtClean="0"/>
                    </a:p>
                  </a:txBody>
                  <a:tcPr/>
                </a:tc>
              </a:tr>
              <a:tr h="761037">
                <a:tc>
                  <a:txBody>
                    <a:bodyPr/>
                    <a:lstStyle/>
                    <a:p>
                      <a:pPr algn="ctr"/>
                      <a:r>
                        <a:rPr lang="fr-FR" dirty="0" smtClean="0"/>
                        <a:t>Murins</a:t>
                      </a:r>
                      <a:endParaRPr lang="fr-FR" dirty="0"/>
                    </a:p>
                  </a:txBody>
                  <a:tcPr/>
                </a:tc>
                <a:tc>
                  <a:txBody>
                    <a:bodyPr/>
                    <a:lstStyle/>
                    <a:p>
                      <a:pPr algn="ctr"/>
                      <a:r>
                        <a:rPr lang="fr-FR" dirty="0" smtClean="0"/>
                        <a:t>momab</a:t>
                      </a:r>
                      <a:endParaRPr lang="fr-FR" dirty="0"/>
                    </a:p>
                  </a:txBody>
                  <a:tcPr/>
                </a:tc>
                <a:tc>
                  <a:txBody>
                    <a:bodyPr/>
                    <a:lstStyle/>
                    <a:p>
                      <a:pPr algn="ctr"/>
                      <a:r>
                        <a:rPr lang="fr-FR" dirty="0" smtClean="0"/>
                        <a:t>0</a:t>
                      </a:r>
                      <a:endParaRPr lang="fr-FR" dirty="0"/>
                    </a:p>
                  </a:txBody>
                  <a:tcPr/>
                </a:tc>
                <a:tc>
                  <a:txBody>
                    <a:bodyPr/>
                    <a:lstStyle/>
                    <a:p>
                      <a:pPr algn="ctr"/>
                      <a:r>
                        <a:rPr lang="fr-FR" dirty="0" smtClean="0"/>
                        <a:t>1975</a:t>
                      </a:r>
                      <a:endParaRPr lang="fr-FR" dirty="0"/>
                    </a:p>
                  </a:txBody>
                  <a:tcPr/>
                </a:tc>
                <a:tc>
                  <a:txBody>
                    <a:bodyPr/>
                    <a:lstStyle/>
                    <a:p>
                      <a:pPr algn="ctr"/>
                      <a:r>
                        <a:rPr lang="fr-FR" sz="1600" dirty="0" smtClean="0"/>
                        <a:t>Muromomab</a:t>
                      </a:r>
                      <a:endParaRPr lang="fr-FR" sz="1600" dirty="0"/>
                    </a:p>
                  </a:txBody>
                  <a:tcPr/>
                </a:tc>
              </a:tr>
              <a:tr h="761037">
                <a:tc>
                  <a:txBody>
                    <a:bodyPr/>
                    <a:lstStyle/>
                    <a:p>
                      <a:pPr algn="ctr"/>
                      <a:r>
                        <a:rPr lang="fr-FR" dirty="0" smtClean="0"/>
                        <a:t>chimériques</a:t>
                      </a:r>
                      <a:endParaRPr lang="fr-FR" dirty="0"/>
                    </a:p>
                  </a:txBody>
                  <a:tcPr/>
                </a:tc>
                <a:tc>
                  <a:txBody>
                    <a:bodyPr/>
                    <a:lstStyle/>
                    <a:p>
                      <a:pPr algn="ctr"/>
                      <a:r>
                        <a:rPr lang="fr-FR" dirty="0" smtClean="0"/>
                        <a:t>Oximab</a:t>
                      </a:r>
                      <a:endParaRPr lang="fr-FR" dirty="0"/>
                    </a:p>
                  </a:txBody>
                  <a:tcPr/>
                </a:tc>
                <a:tc>
                  <a:txBody>
                    <a:bodyPr/>
                    <a:lstStyle/>
                    <a:p>
                      <a:pPr algn="ctr"/>
                      <a:r>
                        <a:rPr lang="fr-FR" dirty="0" smtClean="0"/>
                        <a:t>60_70</a:t>
                      </a:r>
                      <a:endParaRPr lang="fr-FR" dirty="0"/>
                    </a:p>
                  </a:txBody>
                  <a:tcPr/>
                </a:tc>
                <a:tc>
                  <a:txBody>
                    <a:bodyPr/>
                    <a:lstStyle/>
                    <a:p>
                      <a:pPr algn="ctr"/>
                      <a:r>
                        <a:rPr lang="fr-FR" dirty="0" smtClean="0"/>
                        <a:t>1984</a:t>
                      </a:r>
                      <a:endParaRPr lang="fr-FR" dirty="0"/>
                    </a:p>
                  </a:txBody>
                  <a:tcPr/>
                </a:tc>
                <a:tc>
                  <a:txBody>
                    <a:bodyPr/>
                    <a:lstStyle/>
                    <a:p>
                      <a:pPr algn="ctr"/>
                      <a:r>
                        <a:rPr lang="fr-FR" dirty="0" smtClean="0"/>
                        <a:t>Infliximab</a:t>
                      </a:r>
                      <a:endParaRPr lang="fr-FR" dirty="0"/>
                    </a:p>
                  </a:txBody>
                  <a:tcPr/>
                </a:tc>
              </a:tr>
              <a:tr h="761037">
                <a:tc>
                  <a:txBody>
                    <a:bodyPr/>
                    <a:lstStyle/>
                    <a:p>
                      <a:pPr algn="ctr"/>
                      <a:r>
                        <a:rPr lang="fr-FR" dirty="0" smtClean="0"/>
                        <a:t>Humanisés</a:t>
                      </a:r>
                      <a:endParaRPr lang="fr-FR" dirty="0"/>
                    </a:p>
                  </a:txBody>
                  <a:tcPr/>
                </a:tc>
                <a:tc>
                  <a:txBody>
                    <a:bodyPr/>
                    <a:lstStyle/>
                    <a:p>
                      <a:pPr algn="ctr"/>
                      <a:r>
                        <a:rPr lang="fr-FR" dirty="0" smtClean="0"/>
                        <a:t>Zumab</a:t>
                      </a:r>
                      <a:endParaRPr lang="fr-FR" dirty="0"/>
                    </a:p>
                  </a:txBody>
                  <a:tcPr/>
                </a:tc>
                <a:tc>
                  <a:txBody>
                    <a:bodyPr/>
                    <a:lstStyle/>
                    <a:p>
                      <a:pPr algn="ctr"/>
                      <a:r>
                        <a:rPr lang="fr-FR" dirty="0" smtClean="0"/>
                        <a:t>Supériere</a:t>
                      </a:r>
                      <a:r>
                        <a:rPr lang="fr-FR" baseline="0" dirty="0" smtClean="0"/>
                        <a:t> à 90 </a:t>
                      </a:r>
                      <a:endParaRPr lang="fr-FR" dirty="0"/>
                    </a:p>
                  </a:txBody>
                  <a:tcPr/>
                </a:tc>
                <a:tc>
                  <a:txBody>
                    <a:bodyPr/>
                    <a:lstStyle/>
                    <a:p>
                      <a:pPr algn="ctr"/>
                      <a:r>
                        <a:rPr lang="fr-FR" dirty="0" smtClean="0"/>
                        <a:t>1991</a:t>
                      </a:r>
                      <a:endParaRPr lang="fr-FR" dirty="0"/>
                    </a:p>
                  </a:txBody>
                  <a:tcPr/>
                </a:tc>
                <a:tc>
                  <a:txBody>
                    <a:bodyPr/>
                    <a:lstStyle/>
                    <a:p>
                      <a:pPr algn="ctr"/>
                      <a:r>
                        <a:rPr lang="fr-FR" dirty="0" smtClean="0"/>
                        <a:t>Trastuzumab</a:t>
                      </a:r>
                      <a:endParaRPr lang="fr-FR" dirty="0"/>
                    </a:p>
                  </a:txBody>
                  <a:tcPr/>
                </a:tc>
              </a:tr>
              <a:tr h="761037">
                <a:tc>
                  <a:txBody>
                    <a:bodyPr/>
                    <a:lstStyle/>
                    <a:p>
                      <a:pPr algn="ctr"/>
                      <a:r>
                        <a:rPr lang="fr-FR" dirty="0" smtClean="0"/>
                        <a:t>Humains</a:t>
                      </a:r>
                      <a:endParaRPr lang="fr-FR" dirty="0"/>
                    </a:p>
                  </a:txBody>
                  <a:tcPr/>
                </a:tc>
                <a:tc>
                  <a:txBody>
                    <a:bodyPr/>
                    <a:lstStyle/>
                    <a:p>
                      <a:pPr algn="ctr"/>
                      <a:r>
                        <a:rPr lang="fr-FR" dirty="0" smtClean="0"/>
                        <a:t>mumab</a:t>
                      </a:r>
                      <a:endParaRPr lang="fr-FR" dirty="0"/>
                    </a:p>
                  </a:txBody>
                  <a:tcPr/>
                </a:tc>
                <a:tc>
                  <a:txBody>
                    <a:bodyPr/>
                    <a:lstStyle/>
                    <a:p>
                      <a:pPr algn="ctr"/>
                      <a:r>
                        <a:rPr lang="fr-FR" dirty="0" smtClean="0"/>
                        <a:t>100</a:t>
                      </a:r>
                      <a:endParaRPr lang="fr-FR" dirty="0"/>
                    </a:p>
                  </a:txBody>
                  <a:tcPr/>
                </a:tc>
                <a:tc>
                  <a:txBody>
                    <a:bodyPr/>
                    <a:lstStyle/>
                    <a:p>
                      <a:pPr algn="ctr"/>
                      <a:r>
                        <a:rPr lang="fr-FR" dirty="0" smtClean="0"/>
                        <a:t>1994</a:t>
                      </a:r>
                      <a:endParaRPr lang="fr-FR" dirty="0"/>
                    </a:p>
                  </a:txBody>
                  <a:tcPr/>
                </a:tc>
                <a:tc>
                  <a:txBody>
                    <a:bodyPr/>
                    <a:lstStyle/>
                    <a:p>
                      <a:pPr algn="ctr"/>
                      <a:r>
                        <a:rPr lang="fr-FR" dirty="0" smtClean="0"/>
                        <a:t>Adolimumab</a:t>
                      </a:r>
                      <a:endParaRPr lang="fr-FR"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6000" b="1" u="sng" dirty="0" smtClean="0">
                <a:solidFill>
                  <a:schemeClr val="accent1"/>
                </a:solidFill>
              </a:rPr>
              <a:t>Structure </a:t>
            </a:r>
            <a:br>
              <a:rPr lang="fr-FR" sz="6000" b="1" u="sng" dirty="0" smtClean="0">
                <a:solidFill>
                  <a:schemeClr val="accent1"/>
                </a:solidFill>
              </a:rPr>
            </a:br>
            <a:endParaRPr lang="fr-FR" sz="6000" b="1" u="sng" dirty="0">
              <a:solidFill>
                <a:schemeClr val="accent1"/>
              </a:solidFill>
            </a:endParaRPr>
          </a:p>
        </p:txBody>
      </p:sp>
      <p:sp>
        <p:nvSpPr>
          <p:cNvPr id="3" name="Espace réservé du contenu 2"/>
          <p:cNvSpPr>
            <a:spLocks noGrp="1"/>
          </p:cNvSpPr>
          <p:nvPr>
            <p:ph idx="1"/>
          </p:nvPr>
        </p:nvSpPr>
        <p:spPr>
          <a:xfrm>
            <a:off x="457200" y="1071546"/>
            <a:ext cx="8686800" cy="5786454"/>
          </a:xfrm>
        </p:spPr>
        <p:txBody>
          <a:bodyPr>
            <a:normAutofit lnSpcReduction="10000"/>
          </a:bodyPr>
          <a:lstStyle/>
          <a:p>
            <a:r>
              <a:rPr lang="fr-FR" dirty="0" smtClean="0"/>
              <a:t>Les anticorps sont des protéines ayant une structure bien particulière qui est responsable de leur fonction. Ils sont constitués de deux chaînes lourdes (H) et de deux chaînes légères (L) reliées entre elles par des ponts disulfures</a:t>
            </a:r>
            <a:r>
              <a:rPr lang="fr-FR" b="1" dirty="0" smtClean="0"/>
              <a:t>. Les chaînes lourdes sont formées de trois ou quatre </a:t>
            </a:r>
            <a:r>
              <a:rPr lang="fr-FR" dirty="0" smtClean="0"/>
              <a:t>domaines constants (CH) et d’un domaine variable (VH). Les chaînes légères sont formées d’un domaine constant (CL) et d’un domaine variable (VL). Le domaine variable de la chaîne légère et le domaine variable de la chaîne lourde forment le site de reconnaissance de l’antigène : le </a:t>
            </a:r>
            <a:r>
              <a:rPr lang="fr-FR" dirty="0" err="1" smtClean="0"/>
              <a:t>paratope</a:t>
            </a:r>
            <a:r>
              <a:rPr lang="fr-FR" dirty="0" smtClean="0"/>
              <a:t>(</a:t>
            </a:r>
            <a:r>
              <a:rPr lang="fr-FR" dirty="0" err="1" smtClean="0"/>
              <a:t>Fab</a:t>
            </a:r>
            <a:r>
              <a:rPr lang="fr-FR" dirty="0" smtClean="0"/>
              <a:t> : fragment </a:t>
            </a:r>
            <a:r>
              <a:rPr lang="fr-FR" dirty="0" err="1" smtClean="0"/>
              <a:t>antigen</a:t>
            </a:r>
            <a:r>
              <a:rPr lang="fr-FR" dirty="0" smtClean="0"/>
              <a:t> </a:t>
            </a:r>
            <a:r>
              <a:rPr lang="fr-FR" dirty="0" err="1" smtClean="0"/>
              <a:t>binding</a:t>
            </a:r>
            <a:r>
              <a:rPr lang="fr-FR" dirty="0" smtClean="0"/>
              <a:t>). L’anticorps peut donc lier deux molécules d’antigène. Le fragment constant (</a:t>
            </a:r>
            <a:r>
              <a:rPr lang="fr-FR" dirty="0" err="1" smtClean="0"/>
              <a:t>Fc</a:t>
            </a:r>
            <a:r>
              <a:rPr lang="fr-FR" dirty="0" smtClean="0"/>
              <a:t>) de l’anticorps permet la fixation du complément et la liaison aux récepteurs </a:t>
            </a:r>
            <a:r>
              <a:rPr lang="fr-FR" dirty="0" err="1" smtClean="0"/>
              <a:t>Fc</a:t>
            </a:r>
            <a:r>
              <a:rPr lang="fr-FR" dirty="0" smtClean="0"/>
              <a:t> (</a:t>
            </a:r>
            <a:r>
              <a:rPr lang="fr-FR" dirty="0" err="1" smtClean="0"/>
              <a:t>FcR</a:t>
            </a:r>
            <a:r>
              <a:rPr lang="fr-FR" dirty="0" smtClean="0"/>
              <a:t>) des cellules immunocompétentes</a:t>
            </a: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914</TotalTime>
  <Words>1544</Words>
  <Application>Microsoft Office PowerPoint</Application>
  <PresentationFormat>Affichage à l'écran (4:3)</PresentationFormat>
  <Paragraphs>176</Paragraphs>
  <Slides>29</Slides>
  <Notes>1</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Débit</vt:lpstr>
      <vt:lpstr>Université des Science et de la Technologie Houari Boumediene </vt:lpstr>
      <vt:lpstr>Les anticorps monoclonaux</vt:lpstr>
      <vt:lpstr>Plan </vt:lpstr>
      <vt:lpstr>1/INTRODUCTION</vt:lpstr>
      <vt:lpstr>2/DEFINITION </vt:lpstr>
      <vt:lpstr>3/NOMENCLATURE:</vt:lpstr>
      <vt:lpstr>Diapositive 7</vt:lpstr>
      <vt:lpstr>Tableau: Nomenclature internationale simplifiée des différente catégories d’AcM</vt:lpstr>
      <vt:lpstr>Structure  </vt:lpstr>
      <vt:lpstr>Diapositive 10</vt:lpstr>
      <vt:lpstr>Les différent type d’anticorps monoclonaux</vt:lpstr>
      <vt:lpstr>Diapositive 12</vt:lpstr>
      <vt:lpstr>4/PRODUCTION </vt:lpstr>
      <vt:lpstr>Diapositive 14</vt:lpstr>
      <vt:lpstr>Diapositive 15</vt:lpstr>
      <vt:lpstr>Diapositive 16</vt:lpstr>
      <vt:lpstr>5/MECANISME D’ACTION:</vt:lpstr>
      <vt:lpstr>Diapositive 18</vt:lpstr>
      <vt:lpstr>Diapositive 19</vt:lpstr>
      <vt:lpstr>Figure 2:Principaux modes d’action des anticorps monoclonaux utilisés en immunothérapie</vt:lpstr>
      <vt:lpstr>    6/ ANTICORPS MONOCLONAUX      UTILISES   EN     THERAPEUTIQUE </vt:lpstr>
      <vt:lpstr>1- Anticorps utilisés en cancérologie:</vt:lpstr>
      <vt:lpstr>Diapositive 23</vt:lpstr>
      <vt:lpstr>Diapositive 24</vt:lpstr>
      <vt:lpstr>Diapositive 25</vt:lpstr>
      <vt:lpstr>7/Nouvelles approches d’utilisation des anticorps monoclonaux en thérapeutique  </vt:lpstr>
      <vt:lpstr>Diapositive 27</vt:lpstr>
      <vt:lpstr>Diapositive 28</vt:lpstr>
      <vt:lpstr>8/Conclusion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varicelle zona</dc:title>
  <dc:creator>Client</dc:creator>
  <cp:lastModifiedBy>Lilis</cp:lastModifiedBy>
  <cp:revision>81</cp:revision>
  <dcterms:created xsi:type="dcterms:W3CDTF">2013-10-18T18:51:34Z</dcterms:created>
  <dcterms:modified xsi:type="dcterms:W3CDTF">2013-12-11T16:48:16Z</dcterms:modified>
</cp:coreProperties>
</file>