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81" r:id="rId5"/>
    <p:sldId id="261" r:id="rId6"/>
    <p:sldId id="262" r:id="rId7"/>
    <p:sldId id="263" r:id="rId8"/>
    <p:sldId id="260" r:id="rId9"/>
    <p:sldId id="286" r:id="rId10"/>
    <p:sldId id="278" r:id="rId11"/>
    <p:sldId id="273" r:id="rId12"/>
    <p:sldId id="274" r:id="rId13"/>
    <p:sldId id="282" r:id="rId14"/>
    <p:sldId id="265" r:id="rId15"/>
    <p:sldId id="267" r:id="rId16"/>
    <p:sldId id="266" r:id="rId17"/>
    <p:sldId id="269" r:id="rId18"/>
    <p:sldId id="268" r:id="rId19"/>
    <p:sldId id="270" r:id="rId20"/>
    <p:sldId id="271" r:id="rId21"/>
    <p:sldId id="272" r:id="rId22"/>
    <p:sldId id="284" r:id="rId23"/>
    <p:sldId id="285" r:id="rId24"/>
    <p:sldId id="280"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369" autoAdjust="0"/>
  </p:normalViewPr>
  <p:slideViewPr>
    <p:cSldViewPr>
      <p:cViewPr>
        <p:scale>
          <a:sx n="66" d="100"/>
          <a:sy n="66" d="100"/>
        </p:scale>
        <p:origin x="-1422"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74E98-F7E0-4177-BDBF-2B6A94CDE57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E301CE19-4150-4132-A400-E8F10A372291}">
      <dgm:prSet custT="1"/>
      <dgm:spPr/>
      <dgm:t>
        <a:bodyPr/>
        <a:lstStyle/>
        <a:p>
          <a:r>
            <a:rPr lang="fr-FR" altLang="fr-FR" sz="2400" b="1" dirty="0" smtClean="0">
              <a:solidFill>
                <a:srgbClr val="000099"/>
              </a:solidFill>
              <a:latin typeface="Comic Sans MS" pitchFamily="66" charset="0"/>
            </a:rPr>
            <a:t>Traitement par cytokines</a:t>
          </a:r>
          <a:endParaRPr lang="fr-FR" sz="2400" dirty="0"/>
        </a:p>
      </dgm:t>
    </dgm:pt>
    <dgm:pt modelId="{C72F96CC-413C-4DBF-B876-106A91F6D3F0}" type="parTrans" cxnId="{FE29AEED-17E4-4114-8F34-092035377002}">
      <dgm:prSet/>
      <dgm:spPr/>
      <dgm:t>
        <a:bodyPr/>
        <a:lstStyle/>
        <a:p>
          <a:endParaRPr lang="fr-FR"/>
        </a:p>
      </dgm:t>
    </dgm:pt>
    <dgm:pt modelId="{185B1D2A-F013-421E-A5A0-7D0590D5E93B}" type="sibTrans" cxnId="{FE29AEED-17E4-4114-8F34-092035377002}">
      <dgm:prSet/>
      <dgm:spPr/>
      <dgm:t>
        <a:bodyPr/>
        <a:lstStyle/>
        <a:p>
          <a:endParaRPr lang="fr-FR"/>
        </a:p>
      </dgm:t>
    </dgm:pt>
    <dgm:pt modelId="{47BAB0B8-203C-47F3-BB12-A1F85A514897}">
      <dgm:prSet custT="1"/>
      <dgm:spPr/>
      <dgm:t>
        <a:bodyPr/>
        <a:lstStyle/>
        <a:p>
          <a:r>
            <a:rPr lang="fr-FR" altLang="fr-FR" sz="2400" b="1" dirty="0" smtClean="0">
              <a:solidFill>
                <a:srgbClr val="000099"/>
              </a:solidFill>
              <a:latin typeface="Comic Sans MS" pitchFamily="66" charset="0"/>
            </a:rPr>
            <a:t>Utilisations des anticorps monoclonaux et des sous unités d’anticorps</a:t>
          </a:r>
          <a:endParaRPr lang="fr-FR" sz="2400" dirty="0"/>
        </a:p>
      </dgm:t>
    </dgm:pt>
    <dgm:pt modelId="{B768D181-B706-47C8-92A6-1DE597F8F910}" type="parTrans" cxnId="{71ED8352-5365-4A57-9EF0-7135017F73C4}">
      <dgm:prSet/>
      <dgm:spPr/>
      <dgm:t>
        <a:bodyPr/>
        <a:lstStyle/>
        <a:p>
          <a:endParaRPr lang="fr-FR"/>
        </a:p>
      </dgm:t>
    </dgm:pt>
    <dgm:pt modelId="{CE06EE3E-2B89-4668-885B-3927BB6109F1}" type="sibTrans" cxnId="{71ED8352-5365-4A57-9EF0-7135017F73C4}">
      <dgm:prSet/>
      <dgm:spPr/>
      <dgm:t>
        <a:bodyPr/>
        <a:lstStyle/>
        <a:p>
          <a:endParaRPr lang="fr-FR"/>
        </a:p>
      </dgm:t>
    </dgm:pt>
    <dgm:pt modelId="{A14EC2FD-B1C8-45C2-8CD3-F82DA37E6DC1}">
      <dgm:prSet custT="1"/>
      <dgm:spPr/>
      <dgm:t>
        <a:bodyPr/>
        <a:lstStyle/>
        <a:p>
          <a:r>
            <a:rPr lang="fr-FR" altLang="fr-FR" sz="2400" b="1" dirty="0" smtClean="0">
              <a:solidFill>
                <a:srgbClr val="000099"/>
              </a:solidFill>
              <a:latin typeface="Comic Sans MS" pitchFamily="66" charset="0"/>
            </a:rPr>
            <a:t>Immunothérapie cellulaire</a:t>
          </a:r>
          <a:endParaRPr lang="fr-FR" sz="2400" dirty="0"/>
        </a:p>
      </dgm:t>
    </dgm:pt>
    <dgm:pt modelId="{19AD832E-FC5D-4258-8068-AF7A7DB109FC}" type="parTrans" cxnId="{CAE786DF-2EE0-4B06-9A59-8EFE2E9206C0}">
      <dgm:prSet/>
      <dgm:spPr/>
      <dgm:t>
        <a:bodyPr/>
        <a:lstStyle/>
        <a:p>
          <a:endParaRPr lang="fr-FR"/>
        </a:p>
      </dgm:t>
    </dgm:pt>
    <dgm:pt modelId="{B5A61D50-F09B-438E-A8C8-B7B2A30218EF}" type="sibTrans" cxnId="{CAE786DF-2EE0-4B06-9A59-8EFE2E9206C0}">
      <dgm:prSet/>
      <dgm:spPr/>
      <dgm:t>
        <a:bodyPr/>
        <a:lstStyle/>
        <a:p>
          <a:endParaRPr lang="fr-FR"/>
        </a:p>
      </dgm:t>
    </dgm:pt>
    <dgm:pt modelId="{180AD6DE-5765-45A8-8C2B-4BA76DC5B02E}" type="pres">
      <dgm:prSet presAssocID="{78874E98-F7E0-4177-BDBF-2B6A94CDE572}" presName="linear" presStyleCnt="0">
        <dgm:presLayoutVars>
          <dgm:dir/>
          <dgm:animLvl val="lvl"/>
          <dgm:resizeHandles val="exact"/>
        </dgm:presLayoutVars>
      </dgm:prSet>
      <dgm:spPr/>
      <dgm:t>
        <a:bodyPr/>
        <a:lstStyle/>
        <a:p>
          <a:endParaRPr lang="fr-FR"/>
        </a:p>
      </dgm:t>
    </dgm:pt>
    <dgm:pt modelId="{882BA1E8-8415-49F0-AF14-F8DB958BA307}" type="pres">
      <dgm:prSet presAssocID="{E301CE19-4150-4132-A400-E8F10A372291}" presName="parentLin" presStyleCnt="0"/>
      <dgm:spPr/>
    </dgm:pt>
    <dgm:pt modelId="{BAB9C21B-2FDD-4C81-AD71-0FA79EE15470}" type="pres">
      <dgm:prSet presAssocID="{E301CE19-4150-4132-A400-E8F10A372291}" presName="parentLeftMargin" presStyleLbl="node1" presStyleIdx="0" presStyleCnt="3"/>
      <dgm:spPr/>
      <dgm:t>
        <a:bodyPr/>
        <a:lstStyle/>
        <a:p>
          <a:endParaRPr lang="fr-FR"/>
        </a:p>
      </dgm:t>
    </dgm:pt>
    <dgm:pt modelId="{A9AF1F62-BB6A-44E1-91C7-F6B0B280C71D}" type="pres">
      <dgm:prSet presAssocID="{E301CE19-4150-4132-A400-E8F10A372291}" presName="parentText" presStyleLbl="node1" presStyleIdx="0" presStyleCnt="3" custScaleX="139692" custScaleY="315580">
        <dgm:presLayoutVars>
          <dgm:chMax val="0"/>
          <dgm:bulletEnabled val="1"/>
        </dgm:presLayoutVars>
      </dgm:prSet>
      <dgm:spPr/>
      <dgm:t>
        <a:bodyPr/>
        <a:lstStyle/>
        <a:p>
          <a:endParaRPr lang="fr-FR"/>
        </a:p>
      </dgm:t>
    </dgm:pt>
    <dgm:pt modelId="{E6A959E2-867A-40AE-AF3F-5427D8D64053}" type="pres">
      <dgm:prSet presAssocID="{E301CE19-4150-4132-A400-E8F10A372291}" presName="negativeSpace" presStyleCnt="0"/>
      <dgm:spPr/>
    </dgm:pt>
    <dgm:pt modelId="{D7D7AB14-909E-431A-BA6B-029EE7B09009}" type="pres">
      <dgm:prSet presAssocID="{E301CE19-4150-4132-A400-E8F10A372291}" presName="childText" presStyleLbl="conFgAcc1" presStyleIdx="0" presStyleCnt="3">
        <dgm:presLayoutVars>
          <dgm:bulletEnabled val="1"/>
        </dgm:presLayoutVars>
      </dgm:prSet>
      <dgm:spPr/>
    </dgm:pt>
    <dgm:pt modelId="{FF6C7147-4B28-45AA-A2B2-9AAE28058580}" type="pres">
      <dgm:prSet presAssocID="{185B1D2A-F013-421E-A5A0-7D0590D5E93B}" presName="spaceBetweenRectangles" presStyleCnt="0"/>
      <dgm:spPr/>
    </dgm:pt>
    <dgm:pt modelId="{2708BFC7-9090-45E9-A656-8079D78A1908}" type="pres">
      <dgm:prSet presAssocID="{47BAB0B8-203C-47F3-BB12-A1F85A514897}" presName="parentLin" presStyleCnt="0"/>
      <dgm:spPr/>
    </dgm:pt>
    <dgm:pt modelId="{CD334944-869F-40F1-9736-145E1D4A9424}" type="pres">
      <dgm:prSet presAssocID="{47BAB0B8-203C-47F3-BB12-A1F85A514897}" presName="parentLeftMargin" presStyleLbl="node1" presStyleIdx="0" presStyleCnt="3"/>
      <dgm:spPr/>
      <dgm:t>
        <a:bodyPr/>
        <a:lstStyle/>
        <a:p>
          <a:endParaRPr lang="fr-FR"/>
        </a:p>
      </dgm:t>
    </dgm:pt>
    <dgm:pt modelId="{ED9A8B33-1D7A-49A2-B05A-456FD6FD3258}" type="pres">
      <dgm:prSet presAssocID="{47BAB0B8-203C-47F3-BB12-A1F85A514897}" presName="parentText" presStyleLbl="node1" presStyleIdx="1" presStyleCnt="3" custScaleX="142997" custScaleY="288882" custLinFactNeighborX="1890" custLinFactNeighborY="3876">
        <dgm:presLayoutVars>
          <dgm:chMax val="0"/>
          <dgm:bulletEnabled val="1"/>
        </dgm:presLayoutVars>
      </dgm:prSet>
      <dgm:spPr/>
      <dgm:t>
        <a:bodyPr/>
        <a:lstStyle/>
        <a:p>
          <a:endParaRPr lang="fr-FR"/>
        </a:p>
      </dgm:t>
    </dgm:pt>
    <dgm:pt modelId="{013AC53D-A471-45F8-BC8A-E7CDA281056F}" type="pres">
      <dgm:prSet presAssocID="{47BAB0B8-203C-47F3-BB12-A1F85A514897}" presName="negativeSpace" presStyleCnt="0"/>
      <dgm:spPr/>
    </dgm:pt>
    <dgm:pt modelId="{CED1623E-FE4E-44BC-A026-AC52B40E4CBF}" type="pres">
      <dgm:prSet presAssocID="{47BAB0B8-203C-47F3-BB12-A1F85A514897}" presName="childText" presStyleLbl="conFgAcc1" presStyleIdx="1" presStyleCnt="3">
        <dgm:presLayoutVars>
          <dgm:bulletEnabled val="1"/>
        </dgm:presLayoutVars>
      </dgm:prSet>
      <dgm:spPr/>
    </dgm:pt>
    <dgm:pt modelId="{60BAEE94-5490-483E-BEC9-277DE9EAF5BC}" type="pres">
      <dgm:prSet presAssocID="{CE06EE3E-2B89-4668-885B-3927BB6109F1}" presName="spaceBetweenRectangles" presStyleCnt="0"/>
      <dgm:spPr/>
    </dgm:pt>
    <dgm:pt modelId="{EF3AF041-4EF4-4DAF-8ED1-EA042239DA03}" type="pres">
      <dgm:prSet presAssocID="{A14EC2FD-B1C8-45C2-8CD3-F82DA37E6DC1}" presName="parentLin" presStyleCnt="0"/>
      <dgm:spPr/>
    </dgm:pt>
    <dgm:pt modelId="{580787F3-7375-4257-9303-923F32D1838D}" type="pres">
      <dgm:prSet presAssocID="{A14EC2FD-B1C8-45C2-8CD3-F82DA37E6DC1}" presName="parentLeftMargin" presStyleLbl="node1" presStyleIdx="1" presStyleCnt="3"/>
      <dgm:spPr/>
      <dgm:t>
        <a:bodyPr/>
        <a:lstStyle/>
        <a:p>
          <a:endParaRPr lang="fr-FR"/>
        </a:p>
      </dgm:t>
    </dgm:pt>
    <dgm:pt modelId="{B356DE85-74CB-4A76-964D-2060144EADAE}" type="pres">
      <dgm:prSet presAssocID="{A14EC2FD-B1C8-45C2-8CD3-F82DA37E6DC1}" presName="parentText" presStyleLbl="node1" presStyleIdx="2" presStyleCnt="3" custScaleX="142857" custScaleY="280541">
        <dgm:presLayoutVars>
          <dgm:chMax val="0"/>
          <dgm:bulletEnabled val="1"/>
        </dgm:presLayoutVars>
      </dgm:prSet>
      <dgm:spPr/>
      <dgm:t>
        <a:bodyPr/>
        <a:lstStyle/>
        <a:p>
          <a:endParaRPr lang="fr-FR"/>
        </a:p>
      </dgm:t>
    </dgm:pt>
    <dgm:pt modelId="{F262088F-F084-4BA7-ACAE-565AF62A437E}" type="pres">
      <dgm:prSet presAssocID="{A14EC2FD-B1C8-45C2-8CD3-F82DA37E6DC1}" presName="negativeSpace" presStyleCnt="0"/>
      <dgm:spPr/>
    </dgm:pt>
    <dgm:pt modelId="{84D3E5C2-762F-4F73-B6F1-91209DC3F835}" type="pres">
      <dgm:prSet presAssocID="{A14EC2FD-B1C8-45C2-8CD3-F82DA37E6DC1}" presName="childText" presStyleLbl="conFgAcc1" presStyleIdx="2" presStyleCnt="3">
        <dgm:presLayoutVars>
          <dgm:bulletEnabled val="1"/>
        </dgm:presLayoutVars>
      </dgm:prSet>
      <dgm:spPr/>
    </dgm:pt>
  </dgm:ptLst>
  <dgm:cxnLst>
    <dgm:cxn modelId="{71ED8352-5365-4A57-9EF0-7135017F73C4}" srcId="{78874E98-F7E0-4177-BDBF-2B6A94CDE572}" destId="{47BAB0B8-203C-47F3-BB12-A1F85A514897}" srcOrd="1" destOrd="0" parTransId="{B768D181-B706-47C8-92A6-1DE597F8F910}" sibTransId="{CE06EE3E-2B89-4668-885B-3927BB6109F1}"/>
    <dgm:cxn modelId="{FE29AEED-17E4-4114-8F34-092035377002}" srcId="{78874E98-F7E0-4177-BDBF-2B6A94CDE572}" destId="{E301CE19-4150-4132-A400-E8F10A372291}" srcOrd="0" destOrd="0" parTransId="{C72F96CC-413C-4DBF-B876-106A91F6D3F0}" sibTransId="{185B1D2A-F013-421E-A5A0-7D0590D5E93B}"/>
    <dgm:cxn modelId="{41FC5367-C586-4DA7-BE1D-60F35C66145B}" type="presOf" srcId="{47BAB0B8-203C-47F3-BB12-A1F85A514897}" destId="{CD334944-869F-40F1-9736-145E1D4A9424}" srcOrd="0" destOrd="0" presId="urn:microsoft.com/office/officeart/2005/8/layout/list1"/>
    <dgm:cxn modelId="{E8455A05-E47A-4C88-8CEE-40577F8E8538}" type="presOf" srcId="{78874E98-F7E0-4177-BDBF-2B6A94CDE572}" destId="{180AD6DE-5765-45A8-8C2B-4BA76DC5B02E}" srcOrd="0" destOrd="0" presId="urn:microsoft.com/office/officeart/2005/8/layout/list1"/>
    <dgm:cxn modelId="{C2534F5B-4284-49E1-8605-DB16C9242BAE}" type="presOf" srcId="{E301CE19-4150-4132-A400-E8F10A372291}" destId="{A9AF1F62-BB6A-44E1-91C7-F6B0B280C71D}" srcOrd="1" destOrd="0" presId="urn:microsoft.com/office/officeart/2005/8/layout/list1"/>
    <dgm:cxn modelId="{6C5C1F3E-19CC-4B1E-96FA-24E7F169C902}" type="presOf" srcId="{A14EC2FD-B1C8-45C2-8CD3-F82DA37E6DC1}" destId="{580787F3-7375-4257-9303-923F32D1838D}" srcOrd="0" destOrd="0" presId="urn:microsoft.com/office/officeart/2005/8/layout/list1"/>
    <dgm:cxn modelId="{FE252AF0-9E3D-451F-8800-60A0F780149A}" type="presOf" srcId="{A14EC2FD-B1C8-45C2-8CD3-F82DA37E6DC1}" destId="{B356DE85-74CB-4A76-964D-2060144EADAE}" srcOrd="1" destOrd="0" presId="urn:microsoft.com/office/officeart/2005/8/layout/list1"/>
    <dgm:cxn modelId="{400571B3-6483-4D1A-A062-C2EDD23982A3}" type="presOf" srcId="{47BAB0B8-203C-47F3-BB12-A1F85A514897}" destId="{ED9A8B33-1D7A-49A2-B05A-456FD6FD3258}" srcOrd="1" destOrd="0" presId="urn:microsoft.com/office/officeart/2005/8/layout/list1"/>
    <dgm:cxn modelId="{CAE786DF-2EE0-4B06-9A59-8EFE2E9206C0}" srcId="{78874E98-F7E0-4177-BDBF-2B6A94CDE572}" destId="{A14EC2FD-B1C8-45C2-8CD3-F82DA37E6DC1}" srcOrd="2" destOrd="0" parTransId="{19AD832E-FC5D-4258-8068-AF7A7DB109FC}" sibTransId="{B5A61D50-F09B-438E-A8C8-B7B2A30218EF}"/>
    <dgm:cxn modelId="{AB0158C0-31BB-4C64-B50F-F70C31139160}" type="presOf" srcId="{E301CE19-4150-4132-A400-E8F10A372291}" destId="{BAB9C21B-2FDD-4C81-AD71-0FA79EE15470}" srcOrd="0" destOrd="0" presId="urn:microsoft.com/office/officeart/2005/8/layout/list1"/>
    <dgm:cxn modelId="{1B48E0B2-B3DD-4375-8309-1392ED3EE2C0}" type="presParOf" srcId="{180AD6DE-5765-45A8-8C2B-4BA76DC5B02E}" destId="{882BA1E8-8415-49F0-AF14-F8DB958BA307}" srcOrd="0" destOrd="0" presId="urn:microsoft.com/office/officeart/2005/8/layout/list1"/>
    <dgm:cxn modelId="{EF243318-5528-4850-B62E-C42994BEF853}" type="presParOf" srcId="{882BA1E8-8415-49F0-AF14-F8DB958BA307}" destId="{BAB9C21B-2FDD-4C81-AD71-0FA79EE15470}" srcOrd="0" destOrd="0" presId="urn:microsoft.com/office/officeart/2005/8/layout/list1"/>
    <dgm:cxn modelId="{6174718A-ED59-47FD-BA9C-5945C78B154A}" type="presParOf" srcId="{882BA1E8-8415-49F0-AF14-F8DB958BA307}" destId="{A9AF1F62-BB6A-44E1-91C7-F6B0B280C71D}" srcOrd="1" destOrd="0" presId="urn:microsoft.com/office/officeart/2005/8/layout/list1"/>
    <dgm:cxn modelId="{6320B9A1-E4E8-43E4-AA8F-5B95D45D3DBE}" type="presParOf" srcId="{180AD6DE-5765-45A8-8C2B-4BA76DC5B02E}" destId="{E6A959E2-867A-40AE-AF3F-5427D8D64053}" srcOrd="1" destOrd="0" presId="urn:microsoft.com/office/officeart/2005/8/layout/list1"/>
    <dgm:cxn modelId="{7E45E59E-3464-4990-BA80-6B2EFEF58F5A}" type="presParOf" srcId="{180AD6DE-5765-45A8-8C2B-4BA76DC5B02E}" destId="{D7D7AB14-909E-431A-BA6B-029EE7B09009}" srcOrd="2" destOrd="0" presId="urn:microsoft.com/office/officeart/2005/8/layout/list1"/>
    <dgm:cxn modelId="{80DF5B1E-249A-4187-A32E-644CD2C18310}" type="presParOf" srcId="{180AD6DE-5765-45A8-8C2B-4BA76DC5B02E}" destId="{FF6C7147-4B28-45AA-A2B2-9AAE28058580}" srcOrd="3" destOrd="0" presId="urn:microsoft.com/office/officeart/2005/8/layout/list1"/>
    <dgm:cxn modelId="{23E55903-97CC-4742-BF81-7D5F61CC81B7}" type="presParOf" srcId="{180AD6DE-5765-45A8-8C2B-4BA76DC5B02E}" destId="{2708BFC7-9090-45E9-A656-8079D78A1908}" srcOrd="4" destOrd="0" presId="urn:microsoft.com/office/officeart/2005/8/layout/list1"/>
    <dgm:cxn modelId="{C29F6C7B-FFC8-4FD5-A1EE-84B429E95103}" type="presParOf" srcId="{2708BFC7-9090-45E9-A656-8079D78A1908}" destId="{CD334944-869F-40F1-9736-145E1D4A9424}" srcOrd="0" destOrd="0" presId="urn:microsoft.com/office/officeart/2005/8/layout/list1"/>
    <dgm:cxn modelId="{DD7FFF2F-3577-47B6-9F4E-C4CB42D20EA5}" type="presParOf" srcId="{2708BFC7-9090-45E9-A656-8079D78A1908}" destId="{ED9A8B33-1D7A-49A2-B05A-456FD6FD3258}" srcOrd="1" destOrd="0" presId="urn:microsoft.com/office/officeart/2005/8/layout/list1"/>
    <dgm:cxn modelId="{A29EDC92-59FE-4D80-833C-3A1CBACB7146}" type="presParOf" srcId="{180AD6DE-5765-45A8-8C2B-4BA76DC5B02E}" destId="{013AC53D-A471-45F8-BC8A-E7CDA281056F}" srcOrd="5" destOrd="0" presId="urn:microsoft.com/office/officeart/2005/8/layout/list1"/>
    <dgm:cxn modelId="{5D63F24C-3304-4971-8DEA-B2C2C36A155B}" type="presParOf" srcId="{180AD6DE-5765-45A8-8C2B-4BA76DC5B02E}" destId="{CED1623E-FE4E-44BC-A026-AC52B40E4CBF}" srcOrd="6" destOrd="0" presId="urn:microsoft.com/office/officeart/2005/8/layout/list1"/>
    <dgm:cxn modelId="{C9F8EED1-8F7B-4F98-8470-91C3E1E236DE}" type="presParOf" srcId="{180AD6DE-5765-45A8-8C2B-4BA76DC5B02E}" destId="{60BAEE94-5490-483E-BEC9-277DE9EAF5BC}" srcOrd="7" destOrd="0" presId="urn:microsoft.com/office/officeart/2005/8/layout/list1"/>
    <dgm:cxn modelId="{341D4FAD-FAB3-44D4-B21D-0D76232E8B39}" type="presParOf" srcId="{180AD6DE-5765-45A8-8C2B-4BA76DC5B02E}" destId="{EF3AF041-4EF4-4DAF-8ED1-EA042239DA03}" srcOrd="8" destOrd="0" presId="urn:microsoft.com/office/officeart/2005/8/layout/list1"/>
    <dgm:cxn modelId="{2455EAFD-18BD-4F1F-B342-9D2F9ED73169}" type="presParOf" srcId="{EF3AF041-4EF4-4DAF-8ED1-EA042239DA03}" destId="{580787F3-7375-4257-9303-923F32D1838D}" srcOrd="0" destOrd="0" presId="urn:microsoft.com/office/officeart/2005/8/layout/list1"/>
    <dgm:cxn modelId="{837724FC-A682-431E-A578-7618684A5597}" type="presParOf" srcId="{EF3AF041-4EF4-4DAF-8ED1-EA042239DA03}" destId="{B356DE85-74CB-4A76-964D-2060144EADAE}" srcOrd="1" destOrd="0" presId="urn:microsoft.com/office/officeart/2005/8/layout/list1"/>
    <dgm:cxn modelId="{513B3C5C-5621-49CC-BADB-308586F8563D}" type="presParOf" srcId="{180AD6DE-5765-45A8-8C2B-4BA76DC5B02E}" destId="{F262088F-F084-4BA7-ACAE-565AF62A437E}" srcOrd="9" destOrd="0" presId="urn:microsoft.com/office/officeart/2005/8/layout/list1"/>
    <dgm:cxn modelId="{7E40EF96-3DBF-4AD0-83EF-62B129BA3A75}" type="presParOf" srcId="{180AD6DE-5765-45A8-8C2B-4BA76DC5B02E}" destId="{84D3E5C2-762F-4F73-B6F1-91209DC3F835}"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7AB14-909E-431A-BA6B-029EE7B09009}">
      <dsp:nvSpPr>
        <dsp:cNvPr id="0" name=""/>
        <dsp:cNvSpPr/>
      </dsp:nvSpPr>
      <dsp:spPr>
        <a:xfrm>
          <a:off x="0" y="1098214"/>
          <a:ext cx="6432376" cy="352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F1F62-BB6A-44E1-91C7-F6B0B280C71D}">
      <dsp:nvSpPr>
        <dsp:cNvPr id="0" name=""/>
        <dsp:cNvSpPr/>
      </dsp:nvSpPr>
      <dsp:spPr>
        <a:xfrm>
          <a:off x="312824" y="625"/>
          <a:ext cx="6117871" cy="13042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90" tIns="0" rIns="170190" bIns="0" numCol="1" spcCol="1270" anchor="ctr" anchorCtr="0">
          <a:noAutofit/>
        </a:bodyPr>
        <a:lstStyle/>
        <a:p>
          <a:pPr lvl="0" algn="l" defTabSz="1066800">
            <a:lnSpc>
              <a:spcPct val="90000"/>
            </a:lnSpc>
            <a:spcBef>
              <a:spcPct val="0"/>
            </a:spcBef>
            <a:spcAft>
              <a:spcPct val="35000"/>
            </a:spcAft>
          </a:pPr>
          <a:r>
            <a:rPr lang="fr-FR" altLang="fr-FR" sz="2400" b="1" kern="1200" dirty="0" smtClean="0">
              <a:solidFill>
                <a:srgbClr val="000099"/>
              </a:solidFill>
              <a:latin typeface="Comic Sans MS" pitchFamily="66" charset="0"/>
            </a:rPr>
            <a:t>Traitement par cytokines</a:t>
          </a:r>
          <a:endParaRPr lang="fr-FR" sz="2400" kern="1200" dirty="0"/>
        </a:p>
      </dsp:txBody>
      <dsp:txXfrm>
        <a:off x="312824" y="625"/>
        <a:ext cx="6117871" cy="1304229"/>
      </dsp:txXfrm>
    </dsp:sp>
    <dsp:sp modelId="{CED1623E-FE4E-44BC-A026-AC52B40E4CBF}">
      <dsp:nvSpPr>
        <dsp:cNvPr id="0" name=""/>
        <dsp:cNvSpPr/>
      </dsp:nvSpPr>
      <dsp:spPr>
        <a:xfrm>
          <a:off x="0" y="2513866"/>
          <a:ext cx="6432376" cy="352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A8B33-1D7A-49A2-B05A-456FD6FD3258}">
      <dsp:nvSpPr>
        <dsp:cNvPr id="0" name=""/>
        <dsp:cNvSpPr/>
      </dsp:nvSpPr>
      <dsp:spPr>
        <a:xfrm>
          <a:off x="308091" y="1542633"/>
          <a:ext cx="6124284" cy="119389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90" tIns="0" rIns="170190" bIns="0" numCol="1" spcCol="1270" anchor="ctr" anchorCtr="0">
          <a:noAutofit/>
        </a:bodyPr>
        <a:lstStyle/>
        <a:p>
          <a:pPr lvl="0" algn="l" defTabSz="1066800">
            <a:lnSpc>
              <a:spcPct val="90000"/>
            </a:lnSpc>
            <a:spcBef>
              <a:spcPct val="0"/>
            </a:spcBef>
            <a:spcAft>
              <a:spcPct val="35000"/>
            </a:spcAft>
          </a:pPr>
          <a:r>
            <a:rPr lang="fr-FR" altLang="fr-FR" sz="2400" b="1" kern="1200" dirty="0" smtClean="0">
              <a:solidFill>
                <a:srgbClr val="000099"/>
              </a:solidFill>
              <a:latin typeface="Comic Sans MS" pitchFamily="66" charset="0"/>
            </a:rPr>
            <a:t>Utilisations des anticorps monoclonaux et des sous unités d’anticorps</a:t>
          </a:r>
          <a:endParaRPr lang="fr-FR" sz="2400" kern="1200" dirty="0"/>
        </a:p>
      </dsp:txBody>
      <dsp:txXfrm>
        <a:off x="308091" y="1542633"/>
        <a:ext cx="6124284" cy="1193891"/>
      </dsp:txXfrm>
    </dsp:sp>
    <dsp:sp modelId="{84D3E5C2-762F-4F73-B6F1-91209DC3F835}">
      <dsp:nvSpPr>
        <dsp:cNvPr id="0" name=""/>
        <dsp:cNvSpPr/>
      </dsp:nvSpPr>
      <dsp:spPr>
        <a:xfrm>
          <a:off x="0" y="3895046"/>
          <a:ext cx="6432376" cy="352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6DE85-74CB-4A76-964D-2060144EADAE}">
      <dsp:nvSpPr>
        <dsp:cNvPr id="0" name=""/>
        <dsp:cNvSpPr/>
      </dsp:nvSpPr>
      <dsp:spPr>
        <a:xfrm>
          <a:off x="306228" y="2942266"/>
          <a:ext cx="6124570" cy="115941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90" tIns="0" rIns="170190" bIns="0" numCol="1" spcCol="1270" anchor="ctr" anchorCtr="0">
          <a:noAutofit/>
        </a:bodyPr>
        <a:lstStyle/>
        <a:p>
          <a:pPr lvl="0" algn="l" defTabSz="1066800">
            <a:lnSpc>
              <a:spcPct val="90000"/>
            </a:lnSpc>
            <a:spcBef>
              <a:spcPct val="0"/>
            </a:spcBef>
            <a:spcAft>
              <a:spcPct val="35000"/>
            </a:spcAft>
          </a:pPr>
          <a:r>
            <a:rPr lang="fr-FR" altLang="fr-FR" sz="2400" b="1" kern="1200" dirty="0" smtClean="0">
              <a:solidFill>
                <a:srgbClr val="000099"/>
              </a:solidFill>
              <a:latin typeface="Comic Sans MS" pitchFamily="66" charset="0"/>
            </a:rPr>
            <a:t>Immunothérapie cellulaire</a:t>
          </a:r>
          <a:endParaRPr lang="fr-FR" sz="2400" kern="1200" dirty="0"/>
        </a:p>
      </dsp:txBody>
      <dsp:txXfrm>
        <a:off x="306228" y="2942266"/>
        <a:ext cx="6124570" cy="11594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309A6D-C09C-4548-B29A-6CF363A7E532}" type="datetimeFigureOut">
              <a:rPr lang="fr-FR" smtClean="0"/>
              <a:pPr/>
              <a:t>30/11/2013</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30/11/2013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AA309A6D-C09C-4548-B29A-6CF363A7E532}" type="datetimeFigureOut">
              <a:rPr lang="fr-FR" smtClean="0"/>
              <a:pPr/>
              <a:t>30/11/2013</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30/11/2013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30/11/2013</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AA309A6D-C09C-4548-B29A-6CF363A7E532}" type="datetimeFigureOut">
              <a:rPr lang="fr-FR" smtClean="0"/>
              <a:pPr/>
              <a:t>30/11/2013</a:t>
            </a:fld>
            <a:endParaRPr lang="fr-BE"/>
          </a:p>
        </p:txBody>
      </p:sp>
      <p:sp>
        <p:nvSpPr>
          <p:cNvPr id="10" name="Espace réservé du numéro de diapositive 9"/>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AA309A6D-C09C-4548-B29A-6CF363A7E532}" type="datetimeFigureOut">
              <a:rPr lang="fr-FR" smtClean="0"/>
              <a:pPr/>
              <a:t>30/11/2013</a:t>
            </a:fld>
            <a:endParaRPr lang="fr-BE"/>
          </a:p>
        </p:txBody>
      </p:sp>
      <p:sp>
        <p:nvSpPr>
          <p:cNvPr id="12" name="Espace réservé du numéro de diapositive 11"/>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30/11/2013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30/11/2013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30/11/2013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AA309A6D-C09C-4548-B29A-6CF363A7E532}" type="datetimeFigureOut">
              <a:rPr lang="fr-FR" smtClean="0"/>
              <a:pPr/>
              <a:t>30/11/2013</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309A6D-C09C-4548-B29A-6CF363A7E532}" type="datetimeFigureOut">
              <a:rPr lang="fr-FR" smtClean="0"/>
              <a:pPr/>
              <a:t>30/11/2013</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1484784"/>
            <a:ext cx="6477000" cy="1828800"/>
          </a:xfrm>
        </p:spPr>
        <p:txBody>
          <a:bodyPr/>
          <a:lstStyle/>
          <a:p>
            <a:pPr algn="ctr"/>
            <a:r>
              <a:rPr lang="fr-FR" b="1" i="1" dirty="0" smtClean="0">
                <a:latin typeface="Times New Roman" pitchFamily="18" charset="0"/>
                <a:cs typeface="Times New Roman" pitchFamily="18" charset="0"/>
              </a:rPr>
              <a:t>Cancer et système immunitaire</a:t>
            </a:r>
            <a:endParaRPr lang="fr-FR" b="1" i="1" dirty="0">
              <a:latin typeface="Times New Roman" pitchFamily="18" charset="0"/>
              <a:cs typeface="Times New Roman" pitchFamily="18" charset="0"/>
            </a:endParaRPr>
          </a:p>
        </p:txBody>
      </p:sp>
      <p:sp>
        <p:nvSpPr>
          <p:cNvPr id="3" name="Sous-titre 2"/>
          <p:cNvSpPr>
            <a:spLocks noGrp="1"/>
          </p:cNvSpPr>
          <p:nvPr>
            <p:ph type="subTitle" idx="1"/>
          </p:nvPr>
        </p:nvSpPr>
        <p:spPr>
          <a:xfrm>
            <a:off x="2438400" y="3861048"/>
            <a:ext cx="6705600" cy="2088232"/>
          </a:xfrm>
        </p:spPr>
        <p:txBody>
          <a:bodyPr>
            <a:normAutofit/>
          </a:bodyPr>
          <a:lstStyle/>
          <a:p>
            <a:pPr algn="r"/>
            <a:r>
              <a:rPr lang="fr-FR" i="1" dirty="0" smtClean="0"/>
              <a:t>Présenté par:</a:t>
            </a:r>
          </a:p>
          <a:p>
            <a:pPr algn="r"/>
            <a:r>
              <a:rPr lang="fr-FR" i="1" dirty="0" smtClean="0"/>
              <a:t>CHOUKRANE </a:t>
            </a:r>
            <a:r>
              <a:rPr lang="fr-FR" i="1" dirty="0" err="1" smtClean="0"/>
              <a:t>Thilelli</a:t>
            </a:r>
            <a:r>
              <a:rPr lang="fr-FR" i="1" dirty="0" smtClean="0"/>
              <a:t> </a:t>
            </a:r>
          </a:p>
          <a:p>
            <a:pPr algn="r"/>
            <a:r>
              <a:rPr lang="fr-FR" i="1" dirty="0" smtClean="0"/>
              <a:t>ALLAM Karima</a:t>
            </a:r>
          </a:p>
          <a:p>
            <a:pPr algn="r"/>
            <a:r>
              <a:rPr lang="fr-FR" i="1" dirty="0" smtClean="0"/>
              <a:t>M1 GD Groupe 1</a:t>
            </a:r>
            <a:endParaRPr lang="fr-F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928662" y="4929198"/>
            <a:ext cx="7358114" cy="1673225"/>
          </a:xfrm>
        </p:spPr>
        <p:txBody>
          <a:bodyPr/>
          <a:lstStyle/>
          <a:p>
            <a:r>
              <a:rPr lang="fr-FR" sz="3600" b="1" u="sng" dirty="0" smtClean="0">
                <a:solidFill>
                  <a:srgbClr val="FF0000"/>
                </a:solidFill>
                <a:latin typeface="Times New Roman" pitchFamily="18" charset="0"/>
                <a:cs typeface="Times New Roman" pitchFamily="18" charset="0"/>
              </a:rPr>
              <a:t>E</a:t>
            </a:r>
            <a:r>
              <a:rPr lang="fr-FR" sz="3600" dirty="0" smtClean="0">
                <a:solidFill>
                  <a:schemeClr val="tx1"/>
                </a:solidFill>
                <a:latin typeface="Times New Roman" pitchFamily="18" charset="0"/>
                <a:cs typeface="Times New Roman" pitchFamily="18" charset="0"/>
              </a:rPr>
              <a:t>limination, </a:t>
            </a:r>
            <a:r>
              <a:rPr lang="fr-FR" sz="3600" b="1" u="sng" dirty="0" smtClean="0">
                <a:solidFill>
                  <a:srgbClr val="FF0000"/>
                </a:solidFill>
                <a:latin typeface="Times New Roman" pitchFamily="18" charset="0"/>
                <a:cs typeface="Times New Roman" pitchFamily="18" charset="0"/>
              </a:rPr>
              <a:t>E</a:t>
            </a:r>
            <a:r>
              <a:rPr lang="fr-FR" sz="3600" dirty="0" smtClean="0">
                <a:solidFill>
                  <a:schemeClr val="tx1"/>
                </a:solidFill>
                <a:latin typeface="Times New Roman" pitchFamily="18" charset="0"/>
                <a:cs typeface="Times New Roman" pitchFamily="18" charset="0"/>
              </a:rPr>
              <a:t>quilibre, </a:t>
            </a:r>
            <a:r>
              <a:rPr lang="fr-FR" sz="3600" b="1" u="sng" dirty="0" smtClean="0">
                <a:solidFill>
                  <a:srgbClr val="FF0000"/>
                </a:solidFill>
                <a:latin typeface="Times New Roman" pitchFamily="18" charset="0"/>
                <a:cs typeface="Times New Roman" pitchFamily="18" charset="0"/>
              </a:rPr>
              <a:t>E</a:t>
            </a:r>
            <a:r>
              <a:rPr lang="fr-FR" sz="3600" dirty="0" smtClean="0">
                <a:solidFill>
                  <a:schemeClr val="tx1"/>
                </a:solidFill>
                <a:latin typeface="Times New Roman" pitchFamily="18" charset="0"/>
                <a:cs typeface="Times New Roman" pitchFamily="18" charset="0"/>
              </a:rPr>
              <a:t>chappement</a:t>
            </a:r>
          </a:p>
          <a:p>
            <a:endParaRPr lang="fr-FR" dirty="0"/>
          </a:p>
        </p:txBody>
      </p:sp>
      <p:sp>
        <p:nvSpPr>
          <p:cNvPr id="4" name="Titre 3"/>
          <p:cNvSpPr>
            <a:spLocks noGrp="1"/>
          </p:cNvSpPr>
          <p:nvPr>
            <p:ph type="title"/>
          </p:nvPr>
        </p:nvSpPr>
        <p:spPr/>
        <p:txBody>
          <a:bodyPr>
            <a:normAutofit fontScale="90000"/>
          </a:bodyPr>
          <a:lstStyle/>
          <a:p>
            <a:r>
              <a:rPr lang="fr-FR" b="1" i="1" dirty="0" smtClean="0">
                <a:latin typeface="Times New Roman" pitchFamily="18" charset="0"/>
                <a:cs typeface="Times New Roman" pitchFamily="18" charset="0"/>
              </a:rPr>
              <a:t>Le concept d’</a:t>
            </a:r>
            <a:r>
              <a:rPr lang="fr-FR" b="1" i="1" dirty="0" err="1" smtClean="0">
                <a:latin typeface="Times New Roman" pitchFamily="18" charset="0"/>
                <a:cs typeface="Times New Roman" pitchFamily="18" charset="0"/>
              </a:rPr>
              <a:t>immuno</a:t>
            </a:r>
            <a:r>
              <a:rPr lang="fr-FR" b="1" i="1" dirty="0" smtClean="0">
                <a:latin typeface="Times New Roman" pitchFamily="18" charset="0"/>
                <a:cs typeface="Times New Roman" pitchFamily="18" charset="0"/>
              </a:rPr>
              <a:t>-surveillance</a:t>
            </a:r>
            <a:endParaRPr lang="fr-FR" dirty="0"/>
          </a:p>
        </p:txBody>
      </p:sp>
      <p:sp>
        <p:nvSpPr>
          <p:cNvPr id="6" name="Rectangle à coins arrondis 5"/>
          <p:cNvSpPr/>
          <p:nvPr/>
        </p:nvSpPr>
        <p:spPr>
          <a:xfrm>
            <a:off x="1928794" y="3143248"/>
            <a:ext cx="4968552"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i="1" dirty="0" smtClean="0">
                <a:solidFill>
                  <a:schemeClr val="tx1"/>
                </a:solidFill>
                <a:latin typeface="Times New Roman" pitchFamily="18" charset="0"/>
                <a:cs typeface="Times New Roman" pitchFamily="18" charset="0"/>
              </a:rPr>
              <a:t>Règle «des trois E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contrast="15000"/>
          </a:blip>
          <a:srcRect/>
          <a:stretch>
            <a:fillRect/>
          </a:stretch>
        </p:blipFill>
        <p:spPr bwMode="auto">
          <a:xfrm>
            <a:off x="251520" y="476672"/>
            <a:ext cx="3810000" cy="281825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lum bright="1000" contrast="20000"/>
          </a:blip>
          <a:srcRect/>
          <a:stretch>
            <a:fillRect/>
          </a:stretch>
        </p:blipFill>
        <p:spPr bwMode="auto">
          <a:xfrm>
            <a:off x="0" y="3861048"/>
            <a:ext cx="4336901" cy="2996952"/>
          </a:xfrm>
          <a:prstGeom prst="rect">
            <a:avLst/>
          </a:prstGeom>
          <a:noFill/>
          <a:ln w="9525">
            <a:noFill/>
            <a:miter lim="800000"/>
            <a:headEnd/>
            <a:tailEnd/>
          </a:ln>
        </p:spPr>
      </p:pic>
      <p:sp>
        <p:nvSpPr>
          <p:cNvPr id="6" name="Flèche droite 5"/>
          <p:cNvSpPr/>
          <p:nvPr/>
        </p:nvSpPr>
        <p:spPr>
          <a:xfrm>
            <a:off x="3995936" y="162880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932040" y="332656"/>
            <a:ext cx="3923928" cy="2592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dirty="0" smtClean="0">
                <a:solidFill>
                  <a:schemeClr val="tx1"/>
                </a:solidFill>
                <a:latin typeface="Times New Roman" pitchFamily="18" charset="0"/>
                <a:cs typeface="Times New Roman" pitchFamily="18" charset="0"/>
              </a:rPr>
              <a:t>le système immunitaire va permettre la destruction de la tumeur. Au cours de cette phase, différents acteurs du système immunitaire vont être recrutés au site tumoral afin de limiter   son développement.</a:t>
            </a:r>
            <a:endParaRPr lang="fr-FR" sz="2000" dirty="0">
              <a:solidFill>
                <a:schemeClr val="tx1"/>
              </a:solidFill>
            </a:endParaRPr>
          </a:p>
        </p:txBody>
      </p:sp>
      <p:sp>
        <p:nvSpPr>
          <p:cNvPr id="8" name="Rectangle 7"/>
          <p:cNvSpPr/>
          <p:nvPr/>
        </p:nvSpPr>
        <p:spPr>
          <a:xfrm>
            <a:off x="323528" y="0"/>
            <a:ext cx="3096345" cy="646331"/>
          </a:xfrm>
          <a:prstGeom prst="rect">
            <a:avLst/>
          </a:prstGeom>
        </p:spPr>
        <p:txBody>
          <a:bodyPr wrap="square">
            <a:spAutoFit/>
          </a:bodyPr>
          <a:lstStyle/>
          <a:p>
            <a:r>
              <a:rPr lang="fr-FR" sz="3600" dirty="0" smtClean="0">
                <a:solidFill>
                  <a:srgbClr val="FF0000"/>
                </a:solidFill>
              </a:rPr>
              <a:t>Elimination</a:t>
            </a:r>
            <a:endParaRPr lang="fr-FR" sz="3600" dirty="0">
              <a:solidFill>
                <a:srgbClr val="FF0000"/>
              </a:solidFill>
            </a:endParaRPr>
          </a:p>
        </p:txBody>
      </p:sp>
      <p:sp>
        <p:nvSpPr>
          <p:cNvPr id="9" name="Rectangle 8"/>
          <p:cNvSpPr/>
          <p:nvPr/>
        </p:nvSpPr>
        <p:spPr>
          <a:xfrm>
            <a:off x="0" y="3356992"/>
            <a:ext cx="5436096" cy="646331"/>
          </a:xfrm>
          <a:prstGeom prst="rect">
            <a:avLst/>
          </a:prstGeom>
        </p:spPr>
        <p:txBody>
          <a:bodyPr wrap="square">
            <a:spAutoFit/>
          </a:bodyPr>
          <a:lstStyle/>
          <a:p>
            <a:r>
              <a:rPr lang="fr-FR" sz="3200" dirty="0" smtClean="0"/>
              <a:t> </a:t>
            </a:r>
            <a:r>
              <a:rPr lang="fr-FR" sz="3600" dirty="0" smtClean="0"/>
              <a:t> </a:t>
            </a:r>
            <a:r>
              <a:rPr lang="fr-FR" sz="3600" dirty="0" smtClean="0">
                <a:solidFill>
                  <a:srgbClr val="FF0000"/>
                </a:solidFill>
              </a:rPr>
              <a:t>Equilibre</a:t>
            </a:r>
            <a:endParaRPr lang="fr-FR" sz="3600" dirty="0">
              <a:solidFill>
                <a:srgbClr val="FF0000"/>
              </a:solidFill>
            </a:endParaRPr>
          </a:p>
        </p:txBody>
      </p:sp>
      <p:sp>
        <p:nvSpPr>
          <p:cNvPr id="10" name="Flèche droite 9"/>
          <p:cNvSpPr/>
          <p:nvPr/>
        </p:nvSpPr>
        <p:spPr>
          <a:xfrm>
            <a:off x="3923928" y="4437112"/>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860032" y="3789040"/>
            <a:ext cx="4032448" cy="28083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000" dirty="0" smtClean="0">
                <a:solidFill>
                  <a:schemeClr val="tx1"/>
                </a:solidFill>
                <a:latin typeface="Times New Roman" pitchFamily="18" charset="0"/>
                <a:cs typeface="Times New Roman" pitchFamily="18" charset="0"/>
              </a:rPr>
              <a:t>Au cours de cette phase, de nombreuses et rapides mutations génétiques vont intervenir et aboutiront au développement d’un clone résistant aux attaques du système immunitaire. Cette période, considérée comme étant la plus longue des trois, peu s’étaler sur plusieurs années. </a:t>
            </a:r>
            <a:endParaRPr lang="fr-FR" sz="20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76672"/>
            <a:ext cx="3810000" cy="2981325"/>
          </a:xfrm>
          <a:prstGeom prst="rect">
            <a:avLst/>
          </a:prstGeom>
          <a:noFill/>
          <a:ln w="9525">
            <a:noFill/>
            <a:miter lim="800000"/>
            <a:headEnd/>
            <a:tailEnd/>
          </a:ln>
        </p:spPr>
      </p:pic>
      <p:sp>
        <p:nvSpPr>
          <p:cNvPr id="3" name="Rectangle 2"/>
          <p:cNvSpPr/>
          <p:nvPr/>
        </p:nvSpPr>
        <p:spPr>
          <a:xfrm>
            <a:off x="179512" y="0"/>
            <a:ext cx="5098578" cy="646331"/>
          </a:xfrm>
          <a:prstGeom prst="rect">
            <a:avLst/>
          </a:prstGeom>
        </p:spPr>
        <p:txBody>
          <a:bodyPr wrap="square">
            <a:spAutoFit/>
          </a:bodyPr>
          <a:lstStyle/>
          <a:p>
            <a:r>
              <a:rPr lang="fr-FR" sz="3600" dirty="0" smtClean="0">
                <a:solidFill>
                  <a:srgbClr val="FF0000"/>
                </a:solidFill>
              </a:rPr>
              <a:t>Echappement</a:t>
            </a:r>
            <a:endParaRPr lang="fr-FR" sz="3600" dirty="0">
              <a:solidFill>
                <a:srgbClr val="FF0000"/>
              </a:solidFill>
            </a:endParaRPr>
          </a:p>
        </p:txBody>
      </p:sp>
      <p:sp>
        <p:nvSpPr>
          <p:cNvPr id="4" name="Flèche droite 3"/>
          <p:cNvSpPr/>
          <p:nvPr/>
        </p:nvSpPr>
        <p:spPr>
          <a:xfrm>
            <a:off x="3851920" y="1484784"/>
            <a:ext cx="978408" cy="556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932040" y="476672"/>
            <a:ext cx="3960440" cy="30243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000" dirty="0" smtClean="0">
                <a:solidFill>
                  <a:schemeClr val="tx1"/>
                </a:solidFill>
                <a:latin typeface="Times New Roman" pitchFamily="18" charset="0"/>
                <a:cs typeface="Times New Roman" pitchFamily="18" charset="0"/>
              </a:rPr>
              <a:t>le système immunitaire n’élimine et ne  contrôle plus la prolifération, la tumeur gagne  et les </a:t>
            </a:r>
            <a:r>
              <a:rPr lang="fr-FR" sz="2000" i="1" dirty="0" err="1" smtClean="0">
                <a:solidFill>
                  <a:schemeClr val="tx1"/>
                </a:solidFill>
                <a:latin typeface="Times New Roman" pitchFamily="18" charset="0"/>
                <a:cs typeface="Times New Roman" pitchFamily="18" charset="0"/>
              </a:rPr>
              <a:t>variants</a:t>
            </a:r>
            <a:r>
              <a:rPr lang="fr-FR" sz="2000" i="1" dirty="0" smtClean="0">
                <a:solidFill>
                  <a:schemeClr val="tx1"/>
                </a:solidFill>
                <a:latin typeface="Times New Roman" pitchFamily="18" charset="0"/>
                <a:cs typeface="Times New Roman" pitchFamily="18" charset="0"/>
              </a:rPr>
              <a:t> tumoraux</a:t>
            </a:r>
            <a:r>
              <a:rPr lang="fr-FR" sz="2000" b="1" i="1" u="sng" dirty="0" smtClean="0">
                <a:solidFill>
                  <a:schemeClr val="tx1"/>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ayant </a:t>
            </a:r>
            <a:r>
              <a:rPr lang="fr-FR" sz="2000" i="1" dirty="0" smtClean="0">
                <a:solidFill>
                  <a:schemeClr val="tx1"/>
                </a:solidFill>
                <a:latin typeface="Times New Roman" pitchFamily="18" charset="0"/>
                <a:cs typeface="Times New Roman" pitchFamily="18" charset="0"/>
              </a:rPr>
              <a:t>acquis une insensibilité</a:t>
            </a:r>
            <a:r>
              <a:rPr lang="fr-FR" sz="2000" b="1" i="1" dirty="0" smtClean="0">
                <a:solidFill>
                  <a:schemeClr val="tx1"/>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à la détection et/ou  l’élimination par le système immunitaire, débutent leur phase de croissance incontrôlée. Celle-ci aboutit alors au développement du cancer</a:t>
            </a:r>
            <a:endParaRPr lang="fr-FR" sz="2000" dirty="0">
              <a:solidFill>
                <a:schemeClr val="tx1"/>
              </a:solidFill>
              <a:latin typeface="Times New Roman" pitchFamily="18" charset="0"/>
              <a:cs typeface="Times New Roman" pitchFamily="18" charset="0"/>
            </a:endParaRPr>
          </a:p>
        </p:txBody>
      </p:sp>
      <p:sp>
        <p:nvSpPr>
          <p:cNvPr id="7" name="Rectangle 6"/>
          <p:cNvSpPr/>
          <p:nvPr/>
        </p:nvSpPr>
        <p:spPr>
          <a:xfrm>
            <a:off x="323528" y="3717032"/>
            <a:ext cx="8208912" cy="461665"/>
          </a:xfrm>
          <a:prstGeom prst="rect">
            <a:avLst/>
          </a:prstGeom>
        </p:spPr>
        <p:txBody>
          <a:bodyPr wrap="square">
            <a:spAutoFit/>
          </a:bodyPr>
          <a:lstStyle/>
          <a:p>
            <a:r>
              <a:rPr lang="fr-FR" sz="2400" b="1" i="1" u="sng" dirty="0" smtClean="0">
                <a:latin typeface="Times New Roman" pitchFamily="18" charset="0"/>
                <a:cs typeface="Times New Roman" pitchFamily="18" charset="0"/>
              </a:rPr>
              <a:t>Mécanismes d’échappement </a:t>
            </a:r>
            <a:r>
              <a:rPr lang="fr-FR" sz="2400" b="1" i="1" dirty="0" smtClean="0">
                <a:latin typeface="Times New Roman" pitchFamily="18" charset="0"/>
                <a:cs typeface="Times New Roman" pitchFamily="18" charset="0"/>
              </a:rPr>
              <a:t>: </a:t>
            </a:r>
          </a:p>
        </p:txBody>
      </p:sp>
      <p:sp>
        <p:nvSpPr>
          <p:cNvPr id="8" name="Rectangle 7"/>
          <p:cNvSpPr/>
          <p:nvPr/>
        </p:nvSpPr>
        <p:spPr>
          <a:xfrm>
            <a:off x="214282" y="4214818"/>
            <a:ext cx="8715436"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fr-FR" b="1" dirty="0" smtClean="0">
                <a:solidFill>
                  <a:schemeClr val="tx1"/>
                </a:solidFill>
                <a:latin typeface="Times New Roman" pitchFamily="18" charset="0"/>
                <a:ea typeface="Calibri" pitchFamily="34" charset="0"/>
                <a:cs typeface="Times New Roman" pitchFamily="18" charset="0"/>
              </a:rPr>
              <a:t>Faire disparaître leurs antigènes pour ne plus être "vues" par le système immunitaire. </a:t>
            </a:r>
            <a:endParaRPr lang="fr-FR" b="1" dirty="0" smtClean="0">
              <a:solidFill>
                <a:schemeClr val="tx1"/>
              </a:solidFill>
              <a:latin typeface="Times New Roman" pitchFamily="18" charset="0"/>
              <a:cs typeface="Times New Roman" pitchFamily="18" charset="0"/>
            </a:endParaRPr>
          </a:p>
          <a:p>
            <a:pPr algn="ctr"/>
            <a:endParaRPr lang="fr-FR" dirty="0"/>
          </a:p>
        </p:txBody>
      </p:sp>
      <p:sp>
        <p:nvSpPr>
          <p:cNvPr id="12" name="Rectangle 11"/>
          <p:cNvSpPr/>
          <p:nvPr/>
        </p:nvSpPr>
        <p:spPr>
          <a:xfrm>
            <a:off x="214282" y="5072074"/>
            <a:ext cx="8715436" cy="6429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Produire </a:t>
            </a:r>
            <a:r>
              <a:rPr lang="fr-FR" sz="2000" b="1" dirty="0" smtClean="0">
                <a:solidFill>
                  <a:schemeClr val="tx1"/>
                </a:solidFill>
                <a:latin typeface="Times New Roman" pitchFamily="18" charset="0"/>
                <a:cs typeface="Times New Roman" pitchFamily="18" charset="0"/>
              </a:rPr>
              <a:t>des substances immunosuppressives qui inhibent la réaction immunitaire</a:t>
            </a:r>
            <a:endParaRPr lang="fr-FR" sz="2000" b="1" dirty="0">
              <a:solidFill>
                <a:schemeClr val="tx1"/>
              </a:solidFill>
              <a:latin typeface="Times New Roman" pitchFamily="18" charset="0"/>
              <a:cs typeface="Times New Roman" pitchFamily="18" charset="0"/>
            </a:endParaRPr>
          </a:p>
        </p:txBody>
      </p:sp>
      <p:sp>
        <p:nvSpPr>
          <p:cNvPr id="13" name="Rectangle 12"/>
          <p:cNvSpPr/>
          <p:nvPr/>
        </p:nvSpPr>
        <p:spPr>
          <a:xfrm>
            <a:off x="214282" y="5857892"/>
            <a:ext cx="8715436" cy="10001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fr-FR" sz="2000" b="1" dirty="0" smtClean="0">
                <a:solidFill>
                  <a:schemeClr val="tx1"/>
                </a:solidFill>
                <a:latin typeface="Times New Roman" pitchFamily="18" charset="0"/>
                <a:cs typeface="Times New Roman" pitchFamily="18" charset="0"/>
              </a:rPr>
              <a:t>Détournent  </a:t>
            </a:r>
            <a:r>
              <a:rPr lang="fr-FR" sz="2000" b="1" dirty="0" smtClean="0">
                <a:solidFill>
                  <a:schemeClr val="tx1"/>
                </a:solidFill>
                <a:latin typeface="Times New Roman" pitchFamily="18" charset="0"/>
                <a:cs typeface="Times New Roman" pitchFamily="18" charset="0"/>
              </a:rPr>
              <a:t>la réaction immunitaire à leur profit </a:t>
            </a:r>
            <a:r>
              <a:rPr lang="fr-FR" sz="2000" b="1" dirty="0" smtClean="0">
                <a:solidFill>
                  <a:schemeClr val="tx1"/>
                </a:solidFill>
                <a:latin typeface="Times New Roman" pitchFamily="18" charset="0"/>
                <a:cs typeface="Times New Roman" pitchFamily="18" charset="0"/>
              </a:rPr>
              <a:t>en </a:t>
            </a:r>
            <a:r>
              <a:rPr lang="fr-FR" sz="2000" b="1" dirty="0" smtClean="0">
                <a:solidFill>
                  <a:schemeClr val="tx1"/>
                </a:solidFill>
                <a:latin typeface="Times New Roman" pitchFamily="18" charset="0"/>
                <a:cs typeface="Times New Roman" pitchFamily="18" charset="0"/>
              </a:rPr>
              <a:t>induisant des lymphocytes régulateurs qui bloquent les réactions immunitaires </a:t>
            </a:r>
            <a:r>
              <a:rPr lang="fr-FR" sz="2000" b="1" dirty="0" smtClean="0">
                <a:solidFill>
                  <a:schemeClr val="tx1"/>
                </a:solidFill>
                <a:latin typeface="Times New Roman" pitchFamily="18" charset="0"/>
                <a:cs typeface="Times New Roman" pitchFamily="18" charset="0"/>
              </a:rPr>
              <a:t>anti-tumorales </a:t>
            </a:r>
            <a:endParaRPr lang="fr-FR" sz="2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404664"/>
            <a:ext cx="8153400" cy="936104"/>
          </a:xfrm>
        </p:spPr>
        <p:txBody>
          <a:bodyPr>
            <a:normAutofit fontScale="90000"/>
          </a:bodyPr>
          <a:lstStyle/>
          <a:p>
            <a:r>
              <a:rPr lang="fr-FR" dirty="0" smtClean="0"/>
              <a:t>Les cellules impliquées dans la réponse </a:t>
            </a:r>
            <a:br>
              <a:rPr lang="fr-FR" dirty="0" smtClean="0"/>
            </a:br>
            <a:r>
              <a:rPr lang="fr-FR" dirty="0" smtClean="0"/>
              <a:t>immune </a:t>
            </a:r>
            <a:r>
              <a:rPr lang="fr-FR" dirty="0" err="1" smtClean="0"/>
              <a:t>antitumorale</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pPr>
              <a:buNone/>
            </a:pPr>
            <a:r>
              <a:rPr lang="fr-FR" dirty="0" smtClean="0"/>
              <a:t>Immunité innée </a:t>
            </a:r>
            <a:endParaRPr lang="fr-FR" dirty="0"/>
          </a:p>
        </p:txBody>
      </p:sp>
      <p:sp>
        <p:nvSpPr>
          <p:cNvPr id="4" name="Flèche vers le bas 3"/>
          <p:cNvSpPr/>
          <p:nvPr/>
        </p:nvSpPr>
        <p:spPr>
          <a:xfrm>
            <a:off x="1475656" y="2348880"/>
            <a:ext cx="43204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ylindre 5"/>
          <p:cNvSpPr/>
          <p:nvPr/>
        </p:nvSpPr>
        <p:spPr>
          <a:xfrm>
            <a:off x="539552" y="3717032"/>
            <a:ext cx="208823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NK</a:t>
            </a:r>
          </a:p>
        </p:txBody>
      </p:sp>
      <p:sp>
        <p:nvSpPr>
          <p:cNvPr id="7" name="Cylindre 6"/>
          <p:cNvSpPr/>
          <p:nvPr/>
        </p:nvSpPr>
        <p:spPr>
          <a:xfrm>
            <a:off x="539552" y="4653136"/>
            <a:ext cx="208823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smtClean="0">
                <a:solidFill>
                  <a:schemeClr val="tx1"/>
                </a:solidFill>
              </a:rPr>
              <a:t>Marophacges</a:t>
            </a:r>
            <a:endParaRPr lang="fr-FR" sz="2000" dirty="0">
              <a:solidFill>
                <a:schemeClr val="tx1"/>
              </a:solidFill>
            </a:endParaRPr>
          </a:p>
        </p:txBody>
      </p:sp>
      <p:sp>
        <p:nvSpPr>
          <p:cNvPr id="8" name="Espace réservé du contenu 2"/>
          <p:cNvSpPr txBox="1">
            <a:spLocks/>
          </p:cNvSpPr>
          <p:nvPr/>
        </p:nvSpPr>
        <p:spPr>
          <a:xfrm>
            <a:off x="765048" y="17526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fr-FR" sz="2900" b="0" i="0" u="none" strike="noStrike" kern="1200" cap="none" spc="0" normalizeH="0" baseline="0" noProof="0" dirty="0" smtClean="0">
                <a:ln>
                  <a:noFill/>
                </a:ln>
                <a:solidFill>
                  <a:schemeClr val="tx1"/>
                </a:solidFill>
                <a:effectLst/>
                <a:uLnTx/>
                <a:uFillTx/>
                <a:latin typeface="+mn-lt"/>
                <a:ea typeface="+mn-ea"/>
                <a:cs typeface="+mn-cs"/>
              </a:rPr>
              <a:t> </a:t>
            </a:r>
            <a:endParaRPr kumimoji="0" lang="fr-FR"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ylindre 8"/>
          <p:cNvSpPr/>
          <p:nvPr/>
        </p:nvSpPr>
        <p:spPr>
          <a:xfrm>
            <a:off x="539552" y="5589240"/>
            <a:ext cx="208823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granulocytes</a:t>
            </a:r>
            <a:endParaRPr lang="fr-FR" sz="2000" dirty="0">
              <a:solidFill>
                <a:schemeClr val="tx1"/>
              </a:solidFill>
            </a:endParaRPr>
          </a:p>
        </p:txBody>
      </p:sp>
      <p:sp>
        <p:nvSpPr>
          <p:cNvPr id="10" name="Rectangle 9"/>
          <p:cNvSpPr/>
          <p:nvPr/>
        </p:nvSpPr>
        <p:spPr>
          <a:xfrm>
            <a:off x="5292080" y="1700808"/>
            <a:ext cx="2736304" cy="461665"/>
          </a:xfrm>
          <a:prstGeom prst="rect">
            <a:avLst/>
          </a:prstGeom>
        </p:spPr>
        <p:txBody>
          <a:bodyPr wrap="square">
            <a:spAutoFit/>
          </a:bodyPr>
          <a:lstStyle/>
          <a:p>
            <a:r>
              <a:rPr lang="fr-FR" sz="2400" dirty="0" smtClean="0"/>
              <a:t>Immunité adaptative</a:t>
            </a:r>
            <a:endParaRPr lang="fr-FR" sz="2400" dirty="0"/>
          </a:p>
        </p:txBody>
      </p:sp>
      <p:cxnSp>
        <p:nvCxnSpPr>
          <p:cNvPr id="19" name="Connecteur droit avec flèche 18"/>
          <p:cNvCxnSpPr/>
          <p:nvPr/>
        </p:nvCxnSpPr>
        <p:spPr>
          <a:xfrm flipH="1">
            <a:off x="5796136" y="2204864"/>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6876256" y="2204864"/>
            <a:ext cx="9361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Cylindre 24"/>
          <p:cNvSpPr/>
          <p:nvPr/>
        </p:nvSpPr>
        <p:spPr>
          <a:xfrm>
            <a:off x="4427984" y="2852936"/>
            <a:ext cx="1440160" cy="12961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cellulaire</a:t>
            </a:r>
            <a:endParaRPr lang="fr-FR" sz="2000" dirty="0">
              <a:solidFill>
                <a:schemeClr val="tx1"/>
              </a:solidFill>
            </a:endParaRPr>
          </a:p>
        </p:txBody>
      </p:sp>
      <p:sp>
        <p:nvSpPr>
          <p:cNvPr id="26" name="Cylindre 25"/>
          <p:cNvSpPr/>
          <p:nvPr/>
        </p:nvSpPr>
        <p:spPr>
          <a:xfrm>
            <a:off x="7164288" y="2852936"/>
            <a:ext cx="1512168" cy="12961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humorale</a:t>
            </a:r>
            <a:endParaRPr lang="fr-FR" sz="2000" dirty="0">
              <a:solidFill>
                <a:schemeClr val="tx1"/>
              </a:solidFill>
            </a:endParaRPr>
          </a:p>
        </p:txBody>
      </p:sp>
      <p:sp>
        <p:nvSpPr>
          <p:cNvPr id="29" name="Flèche vers le bas 28"/>
          <p:cNvSpPr/>
          <p:nvPr/>
        </p:nvSpPr>
        <p:spPr>
          <a:xfrm>
            <a:off x="4788024" y="4221088"/>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vers le bas 29"/>
          <p:cNvSpPr/>
          <p:nvPr/>
        </p:nvSpPr>
        <p:spPr>
          <a:xfrm>
            <a:off x="7596336" y="4221088"/>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Alternative 33"/>
          <p:cNvSpPr/>
          <p:nvPr/>
        </p:nvSpPr>
        <p:spPr>
          <a:xfrm>
            <a:off x="3779912" y="5013176"/>
            <a:ext cx="2448272" cy="15841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smtClean="0">
                <a:solidFill>
                  <a:schemeClr val="tx1"/>
                </a:solidFill>
              </a:rPr>
              <a:t>LT cytotoxiques CD8+ spécifiques des Ag associés aux tumeurs</a:t>
            </a:r>
            <a:endParaRPr lang="fr-FR" sz="2000" dirty="0">
              <a:solidFill>
                <a:schemeClr val="tx1"/>
              </a:solidFill>
            </a:endParaRPr>
          </a:p>
        </p:txBody>
      </p:sp>
      <p:sp>
        <p:nvSpPr>
          <p:cNvPr id="35" name="Organigramme : Alternative 34"/>
          <p:cNvSpPr/>
          <p:nvPr/>
        </p:nvSpPr>
        <p:spPr>
          <a:xfrm>
            <a:off x="6732240" y="5013176"/>
            <a:ext cx="2411760" cy="15841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err="1" smtClean="0">
                <a:solidFill>
                  <a:schemeClr val="tx1"/>
                </a:solidFill>
              </a:rPr>
              <a:t>Ac</a:t>
            </a:r>
            <a:r>
              <a:rPr lang="fr-FR" sz="2000" dirty="0" smtClean="0">
                <a:solidFill>
                  <a:schemeClr val="tx1"/>
                </a:solidFill>
              </a:rPr>
              <a:t> anti Ag associés aux tumeurs (AAT) </a:t>
            </a:r>
            <a:endParaRPr lang="fr-FR" sz="2000" dirty="0">
              <a:solidFill>
                <a:schemeClr val="tx1"/>
              </a:solidFill>
            </a:endParaRPr>
          </a:p>
        </p:txBody>
      </p:sp>
      <p:sp>
        <p:nvSpPr>
          <p:cNvPr id="36" name="Rectangle 35"/>
          <p:cNvSpPr/>
          <p:nvPr/>
        </p:nvSpPr>
        <p:spPr>
          <a:xfrm>
            <a:off x="5292080" y="1700808"/>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rPr>
              <a:t>Immunité adaptative</a:t>
            </a:r>
            <a:endParaRPr lang="fr-FR" sz="2400" dirty="0">
              <a:solidFill>
                <a:schemeClr val="tx1"/>
              </a:solidFill>
            </a:endParaRPr>
          </a:p>
        </p:txBody>
      </p:sp>
      <p:sp>
        <p:nvSpPr>
          <p:cNvPr id="38" name="Rectangle 37"/>
          <p:cNvSpPr/>
          <p:nvPr/>
        </p:nvSpPr>
        <p:spPr>
          <a:xfrm>
            <a:off x="683568" y="1700808"/>
            <a:ext cx="23762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fr-FR" sz="2400" dirty="0" smtClean="0">
                <a:solidFill>
                  <a:schemeClr val="tx1"/>
                </a:solidFill>
              </a:rPr>
              <a:t>Immunité innée </a:t>
            </a:r>
            <a:endParaRPr lang="fr-FR" sz="2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600" b="1" dirty="0">
                <a:latin typeface="Times New Roman" pitchFamily="18" charset="0"/>
                <a:cs typeface="Times New Roman" pitchFamily="18" charset="0"/>
              </a:rPr>
              <a:t>Bases </a:t>
            </a:r>
            <a:r>
              <a:rPr lang="fr-FR" sz="3600" b="1" dirty="0" smtClean="0">
                <a:latin typeface="Times New Roman" pitchFamily="18" charset="0"/>
                <a:cs typeface="Times New Roman" pitchFamily="18" charset="0"/>
              </a:rPr>
              <a:t>moléculaires et </a:t>
            </a:r>
            <a:r>
              <a:rPr lang="fr-FR" sz="3600" b="1" dirty="0">
                <a:latin typeface="Times New Roman" pitchFamily="18" charset="0"/>
                <a:cs typeface="Times New Roman" pitchFamily="18" charset="0"/>
              </a:rPr>
              <a:t>cellulaires de la </a:t>
            </a:r>
            <a:r>
              <a:rPr lang="fr-FR" sz="3600" b="1" dirty="0" smtClean="0">
                <a:latin typeface="Times New Roman" pitchFamily="18" charset="0"/>
                <a:cs typeface="Times New Roman" pitchFamily="18" charset="0"/>
              </a:rPr>
              <a:t>réponse immunitaire anti-tumorale</a:t>
            </a:r>
            <a:endParaRPr lang="fr-FR"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646764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766602" y="72008"/>
            <a:ext cx="3816424" cy="90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latin typeface="Times New Roman" pitchFamily="18" charset="0"/>
                <a:cs typeface="Times New Roman" pitchFamily="18" charset="0"/>
              </a:rPr>
              <a:t>SYSTÈME IMMUNITAIRE</a:t>
            </a:r>
            <a:endParaRPr lang="fr-FR" sz="2000" b="1" i="1" dirty="0">
              <a:solidFill>
                <a:schemeClr val="tx1"/>
              </a:solidFill>
              <a:latin typeface="Times New Roman" pitchFamily="18" charset="0"/>
              <a:cs typeface="Times New Roman" pitchFamily="18" charset="0"/>
            </a:endParaRPr>
          </a:p>
        </p:txBody>
      </p:sp>
      <p:pic>
        <p:nvPicPr>
          <p:cNvPr id="3" name="Image 2"/>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15000"/>
                    </a14:imgEffect>
                  </a14:imgLayer>
                </a14:imgProps>
              </a:ext>
              <a:ext uri="{28A0092B-C50C-407E-A947-70E740481C1C}">
                <a14:useLocalDpi xmlns="" xmlns:a14="http://schemas.microsoft.com/office/drawing/2010/main" val="0"/>
              </a:ext>
            </a:extLst>
          </a:blip>
          <a:stretch>
            <a:fillRect/>
          </a:stretch>
        </p:blipFill>
        <p:spPr>
          <a:xfrm>
            <a:off x="110093" y="977119"/>
            <a:ext cx="8830908" cy="5763430"/>
          </a:xfrm>
          <a:prstGeom prst="rect">
            <a:avLst/>
          </a:prstGeom>
        </p:spPr>
      </p:pic>
    </p:spTree>
    <p:extLst>
      <p:ext uri="{BB962C8B-B14F-4D97-AF65-F5344CB8AC3E}">
        <p14:creationId xmlns="" xmlns:p14="http://schemas.microsoft.com/office/powerpoint/2010/main" val="241147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À dire</a:t>
            </a:r>
            <a:endParaRPr lang="fr-FR" dirty="0"/>
          </a:p>
        </p:txBody>
      </p:sp>
      <p:sp>
        <p:nvSpPr>
          <p:cNvPr id="3" name="Espace réservé du contenu 2"/>
          <p:cNvSpPr>
            <a:spLocks noGrp="1"/>
          </p:cNvSpPr>
          <p:nvPr>
            <p:ph sz="quarter" idx="1"/>
          </p:nvPr>
        </p:nvSpPr>
        <p:spPr>
          <a:xfrm>
            <a:off x="612648" y="1600200"/>
            <a:ext cx="8153400" cy="4997152"/>
          </a:xfrm>
        </p:spPr>
        <p:txBody>
          <a:bodyPr>
            <a:normAutofit fontScale="70000" lnSpcReduction="20000"/>
          </a:bodyPr>
          <a:lstStyle/>
          <a:p>
            <a:pPr marL="0" indent="0">
              <a:buNone/>
            </a:pPr>
            <a:r>
              <a:rPr lang="fr-FR" dirty="0"/>
              <a:t>Le système immunitaire peut être schématiquement divisé en deux groupes composés d’éléments d la réponse dite non spécifique ou spécifique </a:t>
            </a:r>
            <a:r>
              <a:rPr lang="fr-FR" dirty="0" smtClean="0"/>
              <a:t>,</a:t>
            </a:r>
          </a:p>
          <a:p>
            <a:pPr marL="0" indent="0">
              <a:buNone/>
            </a:pPr>
            <a:r>
              <a:rPr lang="fr-FR" dirty="0" smtClean="0"/>
              <a:t>La </a:t>
            </a:r>
            <a:r>
              <a:rPr lang="fr-FR" dirty="0"/>
              <a:t>réponse immunitaire non spécifique </a:t>
            </a:r>
            <a:r>
              <a:rPr lang="fr-FR" dirty="0" smtClean="0"/>
              <a:t>regroupe </a:t>
            </a:r>
            <a:r>
              <a:rPr lang="fr-FR" dirty="0"/>
              <a:t>des facteurs solubles comme le protéines du complément, et </a:t>
            </a:r>
            <a:r>
              <a:rPr lang="fr-FR" dirty="0" smtClean="0"/>
              <a:t>de </a:t>
            </a:r>
            <a:r>
              <a:rPr lang="fr-FR" dirty="0"/>
              <a:t>nombreux effecteurs cellulaires, incluant les granulocytes, les cellule dendritiques (DC) et </a:t>
            </a:r>
            <a:r>
              <a:rPr lang="fr-FR" dirty="0" err="1"/>
              <a:t>mastocytaires</a:t>
            </a:r>
            <a:r>
              <a:rPr lang="fr-FR" dirty="0"/>
              <a:t> les macrophages et les cellules Natural Killer (NK). Cette réponse inflammatoire constitue la première ligne de défense de notre organisme contre les </a:t>
            </a:r>
            <a:r>
              <a:rPr lang="fr-FR" dirty="0" smtClean="0"/>
              <a:t>pathogène. </a:t>
            </a:r>
          </a:p>
          <a:p>
            <a:pPr marL="0" indent="0">
              <a:buNone/>
            </a:pPr>
            <a:r>
              <a:rPr lang="fr-FR" dirty="0" smtClean="0"/>
              <a:t>Subséquemment</a:t>
            </a:r>
            <a:r>
              <a:rPr lang="fr-FR" dirty="0"/>
              <a:t>, la réponse immunitaire spécifique, orchestrée par les cellules lymphocytaires de type T CD8+, T CD4+ et B est plus lente à se mettre en place. En effet, elle nécessite la prolifération de cellules lymphocytaires exprimant soit des immunoglobulines qui présentent de nombreux </a:t>
            </a:r>
            <a:r>
              <a:rPr lang="fr-FR" dirty="0" smtClean="0"/>
              <a:t>réarrangement génétiques</a:t>
            </a:r>
            <a:r>
              <a:rPr lang="fr-FR" dirty="0"/>
              <a:t>, soit des récepteurs de cellules T (TCR) spécifiques pour de peptides présentés par les molécule du complexe majeur d’histocompatibilité(CMH). </a:t>
            </a:r>
            <a:endParaRPr lang="fr-FR" dirty="0" smtClean="0"/>
          </a:p>
          <a:p>
            <a:pPr marL="0" indent="0">
              <a:buNone/>
            </a:pPr>
            <a:r>
              <a:rPr lang="fr-FR" dirty="0" smtClean="0"/>
              <a:t>Enfin</a:t>
            </a:r>
            <a:r>
              <a:rPr lang="fr-FR" dirty="0"/>
              <a:t>, les cellules T</a:t>
            </a:r>
            <a:r>
              <a:rPr lang="el-GR" dirty="0"/>
              <a:t>γ δ</a:t>
            </a:r>
            <a:r>
              <a:rPr lang="fr-FR" dirty="0" smtClean="0"/>
              <a:t> </a:t>
            </a:r>
            <a:r>
              <a:rPr lang="fr-FR" dirty="0"/>
              <a:t>et T Natural Killer (NKT) sont des lymphocytes T cytotoxiques dont les fonctions sont à la frontière des réponses spécifiques et non spécifiques. Ces deux composantes, spécifiques et non spécifiques, sous </a:t>
            </a:r>
            <a:r>
              <a:rPr lang="fr-FR" dirty="0" smtClean="0"/>
              <a:t>entend </a:t>
            </a:r>
            <a:r>
              <a:rPr lang="fr-FR" dirty="0"/>
              <a:t>la réponse immunitaire </a:t>
            </a:r>
            <a:r>
              <a:rPr lang="fr-FR" dirty="0" err="1" smtClean="0"/>
              <a:t>antitumorale</a:t>
            </a:r>
            <a:endParaRPr lang="fr-FR" dirty="0"/>
          </a:p>
        </p:txBody>
      </p:sp>
    </p:spTree>
    <p:extLst>
      <p:ext uri="{BB962C8B-B14F-4D97-AF65-F5344CB8AC3E}">
        <p14:creationId xmlns="" xmlns:p14="http://schemas.microsoft.com/office/powerpoint/2010/main" val="119425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a:latin typeface="Times New Roman" pitchFamily="18" charset="0"/>
                <a:cs typeface="Times New Roman" pitchFamily="18" charset="0"/>
              </a:rPr>
              <a:t>Immunité non spécifique</a:t>
            </a:r>
          </a:p>
        </p:txBody>
      </p:sp>
      <p:sp>
        <p:nvSpPr>
          <p:cNvPr id="3" name="Espace réservé du contenu 2"/>
          <p:cNvSpPr>
            <a:spLocks noGrp="1"/>
          </p:cNvSpPr>
          <p:nvPr>
            <p:ph sz="quarter" idx="1"/>
          </p:nvPr>
        </p:nvSpPr>
        <p:spPr>
          <a:xfrm>
            <a:off x="179512" y="1600200"/>
            <a:ext cx="4824536" cy="5257800"/>
          </a:xfrm>
        </p:spPr>
        <p:txBody>
          <a:bodyPr>
            <a:normAutofit fontScale="70000" lnSpcReduction="20000"/>
          </a:bodyPr>
          <a:lstStyle/>
          <a:p>
            <a:pPr marL="0" indent="0">
              <a:buNone/>
            </a:pPr>
            <a:r>
              <a:rPr lang="fr-FR" sz="3400" dirty="0">
                <a:latin typeface="Times New Roman" pitchFamily="18" charset="0"/>
                <a:cs typeface="Times New Roman" pitchFamily="18" charset="0"/>
              </a:rPr>
              <a:t>La réponse immunitaire anti-tumorale qui se développe durant la phase d’élimination va tout d’abord faire intervenir, en l’absence d’immunisation préalable, les acteurs de la réponse non spécifique </a:t>
            </a:r>
            <a:r>
              <a:rPr lang="fr-FR" sz="3400" dirty="0" smtClean="0">
                <a:latin typeface="Times New Roman" pitchFamily="18" charset="0"/>
                <a:cs typeface="Times New Roman" pitchFamily="18" charset="0"/>
              </a:rPr>
              <a:t>les </a:t>
            </a:r>
            <a:r>
              <a:rPr lang="fr-FR" sz="3400" dirty="0">
                <a:latin typeface="Times New Roman" pitchFamily="18" charset="0"/>
                <a:cs typeface="Times New Roman" pitchFamily="18" charset="0"/>
              </a:rPr>
              <a:t>cellules NK </a:t>
            </a:r>
            <a:r>
              <a:rPr lang="fr-FR" sz="3400" dirty="0" smtClean="0">
                <a:latin typeface="Times New Roman" pitchFamily="18" charset="0"/>
                <a:cs typeface="Times New Roman" pitchFamily="18" charset="0"/>
              </a:rPr>
              <a:t>qui sont activées est régulées </a:t>
            </a:r>
            <a:r>
              <a:rPr lang="fr-FR" sz="3400" dirty="0">
                <a:latin typeface="Times New Roman" pitchFamily="18" charset="0"/>
                <a:cs typeface="Times New Roman" pitchFamily="18" charset="0"/>
              </a:rPr>
              <a:t>par une balance entre les signaux reçus de récepteurs inhibiteur et </a:t>
            </a:r>
            <a:r>
              <a:rPr lang="fr-FR" sz="3400" dirty="0" smtClean="0">
                <a:latin typeface="Times New Roman" pitchFamily="18" charset="0"/>
                <a:cs typeface="Times New Roman" pitchFamily="18" charset="0"/>
              </a:rPr>
              <a:t>activateurs. </a:t>
            </a:r>
          </a:p>
          <a:p>
            <a:pPr marL="0" indent="0">
              <a:buNone/>
            </a:pPr>
            <a:r>
              <a:rPr lang="fr-FR" sz="3400" dirty="0">
                <a:latin typeface="Times New Roman" pitchFamily="18" charset="0"/>
                <a:cs typeface="Times New Roman" pitchFamily="18" charset="0"/>
              </a:rPr>
              <a:t>L’initiation de la réponse immunitaire </a:t>
            </a:r>
            <a:r>
              <a:rPr lang="fr-FR" sz="3400" dirty="0" err="1">
                <a:latin typeface="Times New Roman" pitchFamily="18" charset="0"/>
                <a:cs typeface="Times New Roman" pitchFamily="18" charset="0"/>
              </a:rPr>
              <a:t>antitumorale</a:t>
            </a:r>
            <a:r>
              <a:rPr lang="fr-FR" sz="3400" dirty="0">
                <a:latin typeface="Times New Roman" pitchFamily="18" charset="0"/>
                <a:cs typeface="Times New Roman" pitchFamily="18" charset="0"/>
              </a:rPr>
              <a:t> se fait essentiellement via les acteurs de la réponse immunitaire non spécifique</a:t>
            </a:r>
            <a:r>
              <a:rPr lang="fr-FR" sz="3400" b="1" i="1" u="sng" dirty="0">
                <a:solidFill>
                  <a:srgbClr val="7030A0"/>
                </a:solidFill>
                <a:latin typeface="Times New Roman" pitchFamily="18" charset="0"/>
                <a:cs typeface="Times New Roman" pitchFamily="18" charset="0"/>
              </a:rPr>
              <a:t>. Les </a:t>
            </a:r>
            <a:r>
              <a:rPr lang="fr-FR" sz="3400" b="1" i="1" u="sng" dirty="0" smtClean="0">
                <a:solidFill>
                  <a:srgbClr val="7030A0"/>
                </a:solidFill>
                <a:latin typeface="Times New Roman" pitchFamily="18" charset="0"/>
                <a:cs typeface="Times New Roman" pitchFamily="18" charset="0"/>
              </a:rPr>
              <a:t>cellules NK</a:t>
            </a:r>
            <a:r>
              <a:rPr lang="fr-FR" sz="3400" b="1" i="1" u="sng" dirty="0">
                <a:solidFill>
                  <a:srgbClr val="7030A0"/>
                </a:solidFill>
                <a:latin typeface="Times New Roman" pitchFamily="18" charset="0"/>
                <a:cs typeface="Times New Roman" pitchFamily="18" charset="0"/>
              </a:rPr>
              <a:t>, NKT et </a:t>
            </a:r>
            <a:r>
              <a:rPr lang="fr-FR" sz="3400" b="1" i="1" u="sng" dirty="0" err="1">
                <a:solidFill>
                  <a:srgbClr val="7030A0"/>
                </a:solidFill>
                <a:latin typeface="Times New Roman" pitchFamily="18" charset="0"/>
                <a:cs typeface="Times New Roman" pitchFamily="18" charset="0"/>
              </a:rPr>
              <a:t>Tγδ</a:t>
            </a:r>
            <a:r>
              <a:rPr lang="fr-FR" sz="3400" b="1" i="1" u="sng" dirty="0">
                <a:solidFill>
                  <a:srgbClr val="7030A0"/>
                </a:solidFill>
                <a:latin typeface="Times New Roman" pitchFamily="18" charset="0"/>
                <a:cs typeface="Times New Roman" pitchFamily="18" charset="0"/>
              </a:rPr>
              <a:t> </a:t>
            </a:r>
            <a:r>
              <a:rPr lang="fr-FR" sz="3400" dirty="0">
                <a:latin typeface="Times New Roman" pitchFamily="18" charset="0"/>
                <a:cs typeface="Times New Roman" pitchFamily="18" charset="0"/>
              </a:rPr>
              <a:t>reconnaissent les cellules tumorales et sécrètent notamment de l’IFN-γ.</a:t>
            </a:r>
            <a:endParaRPr lang="fr-FR" sz="3400" dirty="0" smtClean="0">
              <a:latin typeface="Times New Roman" pitchFamily="18" charset="0"/>
              <a:cs typeface="Times New Roman" pitchFamily="18" charset="0"/>
            </a:endParaRPr>
          </a:p>
        </p:txBody>
      </p:sp>
      <p:pic>
        <p:nvPicPr>
          <p:cNvPr id="4" name="Image 3"/>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7000"/>
                    </a14:imgEffect>
                    <a14:imgEffect>
                      <a14:brightnessContrast bright="5000"/>
                    </a14:imgEffect>
                  </a14:imgLayer>
                </a14:imgProps>
              </a:ext>
              <a:ext uri="{28A0092B-C50C-407E-A947-70E740481C1C}">
                <a14:useLocalDpi xmlns="" xmlns:a14="http://schemas.microsoft.com/office/drawing/2010/main" val="0"/>
              </a:ext>
            </a:extLst>
          </a:blip>
          <a:stretch>
            <a:fillRect/>
          </a:stretch>
        </p:blipFill>
        <p:spPr>
          <a:xfrm>
            <a:off x="4860032" y="1484784"/>
            <a:ext cx="4412654" cy="5373216"/>
          </a:xfrm>
          <a:prstGeom prst="rect">
            <a:avLst/>
          </a:prstGeom>
        </p:spPr>
      </p:pic>
    </p:spTree>
    <p:extLst>
      <p:ext uri="{BB962C8B-B14F-4D97-AF65-F5344CB8AC3E}">
        <p14:creationId xmlns="" xmlns:p14="http://schemas.microsoft.com/office/powerpoint/2010/main" val="944983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latin typeface="Times New Roman" pitchFamily="18" charset="0"/>
                <a:cs typeface="Times New Roman" pitchFamily="18" charset="0"/>
              </a:rPr>
              <a:t>Mode </a:t>
            </a:r>
            <a:r>
              <a:rPr lang="fr-FR" b="1" i="1" dirty="0">
                <a:latin typeface="Times New Roman" pitchFamily="18" charset="0"/>
                <a:cs typeface="Times New Roman" pitchFamily="18" charset="0"/>
              </a:rPr>
              <a:t>d’action de l’IFN-</a:t>
            </a:r>
            <a:r>
              <a:rPr lang="el-GR" b="1" i="1" dirty="0" smtClean="0">
                <a:latin typeface="Times New Roman" pitchFamily="18" charset="0"/>
                <a:cs typeface="Times New Roman" pitchFamily="18" charset="0"/>
              </a:rPr>
              <a:t>γ</a:t>
            </a:r>
            <a:r>
              <a:rPr lang="fr-FR" b="1" i="1" dirty="0" smtClean="0">
                <a:latin typeface="Times New Roman" pitchFamily="18" charset="0"/>
                <a:cs typeface="Times New Roman" pitchFamily="18" charset="0"/>
              </a:rPr>
              <a:t> </a:t>
            </a:r>
            <a:endParaRPr lang="fr-FR" i="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0" y="1556792"/>
            <a:ext cx="4499992" cy="5184576"/>
          </a:xfrm>
        </p:spPr>
        <p:txBody>
          <a:bodyPr>
            <a:noAutofit/>
          </a:bodyPr>
          <a:lstStyle/>
          <a:p>
            <a:pPr marL="0" indent="0">
              <a:buNone/>
            </a:pPr>
            <a:r>
              <a:rPr lang="fr-FR" sz="2000" dirty="0">
                <a:latin typeface="Times New Roman" pitchFamily="18" charset="0"/>
                <a:cs typeface="Times New Roman" pitchFamily="18" charset="0"/>
              </a:rPr>
              <a:t>Cette cytokine va tout d’abord induire la production </a:t>
            </a:r>
            <a:r>
              <a:rPr lang="fr-FR" sz="2000" dirty="0" smtClean="0">
                <a:latin typeface="Times New Roman" pitchFamily="18" charset="0"/>
                <a:cs typeface="Times New Roman" pitchFamily="18" charset="0"/>
              </a:rPr>
              <a:t>de </a:t>
            </a:r>
            <a:r>
              <a:rPr lang="fr-FR" sz="2000" dirty="0" err="1" smtClean="0">
                <a:latin typeface="Times New Roman" pitchFamily="18" charset="0"/>
                <a:cs typeface="Times New Roman" pitchFamily="18" charset="0"/>
              </a:rPr>
              <a:t>chimiokines</a:t>
            </a:r>
            <a:r>
              <a:rPr lang="fr-FR" sz="2000" dirty="0" smtClean="0">
                <a:latin typeface="Times New Roman" pitchFamily="18" charset="0"/>
                <a:cs typeface="Times New Roman" pitchFamily="18" charset="0"/>
              </a:rPr>
              <a:t> qui </a:t>
            </a:r>
            <a:r>
              <a:rPr lang="fr-FR" sz="2000" dirty="0">
                <a:latin typeface="Times New Roman" pitchFamily="18" charset="0"/>
                <a:cs typeface="Times New Roman" pitchFamily="18" charset="0"/>
              </a:rPr>
              <a:t>vont bloquer la </a:t>
            </a:r>
            <a:r>
              <a:rPr lang="fr-FR" sz="2000" dirty="0" err="1" smtClean="0">
                <a:latin typeface="Times New Roman" pitchFamily="18" charset="0"/>
                <a:cs typeface="Times New Roman" pitchFamily="18" charset="0"/>
              </a:rPr>
              <a:t>néogenèse</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tumorale et recruter les populations immunitaires au site </a:t>
            </a:r>
            <a:r>
              <a:rPr lang="fr-FR" sz="2000" dirty="0" smtClean="0">
                <a:latin typeface="Times New Roman" pitchFamily="18" charset="0"/>
                <a:cs typeface="Times New Roman" pitchFamily="18" charset="0"/>
              </a:rPr>
              <a:t>inflammatoire (cellules </a:t>
            </a:r>
            <a:r>
              <a:rPr lang="fr-FR" sz="2000" dirty="0">
                <a:latin typeface="Times New Roman" pitchFamily="18" charset="0"/>
                <a:cs typeface="Times New Roman" pitchFamily="18" charset="0"/>
              </a:rPr>
              <a:t>NK, macrophages, cellules dendritiques). </a:t>
            </a:r>
            <a:endParaRPr lang="fr-FR" sz="2000" dirty="0" smtClean="0">
              <a:latin typeface="Times New Roman" pitchFamily="18" charset="0"/>
              <a:cs typeface="Times New Roman" pitchFamily="18" charset="0"/>
            </a:endParaRPr>
          </a:p>
          <a:p>
            <a:pPr marL="0" indent="0">
              <a:buNone/>
            </a:pPr>
            <a:r>
              <a:rPr lang="fr-FR" sz="2000" dirty="0" smtClean="0">
                <a:latin typeface="Times New Roman" pitchFamily="18" charset="0"/>
                <a:cs typeface="Times New Roman" pitchFamily="18" charset="0"/>
              </a:rPr>
              <a:t>L’IFN-γ </a:t>
            </a:r>
            <a:r>
              <a:rPr lang="fr-FR" sz="2000" dirty="0">
                <a:latin typeface="Times New Roman" pitchFamily="18" charset="0"/>
                <a:cs typeface="Times New Roman" pitchFamily="18" charset="0"/>
              </a:rPr>
              <a:t>a également un effet antiprolifératif sur les cellules de la masse tumorale, et </a:t>
            </a:r>
            <a:r>
              <a:rPr lang="fr-FR" sz="2000" dirty="0" smtClean="0">
                <a:latin typeface="Times New Roman" pitchFamily="18" charset="0"/>
                <a:cs typeface="Times New Roman" pitchFamily="18" charset="0"/>
              </a:rPr>
              <a:t>stimule l’activité </a:t>
            </a:r>
            <a:r>
              <a:rPr lang="fr-FR" sz="2000" dirty="0">
                <a:latin typeface="Times New Roman" pitchFamily="18" charset="0"/>
                <a:cs typeface="Times New Roman" pitchFamily="18" charset="0"/>
              </a:rPr>
              <a:t>cytotoxique des cellules NK et des macrophages. Les cellules tumorales détruites, vont être phagocytées par les cellules dendritiques </a:t>
            </a:r>
            <a:r>
              <a:rPr lang="fr-FR" sz="2000" dirty="0" smtClean="0">
                <a:latin typeface="Times New Roman" pitchFamily="18" charset="0"/>
                <a:cs typeface="Times New Roman" pitchFamily="18" charset="0"/>
              </a:rPr>
              <a:t>qui vont </a:t>
            </a:r>
            <a:r>
              <a:rPr lang="fr-FR" sz="2000" dirty="0">
                <a:latin typeface="Times New Roman" pitchFamily="18" charset="0"/>
                <a:cs typeface="Times New Roman" pitchFamily="18" charset="0"/>
              </a:rPr>
              <a:t>ensuite migrer jusqu’aux ganglions </a:t>
            </a:r>
            <a:r>
              <a:rPr lang="fr-FR" sz="2000" dirty="0" smtClean="0">
                <a:latin typeface="Times New Roman" pitchFamily="18" charset="0"/>
                <a:cs typeface="Times New Roman" pitchFamily="18" charset="0"/>
              </a:rPr>
              <a:t>lymphatiques,</a:t>
            </a:r>
            <a:endParaRPr lang="fr-FR" sz="2400" dirty="0">
              <a:latin typeface="Times New Roman" pitchFamily="18" charset="0"/>
              <a:cs typeface="Times New Roman" pitchFamily="18" charset="0"/>
            </a:endParaRPr>
          </a:p>
        </p:txBody>
      </p:sp>
      <p:pic>
        <p:nvPicPr>
          <p:cNvPr id="4" name="Image 3"/>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8000"/>
                    </a14:imgEffect>
                  </a14:imgLayer>
                </a14:imgProps>
              </a:ext>
              <a:ext uri="{28A0092B-C50C-407E-A947-70E740481C1C}">
                <a14:useLocalDpi xmlns="" xmlns:a14="http://schemas.microsoft.com/office/drawing/2010/main" val="0"/>
              </a:ext>
            </a:extLst>
          </a:blip>
          <a:stretch>
            <a:fillRect/>
          </a:stretch>
        </p:blipFill>
        <p:spPr>
          <a:xfrm>
            <a:off x="4499992" y="1556792"/>
            <a:ext cx="4644008" cy="5157192"/>
          </a:xfrm>
          <a:prstGeom prst="rect">
            <a:avLst/>
          </a:prstGeom>
        </p:spPr>
      </p:pic>
    </p:spTree>
    <p:extLst>
      <p:ext uri="{BB962C8B-B14F-4D97-AF65-F5344CB8AC3E}">
        <p14:creationId xmlns="" xmlns:p14="http://schemas.microsoft.com/office/powerpoint/2010/main" val="231990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latin typeface="Times New Roman" pitchFamily="18" charset="0"/>
                <a:cs typeface="Times New Roman" pitchFamily="18" charset="0"/>
              </a:rPr>
              <a:t>lymphocytes T CD8+ et T CD4+</a:t>
            </a:r>
          </a:p>
        </p:txBody>
      </p:sp>
      <p:sp>
        <p:nvSpPr>
          <p:cNvPr id="5" name="Espace réservé du contenu 4"/>
          <p:cNvSpPr>
            <a:spLocks noGrp="1"/>
          </p:cNvSpPr>
          <p:nvPr>
            <p:ph sz="quarter" idx="1"/>
          </p:nvPr>
        </p:nvSpPr>
        <p:spPr>
          <a:xfrm>
            <a:off x="107504" y="1628800"/>
            <a:ext cx="4608512" cy="4968552"/>
          </a:xfrm>
        </p:spPr>
        <p:txBody>
          <a:bodyPr>
            <a:normAutofit fontScale="85000" lnSpcReduction="20000"/>
          </a:bodyPr>
          <a:lstStyle/>
          <a:p>
            <a:pPr marL="0" indent="0">
              <a:buNone/>
            </a:pPr>
            <a:r>
              <a:rPr lang="fr-FR" dirty="0">
                <a:latin typeface="Times New Roman" pitchFamily="18" charset="0"/>
                <a:cs typeface="Times New Roman" pitchFamily="18" charset="0"/>
              </a:rPr>
              <a:t>Alors que les cellules NK et les macrophages participent à la destruction de la masse</a:t>
            </a:r>
          </a:p>
          <a:p>
            <a:pPr marL="0" indent="0">
              <a:buNone/>
            </a:pPr>
            <a:r>
              <a:rPr lang="fr-FR" dirty="0">
                <a:latin typeface="Times New Roman" pitchFamily="18" charset="0"/>
                <a:cs typeface="Times New Roman" pitchFamily="18" charset="0"/>
              </a:rPr>
              <a:t>tumorale, les lymphocytes T CD8+ et T CD4+ développent leur spécificité antigénique au sein des ganglions lymphatiques. </a:t>
            </a:r>
            <a:endParaRPr lang="fr-FR" dirty="0" smtClean="0">
              <a:latin typeface="Times New Roman" pitchFamily="18" charset="0"/>
              <a:cs typeface="Times New Roman" pitchFamily="18" charset="0"/>
            </a:endParaRPr>
          </a:p>
          <a:p>
            <a:pPr marL="0" indent="0">
              <a:buNone/>
            </a:pPr>
            <a:r>
              <a:rPr lang="fr-FR" dirty="0" smtClean="0">
                <a:latin typeface="Times New Roman" pitchFamily="18" charset="0"/>
                <a:cs typeface="Times New Roman" pitchFamily="18" charset="0"/>
              </a:rPr>
              <a:t>Les lymphocytes spécifiques </a:t>
            </a:r>
            <a:r>
              <a:rPr lang="fr-FR" dirty="0">
                <a:latin typeface="Times New Roman" pitchFamily="18" charset="0"/>
                <a:cs typeface="Times New Roman" pitchFamily="18" charset="0"/>
              </a:rPr>
              <a:t>de la tumeur vont migrer jusqu’au site tumoral, via un gradient de </a:t>
            </a:r>
            <a:r>
              <a:rPr lang="fr-FR" dirty="0" err="1">
                <a:latin typeface="Times New Roman" pitchFamily="18" charset="0"/>
                <a:cs typeface="Times New Roman" pitchFamily="18" charset="0"/>
              </a:rPr>
              <a:t>chimiokine</a:t>
            </a:r>
            <a:r>
              <a:rPr lang="fr-FR" dirty="0">
                <a:latin typeface="Times New Roman" pitchFamily="18" charset="0"/>
                <a:cs typeface="Times New Roman" pitchFamily="18" charset="0"/>
              </a:rPr>
              <a:t>, où ils vont reconnaître et détruire de manière spécifique</a:t>
            </a:r>
          </a:p>
          <a:p>
            <a:pPr marL="0" indent="0">
              <a:buNone/>
            </a:pPr>
            <a:r>
              <a:rPr lang="fr-FR" dirty="0">
                <a:latin typeface="Times New Roman" pitchFamily="18" charset="0"/>
                <a:cs typeface="Times New Roman" pitchFamily="18" charset="0"/>
              </a:rPr>
              <a:t>les cellules présentant des antigènes tumoraux.</a:t>
            </a:r>
          </a:p>
        </p:txBody>
      </p:sp>
      <p:pic>
        <p:nvPicPr>
          <p:cNvPr id="6" name="Image 5"/>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11000"/>
                    </a14:imgEffect>
                  </a14:imgLayer>
                </a14:imgProps>
              </a:ext>
              <a:ext uri="{28A0092B-C50C-407E-A947-70E740481C1C}">
                <a14:useLocalDpi xmlns="" xmlns:a14="http://schemas.microsoft.com/office/drawing/2010/main" val="0"/>
              </a:ext>
            </a:extLst>
          </a:blip>
          <a:stretch>
            <a:fillRect/>
          </a:stretch>
        </p:blipFill>
        <p:spPr>
          <a:xfrm>
            <a:off x="4644008" y="1484784"/>
            <a:ext cx="4499992" cy="5373216"/>
          </a:xfrm>
          <a:prstGeom prst="rect">
            <a:avLst/>
          </a:prstGeom>
        </p:spPr>
      </p:pic>
    </p:spTree>
    <p:extLst>
      <p:ext uri="{BB962C8B-B14F-4D97-AF65-F5344CB8AC3E}">
        <p14:creationId xmlns="" xmlns:p14="http://schemas.microsoft.com/office/powerpoint/2010/main" val="14618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latin typeface="Times New Roman" pitchFamily="18" charset="0"/>
                <a:cs typeface="Times New Roman" pitchFamily="18" charset="0"/>
              </a:rPr>
              <a:t>Plan</a:t>
            </a:r>
            <a:endParaRPr lang="fr-FR"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683568" y="1628800"/>
            <a:ext cx="8153400" cy="4495800"/>
          </a:xfrm>
        </p:spPr>
        <p:txBody>
          <a:bodyPr>
            <a:normAutofit fontScale="85000" lnSpcReduction="20000"/>
          </a:bodyPr>
          <a:lstStyle/>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Introduction</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Définition d’une cellule cancéreuse</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Les facteurs qui influencent  l’évolution du cancer</a:t>
            </a:r>
            <a:endParaRPr lang="fr-FR" sz="3900" b="1" i="1" dirty="0" smtClean="0">
              <a:latin typeface="Times New Roman" pitchFamily="18" charset="0"/>
              <a:cs typeface="Times New Roman" pitchFamily="18" charset="0"/>
            </a:endParaRP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Cancers et vascularisation tumorale</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Le concept d’</a:t>
            </a:r>
            <a:r>
              <a:rPr lang="fr-FR" sz="3900" dirty="0" err="1" smtClean="0">
                <a:latin typeface="Times New Roman" pitchFamily="18" charset="0"/>
                <a:cs typeface="Times New Roman" pitchFamily="18" charset="0"/>
              </a:rPr>
              <a:t>immuno</a:t>
            </a:r>
            <a:r>
              <a:rPr lang="fr-FR" sz="3900" dirty="0" smtClean="0">
                <a:latin typeface="Times New Roman" pitchFamily="18" charset="0"/>
                <a:cs typeface="Times New Roman" pitchFamily="18" charset="0"/>
              </a:rPr>
              <a:t>-surveillance</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Les cellules impliquées dans la réponse immune anti-tumorale </a:t>
            </a:r>
          </a:p>
          <a:p>
            <a:pPr marL="857250" indent="-857250">
              <a:buClr>
                <a:srgbClr val="FF3300"/>
              </a:buClr>
              <a:buSzPct val="69000"/>
              <a:buFont typeface="+mj-lt"/>
              <a:buAutoNum type="romanUcPeriod"/>
            </a:pPr>
            <a:r>
              <a:rPr lang="fr-FR" altLang="fr-FR" sz="3900" dirty="0" smtClean="0">
                <a:latin typeface="Times New Roman" pitchFamily="18" charset="0"/>
                <a:cs typeface="Times New Roman" pitchFamily="18" charset="0"/>
              </a:rPr>
              <a:t>Les stratégies </a:t>
            </a:r>
            <a:r>
              <a:rPr lang="fr-FR" altLang="fr-FR" sz="3900" dirty="0" err="1" smtClean="0">
                <a:latin typeface="Times New Roman" pitchFamily="18" charset="0"/>
                <a:cs typeface="Times New Roman" pitchFamily="18" charset="0"/>
              </a:rPr>
              <a:t>immuno</a:t>
            </a:r>
            <a:r>
              <a:rPr lang="fr-FR" altLang="fr-FR" sz="3900" dirty="0" smtClean="0">
                <a:latin typeface="Times New Roman" pitchFamily="18" charset="0"/>
                <a:cs typeface="Times New Roman" pitchFamily="18" charset="0"/>
              </a:rPr>
              <a:t>-thérapeutiques</a:t>
            </a:r>
          </a:p>
          <a:p>
            <a:pPr marL="571500" indent="-571500">
              <a:buClr>
                <a:srgbClr val="FF3300"/>
              </a:buClr>
              <a:buSzPct val="69000"/>
              <a:buFont typeface="+mj-lt"/>
              <a:buAutoNum type="romanUcPeriod"/>
            </a:pP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a:latin typeface="Times New Roman" pitchFamily="18" charset="0"/>
                <a:cs typeface="Times New Roman" pitchFamily="18" charset="0"/>
              </a:rPr>
              <a:t>Immunité spécifique</a:t>
            </a:r>
          </a:p>
        </p:txBody>
      </p:sp>
      <p:sp>
        <p:nvSpPr>
          <p:cNvPr id="3" name="Espace réservé du contenu 2"/>
          <p:cNvSpPr>
            <a:spLocks noGrp="1"/>
          </p:cNvSpPr>
          <p:nvPr>
            <p:ph sz="quarter" idx="1"/>
          </p:nvPr>
        </p:nvSpPr>
        <p:spPr>
          <a:xfrm>
            <a:off x="0" y="1600200"/>
            <a:ext cx="8766048" cy="5257800"/>
          </a:xfrm>
        </p:spPr>
        <p:txBody>
          <a:bodyPr>
            <a:normAutofit fontScale="70000" lnSpcReduction="20000"/>
          </a:bodyPr>
          <a:lstStyle/>
          <a:p>
            <a:pPr>
              <a:buFont typeface="Wingdings" pitchFamily="2" charset="2"/>
              <a:buChar char="ü"/>
            </a:pPr>
            <a:r>
              <a:rPr lang="fr-FR" dirty="0">
                <a:latin typeface="Times New Roman" pitchFamily="18" charset="0"/>
                <a:cs typeface="Times New Roman" pitchFamily="18" charset="0"/>
              </a:rPr>
              <a:t>La réponse </a:t>
            </a:r>
            <a:r>
              <a:rPr lang="fr-FR" dirty="0" smtClean="0">
                <a:latin typeface="Times New Roman" pitchFamily="18" charset="0"/>
                <a:cs typeface="Times New Roman" pitchFamily="18" charset="0"/>
              </a:rPr>
              <a:t>immunitaire spécifique est </a:t>
            </a:r>
            <a:r>
              <a:rPr lang="fr-FR" dirty="0">
                <a:latin typeface="Times New Roman" pitchFamily="18" charset="0"/>
                <a:cs typeface="Times New Roman" pitchFamily="18" charset="0"/>
              </a:rPr>
              <a:t>assurée par les </a:t>
            </a:r>
            <a:r>
              <a:rPr lang="fr-FR" dirty="0" smtClean="0">
                <a:latin typeface="Times New Roman" pitchFamily="18" charset="0"/>
                <a:cs typeface="Times New Roman" pitchFamily="18" charset="0"/>
              </a:rPr>
              <a:t>lymphocytes,</a:t>
            </a:r>
          </a:p>
          <a:p>
            <a:pPr>
              <a:buFont typeface="Wingdings" pitchFamily="2" charset="2"/>
              <a:buChar char="ü"/>
            </a:pPr>
            <a:r>
              <a:rPr lang="fr-FR" dirty="0" smtClean="0">
                <a:latin typeface="Times New Roman" pitchFamily="18" charset="0"/>
                <a:cs typeface="Times New Roman" pitchFamily="18" charset="0"/>
              </a:rPr>
              <a:t>Principalement localisées </a:t>
            </a:r>
            <a:r>
              <a:rPr lang="fr-FR" dirty="0">
                <a:latin typeface="Times New Roman" pitchFamily="18" charset="0"/>
                <a:cs typeface="Times New Roman" pitchFamily="18" charset="0"/>
              </a:rPr>
              <a:t>dans </a:t>
            </a:r>
            <a:r>
              <a:rPr lang="fr-FR" dirty="0" smtClean="0">
                <a:latin typeface="Times New Roman" pitchFamily="18" charset="0"/>
                <a:cs typeface="Times New Roman" pitchFamily="18" charset="0"/>
              </a:rPr>
              <a:t>les organes </a:t>
            </a:r>
            <a:r>
              <a:rPr lang="fr-FR" dirty="0">
                <a:latin typeface="Times New Roman" pitchFamily="18" charset="0"/>
                <a:cs typeface="Times New Roman" pitchFamily="18" charset="0"/>
              </a:rPr>
              <a:t>lymphoïdes </a:t>
            </a:r>
            <a:r>
              <a:rPr lang="fr-FR" dirty="0" smtClean="0">
                <a:latin typeface="Times New Roman" pitchFamily="18" charset="0"/>
                <a:cs typeface="Times New Roman" pitchFamily="18" charset="0"/>
              </a:rPr>
              <a:t>primaires (moelle </a:t>
            </a:r>
            <a:r>
              <a:rPr lang="fr-FR" dirty="0">
                <a:latin typeface="Times New Roman" pitchFamily="18" charset="0"/>
                <a:cs typeface="Times New Roman" pitchFamily="18" charset="0"/>
              </a:rPr>
              <a:t>osseuse et thymus) où </a:t>
            </a:r>
            <a:r>
              <a:rPr lang="fr-FR" dirty="0" smtClean="0">
                <a:latin typeface="Times New Roman" pitchFamily="18" charset="0"/>
                <a:cs typeface="Times New Roman" pitchFamily="18" charset="0"/>
              </a:rPr>
              <a:t>ils sont </a:t>
            </a:r>
            <a:r>
              <a:rPr lang="fr-FR" dirty="0">
                <a:latin typeface="Times New Roman" pitchFamily="18" charset="0"/>
                <a:cs typeface="Times New Roman" pitchFamily="18" charset="0"/>
              </a:rPr>
              <a:t>produits, dans les </a:t>
            </a:r>
            <a:r>
              <a:rPr lang="fr-FR" dirty="0" smtClean="0">
                <a:latin typeface="Times New Roman" pitchFamily="18" charset="0"/>
                <a:cs typeface="Times New Roman" pitchFamily="18" charset="0"/>
              </a:rPr>
              <a:t>organes lymphoïdes </a:t>
            </a:r>
            <a:r>
              <a:rPr lang="fr-FR" dirty="0">
                <a:latin typeface="Times New Roman" pitchFamily="18" charset="0"/>
                <a:cs typeface="Times New Roman" pitchFamily="18" charset="0"/>
              </a:rPr>
              <a:t>secondaires (rate </a:t>
            </a:r>
            <a:r>
              <a:rPr lang="fr-FR" dirty="0" smtClean="0">
                <a:latin typeface="Times New Roman" pitchFamily="18" charset="0"/>
                <a:cs typeface="Times New Roman" pitchFamily="18" charset="0"/>
              </a:rPr>
              <a:t>et ganglions </a:t>
            </a:r>
            <a:r>
              <a:rPr lang="fr-FR" dirty="0">
                <a:latin typeface="Times New Roman" pitchFamily="18" charset="0"/>
                <a:cs typeface="Times New Roman" pitchFamily="18" charset="0"/>
              </a:rPr>
              <a:t>lymphatiques) </a:t>
            </a:r>
            <a:endParaRPr lang="fr-FR" dirty="0" smtClean="0">
              <a:latin typeface="Times New Roman" pitchFamily="18" charset="0"/>
              <a:cs typeface="Times New Roman" pitchFamily="18" charset="0"/>
            </a:endParaRPr>
          </a:p>
          <a:p>
            <a:pPr>
              <a:buFont typeface="Wingdings" pitchFamily="2" charset="2"/>
              <a:buChar char="ü"/>
            </a:pPr>
            <a:r>
              <a:rPr lang="fr-FR" dirty="0">
                <a:latin typeface="Times New Roman" pitchFamily="18" charset="0"/>
                <a:cs typeface="Times New Roman" pitchFamily="18" charset="0"/>
              </a:rPr>
              <a:t>C</a:t>
            </a:r>
            <a:r>
              <a:rPr lang="fr-FR" dirty="0" smtClean="0">
                <a:latin typeface="Times New Roman" pitchFamily="18" charset="0"/>
                <a:cs typeface="Times New Roman" pitchFamily="18" charset="0"/>
              </a:rPr>
              <a:t>es cellules activées assurent le </a:t>
            </a:r>
            <a:r>
              <a:rPr lang="fr-FR" dirty="0">
                <a:latin typeface="Times New Roman" pitchFamily="18" charset="0"/>
                <a:cs typeface="Times New Roman" pitchFamily="18" charset="0"/>
              </a:rPr>
              <a:t>contrôle et </a:t>
            </a:r>
            <a:r>
              <a:rPr lang="fr-FR" dirty="0" smtClean="0">
                <a:latin typeface="Times New Roman" pitchFamily="18" charset="0"/>
                <a:cs typeface="Times New Roman" pitchFamily="18" charset="0"/>
              </a:rPr>
              <a:t>l’élimination spécifique </a:t>
            </a:r>
            <a:r>
              <a:rPr lang="fr-FR" dirty="0">
                <a:latin typeface="Times New Roman" pitchFamily="18" charset="0"/>
                <a:cs typeface="Times New Roman" pitchFamily="18" charset="0"/>
              </a:rPr>
              <a:t>des cellules infectées </a:t>
            </a:r>
            <a:r>
              <a:rPr lang="fr-FR" dirty="0" smtClean="0">
                <a:latin typeface="Times New Roman" pitchFamily="18" charset="0"/>
                <a:cs typeface="Times New Roman" pitchFamily="18" charset="0"/>
              </a:rPr>
              <a:t>ou endommagées,</a:t>
            </a:r>
          </a:p>
          <a:p>
            <a:pPr>
              <a:buFont typeface="Wingdings" pitchFamily="2" charset="2"/>
              <a:buChar char="ü"/>
            </a:pPr>
            <a:r>
              <a:rPr lang="fr-FR" dirty="0" smtClean="0">
                <a:latin typeface="Times New Roman" pitchFamily="18" charset="0"/>
                <a:cs typeface="Times New Roman" pitchFamily="18" charset="0"/>
              </a:rPr>
              <a:t>Principale caractéristique </a:t>
            </a:r>
            <a:r>
              <a:rPr lang="fr-FR" dirty="0">
                <a:latin typeface="Times New Roman" pitchFamily="18" charset="0"/>
                <a:cs typeface="Times New Roman" pitchFamily="18" charset="0"/>
              </a:rPr>
              <a:t>de </a:t>
            </a:r>
            <a:r>
              <a:rPr lang="fr-FR" dirty="0" smtClean="0">
                <a:latin typeface="Times New Roman" pitchFamily="18" charset="0"/>
                <a:cs typeface="Times New Roman" pitchFamily="18" charset="0"/>
              </a:rPr>
              <a:t>reconnaître spécifiquement </a:t>
            </a:r>
            <a:r>
              <a:rPr lang="fr-FR" dirty="0">
                <a:latin typeface="Times New Roman" pitchFamily="18" charset="0"/>
                <a:cs typeface="Times New Roman" pitchFamily="18" charset="0"/>
              </a:rPr>
              <a:t>les </a:t>
            </a:r>
            <a:r>
              <a:rPr lang="fr-FR" dirty="0" smtClean="0">
                <a:latin typeface="Times New Roman" pitchFamily="18" charset="0"/>
                <a:cs typeface="Times New Roman" pitchFamily="18" charset="0"/>
              </a:rPr>
              <a:t>éléments étrangers </a:t>
            </a:r>
            <a:r>
              <a:rPr lang="fr-FR" dirty="0">
                <a:latin typeface="Times New Roman" pitchFamily="18" charset="0"/>
                <a:cs typeface="Times New Roman" pitchFamily="18" charset="0"/>
              </a:rPr>
              <a:t>grâce à un </a:t>
            </a:r>
            <a:r>
              <a:rPr lang="fr-FR" dirty="0" smtClean="0">
                <a:latin typeface="Times New Roman" pitchFamily="18" charset="0"/>
                <a:cs typeface="Times New Roman" pitchFamily="18" charset="0"/>
              </a:rPr>
              <a:t>récepteur pour </a:t>
            </a:r>
            <a:r>
              <a:rPr lang="fr-FR" dirty="0">
                <a:latin typeface="Times New Roman" pitchFamily="18" charset="0"/>
                <a:cs typeface="Times New Roman" pitchFamily="18" charset="0"/>
              </a:rPr>
              <a:t>l’antigène qui va se lier à </a:t>
            </a:r>
            <a:r>
              <a:rPr lang="fr-FR" dirty="0" smtClean="0">
                <a:latin typeface="Times New Roman" pitchFamily="18" charset="0"/>
                <a:cs typeface="Times New Roman" pitchFamily="18" charset="0"/>
              </a:rPr>
              <a:t>un  complexe CMH/peptide.</a:t>
            </a:r>
          </a:p>
          <a:p>
            <a:pPr>
              <a:buFont typeface="Wingdings" pitchFamily="2" charset="2"/>
              <a:buChar char="ü"/>
            </a:pPr>
            <a:r>
              <a:rPr lang="fr-FR" dirty="0" smtClean="0">
                <a:latin typeface="Times New Roman" pitchFamily="18" charset="0"/>
                <a:cs typeface="Times New Roman" pitchFamily="18" charset="0"/>
              </a:rPr>
              <a:t>La grande diversité </a:t>
            </a:r>
            <a:r>
              <a:rPr lang="fr-FR" dirty="0">
                <a:latin typeface="Times New Roman" pitchFamily="18" charset="0"/>
                <a:cs typeface="Times New Roman" pitchFamily="18" charset="0"/>
              </a:rPr>
              <a:t>des récepteurs permet </a:t>
            </a:r>
            <a:r>
              <a:rPr lang="fr-FR" dirty="0" smtClean="0">
                <a:latin typeface="Times New Roman" pitchFamily="18" charset="0"/>
                <a:cs typeface="Times New Roman" pitchFamily="18" charset="0"/>
              </a:rPr>
              <a:t>de répondre </a:t>
            </a:r>
            <a:r>
              <a:rPr lang="fr-FR" dirty="0">
                <a:latin typeface="Times New Roman" pitchFamily="18" charset="0"/>
                <a:cs typeface="Times New Roman" pitchFamily="18" charset="0"/>
              </a:rPr>
              <a:t>virtuellement à toutes </a:t>
            </a:r>
            <a:r>
              <a:rPr lang="fr-FR" dirty="0" smtClean="0">
                <a:latin typeface="Times New Roman" pitchFamily="18" charset="0"/>
                <a:cs typeface="Times New Roman" pitchFamily="18" charset="0"/>
              </a:rPr>
              <a:t>les substances </a:t>
            </a:r>
            <a:r>
              <a:rPr lang="fr-FR" dirty="0">
                <a:latin typeface="Times New Roman" pitchFamily="18" charset="0"/>
                <a:cs typeface="Times New Roman" pitchFamily="18" charset="0"/>
              </a:rPr>
              <a:t>immunogènes. </a:t>
            </a:r>
            <a:endParaRPr lang="fr-FR" dirty="0" smtClean="0">
              <a:latin typeface="Times New Roman" pitchFamily="18" charset="0"/>
              <a:cs typeface="Times New Roman" pitchFamily="18" charset="0"/>
            </a:endParaRPr>
          </a:p>
          <a:p>
            <a:pPr>
              <a:buFont typeface="Wingdings" pitchFamily="2" charset="2"/>
              <a:buChar char="ü"/>
            </a:pPr>
            <a:r>
              <a:rPr lang="fr-FR" dirty="0" smtClean="0">
                <a:latin typeface="Times New Roman" pitchFamily="18" charset="0"/>
                <a:cs typeface="Times New Roman" pitchFamily="18" charset="0"/>
              </a:rPr>
              <a:t>Il existe deux </a:t>
            </a:r>
            <a:r>
              <a:rPr lang="fr-FR" dirty="0">
                <a:latin typeface="Times New Roman" pitchFamily="18" charset="0"/>
                <a:cs typeface="Times New Roman" pitchFamily="18" charset="0"/>
              </a:rPr>
              <a:t>grandes classes de </a:t>
            </a:r>
            <a:r>
              <a:rPr lang="fr-FR" dirty="0" smtClean="0">
                <a:latin typeface="Times New Roman" pitchFamily="18" charset="0"/>
                <a:cs typeface="Times New Roman" pitchFamily="18" charset="0"/>
              </a:rPr>
              <a:t>lymphocytes les </a:t>
            </a:r>
            <a:r>
              <a:rPr lang="fr-FR" dirty="0">
                <a:latin typeface="Times New Roman" pitchFamily="18" charset="0"/>
                <a:cs typeface="Times New Roman" pitchFamily="18" charset="0"/>
              </a:rPr>
              <a:t>lymphocytes B (LB), </a:t>
            </a:r>
            <a:r>
              <a:rPr lang="fr-FR" dirty="0" smtClean="0">
                <a:latin typeface="Times New Roman" pitchFamily="18" charset="0"/>
                <a:cs typeface="Times New Roman" pitchFamily="18" charset="0"/>
              </a:rPr>
              <a:t>qui sont </a:t>
            </a:r>
            <a:r>
              <a:rPr lang="fr-FR" dirty="0">
                <a:latin typeface="Times New Roman" pitchFamily="18" charset="0"/>
                <a:cs typeface="Times New Roman" pitchFamily="18" charset="0"/>
              </a:rPr>
              <a:t>les précurseurs des </a:t>
            </a:r>
            <a:r>
              <a:rPr lang="fr-FR" dirty="0" smtClean="0">
                <a:latin typeface="Times New Roman" pitchFamily="18" charset="0"/>
                <a:cs typeface="Times New Roman" pitchFamily="18" charset="0"/>
              </a:rPr>
              <a:t>plasmocytes sécrétant </a:t>
            </a:r>
            <a:r>
              <a:rPr lang="fr-FR" dirty="0">
                <a:latin typeface="Times New Roman" pitchFamily="18" charset="0"/>
                <a:cs typeface="Times New Roman" pitchFamily="18" charset="0"/>
              </a:rPr>
              <a:t>les anticorps et </a:t>
            </a:r>
            <a:r>
              <a:rPr lang="fr-FR" dirty="0" smtClean="0">
                <a:latin typeface="Times New Roman" pitchFamily="18" charset="0"/>
                <a:cs typeface="Times New Roman" pitchFamily="18" charset="0"/>
              </a:rPr>
              <a:t>les lymphocytes </a:t>
            </a:r>
            <a:r>
              <a:rPr lang="fr-FR" dirty="0">
                <a:latin typeface="Times New Roman" pitchFamily="18" charset="0"/>
                <a:cs typeface="Times New Roman" pitchFamily="18" charset="0"/>
              </a:rPr>
              <a:t>T (LT) CD4+ ou CD8</a:t>
            </a:r>
            <a:r>
              <a:rPr lang="fr-FR" dirty="0" smtClean="0">
                <a:latin typeface="Times New Roman" pitchFamily="18" charset="0"/>
                <a:cs typeface="Times New Roman" pitchFamily="18" charset="0"/>
              </a:rPr>
              <a:t>+, qui </a:t>
            </a:r>
            <a:r>
              <a:rPr lang="fr-FR" dirty="0">
                <a:latin typeface="Times New Roman" pitchFamily="18" charset="0"/>
                <a:cs typeface="Times New Roman" pitchFamily="18" charset="0"/>
              </a:rPr>
              <a:t>assurent à la fois des </a:t>
            </a:r>
            <a:r>
              <a:rPr lang="fr-FR" dirty="0" smtClean="0">
                <a:latin typeface="Times New Roman" pitchFamily="18" charset="0"/>
                <a:cs typeface="Times New Roman" pitchFamily="18" charset="0"/>
              </a:rPr>
              <a:t>fonctions effectrices </a:t>
            </a:r>
            <a:r>
              <a:rPr lang="fr-FR" dirty="0">
                <a:latin typeface="Times New Roman" pitchFamily="18" charset="0"/>
                <a:cs typeface="Times New Roman" pitchFamily="18" charset="0"/>
              </a:rPr>
              <a:t>et régulatrices de </a:t>
            </a:r>
            <a:r>
              <a:rPr lang="fr-FR" dirty="0" smtClean="0">
                <a:latin typeface="Times New Roman" pitchFamily="18" charset="0"/>
                <a:cs typeface="Times New Roman" pitchFamily="18" charset="0"/>
              </a:rPr>
              <a:t>la réponse </a:t>
            </a:r>
            <a:r>
              <a:rPr lang="fr-FR" dirty="0">
                <a:latin typeface="Times New Roman" pitchFamily="18" charset="0"/>
                <a:cs typeface="Times New Roman" pitchFamily="18" charset="0"/>
              </a:rPr>
              <a:t>immunitaire </a:t>
            </a:r>
            <a:r>
              <a:rPr lang="fr-FR" dirty="0" smtClean="0">
                <a:latin typeface="Times New Roman" pitchFamily="18" charset="0"/>
                <a:cs typeface="Times New Roman" pitchFamily="18" charset="0"/>
              </a:rPr>
              <a:t>spécifique</a:t>
            </a:r>
          </a:p>
          <a:p>
            <a:pPr>
              <a:buFont typeface="Wingdings" pitchFamily="2" charset="2"/>
              <a:buChar char="ü"/>
            </a:pPr>
            <a:r>
              <a:rPr lang="fr-FR" dirty="0">
                <a:latin typeface="Times New Roman" pitchFamily="18" charset="0"/>
                <a:cs typeface="Times New Roman" pitchFamily="18" charset="0"/>
              </a:rPr>
              <a:t>La stimulation des lymphocytes </a:t>
            </a:r>
            <a:r>
              <a:rPr lang="fr-FR" dirty="0" smtClean="0">
                <a:latin typeface="Times New Roman" pitchFamily="18" charset="0"/>
                <a:cs typeface="Times New Roman" pitchFamily="18" charset="0"/>
              </a:rPr>
              <a:t>T nécessite </a:t>
            </a:r>
            <a:r>
              <a:rPr lang="fr-FR" dirty="0">
                <a:latin typeface="Times New Roman" pitchFamily="18" charset="0"/>
                <a:cs typeface="Times New Roman" pitchFamily="18" charset="0"/>
              </a:rPr>
              <a:t>la présence de </a:t>
            </a:r>
            <a:r>
              <a:rPr lang="fr-FR" dirty="0" smtClean="0">
                <a:latin typeface="Times New Roman" pitchFamily="18" charset="0"/>
                <a:cs typeface="Times New Roman" pitchFamily="18" charset="0"/>
              </a:rPr>
              <a:t>plusieurs signaux </a:t>
            </a:r>
            <a:r>
              <a:rPr lang="fr-FR" dirty="0">
                <a:latin typeface="Times New Roman" pitchFamily="18" charset="0"/>
                <a:cs typeface="Times New Roman" pitchFamily="18" charset="0"/>
              </a:rPr>
              <a:t>d’activation. Le </a:t>
            </a:r>
            <a:r>
              <a:rPr lang="fr-FR" dirty="0" smtClean="0">
                <a:latin typeface="Times New Roman" pitchFamily="18" charset="0"/>
                <a:cs typeface="Times New Roman" pitchFamily="18" charset="0"/>
              </a:rPr>
              <a:t>premier signal </a:t>
            </a:r>
            <a:r>
              <a:rPr lang="fr-FR" dirty="0">
                <a:latin typeface="Times New Roman" pitchFamily="18" charset="0"/>
                <a:cs typeface="Times New Roman" pitchFamily="18" charset="0"/>
              </a:rPr>
              <a:t>est délivré par la </a:t>
            </a:r>
            <a:r>
              <a:rPr lang="fr-FR" dirty="0" smtClean="0">
                <a:latin typeface="Times New Roman" pitchFamily="18" charset="0"/>
                <a:cs typeface="Times New Roman" pitchFamily="18" charset="0"/>
              </a:rPr>
              <a:t>reconnaissance  spécifique </a:t>
            </a:r>
            <a:r>
              <a:rPr lang="fr-FR" dirty="0">
                <a:latin typeface="Times New Roman" pitchFamily="18" charset="0"/>
                <a:cs typeface="Times New Roman" pitchFamily="18" charset="0"/>
              </a:rPr>
              <a:t>d’un </a:t>
            </a:r>
            <a:r>
              <a:rPr lang="fr-FR" dirty="0" smtClean="0">
                <a:latin typeface="Times New Roman" pitchFamily="18" charset="0"/>
                <a:cs typeface="Times New Roman" pitchFamily="18" charset="0"/>
              </a:rPr>
              <a:t>complexe  CMH/peptide</a:t>
            </a:r>
            <a:r>
              <a:rPr lang="fr-FR" dirty="0">
                <a:latin typeface="Times New Roman" pitchFamily="18" charset="0"/>
                <a:cs typeface="Times New Roman" pitchFamily="18" charset="0"/>
              </a:rPr>
              <a:t>, exprimé à la </a:t>
            </a:r>
            <a:r>
              <a:rPr lang="fr-FR" dirty="0" smtClean="0">
                <a:latin typeface="Times New Roman" pitchFamily="18" charset="0"/>
                <a:cs typeface="Times New Roman" pitchFamily="18" charset="0"/>
              </a:rPr>
              <a:t>surface des CPA, </a:t>
            </a:r>
            <a:r>
              <a:rPr lang="fr-FR" dirty="0">
                <a:latin typeface="Times New Roman" pitchFamily="18" charset="0"/>
                <a:cs typeface="Times New Roman" pitchFamily="18" charset="0"/>
              </a:rPr>
              <a:t>par le TCR (T </a:t>
            </a:r>
            <a:r>
              <a:rPr lang="fr-FR" dirty="0" err="1" smtClean="0">
                <a:latin typeface="Times New Roman" pitchFamily="18" charset="0"/>
                <a:cs typeface="Times New Roman" pitchFamily="18" charset="0"/>
              </a:rPr>
              <a:t>Cell</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Receptor</a:t>
            </a:r>
            <a:r>
              <a:rPr lang="fr-FR" dirty="0">
                <a:latin typeface="Times New Roman" pitchFamily="18" charset="0"/>
                <a:cs typeface="Times New Roman" pitchFamily="18" charset="0"/>
              </a:rPr>
              <a:t>) exprimé à la surface </a:t>
            </a:r>
            <a:r>
              <a:rPr lang="fr-FR" dirty="0" smtClean="0">
                <a:latin typeface="Times New Roman" pitchFamily="18" charset="0"/>
                <a:cs typeface="Times New Roman" pitchFamily="18" charset="0"/>
              </a:rPr>
              <a:t>des  LT</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81989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latin typeface="Times New Roman" pitchFamily="18" charset="0"/>
                <a:cs typeface="Times New Roman" pitchFamily="18" charset="0"/>
              </a:rPr>
              <a:t>Dans le cas tumoral </a:t>
            </a:r>
            <a:endParaRPr lang="fr-FR"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0" y="1600200"/>
            <a:ext cx="8766048" cy="4495800"/>
          </a:xfrm>
        </p:spPr>
        <p:txBody>
          <a:bodyPr>
            <a:noAutofit/>
          </a:bodyPr>
          <a:lstStyle/>
          <a:p>
            <a:pPr marL="0" indent="0">
              <a:buNone/>
            </a:pPr>
            <a:r>
              <a:rPr lang="fr-FR" sz="1600" dirty="0">
                <a:latin typeface="Times New Roman" pitchFamily="18" charset="0"/>
                <a:cs typeface="Times New Roman" pitchFamily="18" charset="0"/>
              </a:rPr>
              <a:t>L</a:t>
            </a:r>
            <a:r>
              <a:rPr lang="fr-FR" sz="1600" dirty="0" smtClean="0">
                <a:latin typeface="Times New Roman" pitchFamily="18" charset="0"/>
                <a:cs typeface="Times New Roman" pitchFamily="18" charset="0"/>
              </a:rPr>
              <a:t>es AG </a:t>
            </a:r>
            <a:r>
              <a:rPr lang="fr-FR" sz="1600" dirty="0">
                <a:latin typeface="Times New Roman" pitchFamily="18" charset="0"/>
                <a:cs typeface="Times New Roman" pitchFamily="18" charset="0"/>
              </a:rPr>
              <a:t>présentés en association avec le CMH sont d’origine et </a:t>
            </a:r>
            <a:r>
              <a:rPr lang="fr-FR" sz="1600" dirty="0" smtClean="0">
                <a:latin typeface="Times New Roman" pitchFamily="18" charset="0"/>
                <a:cs typeface="Times New Roman" pitchFamily="18" charset="0"/>
              </a:rPr>
              <a:t>de nature </a:t>
            </a:r>
            <a:r>
              <a:rPr lang="fr-FR" sz="1600" dirty="0">
                <a:latin typeface="Times New Roman" pitchFamily="18" charset="0"/>
                <a:cs typeface="Times New Roman" pitchFamily="18" charset="0"/>
              </a:rPr>
              <a:t>diverses (</a:t>
            </a:r>
            <a:r>
              <a:rPr lang="fr-FR" sz="1600" dirty="0" smtClean="0">
                <a:latin typeface="Times New Roman" pitchFamily="18" charset="0"/>
                <a:cs typeface="Times New Roman" pitchFamily="18" charset="0"/>
              </a:rPr>
              <a:t>produit anormal du </a:t>
            </a:r>
            <a:r>
              <a:rPr lang="fr-FR" sz="1600" dirty="0">
                <a:latin typeface="Times New Roman" pitchFamily="18" charset="0"/>
                <a:cs typeface="Times New Roman" pitchFamily="18" charset="0"/>
              </a:rPr>
              <a:t>gène </a:t>
            </a:r>
            <a:r>
              <a:rPr lang="fr-FR" sz="1600" dirty="0" smtClean="0">
                <a:latin typeface="Times New Roman" pitchFamily="18" charset="0"/>
                <a:cs typeface="Times New Roman" pitchFamily="18" charset="0"/>
              </a:rPr>
              <a:t>muté, protéine virale, des Ag cellulaires spécifiquement </a:t>
            </a:r>
            <a:r>
              <a:rPr lang="fr-FR" sz="1600" dirty="0">
                <a:latin typeface="Times New Roman" pitchFamily="18" charset="0"/>
                <a:cs typeface="Times New Roman" pitchFamily="18" charset="0"/>
              </a:rPr>
              <a:t>exprimés à la </a:t>
            </a:r>
            <a:r>
              <a:rPr lang="fr-FR" sz="1600" dirty="0" smtClean="0">
                <a:latin typeface="Times New Roman" pitchFamily="18" charset="0"/>
                <a:cs typeface="Times New Roman" pitchFamily="18" charset="0"/>
              </a:rPr>
              <a:t>surface des </a:t>
            </a:r>
            <a:r>
              <a:rPr lang="fr-FR" sz="1600" dirty="0">
                <a:latin typeface="Times New Roman" pitchFamily="18" charset="0"/>
                <a:cs typeface="Times New Roman" pitchFamily="18" charset="0"/>
              </a:rPr>
              <a:t>cellules </a:t>
            </a:r>
            <a:r>
              <a:rPr lang="fr-FR" sz="1600" dirty="0" smtClean="0">
                <a:latin typeface="Times New Roman" pitchFamily="18" charset="0"/>
                <a:cs typeface="Times New Roman" pitchFamily="18" charset="0"/>
              </a:rPr>
              <a:t>malignes) </a:t>
            </a:r>
          </a:p>
          <a:p>
            <a:pPr marL="0" indent="0">
              <a:buNone/>
            </a:pPr>
            <a:r>
              <a:rPr lang="fr-FR" sz="1600" dirty="0" smtClean="0">
                <a:latin typeface="Times New Roman" pitchFamily="18" charset="0"/>
                <a:cs typeface="Times New Roman" pitchFamily="18" charset="0"/>
              </a:rPr>
              <a:t> Le second </a:t>
            </a:r>
            <a:r>
              <a:rPr lang="fr-FR" sz="1600" dirty="0">
                <a:latin typeface="Times New Roman" pitchFamily="18" charset="0"/>
                <a:cs typeface="Times New Roman" pitchFamily="18" charset="0"/>
              </a:rPr>
              <a:t>signal, dit de </a:t>
            </a:r>
            <a:r>
              <a:rPr lang="fr-FR" sz="1600" dirty="0" err="1" smtClean="0">
                <a:latin typeface="Times New Roman" pitchFamily="18" charset="0"/>
                <a:cs typeface="Times New Roman" pitchFamily="18" charset="0"/>
              </a:rPr>
              <a:t>co</a:t>
            </a:r>
            <a:r>
              <a:rPr lang="fr-FR" sz="1600" dirty="0" smtClean="0">
                <a:latin typeface="Times New Roman" pitchFamily="18" charset="0"/>
                <a:cs typeface="Times New Roman" pitchFamily="18" charset="0"/>
              </a:rPr>
              <a:t>-stimulation, est </a:t>
            </a:r>
            <a:r>
              <a:rPr lang="fr-FR" sz="1600" dirty="0">
                <a:latin typeface="Times New Roman" pitchFamily="18" charset="0"/>
                <a:cs typeface="Times New Roman" pitchFamily="18" charset="0"/>
              </a:rPr>
              <a:t>délivré par des molécules </a:t>
            </a:r>
            <a:r>
              <a:rPr lang="fr-FR" sz="1600" dirty="0" smtClean="0">
                <a:latin typeface="Times New Roman" pitchFamily="18" charset="0"/>
                <a:cs typeface="Times New Roman" pitchFamily="18" charset="0"/>
              </a:rPr>
              <a:t>de surface </a:t>
            </a:r>
            <a:r>
              <a:rPr lang="fr-FR" sz="1600" dirty="0">
                <a:latin typeface="Times New Roman" pitchFamily="18" charset="0"/>
                <a:cs typeface="Times New Roman" pitchFamily="18" charset="0"/>
              </a:rPr>
              <a:t>des APC qui possèdent </a:t>
            </a:r>
            <a:r>
              <a:rPr lang="fr-FR" sz="1600" dirty="0" smtClean="0">
                <a:latin typeface="Times New Roman" pitchFamily="18" charset="0"/>
                <a:cs typeface="Times New Roman" pitchFamily="18" charset="0"/>
              </a:rPr>
              <a:t>des récepteurs </a:t>
            </a:r>
            <a:r>
              <a:rPr lang="fr-FR" sz="1600" dirty="0">
                <a:latin typeface="Times New Roman" pitchFamily="18" charset="0"/>
                <a:cs typeface="Times New Roman" pitchFamily="18" charset="0"/>
              </a:rPr>
              <a:t>spécifiques sur les LT ou par des facteurs solubles </a:t>
            </a:r>
            <a:r>
              <a:rPr lang="fr-FR" sz="1600" dirty="0" smtClean="0">
                <a:latin typeface="Times New Roman" pitchFamily="18" charset="0"/>
                <a:cs typeface="Times New Roman" pitchFamily="18" charset="0"/>
              </a:rPr>
              <a:t>comme les </a:t>
            </a:r>
            <a:r>
              <a:rPr lang="fr-FR" sz="1600" dirty="0">
                <a:latin typeface="Times New Roman" pitchFamily="18" charset="0"/>
                <a:cs typeface="Times New Roman" pitchFamily="18" charset="0"/>
              </a:rPr>
              <a:t>cytokines ou </a:t>
            </a:r>
            <a:r>
              <a:rPr lang="fr-FR" sz="1600" dirty="0" err="1">
                <a:latin typeface="Times New Roman" pitchFamily="18" charset="0"/>
                <a:cs typeface="Times New Roman" pitchFamily="18" charset="0"/>
              </a:rPr>
              <a:t>chimiokines</a:t>
            </a:r>
            <a:r>
              <a:rPr lang="fr-FR" sz="1600" dirty="0">
                <a:latin typeface="Times New Roman" pitchFamily="18" charset="0"/>
                <a:cs typeface="Times New Roman" pitchFamily="18" charset="0"/>
              </a:rPr>
              <a:t>. </a:t>
            </a:r>
            <a:endParaRPr lang="fr-FR" sz="1600" dirty="0" smtClean="0">
              <a:latin typeface="Times New Roman" pitchFamily="18" charset="0"/>
              <a:cs typeface="Times New Roman" pitchFamily="18" charset="0"/>
            </a:endParaRPr>
          </a:p>
          <a:p>
            <a:pPr marL="0" indent="0">
              <a:buNone/>
            </a:pPr>
            <a:r>
              <a:rPr lang="fr-FR" sz="1600" dirty="0" smtClean="0">
                <a:latin typeface="Times New Roman" pitchFamily="18" charset="0"/>
                <a:cs typeface="Times New Roman" pitchFamily="18" charset="0"/>
              </a:rPr>
              <a:t>Un signal </a:t>
            </a:r>
            <a:r>
              <a:rPr lang="fr-FR" sz="1600" dirty="0">
                <a:latin typeface="Times New Roman" pitchFamily="18" charset="0"/>
                <a:cs typeface="Times New Roman" pitchFamily="18" charset="0"/>
              </a:rPr>
              <a:t>primaire suffisamment fort </a:t>
            </a:r>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peut activer les LT ou </a:t>
            </a:r>
            <a:r>
              <a:rPr lang="fr-FR" sz="1600" dirty="0" smtClean="0">
                <a:latin typeface="Times New Roman" pitchFamily="18" charset="0"/>
                <a:cs typeface="Times New Roman" pitchFamily="18" charset="0"/>
              </a:rPr>
              <a:t>les  rendre </a:t>
            </a:r>
            <a:r>
              <a:rPr lang="fr-FR" sz="1600" dirty="0">
                <a:latin typeface="Times New Roman" pitchFamily="18" charset="0"/>
                <a:cs typeface="Times New Roman" pitchFamily="18" charset="0"/>
              </a:rPr>
              <a:t>anergiques, et ce en </a:t>
            </a:r>
            <a:r>
              <a:rPr lang="fr-FR" sz="1600" dirty="0" smtClean="0">
                <a:latin typeface="Times New Roman" pitchFamily="18" charset="0"/>
                <a:cs typeface="Times New Roman" pitchFamily="18" charset="0"/>
              </a:rPr>
              <a:t>absence de </a:t>
            </a:r>
            <a:r>
              <a:rPr lang="fr-FR" sz="1600" dirty="0">
                <a:latin typeface="Times New Roman" pitchFamily="18" charset="0"/>
                <a:cs typeface="Times New Roman" pitchFamily="18" charset="0"/>
              </a:rPr>
              <a:t>signaux de </a:t>
            </a:r>
            <a:r>
              <a:rPr lang="fr-FR" sz="1600" dirty="0" err="1">
                <a:latin typeface="Times New Roman" pitchFamily="18" charset="0"/>
                <a:cs typeface="Times New Roman" pitchFamily="18" charset="0"/>
              </a:rPr>
              <a:t>co</a:t>
            </a:r>
            <a:r>
              <a:rPr lang="fr-FR" sz="1600" dirty="0">
                <a:latin typeface="Times New Roman" pitchFamily="18" charset="0"/>
                <a:cs typeface="Times New Roman" pitchFamily="18" charset="0"/>
              </a:rPr>
              <a:t>-stimulation. </a:t>
            </a:r>
            <a:endParaRPr lang="fr-FR" sz="1600" dirty="0" smtClean="0">
              <a:latin typeface="Times New Roman" pitchFamily="18" charset="0"/>
              <a:cs typeface="Times New Roman" pitchFamily="18" charset="0"/>
            </a:endParaRPr>
          </a:p>
          <a:p>
            <a:pPr marL="0" indent="0">
              <a:buNone/>
            </a:pPr>
            <a:r>
              <a:rPr lang="fr-FR" sz="1600" dirty="0" smtClean="0">
                <a:latin typeface="Times New Roman" pitchFamily="18" charset="0"/>
                <a:cs typeface="Times New Roman" pitchFamily="18" charset="0"/>
              </a:rPr>
              <a:t>Les </a:t>
            </a:r>
            <a:r>
              <a:rPr lang="fr-FR" sz="1600" dirty="0">
                <a:latin typeface="Times New Roman" pitchFamily="18" charset="0"/>
                <a:cs typeface="Times New Roman" pitchFamily="18" charset="0"/>
              </a:rPr>
              <a:t>cellules tumorales </a:t>
            </a:r>
            <a:r>
              <a:rPr lang="fr-FR" sz="1600" dirty="0" smtClean="0">
                <a:latin typeface="Times New Roman" pitchFamily="18" charset="0"/>
                <a:cs typeface="Times New Roman" pitchFamily="18" charset="0"/>
              </a:rPr>
              <a:t>dépourvues généralement </a:t>
            </a:r>
            <a:r>
              <a:rPr lang="fr-FR" sz="1600" dirty="0">
                <a:latin typeface="Times New Roman" pitchFamily="18" charset="0"/>
                <a:cs typeface="Times New Roman" pitchFamily="18" charset="0"/>
              </a:rPr>
              <a:t>de </a:t>
            </a:r>
            <a:r>
              <a:rPr lang="fr-FR" sz="1600" dirty="0" smtClean="0">
                <a:latin typeface="Times New Roman" pitchFamily="18" charset="0"/>
                <a:cs typeface="Times New Roman" pitchFamily="18" charset="0"/>
              </a:rPr>
              <a:t>molécules de </a:t>
            </a:r>
            <a:r>
              <a:rPr lang="fr-FR" sz="1600" dirty="0" err="1">
                <a:latin typeface="Times New Roman" pitchFamily="18" charset="0"/>
                <a:cs typeface="Times New Roman" pitchFamily="18" charset="0"/>
              </a:rPr>
              <a:t>co</a:t>
            </a:r>
            <a:r>
              <a:rPr lang="fr-FR" sz="1600" dirty="0">
                <a:latin typeface="Times New Roman" pitchFamily="18" charset="0"/>
                <a:cs typeface="Times New Roman" pitchFamily="18" charset="0"/>
              </a:rPr>
              <a:t>-stimulation ne peuvent pas</a:t>
            </a:r>
          </a:p>
          <a:p>
            <a:pPr marL="0" indent="0">
              <a:buNone/>
            </a:pPr>
            <a:r>
              <a:rPr lang="fr-FR" sz="1600" dirty="0">
                <a:latin typeface="Times New Roman" pitchFamily="18" charset="0"/>
                <a:cs typeface="Times New Roman" pitchFamily="18" charset="0"/>
              </a:rPr>
              <a:t>déclencher de réponse </a:t>
            </a:r>
            <a:r>
              <a:rPr lang="fr-FR" sz="1600" dirty="0" smtClean="0">
                <a:latin typeface="Times New Roman" pitchFamily="18" charset="0"/>
                <a:cs typeface="Times New Roman" pitchFamily="18" charset="0"/>
              </a:rPr>
              <a:t>immunitaire spécifique </a:t>
            </a:r>
            <a:r>
              <a:rPr lang="fr-FR" sz="1600" dirty="0">
                <a:latin typeface="Times New Roman" pitchFamily="18" charset="0"/>
                <a:cs typeface="Times New Roman" pitchFamily="18" charset="0"/>
              </a:rPr>
              <a:t>efficace. </a:t>
            </a:r>
            <a:endParaRPr lang="fr-FR" sz="1600" dirty="0" smtClean="0">
              <a:latin typeface="Times New Roman" pitchFamily="18" charset="0"/>
              <a:cs typeface="Times New Roman" pitchFamily="18" charset="0"/>
            </a:endParaRPr>
          </a:p>
          <a:p>
            <a:pPr marL="0" indent="0">
              <a:buNone/>
            </a:pPr>
            <a:r>
              <a:rPr lang="fr-FR" sz="1600" dirty="0" smtClean="0">
                <a:latin typeface="Times New Roman" pitchFamily="18" charset="0"/>
                <a:cs typeface="Times New Roman" pitchFamily="18" charset="0"/>
              </a:rPr>
              <a:t>Cependant</a:t>
            </a:r>
            <a:r>
              <a:rPr lang="fr-FR" sz="1600" dirty="0">
                <a:latin typeface="Times New Roman" pitchFamily="18" charset="0"/>
                <a:cs typeface="Times New Roman" pitchFamily="18" charset="0"/>
              </a:rPr>
              <a:t>, </a:t>
            </a:r>
            <a:r>
              <a:rPr lang="fr-FR" sz="1600" dirty="0" smtClean="0">
                <a:latin typeface="Times New Roman" pitchFamily="18" charset="0"/>
                <a:cs typeface="Times New Roman" pitchFamily="18" charset="0"/>
              </a:rPr>
              <a:t>les DC </a:t>
            </a:r>
            <a:r>
              <a:rPr lang="fr-FR" sz="1600" dirty="0">
                <a:latin typeface="Times New Roman" pitchFamily="18" charset="0"/>
                <a:cs typeface="Times New Roman" pitchFamily="18" charset="0"/>
              </a:rPr>
              <a:t>ayant capturé des débris de </a:t>
            </a:r>
            <a:r>
              <a:rPr lang="fr-FR" sz="1600" dirty="0" smtClean="0">
                <a:latin typeface="Times New Roman" pitchFamily="18" charset="0"/>
                <a:cs typeface="Times New Roman" pitchFamily="18" charset="0"/>
              </a:rPr>
              <a:t>cellules tumorales</a:t>
            </a:r>
            <a:r>
              <a:rPr lang="fr-FR" sz="1600" dirty="0">
                <a:latin typeface="Times New Roman" pitchFamily="18" charset="0"/>
                <a:cs typeface="Times New Roman" pitchFamily="18" charset="0"/>
              </a:rPr>
              <a:t>, vont présenter </a:t>
            </a:r>
            <a:r>
              <a:rPr lang="fr-FR" sz="1600" dirty="0" smtClean="0">
                <a:latin typeface="Times New Roman" pitchFamily="18" charset="0"/>
                <a:cs typeface="Times New Roman" pitchFamily="18" charset="0"/>
              </a:rPr>
              <a:t>ces antigènes </a:t>
            </a:r>
            <a:r>
              <a:rPr lang="fr-FR" sz="1600" dirty="0">
                <a:latin typeface="Times New Roman" pitchFamily="18" charset="0"/>
                <a:cs typeface="Times New Roman" pitchFamily="18" charset="0"/>
              </a:rPr>
              <a:t>et migrer vers les </a:t>
            </a:r>
            <a:r>
              <a:rPr lang="fr-FR" sz="1600" dirty="0" smtClean="0">
                <a:latin typeface="Times New Roman" pitchFamily="18" charset="0"/>
                <a:cs typeface="Times New Roman" pitchFamily="18" charset="0"/>
              </a:rPr>
              <a:t>organes lymphoïdes </a:t>
            </a:r>
            <a:r>
              <a:rPr lang="fr-FR" sz="1600" dirty="0">
                <a:latin typeface="Times New Roman" pitchFamily="18" charset="0"/>
                <a:cs typeface="Times New Roman" pitchFamily="18" charset="0"/>
              </a:rPr>
              <a:t>secondaires </a:t>
            </a:r>
          </a:p>
          <a:p>
            <a:pPr marL="0" indent="0">
              <a:buNone/>
            </a:pPr>
            <a:r>
              <a:rPr lang="fr-FR" sz="1600" dirty="0" smtClean="0">
                <a:latin typeface="Times New Roman" pitchFamily="18" charset="0"/>
                <a:cs typeface="Times New Roman" pitchFamily="18" charset="0"/>
              </a:rPr>
              <a:t> Par ailleurs</a:t>
            </a:r>
            <a:r>
              <a:rPr lang="fr-FR" sz="1600" dirty="0">
                <a:latin typeface="Times New Roman" pitchFamily="18" charset="0"/>
                <a:cs typeface="Times New Roman" pitchFamily="18" charset="0"/>
              </a:rPr>
              <a:t>, ces DC matures expriment les molécules de </a:t>
            </a:r>
            <a:r>
              <a:rPr lang="fr-FR" sz="1600" dirty="0" err="1" smtClean="0">
                <a:latin typeface="Times New Roman" pitchFamily="18" charset="0"/>
                <a:cs typeface="Times New Roman" pitchFamily="18" charset="0"/>
              </a:rPr>
              <a:t>co</a:t>
            </a:r>
            <a:r>
              <a:rPr lang="fr-FR" sz="1600" dirty="0" smtClean="0">
                <a:latin typeface="Times New Roman" pitchFamily="18" charset="0"/>
                <a:cs typeface="Times New Roman" pitchFamily="18" charset="0"/>
              </a:rPr>
              <a:t>-stimulation nécessaires </a:t>
            </a:r>
            <a:r>
              <a:rPr lang="fr-FR" sz="1600" dirty="0">
                <a:latin typeface="Times New Roman" pitchFamily="18" charset="0"/>
                <a:cs typeface="Times New Roman" pitchFamily="18" charset="0"/>
              </a:rPr>
              <a:t>à l’activation des LT. </a:t>
            </a:r>
            <a:endParaRPr lang="fr-FR" sz="1600" dirty="0" smtClean="0">
              <a:latin typeface="Times New Roman" pitchFamily="18" charset="0"/>
              <a:cs typeface="Times New Roman" pitchFamily="18" charset="0"/>
            </a:endParaRPr>
          </a:p>
          <a:p>
            <a:pPr marL="0" indent="0">
              <a:buNone/>
            </a:pPr>
            <a:r>
              <a:rPr lang="fr-FR" sz="1600" dirty="0" smtClean="0">
                <a:latin typeface="Times New Roman" pitchFamily="18" charset="0"/>
                <a:cs typeface="Times New Roman" pitchFamily="18" charset="0"/>
              </a:rPr>
              <a:t>La voie </a:t>
            </a:r>
            <a:r>
              <a:rPr lang="fr-FR" sz="1600" dirty="0">
                <a:latin typeface="Times New Roman" pitchFamily="18" charset="0"/>
                <a:cs typeface="Times New Roman" pitchFamily="18" charset="0"/>
              </a:rPr>
              <a:t>de </a:t>
            </a:r>
            <a:r>
              <a:rPr lang="fr-FR" sz="1600" dirty="0" err="1">
                <a:latin typeface="Times New Roman" pitchFamily="18" charset="0"/>
                <a:cs typeface="Times New Roman" pitchFamily="18" charset="0"/>
              </a:rPr>
              <a:t>co</a:t>
            </a:r>
            <a:r>
              <a:rPr lang="fr-FR" sz="1600" dirty="0">
                <a:latin typeface="Times New Roman" pitchFamily="18" charset="0"/>
                <a:cs typeface="Times New Roman" pitchFamily="18" charset="0"/>
              </a:rPr>
              <a:t>-stimulation CD28/B7 </a:t>
            </a:r>
            <a:r>
              <a:rPr lang="fr-FR" sz="1600" dirty="0" smtClean="0">
                <a:latin typeface="Times New Roman" pitchFamily="18" charset="0"/>
                <a:cs typeface="Times New Roman" pitchFamily="18" charset="0"/>
              </a:rPr>
              <a:t>est la </a:t>
            </a:r>
            <a:r>
              <a:rPr lang="fr-FR" sz="1600" dirty="0">
                <a:latin typeface="Times New Roman" pitchFamily="18" charset="0"/>
                <a:cs typeface="Times New Roman" pitchFamily="18" charset="0"/>
              </a:rPr>
              <a:t>mieux caractérisée </a:t>
            </a:r>
            <a:endParaRPr lang="fr-FR" sz="1600" dirty="0" smtClean="0">
              <a:latin typeface="Times New Roman" pitchFamily="18" charset="0"/>
              <a:cs typeface="Times New Roman" pitchFamily="18" charset="0"/>
            </a:endParaRPr>
          </a:p>
          <a:p>
            <a:pPr marL="0" indent="0">
              <a:buNone/>
            </a:pPr>
            <a:r>
              <a:rPr lang="fr-FR" sz="1600" dirty="0" smtClean="0">
                <a:latin typeface="Times New Roman" pitchFamily="18" charset="0"/>
                <a:cs typeface="Times New Roman" pitchFamily="18" charset="0"/>
              </a:rPr>
              <a:t>Cependant, d’autres </a:t>
            </a:r>
            <a:r>
              <a:rPr lang="fr-FR" sz="1600" dirty="0">
                <a:latin typeface="Times New Roman" pitchFamily="18" charset="0"/>
                <a:cs typeface="Times New Roman" pitchFamily="18" charset="0"/>
              </a:rPr>
              <a:t>signaux transmis </a:t>
            </a:r>
            <a:r>
              <a:rPr lang="fr-FR" sz="1600" dirty="0" smtClean="0">
                <a:latin typeface="Times New Roman" pitchFamily="18" charset="0"/>
                <a:cs typeface="Times New Roman" pitchFamily="18" charset="0"/>
              </a:rPr>
              <a:t>par la </a:t>
            </a:r>
            <a:r>
              <a:rPr lang="fr-FR" sz="1600" dirty="0">
                <a:latin typeface="Times New Roman" pitchFamily="18" charset="0"/>
                <a:cs typeface="Times New Roman" pitchFamily="18" charset="0"/>
              </a:rPr>
              <a:t>famille des récepteurs au </a:t>
            </a:r>
            <a:r>
              <a:rPr lang="fr-FR" sz="1600" dirty="0" smtClean="0">
                <a:latin typeface="Times New Roman" pitchFamily="18" charset="0"/>
                <a:cs typeface="Times New Roman" pitchFamily="18" charset="0"/>
              </a:rPr>
              <a:t>TNF, des </a:t>
            </a:r>
            <a:r>
              <a:rPr lang="fr-FR" sz="1600" dirty="0">
                <a:latin typeface="Times New Roman" pitchFamily="18" charset="0"/>
                <a:cs typeface="Times New Roman" pitchFamily="18" charset="0"/>
              </a:rPr>
              <a:t>facteurs solubles tels </a:t>
            </a:r>
            <a:r>
              <a:rPr lang="fr-FR" sz="1600" dirty="0" smtClean="0">
                <a:latin typeface="Times New Roman" pitchFamily="18" charset="0"/>
                <a:cs typeface="Times New Roman" pitchFamily="18" charset="0"/>
              </a:rPr>
              <a:t>l’IL-2, l’IL-12</a:t>
            </a:r>
            <a:r>
              <a:rPr lang="fr-FR" sz="1600" dirty="0">
                <a:latin typeface="Times New Roman" pitchFamily="18" charset="0"/>
                <a:cs typeface="Times New Roman" pitchFamily="18" charset="0"/>
              </a:rPr>
              <a:t>, l’IL-18, ou des </a:t>
            </a:r>
            <a:r>
              <a:rPr lang="fr-FR" sz="1600" dirty="0" smtClean="0">
                <a:latin typeface="Times New Roman" pitchFamily="18" charset="0"/>
                <a:cs typeface="Times New Roman" pitchFamily="18" charset="0"/>
              </a:rPr>
              <a:t>facteurs d’adhésion </a:t>
            </a:r>
            <a:r>
              <a:rPr lang="fr-FR" sz="1600" dirty="0">
                <a:latin typeface="Times New Roman" pitchFamily="18" charset="0"/>
                <a:cs typeface="Times New Roman" pitchFamily="18" charset="0"/>
              </a:rPr>
              <a:t>et de stimulation </a:t>
            </a:r>
            <a:r>
              <a:rPr lang="fr-FR" sz="1600" dirty="0" smtClean="0">
                <a:latin typeface="Times New Roman" pitchFamily="18" charset="0"/>
                <a:cs typeface="Times New Roman" pitchFamily="18" charset="0"/>
              </a:rPr>
              <a:t>sont également impliqués </a:t>
            </a:r>
            <a:r>
              <a:rPr lang="fr-FR" sz="1600" dirty="0">
                <a:latin typeface="Times New Roman" pitchFamily="18" charset="0"/>
                <a:cs typeface="Times New Roman" pitchFamily="18" charset="0"/>
              </a:rPr>
              <a:t>dans la </a:t>
            </a:r>
            <a:r>
              <a:rPr lang="fr-FR" sz="1600" dirty="0" err="1" smtClean="0">
                <a:latin typeface="Times New Roman" pitchFamily="18" charset="0"/>
                <a:cs typeface="Times New Roman" pitchFamily="18" charset="0"/>
              </a:rPr>
              <a:t>co</a:t>
            </a:r>
            <a:r>
              <a:rPr lang="fr-FR" sz="1600" dirty="0" smtClean="0">
                <a:latin typeface="Times New Roman" pitchFamily="18" charset="0"/>
                <a:cs typeface="Times New Roman" pitchFamily="18" charset="0"/>
              </a:rPr>
              <a:t>-stimulation des LT</a:t>
            </a:r>
          </a:p>
          <a:p>
            <a:pPr marL="0" indent="0">
              <a:buNone/>
            </a:pPr>
            <a:r>
              <a:rPr lang="fr-FR" sz="1600" dirty="0">
                <a:latin typeface="Times New Roman" pitchFamily="18" charset="0"/>
                <a:cs typeface="Times New Roman" pitchFamily="18" charset="0"/>
              </a:rPr>
              <a:t>Les LT naïfs, activés par les </a:t>
            </a:r>
            <a:r>
              <a:rPr lang="fr-FR" sz="1600" dirty="0" smtClean="0">
                <a:latin typeface="Times New Roman" pitchFamily="18" charset="0"/>
                <a:cs typeface="Times New Roman" pitchFamily="18" charset="0"/>
              </a:rPr>
              <a:t>DC au </a:t>
            </a:r>
            <a:r>
              <a:rPr lang="fr-FR" sz="1600" dirty="0">
                <a:latin typeface="Times New Roman" pitchFamily="18" charset="0"/>
                <a:cs typeface="Times New Roman" pitchFamily="18" charset="0"/>
              </a:rPr>
              <a:t>niveau des organes </a:t>
            </a:r>
            <a:r>
              <a:rPr lang="fr-FR" sz="1600" dirty="0" smtClean="0">
                <a:latin typeface="Times New Roman" pitchFamily="18" charset="0"/>
                <a:cs typeface="Times New Roman" pitchFamily="18" charset="0"/>
              </a:rPr>
              <a:t>lymphoïdes secondaires</a:t>
            </a:r>
            <a:r>
              <a:rPr lang="fr-FR" sz="1600" dirty="0">
                <a:latin typeface="Times New Roman" pitchFamily="18" charset="0"/>
                <a:cs typeface="Times New Roman" pitchFamily="18" charset="0"/>
              </a:rPr>
              <a:t>, vont proliférer et se</a:t>
            </a:r>
          </a:p>
          <a:p>
            <a:pPr marL="0" indent="0">
              <a:buNone/>
            </a:pPr>
            <a:r>
              <a:rPr lang="fr-FR" sz="1600" dirty="0">
                <a:latin typeface="Times New Roman" pitchFamily="18" charset="0"/>
                <a:cs typeface="Times New Roman" pitchFamily="18" charset="0"/>
              </a:rPr>
              <a:t>différencier en cellules T </a:t>
            </a:r>
            <a:r>
              <a:rPr lang="fr-FR" sz="1600" dirty="0" smtClean="0">
                <a:latin typeface="Times New Roman" pitchFamily="18" charset="0"/>
                <a:cs typeface="Times New Roman" pitchFamily="18" charset="0"/>
              </a:rPr>
              <a:t>effectrices de </a:t>
            </a:r>
            <a:r>
              <a:rPr lang="fr-FR" sz="1600" dirty="0">
                <a:latin typeface="Times New Roman" pitchFamily="18" charset="0"/>
                <a:cs typeface="Times New Roman" pitchFamily="18" charset="0"/>
              </a:rPr>
              <a:t>type « </a:t>
            </a:r>
            <a:r>
              <a:rPr lang="fr-FR" sz="1600" dirty="0" err="1">
                <a:latin typeface="Times New Roman" pitchFamily="18" charset="0"/>
                <a:cs typeface="Times New Roman" pitchFamily="18" charset="0"/>
              </a:rPr>
              <a:t>helper</a:t>
            </a:r>
            <a:r>
              <a:rPr lang="fr-FR" sz="1600" dirty="0">
                <a:latin typeface="Times New Roman" pitchFamily="18" charset="0"/>
                <a:cs typeface="Times New Roman" pitchFamily="18" charset="0"/>
              </a:rPr>
              <a:t> » (TH) ou </a:t>
            </a:r>
            <a:r>
              <a:rPr lang="fr-FR" sz="1600" dirty="0" smtClean="0">
                <a:latin typeface="Times New Roman" pitchFamily="18" charset="0"/>
                <a:cs typeface="Times New Roman" pitchFamily="18" charset="0"/>
              </a:rPr>
              <a:t>cytotoxiques (CTL</a:t>
            </a:r>
            <a:r>
              <a:rPr lang="fr-FR" sz="1600" dirty="0">
                <a:latin typeface="Times New Roman" pitchFamily="18" charset="0"/>
                <a:cs typeface="Times New Roman" pitchFamily="18" charset="0"/>
              </a:rPr>
              <a:t>) pour les LT CD4+ </a:t>
            </a:r>
            <a:r>
              <a:rPr lang="fr-FR" sz="1600" dirty="0" smtClean="0">
                <a:latin typeface="Times New Roman" pitchFamily="18" charset="0"/>
                <a:cs typeface="Times New Roman" pitchFamily="18" charset="0"/>
              </a:rPr>
              <a:t>et les </a:t>
            </a:r>
            <a:r>
              <a:rPr lang="fr-FR" sz="1600" dirty="0">
                <a:latin typeface="Times New Roman" pitchFamily="18" charset="0"/>
                <a:cs typeface="Times New Roman" pitchFamily="18" charset="0"/>
              </a:rPr>
              <a:t>LT CD8+ respectivement. Les LT</a:t>
            </a:r>
          </a:p>
        </p:txBody>
      </p:sp>
    </p:spTree>
    <p:extLst>
      <p:ext uri="{BB962C8B-B14F-4D97-AF65-F5344CB8AC3E}">
        <p14:creationId xmlns="" xmlns:p14="http://schemas.microsoft.com/office/powerpoint/2010/main" val="19390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908720"/>
            <a:ext cx="8153400" cy="504056"/>
          </a:xfrm>
        </p:spPr>
        <p:txBody>
          <a:bodyPr>
            <a:normAutofit fontScale="90000"/>
          </a:bodyPr>
          <a:lstStyle/>
          <a:p>
            <a:r>
              <a:rPr lang="fr-FR" altLang="fr-FR" sz="4000" dirty="0" smtClean="0">
                <a:latin typeface="Comic Sans MS" pitchFamily="66" charset="0"/>
              </a:rPr>
              <a:t>Les stratégies </a:t>
            </a:r>
            <a:r>
              <a:rPr lang="fr-FR" altLang="fr-FR" sz="4000" dirty="0" err="1" smtClean="0">
                <a:latin typeface="Comic Sans MS" pitchFamily="66" charset="0"/>
              </a:rPr>
              <a:t>immunothérapeutiques</a:t>
            </a:r>
            <a:r>
              <a:rPr lang="fr-FR" altLang="fr-FR" dirty="0" smtClean="0">
                <a:latin typeface="Comic Sans MS" pitchFamily="66" charset="0"/>
              </a:rPr>
              <a:t/>
            </a:r>
            <a:br>
              <a:rPr lang="fr-FR" altLang="fr-FR" dirty="0" smtClean="0">
                <a:latin typeface="Comic Sans MS" pitchFamily="66" charset="0"/>
              </a:rPr>
            </a:br>
            <a:r>
              <a:rPr lang="fr-FR" dirty="0" smtClean="0"/>
              <a:t/>
            </a:r>
            <a:br>
              <a:rPr lang="fr-FR" dirty="0" smtClean="0"/>
            </a:br>
            <a:endParaRPr lang="fr-FR" dirty="0"/>
          </a:p>
        </p:txBody>
      </p:sp>
      <p:graphicFrame>
        <p:nvGraphicFramePr>
          <p:cNvPr id="13" name="Diagramme 12"/>
          <p:cNvGraphicFramePr/>
          <p:nvPr/>
        </p:nvGraphicFramePr>
        <p:xfrm>
          <a:off x="1524000" y="1988840"/>
          <a:ext cx="643237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m.PNG"/>
          <p:cNvPicPr>
            <a:picLocks noChangeAspect="1"/>
          </p:cNvPicPr>
          <p:nvPr/>
        </p:nvPicPr>
        <p:blipFill>
          <a:blip r:embed="rId2" cstate="print"/>
          <a:stretch>
            <a:fillRect/>
          </a:stretch>
        </p:blipFill>
        <p:spPr>
          <a:xfrm>
            <a:off x="499494" y="692696"/>
            <a:ext cx="8320978" cy="55446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800" b="1" i="1" dirty="0" smtClean="0">
                <a:latin typeface="Times New Roman" pitchFamily="18" charset="0"/>
                <a:cs typeface="Times New Roman" pitchFamily="18" charset="0"/>
              </a:rPr>
              <a:t>Introduction</a:t>
            </a:r>
            <a:endParaRPr lang="fr-FR" sz="4800"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0" y="1556792"/>
            <a:ext cx="8766048" cy="4997152"/>
          </a:xfrm>
        </p:spPr>
        <p:txBody>
          <a:bodyPr>
            <a:noAutofit/>
          </a:bodyPr>
          <a:lstStyle/>
          <a:p>
            <a:pPr marL="0" indent="0">
              <a:buNone/>
            </a:pPr>
            <a:r>
              <a:rPr lang="fr-FR" sz="2000" dirty="0" smtClean="0">
                <a:latin typeface="Times New Roman" pitchFamily="18" charset="0"/>
                <a:cs typeface="Times New Roman" pitchFamily="18" charset="0"/>
              </a:rPr>
              <a:t>Le cancer est une pathologie des organismes complexes car ils possèdent des tissus renouvelables, expliquant ainsi leur susceptibilité aux cancers.</a:t>
            </a:r>
          </a:p>
          <a:p>
            <a:pPr marL="0" indent="0">
              <a:buNone/>
            </a:pPr>
            <a:r>
              <a:rPr lang="fr-FR" sz="2000" dirty="0" smtClean="0">
                <a:latin typeface="Times New Roman" pitchFamily="18" charset="0"/>
                <a:cs typeface="Times New Roman" pitchFamily="18" charset="0"/>
              </a:rPr>
              <a:t>Cependant, ce phénomène présente l’inconvénient majeur d’entraîner des mutations au sein du génome, conférant à la cellule un phénotype malin. Le cancer peut donc être défini comme une </a:t>
            </a:r>
            <a:r>
              <a:rPr lang="fr-FR" sz="2400" b="1" i="1" dirty="0" smtClean="0">
                <a:solidFill>
                  <a:srgbClr val="FF0000"/>
                </a:solidFill>
                <a:latin typeface="Times New Roman" pitchFamily="18" charset="0"/>
                <a:cs typeface="Times New Roman" pitchFamily="18" charset="0"/>
              </a:rPr>
              <a:t>« maladie des gènes ».</a:t>
            </a:r>
            <a:endParaRPr lang="fr-FR" sz="2000" b="1" i="1" dirty="0" smtClean="0">
              <a:solidFill>
                <a:srgbClr val="FF0000"/>
              </a:solidFill>
              <a:latin typeface="Times New Roman" pitchFamily="18" charset="0"/>
              <a:cs typeface="Times New Roman" pitchFamily="18" charset="0"/>
            </a:endParaRPr>
          </a:p>
          <a:p>
            <a:pPr marL="0" indent="0">
              <a:buNone/>
            </a:pPr>
            <a:r>
              <a:rPr lang="fr-FR" sz="2000" dirty="0" smtClean="0">
                <a:latin typeface="Times New Roman" pitchFamily="18" charset="0"/>
                <a:cs typeface="Times New Roman" pitchFamily="18" charset="0"/>
              </a:rPr>
              <a:t>Le développement d’une tumeur au sein d’un organisme est étroitement lié à son système immunitaire. Il est clairement établi qu’il existe un processus </a:t>
            </a:r>
            <a:r>
              <a:rPr lang="fr-FR" sz="2800" b="1" i="1" u="sng" dirty="0" smtClean="0">
                <a:solidFill>
                  <a:srgbClr val="7030A0"/>
                </a:solidFill>
                <a:latin typeface="Times New Roman" pitchFamily="18" charset="0"/>
                <a:cs typeface="Times New Roman" pitchFamily="18" charset="0"/>
              </a:rPr>
              <a:t>d’</a:t>
            </a:r>
            <a:r>
              <a:rPr lang="fr-FR" sz="2800" b="1" i="1" u="sng" dirty="0" err="1" smtClean="0">
                <a:solidFill>
                  <a:srgbClr val="7030A0"/>
                </a:solidFill>
                <a:latin typeface="Times New Roman" pitchFamily="18" charset="0"/>
                <a:cs typeface="Times New Roman" pitchFamily="18" charset="0"/>
              </a:rPr>
              <a:t>immuno</a:t>
            </a:r>
            <a:r>
              <a:rPr lang="fr-FR" sz="2800" b="1" i="1" u="sng" dirty="0" smtClean="0">
                <a:solidFill>
                  <a:srgbClr val="7030A0"/>
                </a:solidFill>
                <a:latin typeface="Times New Roman" pitchFamily="18" charset="0"/>
                <a:cs typeface="Times New Roman" pitchFamily="18" charset="0"/>
              </a:rPr>
              <a:t>-surveillance</a:t>
            </a:r>
            <a:r>
              <a:rPr lang="fr-FR" sz="2000" dirty="0" smtClean="0">
                <a:latin typeface="Times New Roman" pitchFamily="18" charset="0"/>
                <a:cs typeface="Times New Roman" pitchFamily="18" charset="0"/>
              </a:rPr>
              <a:t> qui protège l’hôte de la mise en place d’un foyer tumoral comme il est également admis que le système immunitaire facilite la progression tumorale.  Le système immunitaire joue donc un double rôle dans les relations complexes existantes entre l’hôte et la tumeur. </a:t>
            </a:r>
          </a:p>
          <a:p>
            <a:pPr marL="0" indent="0">
              <a:buNone/>
            </a:pPr>
            <a:r>
              <a:rPr lang="fr-FR" sz="2000" dirty="0" smtClean="0">
                <a:latin typeface="Times New Roman" pitchFamily="18" charset="0"/>
                <a:cs typeface="Times New Roman" pitchFamily="18" charset="0"/>
              </a:rPr>
              <a:t>L’objet de notre exposé est de faire le point sur ces différentes interactions en détaillant les acteurs du système immunitaire impliqués dans la mise en place d’une réponse immunitaire anti-tumorale.</a:t>
            </a:r>
          </a:p>
          <a:p>
            <a:pPr marL="0" indent="0">
              <a:buNone/>
            </a:pPr>
            <a:endParaRPr lang="fr-F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latin typeface="Times New Roman" pitchFamily="18" charset="0"/>
                <a:cs typeface="Times New Roman" pitchFamily="18" charset="0"/>
              </a:rPr>
              <a:t>Définition d’une cellule cancéreuse</a:t>
            </a:r>
            <a:endParaRPr lang="fr-FR" b="1" i="1" dirty="0">
              <a:latin typeface="Times New Roman" pitchFamily="18" charset="0"/>
              <a:cs typeface="Times New Roman" pitchFamily="18" charset="0"/>
            </a:endParaRPr>
          </a:p>
        </p:txBody>
      </p:sp>
      <p:pic>
        <p:nvPicPr>
          <p:cNvPr id="4" name="Picture 6" descr="http://cdn-newsdocti.ladmedia.fr/var/newsdoctissimo/storage/images/media/images/medicament_questions-jpg/302956-1-fre-FR/medicament_questions.jpg.jpg"/>
          <p:cNvPicPr>
            <a:picLocks noGrp="1" noChangeAspect="1" noChangeArrowheads="1"/>
          </p:cNvPicPr>
          <p:nvPr>
            <p:ph sz="quarter" idx="1"/>
          </p:nvPr>
        </p:nvPicPr>
        <p:blipFill>
          <a:blip r:embed="rId2" cstate="print"/>
          <a:srcRect/>
          <a:stretch>
            <a:fillRect/>
          </a:stretch>
        </p:blipFill>
        <p:spPr bwMode="auto">
          <a:xfrm flipH="1">
            <a:off x="0" y="3357562"/>
            <a:ext cx="2285984" cy="2892469"/>
          </a:xfrm>
          <a:prstGeom prst="rect">
            <a:avLst/>
          </a:prstGeom>
          <a:noFill/>
        </p:spPr>
      </p:pic>
      <p:sp>
        <p:nvSpPr>
          <p:cNvPr id="6" name="Rectangle à coins arrondis 5"/>
          <p:cNvSpPr/>
          <p:nvPr/>
        </p:nvSpPr>
        <p:spPr>
          <a:xfrm>
            <a:off x="2214546" y="2643182"/>
            <a:ext cx="6749942" cy="3450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fr-FR" sz="3200" dirty="0" smtClean="0">
                <a:latin typeface="Times New Roman" pitchFamily="18" charset="0"/>
                <a:cs typeface="Times New Roman" pitchFamily="18" charset="0"/>
              </a:rPr>
              <a:t>Croissance indéfinie,</a:t>
            </a:r>
          </a:p>
          <a:p>
            <a:pPr>
              <a:buFont typeface="Wingdings" pitchFamily="2" charset="2"/>
              <a:buChar char="ü"/>
            </a:pPr>
            <a:r>
              <a:rPr lang="fr-FR" sz="3200" dirty="0" smtClean="0">
                <a:latin typeface="Times New Roman" pitchFamily="18" charset="0"/>
                <a:cs typeface="Times New Roman" pitchFamily="18" charset="0"/>
              </a:rPr>
              <a:t>Arrêt de différenciation,</a:t>
            </a:r>
          </a:p>
          <a:p>
            <a:pPr>
              <a:buFont typeface="Wingdings" pitchFamily="2" charset="2"/>
              <a:buChar char="ü"/>
            </a:pPr>
            <a:r>
              <a:rPr lang="fr-FR" sz="3200" dirty="0" smtClean="0">
                <a:latin typeface="Times New Roman" pitchFamily="18" charset="0"/>
                <a:cs typeface="Times New Roman" pitchFamily="18" charset="0"/>
              </a:rPr>
              <a:t>Perte de l’inhibition de contact,</a:t>
            </a:r>
          </a:p>
          <a:p>
            <a:pPr>
              <a:buFont typeface="Wingdings" pitchFamily="2" charset="2"/>
              <a:buChar char="ü"/>
            </a:pPr>
            <a:r>
              <a:rPr lang="fr-FR" sz="3200" dirty="0" smtClean="0">
                <a:latin typeface="Times New Roman" pitchFamily="18" charset="0"/>
                <a:cs typeface="Times New Roman" pitchFamily="18" charset="0"/>
              </a:rPr>
              <a:t>Acquisition d’un phénotype invasif. </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31640" y="1628800"/>
            <a:ext cx="7620000" cy="1512168"/>
          </a:xfrm>
        </p:spPr>
        <p:txBody>
          <a:bodyPr>
            <a:normAutofit fontScale="90000"/>
          </a:bodyPr>
          <a:lstStyle/>
          <a:p>
            <a:r>
              <a:rPr lang="fr-FR" sz="3600" b="1" i="1" dirty="0" smtClean="0">
                <a:solidFill>
                  <a:schemeClr val="tx1"/>
                </a:solidFill>
                <a:latin typeface="Times New Roman" pitchFamily="18" charset="0"/>
                <a:cs typeface="Times New Roman" pitchFamily="18" charset="0"/>
              </a:rPr>
              <a:t>De nombreux facteurs sont susceptibles d’influencer l’évolution du cancer</a:t>
            </a:r>
            <a:r>
              <a:rPr lang="fr-FR" b="1" i="1" dirty="0" smtClean="0">
                <a:solidFill>
                  <a:schemeClr val="tx1"/>
                </a:solidFill>
                <a:latin typeface="Times New Roman" pitchFamily="18" charset="0"/>
                <a:cs typeface="Times New Roman" pitchFamily="18" charset="0"/>
              </a:rPr>
              <a:t/>
            </a:r>
            <a:br>
              <a:rPr lang="fr-FR" b="1" i="1" dirty="0" smtClean="0">
                <a:solidFill>
                  <a:schemeClr val="tx1"/>
                </a:solidFill>
                <a:latin typeface="Times New Roman" pitchFamily="18" charset="0"/>
                <a:cs typeface="Times New Roman" pitchFamily="18" charset="0"/>
              </a:rPr>
            </a:br>
            <a:endParaRPr lang="fr-FR" b="1" i="1"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e bas 2"/>
          <p:cNvSpPr/>
          <p:nvPr/>
        </p:nvSpPr>
        <p:spPr>
          <a:xfrm>
            <a:off x="1835696" y="404664"/>
            <a:ext cx="5112568" cy="2448272"/>
          </a:xfrm>
          <a:prstGeom prst="down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1- Les événements génétiques d’origine somatique</a:t>
            </a:r>
            <a:endParaRPr lang="fr-FR" sz="2400" b="1" dirty="0">
              <a:solidFill>
                <a:schemeClr val="tx1"/>
              </a:solidFill>
              <a:latin typeface="Times New Roman" pitchFamily="18" charset="0"/>
              <a:cs typeface="Times New Roman" pitchFamily="18" charset="0"/>
            </a:endParaRPr>
          </a:p>
        </p:txBody>
      </p:sp>
      <p:sp>
        <p:nvSpPr>
          <p:cNvPr id="5" name="Ellipse 4"/>
          <p:cNvSpPr/>
          <p:nvPr/>
        </p:nvSpPr>
        <p:spPr>
          <a:xfrm>
            <a:off x="0" y="2420888"/>
            <a:ext cx="2866369" cy="25514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4000" b="1" dirty="0" smtClean="0">
                <a:solidFill>
                  <a:schemeClr val="tx1"/>
                </a:solidFill>
                <a:latin typeface="Times New Roman" pitchFamily="18" charset="0"/>
                <a:cs typeface="Times New Roman" pitchFamily="18" charset="0"/>
              </a:rPr>
              <a:t>Cellule normale </a:t>
            </a:r>
            <a:endParaRPr lang="fr-FR" sz="4000" b="1" dirty="0">
              <a:solidFill>
                <a:schemeClr val="tx1"/>
              </a:solidFill>
              <a:latin typeface="Times New Roman" pitchFamily="18" charset="0"/>
              <a:cs typeface="Times New Roman" pitchFamily="18" charset="0"/>
            </a:endParaRPr>
          </a:p>
        </p:txBody>
      </p:sp>
      <p:sp>
        <p:nvSpPr>
          <p:cNvPr id="6" name="Flèche droite 5"/>
          <p:cNvSpPr/>
          <p:nvPr/>
        </p:nvSpPr>
        <p:spPr>
          <a:xfrm>
            <a:off x="2987824" y="3212976"/>
            <a:ext cx="3528392" cy="57606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7" name="Explosion 1 6"/>
          <p:cNvSpPr/>
          <p:nvPr/>
        </p:nvSpPr>
        <p:spPr>
          <a:xfrm>
            <a:off x="6300192" y="1988840"/>
            <a:ext cx="2843808" cy="3024336"/>
          </a:xfrm>
          <a:prstGeom prst="irregularSeal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Cellule tumorale</a:t>
            </a:r>
            <a:endParaRPr lang="fr-FR" sz="2800" b="1" dirty="0">
              <a:solidFill>
                <a:schemeClr val="tx1"/>
              </a:solidFill>
              <a:latin typeface="Times New Roman" pitchFamily="18" charset="0"/>
              <a:cs typeface="Times New Roman" pitchFamily="18" charset="0"/>
            </a:endParaRPr>
          </a:p>
        </p:txBody>
      </p:sp>
      <p:sp>
        <p:nvSpPr>
          <p:cNvPr id="11" name="Éclair 10"/>
          <p:cNvSpPr/>
          <p:nvPr/>
        </p:nvSpPr>
        <p:spPr>
          <a:xfrm>
            <a:off x="1619672" y="4581128"/>
            <a:ext cx="2160240" cy="1152128"/>
          </a:xfrm>
          <a:prstGeom prst="lightningBol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2" name="Rectangle à coins arrondis 11"/>
          <p:cNvSpPr/>
          <p:nvPr/>
        </p:nvSpPr>
        <p:spPr>
          <a:xfrm>
            <a:off x="3779912" y="5589240"/>
            <a:ext cx="237626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i="1" dirty="0" smtClean="0">
                <a:latin typeface="Times New Roman" pitchFamily="18" charset="0"/>
                <a:cs typeface="Times New Roman" pitchFamily="18" charset="0"/>
              </a:rPr>
              <a:t>DEREGULATION</a:t>
            </a:r>
            <a:endParaRPr lang="fr-FR"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23528" y="4437112"/>
            <a:ext cx="8208912" cy="2232248"/>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a:lstStyle/>
          <a:p>
            <a:r>
              <a:rPr lang="fr-FR" sz="2800" i="1" dirty="0" smtClean="0">
                <a:latin typeface="Times New Roman" pitchFamily="18" charset="0"/>
                <a:cs typeface="Times New Roman" pitchFamily="18" charset="0"/>
              </a:rPr>
              <a:t>La dérégulation engendrée par les évènements génétiques vont pousser l’hôte à participer ainsi à l’expansion des cellules qui recrutent son stroma et son système vasculaire pour leur développement et l’invasion des tissus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fr-FR"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Image 6" descr="Sans titre.png"/>
          <p:cNvPicPr>
            <a:picLocks noChangeAspect="1"/>
          </p:cNvPicPr>
          <p:nvPr/>
        </p:nvPicPr>
        <p:blipFill>
          <a:blip r:embed="rId2" cstate="print">
            <a:lum contrast="7000"/>
          </a:blip>
          <a:stretch>
            <a:fillRect/>
          </a:stretch>
        </p:blipFill>
        <p:spPr>
          <a:xfrm>
            <a:off x="323528" y="0"/>
            <a:ext cx="7992888" cy="44371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23528" y="1916832"/>
            <a:ext cx="8442520" cy="2448272"/>
          </a:xfrm>
          <a:ln w="38100"/>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fr-FR" dirty="0" smtClean="0">
                <a:latin typeface="Times New Roman" pitchFamily="18" charset="0"/>
                <a:cs typeface="Times New Roman" pitchFamily="18" charset="0"/>
              </a:rPr>
              <a:t>2- Il existe aussi certains gènes, appelés </a:t>
            </a:r>
            <a:r>
              <a:rPr lang="fr-FR" sz="3200" b="1" i="1" u="sng" dirty="0" smtClean="0">
                <a:solidFill>
                  <a:srgbClr val="FF0000"/>
                </a:solidFill>
                <a:latin typeface="Times New Roman" pitchFamily="18" charset="0"/>
                <a:cs typeface="Times New Roman" pitchFamily="18" charset="0"/>
              </a:rPr>
              <a:t>proto-oncogènes</a:t>
            </a:r>
            <a:r>
              <a:rPr lang="fr-FR" sz="3200"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présents dans les cellules normales, peuvent être activés en </a:t>
            </a:r>
            <a:r>
              <a:rPr lang="fr-FR" b="1" i="1" dirty="0" smtClean="0">
                <a:latin typeface="Times New Roman" pitchFamily="18" charset="0"/>
                <a:cs typeface="Times New Roman" pitchFamily="18" charset="0"/>
              </a:rPr>
              <a:t>oncogènes</a:t>
            </a:r>
            <a:r>
              <a:rPr lang="fr-FR" dirty="0" smtClean="0">
                <a:latin typeface="Times New Roman" pitchFamily="18" charset="0"/>
                <a:cs typeface="Times New Roman" pitchFamily="18" charset="0"/>
              </a:rPr>
              <a:t> et acquérir ainsi le pouvoir de transformer une cellule normale en cellule maligne en stimulant la prolifération cellulaire</a:t>
            </a:r>
            <a:endParaRPr lang="fr-FR" dirty="0">
              <a:latin typeface="Times New Roman" pitchFamily="18" charset="0"/>
              <a:cs typeface="Times New Roman" pitchFamily="18" charset="0"/>
            </a:endParaRPr>
          </a:p>
        </p:txBody>
      </p:sp>
      <p:sp>
        <p:nvSpPr>
          <p:cNvPr id="5" name="Rectangle 4"/>
          <p:cNvSpPr/>
          <p:nvPr/>
        </p:nvSpPr>
        <p:spPr>
          <a:xfrm>
            <a:off x="539552" y="4869160"/>
            <a:ext cx="7776864" cy="1800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2400" b="1" i="1" u="sng" dirty="0" smtClean="0">
                <a:solidFill>
                  <a:srgbClr val="FF0000"/>
                </a:solidFill>
                <a:latin typeface="Times New Roman" pitchFamily="18" charset="0"/>
                <a:cs typeface="Times New Roman" pitchFamily="18" charset="0"/>
              </a:rPr>
              <a:t>Proto-oncogène: </a:t>
            </a:r>
            <a:r>
              <a:rPr lang="fr-FR" sz="2000"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cs typeface="Times New Roman" pitchFamily="18" charset="0"/>
              </a:rPr>
              <a:t>sont les régulateurs positifs de la prolifération cellulaire (les «accélérateurs»)</a:t>
            </a:r>
          </a:p>
          <a:p>
            <a:r>
              <a:rPr lang="fr-FR" sz="2800" b="1" i="1" u="sng" dirty="0" smtClean="0">
                <a:solidFill>
                  <a:srgbClr val="FF0000"/>
                </a:solidFill>
                <a:latin typeface="Times New Roman" pitchFamily="18" charset="0"/>
                <a:cs typeface="Times New Roman" pitchFamily="18" charset="0"/>
              </a:rPr>
              <a:t>Oncogène</a:t>
            </a:r>
            <a:r>
              <a:rPr lang="fr-FR" sz="2400" b="1" dirty="0" smtClean="0">
                <a:solidFill>
                  <a:schemeClr val="tx1"/>
                </a:solidFill>
                <a:latin typeface="Times New Roman" pitchFamily="18" charset="0"/>
                <a:cs typeface="Times New Roman" pitchFamily="18" charset="0"/>
              </a:rPr>
              <a:t>: sont une catégorie de gène dont l'expression favorise la survenue de cancers</a:t>
            </a:r>
            <a:endParaRPr lang="fr-F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i="1" dirty="0" smtClean="0">
                <a:latin typeface="Times New Roman" pitchFamily="18" charset="0"/>
                <a:cs typeface="Times New Roman" pitchFamily="18" charset="0"/>
              </a:rPr>
              <a:t>CANCERS ET VASCULARISATION TUMORALE</a:t>
            </a:r>
            <a:endParaRPr lang="fr-FR" dirty="0"/>
          </a:p>
        </p:txBody>
      </p:sp>
      <p:sp>
        <p:nvSpPr>
          <p:cNvPr id="4" name="Nuage 3"/>
          <p:cNvSpPr/>
          <p:nvPr/>
        </p:nvSpPr>
        <p:spPr>
          <a:xfrm>
            <a:off x="285720" y="2000240"/>
            <a:ext cx="2267744" cy="1008112"/>
          </a:xfrm>
          <a:prstGeom prst="cloud">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solidFill>
                  <a:schemeClr val="tx1"/>
                </a:solidFill>
              </a:rPr>
              <a:t>nutriments</a:t>
            </a:r>
            <a:endParaRPr lang="fr-FR" sz="2400" dirty="0">
              <a:solidFill>
                <a:schemeClr val="tx1"/>
              </a:solidFill>
            </a:endParaRPr>
          </a:p>
        </p:txBody>
      </p:sp>
      <p:sp>
        <p:nvSpPr>
          <p:cNvPr id="5" name="Nuage 4"/>
          <p:cNvSpPr/>
          <p:nvPr/>
        </p:nvSpPr>
        <p:spPr>
          <a:xfrm>
            <a:off x="6215074" y="1857364"/>
            <a:ext cx="2267744" cy="1008112"/>
          </a:xfrm>
          <a:prstGeom prst="cloud">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dirty="0" smtClean="0">
                <a:solidFill>
                  <a:schemeClr val="tx1"/>
                </a:solidFill>
              </a:rPr>
              <a:t>énergie</a:t>
            </a:r>
            <a:endParaRPr lang="fr-FR" sz="2800" dirty="0">
              <a:solidFill>
                <a:schemeClr val="tx1"/>
              </a:solidFill>
            </a:endParaRPr>
          </a:p>
        </p:txBody>
      </p:sp>
      <p:pic>
        <p:nvPicPr>
          <p:cNvPr id="6" name="Image 5" descr="vaisseaux-sanguins.jpg"/>
          <p:cNvPicPr>
            <a:picLocks noChangeAspect="1"/>
          </p:cNvPicPr>
          <p:nvPr/>
        </p:nvPicPr>
        <p:blipFill>
          <a:blip r:embed="rId2"/>
          <a:stretch>
            <a:fillRect/>
          </a:stretch>
        </p:blipFill>
        <p:spPr>
          <a:xfrm>
            <a:off x="2857488" y="1643050"/>
            <a:ext cx="2857520" cy="2357430"/>
          </a:xfrm>
          <a:prstGeom prst="rect">
            <a:avLst/>
          </a:prstGeom>
        </p:spPr>
      </p:pic>
      <p:sp>
        <p:nvSpPr>
          <p:cNvPr id="18" name="Flèche courbée vers le bas 17"/>
          <p:cNvSpPr/>
          <p:nvPr/>
        </p:nvSpPr>
        <p:spPr>
          <a:xfrm>
            <a:off x="5643570" y="1643050"/>
            <a:ext cx="1357322" cy="428628"/>
          </a:xfrm>
          <a:prstGeom prst="curvedDownArrow">
            <a:avLst>
              <a:gd name="adj1" fmla="val 25000"/>
              <a:gd name="adj2" fmla="val 50000"/>
              <a:gd name="adj3" fmla="val 609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courbée vers le bas 19"/>
          <p:cNvSpPr/>
          <p:nvPr/>
        </p:nvSpPr>
        <p:spPr>
          <a:xfrm rot="10800000">
            <a:off x="1307241" y="2916088"/>
            <a:ext cx="1532251" cy="610269"/>
          </a:xfrm>
          <a:prstGeom prst="curvedDownArrow">
            <a:avLst>
              <a:gd name="adj1" fmla="val 25000"/>
              <a:gd name="adj2" fmla="val 50000"/>
              <a:gd name="adj3" fmla="val 41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Explosion 2 21"/>
          <p:cNvSpPr/>
          <p:nvPr/>
        </p:nvSpPr>
        <p:spPr>
          <a:xfrm>
            <a:off x="571472" y="5000612"/>
            <a:ext cx="3357586" cy="1857388"/>
          </a:xfrm>
          <a:prstGeom prst="irregularSeal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000" b="1" i="1" dirty="0" smtClean="0">
                <a:solidFill>
                  <a:schemeClr val="tx1"/>
                </a:solidFill>
                <a:latin typeface="Times New Roman" pitchFamily="18" charset="0"/>
                <a:cs typeface="Times New Roman" pitchFamily="18" charset="0"/>
              </a:rPr>
              <a:t>Cellule tumorale</a:t>
            </a:r>
            <a:endParaRPr lang="fr-FR" sz="2000" b="1" i="1" dirty="0">
              <a:solidFill>
                <a:schemeClr val="tx1"/>
              </a:solidFill>
              <a:latin typeface="Times New Roman" pitchFamily="18" charset="0"/>
              <a:cs typeface="Times New Roman" pitchFamily="18" charset="0"/>
            </a:endParaRPr>
          </a:p>
        </p:txBody>
      </p:sp>
      <p:sp>
        <p:nvSpPr>
          <p:cNvPr id="23" name="Rectangle à coins arrondis 22"/>
          <p:cNvSpPr/>
          <p:nvPr/>
        </p:nvSpPr>
        <p:spPr>
          <a:xfrm>
            <a:off x="4786314" y="5214950"/>
            <a:ext cx="3214710" cy="16430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solidFill>
                  <a:schemeClr val="tx1"/>
                </a:solidFill>
                <a:latin typeface="Times New Roman" pitchFamily="18" charset="0"/>
                <a:cs typeface="Times New Roman" pitchFamily="18" charset="0"/>
              </a:rPr>
              <a:t>facteur de croissance</a:t>
            </a:r>
          </a:p>
          <a:p>
            <a:pPr algn="ctr"/>
            <a:r>
              <a:rPr lang="fr-FR" sz="2400" b="1" dirty="0" smtClean="0">
                <a:solidFill>
                  <a:schemeClr val="tx1"/>
                </a:solidFill>
                <a:latin typeface="Times New Roman" pitchFamily="18" charset="0"/>
                <a:cs typeface="Times New Roman" pitchFamily="18" charset="0"/>
              </a:rPr>
              <a:t> V-EGF </a:t>
            </a:r>
          </a:p>
          <a:p>
            <a:pPr algn="ctr"/>
            <a:r>
              <a:rPr lang="fr-FR" sz="2400" b="1" dirty="0" smtClean="0">
                <a:solidFill>
                  <a:schemeClr val="tx1"/>
                </a:solidFill>
                <a:latin typeface="Times New Roman" pitchFamily="18" charset="0"/>
                <a:cs typeface="Times New Roman" pitchFamily="18" charset="0"/>
              </a:rPr>
              <a:t>(endothélium vasculaire)</a:t>
            </a:r>
            <a:endParaRPr lang="fr-FR" sz="2400" b="1" dirty="0">
              <a:solidFill>
                <a:schemeClr val="tx1"/>
              </a:solidFill>
              <a:latin typeface="Times New Roman" pitchFamily="18" charset="0"/>
              <a:cs typeface="Times New Roman" pitchFamily="18" charset="0"/>
            </a:endParaRPr>
          </a:p>
        </p:txBody>
      </p:sp>
      <p:sp>
        <p:nvSpPr>
          <p:cNvPr id="26" name="Flèche droite 25"/>
          <p:cNvSpPr/>
          <p:nvPr/>
        </p:nvSpPr>
        <p:spPr>
          <a:xfrm>
            <a:off x="3500430" y="5857892"/>
            <a:ext cx="1643074" cy="3571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9" name="Flèche vers le haut 28"/>
          <p:cNvSpPr/>
          <p:nvPr/>
        </p:nvSpPr>
        <p:spPr>
          <a:xfrm>
            <a:off x="5000628" y="3857628"/>
            <a:ext cx="428628" cy="150019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Organigramme : Alternative 29"/>
          <p:cNvSpPr/>
          <p:nvPr/>
        </p:nvSpPr>
        <p:spPr>
          <a:xfrm>
            <a:off x="5429256" y="4214818"/>
            <a:ext cx="3000396" cy="85725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i="1" dirty="0" err="1" smtClean="0">
                <a:solidFill>
                  <a:schemeClr val="tx1"/>
                </a:solidFill>
                <a:latin typeface="Times New Roman" pitchFamily="18" charset="0"/>
                <a:cs typeface="Times New Roman" pitchFamily="18" charset="0"/>
              </a:rPr>
              <a:t>néovascularisation</a:t>
            </a:r>
            <a:r>
              <a:rPr lang="fr-FR" sz="2400" b="1" i="1" dirty="0" smtClean="0">
                <a:solidFill>
                  <a:schemeClr val="tx1"/>
                </a:solidFill>
                <a:latin typeface="Times New Roman" pitchFamily="18" charset="0"/>
                <a:cs typeface="Times New Roman" pitchFamily="18" charset="0"/>
              </a:rPr>
              <a:t> tumorale</a:t>
            </a:r>
            <a:endParaRPr lang="fr-FR" sz="2400" b="1" i="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595</TotalTime>
  <Words>1399</Words>
  <Application>Microsoft Office PowerPoint</Application>
  <PresentationFormat>Affichage à l'écran (4:3)</PresentationFormat>
  <Paragraphs>109</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Médian</vt:lpstr>
      <vt:lpstr>Cancer et système immunitaire</vt:lpstr>
      <vt:lpstr>Plan</vt:lpstr>
      <vt:lpstr>Introduction</vt:lpstr>
      <vt:lpstr>Définition d’une cellule cancéreuse</vt:lpstr>
      <vt:lpstr>De nombreux facteurs sont susceptibles d’influencer l’évolution du cancer </vt:lpstr>
      <vt:lpstr>Diapositive 6</vt:lpstr>
      <vt:lpstr>Diapositive 7</vt:lpstr>
      <vt:lpstr>Diapositive 8</vt:lpstr>
      <vt:lpstr>CANCERS ET VASCULARISATION TUMORALE</vt:lpstr>
      <vt:lpstr>Le concept d’immuno-surveillance</vt:lpstr>
      <vt:lpstr>Diapositive 11</vt:lpstr>
      <vt:lpstr>Diapositive 12</vt:lpstr>
      <vt:lpstr>Les cellules impliquées dans la réponse  immune antitumorale </vt:lpstr>
      <vt:lpstr>Bases moléculaires et cellulaires de la réponse immunitaire anti-tumorale</vt:lpstr>
      <vt:lpstr>Diapositive 15</vt:lpstr>
      <vt:lpstr>À dire</vt:lpstr>
      <vt:lpstr>Immunité non spécifique</vt:lpstr>
      <vt:lpstr>Mode d’action de l’IFN-γ </vt:lpstr>
      <vt:lpstr>lymphocytes T CD8+ et T CD4+</vt:lpstr>
      <vt:lpstr>Immunité spécifique</vt:lpstr>
      <vt:lpstr>Dans le cas tumoral </vt:lpstr>
      <vt:lpstr>Les stratégies immunothérapeutiques  </vt:lpstr>
      <vt:lpstr>Diapositive 23</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et système immunitaire</dc:title>
  <dc:creator>Hocine Choukrane</dc:creator>
  <cp:lastModifiedBy>Lilis</cp:lastModifiedBy>
  <cp:revision>49</cp:revision>
  <dcterms:created xsi:type="dcterms:W3CDTF">2013-11-21T20:26:11Z</dcterms:created>
  <dcterms:modified xsi:type="dcterms:W3CDTF">2013-11-30T17:35:59Z</dcterms:modified>
</cp:coreProperties>
</file>