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66" r:id="rId35"/>
    <p:sldId id="267" r:id="rId36"/>
    <p:sldId id="268" r:id="rId37"/>
    <p:sldId id="269" r:id="rId38"/>
    <p:sldId id="299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24" autoAdjust="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fr-BE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21/11/2013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32398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Analyse d’un article scientifique </a:t>
            </a:r>
            <a:endParaRPr lang="fr-FR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85720" y="1000108"/>
            <a:ext cx="8286808" cy="1262050"/>
          </a:xfrm>
        </p:spPr>
        <p:txBody>
          <a:bodyPr>
            <a:noAutofit/>
          </a:bodyPr>
          <a:lstStyle/>
          <a:p>
            <a:r>
              <a:rPr lang="fr-FR" sz="3200" b="1" i="1" dirty="0" smtClean="0">
                <a:latin typeface="Times New Roman" pitchFamily="18" charset="0"/>
                <a:cs typeface="Times New Roman" pitchFamily="18" charset="0"/>
              </a:rPr>
              <a:t>Le contrôle de l’initiation à la neurogenèse par la voie de signalisation «B-</a:t>
            </a:r>
            <a:r>
              <a:rPr lang="fr-FR" sz="3200" b="1" i="1" dirty="0" err="1" smtClean="0">
                <a:latin typeface="Times New Roman" pitchFamily="18" charset="0"/>
                <a:cs typeface="Times New Roman" pitchFamily="18" charset="0"/>
              </a:rPr>
              <a:t>caténine</a:t>
            </a:r>
            <a:r>
              <a:rPr lang="fr-FR" sz="3200" b="1" i="1" dirty="0" smtClean="0">
                <a:latin typeface="Times New Roman" pitchFamily="18" charset="0"/>
                <a:cs typeface="Times New Roman" pitchFamily="18" charset="0"/>
              </a:rPr>
              <a:t>» de la </a:t>
            </a:r>
            <a:r>
              <a:rPr lang="fr-FR" sz="3200" b="1" i="1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3200" b="1" i="1" dirty="0" smtClean="0">
                <a:latin typeface="Times New Roman" pitchFamily="18" charset="0"/>
                <a:cs typeface="Times New Roman" pitchFamily="18" charset="0"/>
              </a:rPr>
              <a:t> dans le cortex des mammifères ainsi que dans la spécification cellulaire </a:t>
            </a:r>
            <a:r>
              <a:rPr lang="fr-FR" sz="3200" b="1" i="1" dirty="0" err="1" smtClean="0">
                <a:latin typeface="Times New Roman" pitchFamily="18" charset="0"/>
                <a:cs typeface="Times New Roman" pitchFamily="18" charset="0"/>
              </a:rPr>
              <a:t>hippocampique</a:t>
            </a:r>
            <a:endParaRPr lang="fr-FR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re 3"/>
          <p:cNvSpPr txBox="1">
            <a:spLocks/>
          </p:cNvSpPr>
          <p:nvPr/>
        </p:nvSpPr>
        <p:spPr>
          <a:xfrm>
            <a:off x="2786050" y="5000636"/>
            <a:ext cx="5986450" cy="160972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Fait</a:t>
            </a:r>
            <a:r>
              <a:rPr kumimoji="0" lang="fr-FR" sz="2400" b="1" i="1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par: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i="1" baseline="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CHALAL</a:t>
            </a:r>
            <a:r>
              <a:rPr lang="fr-FR" sz="2400" b="1" i="1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fr-FR" sz="2400" b="1" i="1" dirty="0" err="1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Ikram</a:t>
            </a:r>
            <a:endParaRPr lang="fr-FR" sz="2400" b="1" i="1" dirty="0" smtClean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TIAIBA</a:t>
            </a:r>
            <a:r>
              <a:rPr kumimoji="0" lang="fr-FR" sz="2400" b="1" i="1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fr-FR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Imene</a:t>
            </a:r>
            <a:endParaRPr kumimoji="0" lang="fr-FR" sz="2400" b="1" i="1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i="1" baseline="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CHOUKRANE</a:t>
            </a:r>
            <a:r>
              <a:rPr lang="fr-FR" sz="2400" b="1" i="1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fr-FR" sz="2400" b="1" i="1" dirty="0" err="1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Thilelli</a:t>
            </a:r>
            <a:endParaRPr lang="fr-FR" sz="2400" b="1" i="1" dirty="0" smtClean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AIT</a:t>
            </a:r>
            <a:r>
              <a:rPr kumimoji="0" lang="fr-FR" sz="2400" b="1" i="1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BELKACEM Maya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i="1" baseline="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ALLAM</a:t>
            </a:r>
            <a:r>
              <a:rPr lang="fr-FR" sz="2400" b="1" i="1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Karima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M1 GD 2013-2014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6117" y="-1285906"/>
            <a:ext cx="2643206" cy="821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1000100" y="4714884"/>
            <a:ext cx="6912768" cy="144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Figures ( D, G, J)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Hybridation In situ sur sections sagittales au niveau du cortex de la souris Bat-Gal 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entre E10.5 et E12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42844" y="428604"/>
            <a:ext cx="885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Les Mouvements graduels de l'activité  de la voie </a:t>
            </a:r>
            <a:r>
              <a:rPr lang="fr-FR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canonique loin du cortex latéral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736"/>
            <a:ext cx="2476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500174"/>
            <a:ext cx="3888479" cy="485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395536" y="3786190"/>
            <a:ext cx="4248472" cy="25231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C, E, H, K) Bat –Gal</a:t>
            </a:r>
          </a:p>
          <a:p>
            <a:pPr algn="ctr"/>
            <a:r>
              <a:rPr lang="fr-F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sections de E9.5-E12.5</a:t>
            </a:r>
          </a:p>
          <a:p>
            <a:pPr algn="ctr"/>
            <a:r>
              <a:rPr lang="fr-F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Montrant la disparition graduelle de l'activité dans la direction postérieure et latérale à moyenne ; 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 </a:t>
            </a:r>
            <a:r>
              <a:rPr lang="fr-FR" sz="2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fleches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montre  l’activité de la </a:t>
            </a:r>
            <a:r>
              <a:rPr lang="fr-FR" sz="2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dans les marges latérales du télencéphale dorsal </a:t>
            </a:r>
            <a:endParaRPr lang="fr-FR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44" y="428604"/>
            <a:ext cx="885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Les Mouvements graduels de l'activité  de la voie </a:t>
            </a:r>
            <a:r>
              <a:rPr lang="fr-FR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canonique loin du cortex latéral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357298"/>
            <a:ext cx="250033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à coins arrondis 4"/>
          <p:cNvSpPr/>
          <p:nvPr/>
        </p:nvSpPr>
        <p:spPr>
          <a:xfrm>
            <a:off x="1000100" y="2500306"/>
            <a:ext cx="4752528" cy="30243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F, I , L) 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Hybridation In situ avec l'Axin2 exploré sur des sections de  E10.5-E12.5</a:t>
            </a:r>
          </a:p>
          <a:p>
            <a:pPr algn="ctr"/>
            <a:endParaRPr lang="fr-FR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fr-FR" sz="2800" i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fr-FR" sz="2800" i="1" dirty="0" smtClean="0">
              <a:solidFill>
                <a:srgbClr val="7030A0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01752" y="2571744"/>
            <a:ext cx="8503920" cy="15716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531813" marR="0" lvl="0" indent="-4365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romanUcPeriod" startAt="2"/>
              <a:tabLst/>
              <a:defRPr/>
            </a:pPr>
            <a:r>
              <a:rPr lang="fr-FR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La progression de la neurogenèse dans le néocortex est complémentaire au retrait du gradient de la signalisation canonique </a:t>
            </a:r>
            <a:r>
              <a:rPr lang="fr-FR" sz="31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Wnt</a:t>
            </a:r>
            <a:endParaRPr lang="fr-FR" sz="31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8286721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500034" y="4572008"/>
            <a:ext cx="7992888" cy="15093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Figures (A-O) </a:t>
            </a:r>
          </a:p>
          <a:p>
            <a:pPr algn="ctr"/>
            <a:r>
              <a:rPr lang="fr-FR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Représentent  les sections au niveau du cortex de souris avec expression visualisée de gènes </a:t>
            </a:r>
            <a:r>
              <a:rPr lang="fr-FR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neurogéniques</a:t>
            </a:r>
            <a:r>
              <a:rPr lang="fr-FR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dont : </a:t>
            </a:r>
            <a:r>
              <a:rPr lang="fr-FR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Ngn2 ,pax 6 </a:t>
            </a:r>
            <a:r>
              <a:rPr lang="fr-FR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Tbr</a:t>
            </a:r>
            <a:r>
              <a:rPr lang="fr-FR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2 ,</a:t>
            </a:r>
            <a:r>
              <a:rPr lang="fr-FR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Meis</a:t>
            </a:r>
            <a:r>
              <a:rPr lang="fr-FR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et </a:t>
            </a:r>
            <a:r>
              <a:rPr lang="fr-FR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Tuj</a:t>
            </a:r>
            <a:r>
              <a:rPr lang="fr-FR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1 .</a:t>
            </a:r>
            <a:endParaRPr lang="fr-FR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428604"/>
            <a:ext cx="8534400" cy="558948"/>
          </a:xfrm>
        </p:spPr>
        <p:txBody>
          <a:bodyPr>
            <a:noAutofit/>
          </a:bodyPr>
          <a:lstStyle/>
          <a:p>
            <a:r>
              <a:rPr lang="fr-FR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 neurogenèse progresse dans la direction opposée comparée à l'activité des </a:t>
            </a:r>
            <a:r>
              <a:rPr lang="fr-FR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428736"/>
            <a:ext cx="1838330" cy="485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714348" y="2714620"/>
            <a:ext cx="5000660" cy="24482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Figures(A, F, K) Pax6 L’immunofluorescence montre un changement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latero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-moyen des frontières d'expression (montrées par des flèches) entre les temps  E10.5 et E12.5</a:t>
            </a:r>
            <a:endParaRPr lang="fr-FR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534400" cy="857256"/>
          </a:xfrm>
        </p:spPr>
        <p:txBody>
          <a:bodyPr>
            <a:noAutofit/>
          </a:bodyPr>
          <a:lstStyle/>
          <a:p>
            <a:r>
              <a:rPr lang="fr-FR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 neurogenèse progresse dans la direction opposée comparée à l'activité des </a:t>
            </a:r>
            <a:r>
              <a:rPr lang="fr-FR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endParaRPr lang="fr-FR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428736"/>
            <a:ext cx="2571768" cy="485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357158" y="2857496"/>
            <a:ext cx="4824536" cy="28083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Figures (B, G, L) </a:t>
            </a:r>
          </a:p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Hybridation in situ de Ngn2 qui  montre le début d'expression à E11.5 et l'expansion graduelle vers le mur moyen.</a:t>
            </a:r>
            <a:endParaRPr lang="fr-FR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357298"/>
            <a:ext cx="2881325" cy="50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785786" y="2000240"/>
            <a:ext cx="4464496" cy="41044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Figures (C, H, M) Par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immunocoloration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la Tbr2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été 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observée 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dans les cellules à E10.5 (C), 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mais l'expression au niveau de la zone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subventriculaire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(SVZ) commence à E11.5 au niveau de la frontière dorso-ventrale et grâce aux mouvements dorsales au fil 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temps (</a:t>
            </a:r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 flèches H, M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fr-FR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 neurogenèse progresse dans la direction opposée comparée à l'activité des </a:t>
            </a:r>
            <a:r>
              <a:rPr lang="fr-FR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357298"/>
            <a:ext cx="2647961" cy="50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428596" y="2071678"/>
            <a:ext cx="5500726" cy="36724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Figures (D, i, N) </a:t>
            </a:r>
          </a:p>
          <a:p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Nous </a:t>
            </a:r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montre </a:t>
            </a:r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 le gradient de 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l’immunofluorescence </a:t>
            </a:r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Meis2  s'étend le long </a:t>
            </a:r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télencéphale</a:t>
            </a:r>
            <a:endParaRPr lang="fr-FR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534400" cy="857256"/>
          </a:xfrm>
        </p:spPr>
        <p:txBody>
          <a:bodyPr>
            <a:noAutofit/>
          </a:bodyPr>
          <a:lstStyle/>
          <a:p>
            <a:r>
              <a:rPr lang="fr-FR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 neurogenèse progresse dans la direction opposée comparée à l'activité des </a:t>
            </a:r>
            <a:r>
              <a:rPr lang="fr-FR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357298"/>
            <a:ext cx="2647961" cy="507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785786" y="2143116"/>
            <a:ext cx="4752528" cy="35283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Figures (E, J, O)                                        l’ immunofluorescence de Tuj1 entre E10.5 et E12.5 montre la progression </a:t>
            </a:r>
            <a:r>
              <a:rPr lang="fr-FR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latero</a:t>
            </a:r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-moyenne de la </a:t>
            </a:r>
            <a:r>
              <a:rPr lang="fr-FR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neurogénèse</a:t>
            </a:r>
            <a:endParaRPr lang="fr-FR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534400" cy="857256"/>
          </a:xfrm>
        </p:spPr>
        <p:txBody>
          <a:bodyPr>
            <a:noAutofit/>
          </a:bodyPr>
          <a:lstStyle/>
          <a:p>
            <a:r>
              <a:rPr lang="fr-FR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 neurogenèse progresse dans la direction opposée comparée à l'activité des </a:t>
            </a:r>
            <a:r>
              <a:rPr lang="fr-FR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Présentation de l’article </a:t>
            </a:r>
            <a:endParaRPr lang="fr-FR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56528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Titre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: “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dynamic gradient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signaling controls initiation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neurogenesis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the mammalian cortex and cellular specification in the hippocampus”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Auteurs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200" i="1" dirty="0" err="1" smtClean="0">
                <a:latin typeface="Times New Roman" pitchFamily="18" charset="0"/>
                <a:cs typeface="Times New Roman" pitchFamily="18" charset="0"/>
              </a:rPr>
              <a:t>Ondrej</a:t>
            </a:r>
            <a:r>
              <a:rPr lang="fr-FR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i="1" dirty="0" err="1" smtClean="0">
                <a:latin typeface="Times New Roman" pitchFamily="18" charset="0"/>
                <a:cs typeface="Times New Roman" pitchFamily="18" charset="0"/>
              </a:rPr>
              <a:t>Machon</a:t>
            </a:r>
            <a:r>
              <a:rPr lang="fr-FR" sz="2200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fr-FR" sz="2200" i="1" dirty="0" smtClean="0"/>
              <a:t>Mattias </a:t>
            </a:r>
            <a:r>
              <a:rPr lang="fr-FR" sz="2200" i="1" dirty="0" err="1" smtClean="0"/>
              <a:t>Backman</a:t>
            </a:r>
            <a:r>
              <a:rPr lang="fr-FR" sz="2200" i="1" dirty="0" smtClean="0"/>
              <a:t>, Olga </a:t>
            </a:r>
            <a:r>
              <a:rPr lang="fr-FR" sz="2200" i="1" dirty="0" err="1" smtClean="0"/>
              <a:t>Machonova</a:t>
            </a:r>
            <a:r>
              <a:rPr lang="fr-FR" sz="2200" i="1" dirty="0" smtClean="0"/>
              <a:t>, </a:t>
            </a:r>
            <a:r>
              <a:rPr lang="fr-FR" sz="2200" i="1" dirty="0" err="1" smtClean="0"/>
              <a:t>Zbynek</a:t>
            </a:r>
            <a:r>
              <a:rPr lang="fr-FR" sz="2200" i="1" dirty="0" smtClean="0"/>
              <a:t> </a:t>
            </a:r>
            <a:r>
              <a:rPr lang="fr-FR" sz="2200" i="1" dirty="0" err="1" smtClean="0"/>
              <a:t>Kozmik</a:t>
            </a:r>
            <a:r>
              <a:rPr lang="fr-FR" sz="2200" i="1" dirty="0" smtClean="0"/>
              <a:t>, </a:t>
            </a:r>
            <a:r>
              <a:rPr lang="sv-SE" sz="2200" i="1" dirty="0" smtClean="0"/>
              <a:t>Tomas Vacik, Lill Andersen, Stefan Krauss </a:t>
            </a:r>
          </a:p>
          <a:p>
            <a:pPr>
              <a:buNone/>
            </a:pPr>
            <a:endParaRPr lang="fr-FR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fr-FR" sz="3200" b="1" i="1" u="sng" dirty="0" smtClean="0">
                <a:latin typeface="Times New Roman" pitchFamily="18" charset="0"/>
                <a:cs typeface="Times New Roman" pitchFamily="18" charset="0"/>
              </a:rPr>
              <a:t>Revue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Sciencedirect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Developmental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Biology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2007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 descr="s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000108"/>
            <a:ext cx="2786082" cy="852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8715436" cy="23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899592" y="4149080"/>
            <a:ext cx="7272808" cy="18722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Figures (P-T) </a:t>
            </a:r>
          </a:p>
          <a:p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Montrent des sections sagittales à E12.5 avec </a:t>
            </a:r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Pax6, Ngn2, Tbr2, Meis2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et de </a:t>
            </a:r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Tuj1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respectivement.</a:t>
            </a:r>
          </a:p>
          <a:p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Avec les gradients antérieur-postérieur et antérieur se trouvant à gauche.</a:t>
            </a:r>
            <a:endParaRPr lang="fr-FR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534400" cy="857256"/>
          </a:xfrm>
        </p:spPr>
        <p:txBody>
          <a:bodyPr>
            <a:noAutofit/>
          </a:bodyPr>
          <a:lstStyle/>
          <a:p>
            <a:r>
              <a:rPr lang="fr-FR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 neurogenèse progresse dans la direction opposée comparée à l'activité des </a:t>
            </a:r>
            <a:r>
              <a:rPr lang="fr-FR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2643182"/>
            <a:ext cx="8503920" cy="22860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fr-FR" sz="2800" b="1" i="1" u="sng" dirty="0" smtClean="0">
                <a:latin typeface="Times New Roman" pitchFamily="18" charset="0"/>
                <a:cs typeface="Times New Roman" pitchFamily="18" charset="0"/>
              </a:rPr>
              <a:t>En résumé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l'activité des protéines </a:t>
            </a:r>
            <a:r>
              <a:rPr lang="fr-FR" sz="2800" b="1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canonique  dans le développement du cortex est dynamique et s'affaiblit progressivement dans des zones latérales et antérieures jusqu'à ce qu’elles disparaissent à la naissance.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Activation ectopique de la signalisation </a:t>
            </a:r>
            <a:r>
              <a:rPr lang="fr-FR" dirty="0" err="1" smtClean="0"/>
              <a:t>wnt</a:t>
            </a:r>
            <a:r>
              <a:rPr lang="fr-FR" dirty="0" smtClean="0"/>
              <a:t> canonique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fr-FR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Est-ce que l’initiation de la </a:t>
            </a:r>
            <a:r>
              <a:rPr lang="fr-FR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neurogenèse</a:t>
            </a:r>
            <a:r>
              <a:rPr lang="fr-FR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dépend directement du déclin de l'activité </a:t>
            </a:r>
            <a:r>
              <a:rPr lang="fr-FR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endParaRPr lang="fr-FR" dirty="0"/>
          </a:p>
        </p:txBody>
      </p:sp>
      <p:pic>
        <p:nvPicPr>
          <p:cNvPr id="4" name="Image 3" descr="Sans titre.png"/>
          <p:cNvPicPr>
            <a:picLocks noChangeAspect="1"/>
          </p:cNvPicPr>
          <p:nvPr/>
        </p:nvPicPr>
        <p:blipFill>
          <a:blip r:embed="rId2" cstate="print">
            <a:lum contrast="11000"/>
          </a:blip>
          <a:stretch>
            <a:fillRect/>
          </a:stretch>
        </p:blipFill>
        <p:spPr>
          <a:xfrm>
            <a:off x="755576" y="2420888"/>
            <a:ext cx="7344816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404664"/>
            <a:ext cx="8534400" cy="86409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Visualisation de coupes transversales au niveau du cortex de D6-</a:t>
            </a:r>
            <a:r>
              <a:rPr lang="fr-FR" dirty="0" err="1" smtClean="0"/>
              <a:t>Cre</a:t>
            </a:r>
            <a:r>
              <a:rPr lang="fr-FR" dirty="0" smtClean="0"/>
              <a:t> figure B,C,E,F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32571" r="922" b="53911"/>
          <a:stretch>
            <a:fillRect/>
          </a:stretch>
        </p:blipFill>
        <p:spPr bwMode="auto">
          <a:xfrm>
            <a:off x="251520" y="1484784"/>
            <a:ext cx="84969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Immunofluorecences</a:t>
            </a:r>
            <a:r>
              <a:rPr lang="fr-FR" dirty="0" smtClean="0"/>
              <a:t> de Pax6 (G) et Meis2 (N)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t="46915" r="72238" b="26256"/>
          <a:stretch>
            <a:fillRect/>
          </a:stretch>
        </p:blipFill>
        <p:spPr bwMode="auto">
          <a:xfrm>
            <a:off x="251520" y="1412776"/>
            <a:ext cx="397122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2" cstate="print"/>
          <a:srcRect l="75186" t="72820" r="657"/>
          <a:stretch>
            <a:fillRect/>
          </a:stretch>
        </p:blipFill>
        <p:spPr bwMode="auto">
          <a:xfrm>
            <a:off x="5000628" y="1285860"/>
            <a:ext cx="390301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faible activité canonique  de la D6-CRE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054224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niveaux normaux d'expression ont été détectés seulement à la frontière pallium -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souspallium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où la  D6 -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Cre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a montrée une activité plus faible (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FigA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0" indent="0">
              <a:buNone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Ce qui nous emmène à suggérer que l' initiation progressive de l'expression des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neurogènes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dépend essentiellement de l' affaiblissement de l'activité canonique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/>
          </p:cNvPicPr>
          <p:nvPr/>
        </p:nvPicPr>
        <p:blipFill>
          <a:blip r:embed="rId2" cstate="print"/>
          <a:srcRect r="68908" b="76567"/>
          <a:stretch>
            <a:fillRect/>
          </a:stretch>
        </p:blipFill>
        <p:spPr bwMode="auto">
          <a:xfrm>
            <a:off x="4283968" y="1285860"/>
            <a:ext cx="4502874" cy="487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marge du cortex </a:t>
            </a:r>
            <a:endParaRPr lang="fr-FR" dirty="0"/>
          </a:p>
        </p:txBody>
      </p:sp>
      <p:pic>
        <p:nvPicPr>
          <p:cNvPr id="4" name="Espace réservé du contenu 3"/>
          <p:cNvPicPr>
            <a:picLocks/>
          </p:cNvPicPr>
          <p:nvPr/>
        </p:nvPicPr>
        <p:blipFill>
          <a:blip r:embed="rId2" cstate="print"/>
          <a:srcRect l="19087" t="29231" r="59745" b="44017"/>
          <a:stretch>
            <a:fillRect/>
          </a:stretch>
        </p:blipFill>
        <p:spPr bwMode="auto">
          <a:xfrm>
            <a:off x="214282" y="1500174"/>
            <a:ext cx="4286280" cy="439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2" cstate="print"/>
          <a:srcRect t="55507" r="80198" b="17180"/>
          <a:stretch>
            <a:fillRect/>
          </a:stretch>
        </p:blipFill>
        <p:spPr bwMode="auto">
          <a:xfrm>
            <a:off x="4714876" y="1500174"/>
            <a:ext cx="414340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8496944" cy="1440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En outre, la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surexpression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 élevée de la prolifération des cellules β -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caténine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 dans les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progéniteurs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ectopiques  (mesurée par l'incorporation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BrdU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)  et une absence de marqueur neuronal β –tubuline ( Fig. H- N)</a:t>
            </a:r>
          </a:p>
          <a:p>
            <a:endParaRPr lang="fr-FR" dirty="0"/>
          </a:p>
        </p:txBody>
      </p:sp>
      <p:pic>
        <p:nvPicPr>
          <p:cNvPr id="4" name="Espace réservé du contenu 4"/>
          <p:cNvPicPr>
            <a:picLocks/>
          </p:cNvPicPr>
          <p:nvPr/>
        </p:nvPicPr>
        <p:blipFill>
          <a:blip r:embed="rId2" cstate="print"/>
          <a:srcRect l="40217" t="28194" r="39406" b="43833"/>
          <a:stretch>
            <a:fillRect/>
          </a:stretch>
        </p:blipFill>
        <p:spPr bwMode="auto">
          <a:xfrm>
            <a:off x="214282" y="3140968"/>
            <a:ext cx="4286279" cy="30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space réservé du contenu 5"/>
          <p:cNvPicPr>
            <a:picLocks/>
          </p:cNvPicPr>
          <p:nvPr/>
        </p:nvPicPr>
        <p:blipFill>
          <a:blip r:embed="rId2" cstate="print"/>
          <a:srcRect l="58825" t="54846" r="20659" b="17621"/>
          <a:stretch>
            <a:fillRect/>
          </a:stretch>
        </p:blipFill>
        <p:spPr bwMode="auto">
          <a:xfrm>
            <a:off x="4786314" y="3140968"/>
            <a:ext cx="41434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548680"/>
            <a:ext cx="8534400" cy="1080120"/>
          </a:xfrm>
        </p:spPr>
        <p:txBody>
          <a:bodyPr>
            <a:normAutofit fontScale="90000"/>
          </a:bodyPr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Un gradient d'activité </a:t>
            </a:r>
            <a:r>
              <a:rPr lang="fr-FR" sz="3600" b="1" i="1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 détermine la spécificité cellulaire dans l'hippocampe</a:t>
            </a:r>
            <a:b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L’activité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est progressivement plus faible dans le pallium latérale mais elle se maintient à des niveaux relativement élevés dans le pallium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caudomedial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La prolifération des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progéniteurs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hippocampiques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dans le pallium médial dépend  de signalisation Wnt.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Des souris avec une  ablation conditionnelle de β-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caténine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présentent une absence complète de l'hippocampe et le gyrus denté (DG), ainsi qu'une diminution de la prolifération cellulaire dans les domaines de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progéniteurs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respectifs. 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En outre, la prolifération des cellules du DG adulte est également dépendante  de la voie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canonique à partir des stades embryonnaires à des stades adultes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1368152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La régulation de la </a:t>
            </a:r>
            <a:r>
              <a:rPr lang="fr-FR" sz="3200" b="1" dirty="0" err="1" smtClean="0">
                <a:latin typeface="Times New Roman" pitchFamily="18" charset="0"/>
                <a:cs typeface="Times New Roman" pitchFamily="18" charset="0"/>
              </a:rPr>
              <a:t>neurogenèse</a:t>
            </a:r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 par l’activité </a:t>
            </a:r>
            <a:r>
              <a:rPr lang="fr-FR" sz="3200" b="1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 canonique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3200" dirty="0" smtClean="0">
                <a:latin typeface="Times New Roman" pitchFamily="18" charset="0"/>
                <a:cs typeface="Times New Roman" pitchFamily="18" charset="0"/>
              </a:rPr>
            </a:b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2204864"/>
            <a:ext cx="8503920" cy="24482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couche de neurones post-mitotiques à E13 dans la marge extérieure de la paroi corticale latérale des mutants D6-CLEF  est plus mince et irrégulière, comme visualisé par </a:t>
            </a:r>
            <a:r>
              <a:rPr lang="fr-FR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NeuN</a:t>
            </a:r>
            <a:r>
              <a:rPr lang="fr-F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Tuj1 et TBR1 immunofluorescence chez la souris D6-CLEF .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(fig. 6A-C, E-G, I, L)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5900" i="1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fr-FR" sz="59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198942" cy="497378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Font typeface="Wingdings" pitchFamily="2" charset="2"/>
              <a:buChar char="Ø"/>
            </a:pPr>
            <a:r>
              <a:rPr lang="fr-FR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 cortex cérébrale des mammifères: </a:t>
            </a:r>
          </a:p>
          <a:p>
            <a:pPr marL="0" indent="0" algn="ctr">
              <a:buNone/>
            </a:pPr>
            <a:r>
              <a:rPr lang="fr-FR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(figure a)</a:t>
            </a:r>
          </a:p>
          <a:p>
            <a:pPr marL="0" indent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Le siège des principales fonctions cognitives, dérive de la partie dorsale du télencéphale et son développement passe par des stades précoces de divisions (figure b)</a:t>
            </a:r>
          </a:p>
          <a:p>
            <a:pPr marL="0" indent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Ce développement n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écessite des signaux inductifs et des facteurs de transcription tels que: </a:t>
            </a:r>
          </a:p>
          <a:p>
            <a:pPr marL="177800" indent="0">
              <a:buFont typeface="Wingdings" pitchFamily="2" charset="2"/>
              <a:buChar char="v"/>
            </a:pPr>
            <a:r>
              <a:rPr lang="fr-FR" sz="3200" b="1" i="1" dirty="0" smtClean="0">
                <a:latin typeface="Times New Roman" pitchFamily="18" charset="0"/>
                <a:cs typeface="Times New Roman" pitchFamily="18" charset="0"/>
              </a:rPr>
              <a:t>Pax6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: favorise la production de neurones durant la division asymétrique des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progéniteurs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7800" indent="0">
              <a:buFont typeface="Wingdings" pitchFamily="2" charset="2"/>
              <a:buChar char="v"/>
            </a:pPr>
            <a:r>
              <a:rPr lang="fr-FR" sz="3200" b="1" i="1" dirty="0" err="1" smtClean="0">
                <a:latin typeface="Times New Roman" pitchFamily="18" charset="0"/>
                <a:cs typeface="Times New Roman" pitchFamily="18" charset="0"/>
              </a:rPr>
              <a:t>Neurogenins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( Ngn1 / 2): essentiels pour l'engagement de la lignée neuronale</a:t>
            </a:r>
          </a:p>
          <a:p>
            <a:pPr marL="177800" indent="0">
              <a:buFont typeface="Wingdings" pitchFamily="2" charset="2"/>
              <a:buChar char="v"/>
            </a:pPr>
            <a:r>
              <a:rPr lang="fr-FR" sz="3200" b="1" i="1" dirty="0" smtClean="0">
                <a:latin typeface="Times New Roman" pitchFamily="18" charset="0"/>
                <a:cs typeface="Times New Roman" pitchFamily="18" charset="0"/>
              </a:rPr>
              <a:t>Tbr2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: Génère des neurones pour les couches corticales supérieures.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fr-FR" dirty="0"/>
          </a:p>
        </p:txBody>
      </p:sp>
      <p:pic>
        <p:nvPicPr>
          <p:cNvPr id="7" name="Image 6" descr="index.jpg"/>
          <p:cNvPicPr>
            <a:picLocks noChangeAspect="1"/>
          </p:cNvPicPr>
          <p:nvPr/>
        </p:nvPicPr>
        <p:blipFill>
          <a:blip r:embed="rId2" cstate="print">
            <a:lum contrast="12000"/>
          </a:blip>
          <a:stretch>
            <a:fillRect/>
          </a:stretch>
        </p:blipFill>
        <p:spPr>
          <a:xfrm>
            <a:off x="5643570" y="1428736"/>
            <a:ext cx="3214710" cy="4643470"/>
          </a:xfrm>
          <a:prstGeom prst="rect">
            <a:avLst/>
          </a:prstGeom>
        </p:spPr>
      </p:pic>
      <p:pic>
        <p:nvPicPr>
          <p:cNvPr id="9" name="Image 8" descr="d_09_cl_dev_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285860"/>
            <a:ext cx="3467092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/>
          <p:cNvPicPr>
            <a:picLocks/>
          </p:cNvPicPr>
          <p:nvPr/>
        </p:nvPicPr>
        <p:blipFill>
          <a:blip r:embed="rId2" cstate="print"/>
          <a:srcRect r="71880" b="74149"/>
          <a:stretch>
            <a:fillRect/>
          </a:stretch>
        </p:blipFill>
        <p:spPr bwMode="auto">
          <a:xfrm>
            <a:off x="323528" y="188640"/>
            <a:ext cx="4189239" cy="303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2" cstate="print"/>
          <a:srcRect l="50804" r="24859" b="74863"/>
          <a:stretch>
            <a:fillRect/>
          </a:stretch>
        </p:blipFill>
        <p:spPr bwMode="auto">
          <a:xfrm>
            <a:off x="4860032" y="0"/>
            <a:ext cx="392741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Espace réservé du contenu 3"/>
          <p:cNvPicPr>
            <a:picLocks/>
          </p:cNvPicPr>
          <p:nvPr/>
        </p:nvPicPr>
        <p:blipFill>
          <a:blip r:embed="rId2" cstate="print"/>
          <a:srcRect t="23991" r="73259" b="50673"/>
          <a:stretch>
            <a:fillRect/>
          </a:stretch>
        </p:blipFill>
        <p:spPr bwMode="auto">
          <a:xfrm>
            <a:off x="214282" y="3356992"/>
            <a:ext cx="4000528" cy="285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2" cstate="print"/>
          <a:srcRect l="51078" t="25336" r="24859" b="50224"/>
          <a:stretch>
            <a:fillRect/>
          </a:stretch>
        </p:blipFill>
        <p:spPr bwMode="auto">
          <a:xfrm>
            <a:off x="4857752" y="3458460"/>
            <a:ext cx="4071966" cy="289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340768"/>
          </a:xfrm>
        </p:spPr>
        <p:txBody>
          <a:bodyPr>
            <a:noAutofit/>
          </a:bodyPr>
          <a:lstStyle/>
          <a:p>
            <a:r>
              <a:rPr lang="fr-FR" sz="2000" dirty="0" smtClean="0"/>
              <a:t>Détail de la paroi corticale latérale montrant les neurones post-mitotiques avec moins de </a:t>
            </a:r>
            <a:r>
              <a:rPr lang="fr-FR" sz="2000" dirty="0" err="1" smtClean="0"/>
              <a:t>NeuN</a:t>
            </a:r>
            <a:r>
              <a:rPr lang="fr-FR" sz="2000" dirty="0" smtClean="0"/>
              <a:t> positivement colorées  chez la souris D6-CLEF</a:t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t="49327" r="72165"/>
          <a:stretch>
            <a:fillRect/>
          </a:stretch>
        </p:blipFill>
        <p:spPr bwMode="auto">
          <a:xfrm rot="5400000">
            <a:off x="2553345" y="335087"/>
            <a:ext cx="328071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à coins arrondis 4"/>
          <p:cNvSpPr/>
          <p:nvPr/>
        </p:nvSpPr>
        <p:spPr>
          <a:xfrm>
            <a:off x="179512" y="4437112"/>
            <a:ext cx="8712968" cy="19442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discontinuité de la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preplate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probablement été causée par une expression chez la  D6-CLEF dans la zone post-mitotique et elle est également traduite par la présence de cellules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progénitrices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ectopiques dans la couche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postmitotique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qui sont normalement situé dans le VZ et SVZ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/>
          <p:cNvPicPr>
            <a:picLocks/>
          </p:cNvPicPr>
          <p:nvPr/>
        </p:nvPicPr>
        <p:blipFill>
          <a:blip r:embed="rId2" cstate="print"/>
          <a:srcRect l="74029" r="-95" b="74382"/>
          <a:stretch>
            <a:fillRect/>
          </a:stretch>
        </p:blipFill>
        <p:spPr bwMode="auto">
          <a:xfrm>
            <a:off x="251520" y="260648"/>
            <a:ext cx="3714776" cy="322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2" cstate="print"/>
          <a:srcRect l="74029" t="24494" r="-121" b="49663"/>
          <a:stretch>
            <a:fillRect/>
          </a:stretch>
        </p:blipFill>
        <p:spPr bwMode="auto">
          <a:xfrm>
            <a:off x="4537799" y="260648"/>
            <a:ext cx="4357718" cy="317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à coins arrondis 3"/>
          <p:cNvSpPr/>
          <p:nvPr/>
        </p:nvSpPr>
        <p:spPr>
          <a:xfrm>
            <a:off x="539552" y="4005064"/>
            <a:ext cx="8208912" cy="22322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Hes5 (D) cellules à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ARNm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-positifs sont trouvées dans des positions ectopiques dans la couche de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postmitotique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dans D6-CLEF </a:t>
            </a:r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(flèches dans la figure H)</a:t>
            </a:r>
          </a:p>
          <a:p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Contrairement à (la D6-Cre/β-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catenin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) où  la coloration des jonctions adhérentes apicales  n'a pas été </a:t>
            </a:r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modifiée</a:t>
            </a:r>
            <a:r>
              <a:rPr lang="fr-FR" sz="2400" dirty="0" smtClean="0"/>
              <a:t>.</a:t>
            </a:r>
            <a:endParaRPr lang="fr-FR" sz="2400" dirty="0" smtClean="0"/>
          </a:p>
          <a:p>
            <a:endParaRPr lang="fr-F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En résumé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l’activité canonique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est soutenue dans les délais murales corticaux latérales pendant la vague de la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neurogenèse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et prend en charge le modèle de corrélation entre la progression de la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neurogenèse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et le retrait de la Wnt.</a:t>
            </a:r>
          </a:p>
          <a:p>
            <a:pPr marL="0" indent="0">
              <a:buNone/>
            </a:pPr>
            <a:r>
              <a:rPr lang="fr-FR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On peut en conclure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que la disparition progressive de l'activité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est une condition préalable à l'initiation de la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neurogenèse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dans le cortex. Ainsi, la disparition progressive des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du latéral à la paroi corticale médiale peut expliquer la vague complémentaire de la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neurogenèse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Discussion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fr-FR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et la cascade neurogenique</a:t>
            </a:r>
          </a:p>
          <a:p>
            <a:pPr marL="627063" indent="-361950">
              <a:buFont typeface="Wingdings" pitchFamily="2" charset="2"/>
              <a:buChar char="§"/>
            </a:pP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Il a été démontré que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Chez les BAT- Gal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 gradient de l'activité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dans le télencéphale  se fait du pôle antérieur vers le  pôle postérieur,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L’activité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canonique  est nécessaire dans la période critique de l'initiation de la neurogenèse,  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Au début de la neurogenèse , les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neuro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progéniteurs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se divisent symétriquement  pour donner cellules gliales radiales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La progression de la neurogenèse  est un processus graduel qui débute du pôle antérieur du télencéphale  vers les zones postérieures et médianes . 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L' initiation à la neurogenèse dépend de l’affaiblissement progressif de la signalisation canonique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Une  signalisation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élevée peut induire la différenciation des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progéniteurs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neuronaux  et une prolifération accrue.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1000132"/>
          </a:xfrm>
        </p:spPr>
        <p:txBody>
          <a:bodyPr>
            <a:normAutofit fontScale="90000"/>
          </a:bodyPr>
          <a:lstStyle/>
          <a:p>
            <a:r>
              <a:rPr lang="fr-FR" sz="3100" b="1" i="1" dirty="0" smtClean="0">
                <a:latin typeface="Times New Roman" pitchFamily="18" charset="0"/>
                <a:cs typeface="Times New Roman" pitchFamily="18" charset="0"/>
              </a:rPr>
              <a:t>Le gradient </a:t>
            </a:r>
            <a:r>
              <a:rPr lang="fr-FR" sz="3100" b="1" i="1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3100" b="1" i="1" dirty="0" smtClean="0">
                <a:latin typeface="Times New Roman" pitchFamily="18" charset="0"/>
                <a:cs typeface="Times New Roman" pitchFamily="18" charset="0"/>
              </a:rPr>
              <a:t> précise le développement et l'identité cellulaire dans le cortex et l'hippocampe:</a:t>
            </a:r>
            <a:r>
              <a:rPr lang="fr-FR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857364"/>
            <a:ext cx="8503920" cy="4241684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Au cours du développement  de l’hippocampe , la présence de l'ourlet cortical est nécessaire et suffisante pour induire la formation de l'hippocampe et aussi sert de centre de signalisation qui exprime Wnt3a </a:t>
            </a:r>
          </a:p>
          <a:p>
            <a:r>
              <a:rPr lang="fr-FR" sz="2400" dirty="0" smtClean="0"/>
              <a:t>Dans le cortex cérébral,  la voie « β -</a:t>
            </a:r>
            <a:r>
              <a:rPr lang="fr-FR" sz="2400" dirty="0" err="1" smtClean="0"/>
              <a:t>caténine</a:t>
            </a:r>
            <a:r>
              <a:rPr lang="fr-FR" sz="2400" dirty="0" smtClean="0"/>
              <a:t>  active »  conduit à une sur- prolifération des </a:t>
            </a:r>
            <a:r>
              <a:rPr lang="fr-FR" sz="2400" dirty="0" err="1" smtClean="0"/>
              <a:t>progéniteurs</a:t>
            </a:r>
            <a:r>
              <a:rPr lang="fr-FR" sz="2400" dirty="0" smtClean="0"/>
              <a:t> corticaux.</a:t>
            </a:r>
          </a:p>
          <a:p>
            <a:r>
              <a:rPr lang="fr-FR" sz="2400" dirty="0" smtClean="0"/>
              <a:t>La signalisation </a:t>
            </a:r>
            <a:r>
              <a:rPr lang="fr-FR" sz="2400" dirty="0" err="1" smtClean="0"/>
              <a:t>Wnt</a:t>
            </a:r>
            <a:r>
              <a:rPr lang="fr-FR" sz="2400" dirty="0" smtClean="0"/>
              <a:t> β -</a:t>
            </a:r>
            <a:r>
              <a:rPr lang="fr-FR" sz="2400" dirty="0" err="1" smtClean="0"/>
              <a:t>caténine</a:t>
            </a:r>
            <a:r>
              <a:rPr lang="fr-FR" sz="2400" dirty="0" smtClean="0"/>
              <a:t>  précise le  destin cellulaire des neurones sensoriels et que les cellules sont dérivées de cellules souches de la crête neurale</a:t>
            </a:r>
            <a:endParaRPr lang="fr-FR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Organisation de la couche corticale</a:t>
            </a:r>
            <a:endParaRPr lang="fr-FR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95536" y="2204864"/>
            <a:ext cx="8503920" cy="3414120"/>
          </a:xfrm>
        </p:spPr>
        <p:txBody>
          <a:bodyPr/>
          <a:lstStyle/>
          <a:p>
            <a:r>
              <a:rPr lang="fr-FR" dirty="0" err="1" smtClean="0"/>
              <a:t>Wnt</a:t>
            </a:r>
            <a:r>
              <a:rPr lang="fr-FR" dirty="0" smtClean="0"/>
              <a:t> canoniques sont impliqués dans la  migration cellulaire des neurones nouveau-nés au niveau de la plaque corticale.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endParaRPr lang="fr-FR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La voie de signalisation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, intervient dans l’induction et l’organisation de nombreux tissus au cours de l’embryogenèse.  Les  molécules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se fixent sur le récepteur transmembranaire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Frizzled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Fz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) et provoque  l’activation de complexes cytoplasmiques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multi-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proteiques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comprenant des protéines clés pour la régulation de la réponse génique, tel que le  régulateur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transcriptionnel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β-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caténine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de la famille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caténine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En l’absence du signal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, la protéine  β -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caténine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est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phosphorylée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, puis  dégradée.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amus\Desktop\merci-pour-love-votre-attention-1328658871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400" b="1" i="1" dirty="0" smtClean="0">
                <a:latin typeface="Times New Roman" pitchFamily="18" charset="0"/>
                <a:cs typeface="Times New Roman" pitchFamily="18" charset="0"/>
              </a:rPr>
              <a:t>La  protéine </a:t>
            </a:r>
            <a:r>
              <a:rPr lang="fr-FR" sz="4400" dirty="0" err="1" smtClean="0"/>
              <a:t>W</a:t>
            </a:r>
            <a:r>
              <a:rPr lang="fr-FR" sz="4400" b="1" i="1" dirty="0" err="1" smtClean="0">
                <a:latin typeface="Times New Roman" pitchFamily="18" charset="0"/>
                <a:cs typeface="Times New Roman" pitchFamily="18" charset="0"/>
              </a:rPr>
              <a:t>nt</a:t>
            </a:r>
            <a:r>
              <a:rPr lang="fr-FR" sz="4400" b="1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fr-FR" sz="4400" b="1" i="1" dirty="0" err="1" smtClean="0">
                <a:latin typeface="Times New Roman" pitchFamily="18" charset="0"/>
                <a:cs typeface="Times New Roman" pitchFamily="18" charset="0"/>
              </a:rPr>
              <a:t>Wingless</a:t>
            </a:r>
            <a:r>
              <a:rPr lang="fr-FR" sz="4400" b="1" i="1" dirty="0" smtClean="0">
                <a:latin typeface="Times New Roman" pitchFamily="18" charset="0"/>
                <a:cs typeface="Times New Roman" pitchFamily="18" charset="0"/>
              </a:rPr>
              <a:t>-type 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842248" cy="4572000"/>
          </a:xfrm>
        </p:spPr>
        <p:txBody>
          <a:bodyPr>
            <a:noAutofit/>
          </a:bodyPr>
          <a:lstStyle/>
          <a:p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est une famille importante de glycoprotéines sécrétées,  c’est une molécules de signalisations extracellulaires qui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coordonne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 développement de tissus multicellulaires, elles peuvent jouer un rôle régénérateur dans les cellules adultes, étant donné qu’elles contrôlent la destinée des cellules souches dans plusieurs tissus,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cascades de signalisation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activent des programmes morphogénétiques qui vont de la migration et la prolifération cellulaire à la détermination de la destinée des cellules et au renouvellement des cellules souches y compris les cellules de l’hippocampe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Signaux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sont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médiés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par plusieurs voies, on cite:  </a:t>
            </a:r>
          </a:p>
          <a:p>
            <a:pPr algn="ctr">
              <a:buNone/>
            </a:pPr>
            <a:r>
              <a:rPr lang="fr-FR" sz="2400" b="1" i="1" u="sng" dirty="0" smtClean="0">
                <a:latin typeface="Times New Roman" pitchFamily="18" charset="0"/>
                <a:cs typeface="Times New Roman" pitchFamily="18" charset="0"/>
              </a:rPr>
              <a:t>La voie canonique ou voie « β – </a:t>
            </a:r>
            <a:r>
              <a:rPr lang="fr-FR" sz="2400" b="1" i="1" u="sng" dirty="0" err="1" smtClean="0">
                <a:latin typeface="Times New Roman" pitchFamily="18" charset="0"/>
                <a:cs typeface="Times New Roman" pitchFamily="18" charset="0"/>
              </a:rPr>
              <a:t>caténine</a:t>
            </a:r>
            <a:r>
              <a:rPr lang="fr-FR" sz="2400" b="1" i="1" u="sng" dirty="0" smtClean="0">
                <a:latin typeface="Times New Roman" pitchFamily="18" charset="0"/>
                <a:cs typeface="Times New Roman" pitchFamily="18" charset="0"/>
              </a:rPr>
              <a:t> »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Problématique  et suggestions </a:t>
            </a:r>
            <a:endParaRPr lang="fr-FR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4282" y="1643050"/>
            <a:ext cx="8556528" cy="335758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0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Char char="ü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Etude des ressources génétiques et les événements qui précédent la différenciation des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progéniteurs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dans les neurones.</a:t>
            </a:r>
          </a:p>
          <a:p>
            <a:pPr marL="0" indent="0">
              <a:buFont typeface="Wingdings" pitchFamily="2" charset="2"/>
              <a:buChar char="ü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Montrer que le gradient de l’activité canonique de la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qui contrôle initiation de la neurogenèse par règlement  des gènes connus s’affaiblit progressivement.</a:t>
            </a:r>
          </a:p>
          <a:p>
            <a:pPr marL="0" indent="0">
              <a:buFont typeface="Wingdings" pitchFamily="2" charset="2"/>
              <a:buChar char="ü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fonction de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dans la cellule et la détermination de son destin au cours de la neurogenèse corticale est largement inconnue , les données du travail suggèrent que le gradient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détermine l’identité cellulaire  le long de l'axe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latéro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médial durent le développement du  télencéphale dorsal.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i="1" dirty="0" smtClean="0">
                <a:latin typeface="Times New Roman" pitchFamily="18" charset="0"/>
                <a:cs typeface="Times New Roman" pitchFamily="18" charset="0"/>
              </a:rPr>
              <a:t>Matériels et méthodes </a:t>
            </a:r>
            <a:endParaRPr lang="fr-FR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Matériels biologiques: </a:t>
            </a:r>
          </a:p>
          <a:p>
            <a:pPr>
              <a:buFont typeface="Wingdings" pitchFamily="2" charset="2"/>
              <a:buChar char="ü"/>
            </a:pPr>
            <a:r>
              <a:rPr lang="fr-FR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Animaux: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Souris transgéniques</a:t>
            </a:r>
            <a:r>
              <a:rPr lang="fr-FR" sz="2800" dirty="0" smtClean="0"/>
              <a:t> Bat-gal (</a:t>
            </a:r>
            <a:r>
              <a:rPr lang="fr-FR" dirty="0" smtClean="0"/>
              <a:t>l'expression de ß-galactosidase)</a:t>
            </a:r>
            <a:endParaRPr lang="fr-F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fr-FR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Méthodes:</a:t>
            </a:r>
          </a:p>
          <a:p>
            <a:pPr marL="273050" indent="-273050">
              <a:buFont typeface="+mj-lt"/>
              <a:buAutoNum type="arabicPeriod"/>
            </a:pPr>
            <a:r>
              <a:rPr lang="fr-FR" sz="28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Immuno</a:t>
            </a:r>
            <a:r>
              <a:rPr lang="fr-FR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-histochimie:</a:t>
            </a:r>
            <a:r>
              <a:rPr lang="fr-FR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sur des coupes de tissus congelés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et une inc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ubation  dans une solution d' anticorps primaires</a:t>
            </a:r>
          </a:p>
          <a:p>
            <a:pPr marL="0" indent="0">
              <a:buFont typeface="Wingdings" pitchFamily="2" charset="2"/>
              <a:buChar char="Ø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Les anticorps primaires : de lapin anti- Pax6 , anti- β -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caténine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anti- TBR1 , anti- TBR2, anti- Meis2 , anti- Prox1, anti- Sox2.</a:t>
            </a:r>
          </a:p>
          <a:p>
            <a:pPr marL="0" indent="0">
              <a:buFont typeface="Wingdings" pitchFamily="2" charset="2"/>
              <a:buChar char="Ø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Anticorps secondaires  avec coloration : anti-souris ou anti-lapin ALEXA594  ou  488 </a:t>
            </a:r>
          </a:p>
          <a:p>
            <a:pPr marL="273050" indent="-273050">
              <a:buFont typeface="+mj-lt"/>
              <a:buAutoNum type="arabicPeriod" startAt="2"/>
            </a:pPr>
            <a:r>
              <a:rPr lang="fr-FR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L'hybridation in situ:</a:t>
            </a:r>
            <a:r>
              <a:rPr lang="fr-FR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Sur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cryosections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du télencéphale de souris  Bat-gal </a:t>
            </a:r>
          </a:p>
          <a:p>
            <a:pPr marL="0" indent="0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73050" indent="-273050">
              <a:buFont typeface="+mj-lt"/>
              <a:buAutoNum type="arabicPeriod" startAt="3"/>
            </a:pPr>
            <a:r>
              <a:rPr lang="fr-FR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Immunocoloration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: Elle détermine la localisation subcellulaire des protéines dans les cellules.</a:t>
            </a:r>
          </a:p>
          <a:p>
            <a:endParaRPr lang="fr-FR" dirty="0"/>
          </a:p>
        </p:txBody>
      </p:sp>
      <p:pic>
        <p:nvPicPr>
          <p:cNvPr id="4" name="Picture 2" descr="C:\Users\isamus\Desktop\vp22_immunostai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714620"/>
            <a:ext cx="3960440" cy="2808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2500306"/>
            <a:ext cx="8503920" cy="17859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fr-FR" sz="2800" dirty="0" smtClean="0"/>
              <a:t> </a:t>
            </a:r>
          </a:p>
          <a:p>
            <a:pPr marL="450850" indent="-450850" algn="ctr">
              <a:buFont typeface="+mj-lt"/>
              <a:buAutoNum type="romanUcPeriod"/>
            </a:pPr>
            <a:r>
              <a:rPr lang="fr-F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Les mouvements graduels de l'activité  de la voie </a:t>
            </a:r>
            <a:r>
              <a:rPr lang="fr-F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canonique dans le cortex latéral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34400" cy="714380"/>
          </a:xfrm>
        </p:spPr>
        <p:txBody>
          <a:bodyPr>
            <a:normAutofit fontScale="90000"/>
          </a:bodyPr>
          <a:lstStyle/>
          <a:p>
            <a:r>
              <a:rPr lang="fr-FR" sz="32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Les Mouvements graduels de l'activité  de la voie </a:t>
            </a:r>
            <a:r>
              <a:rPr lang="fr-FR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fr-FR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canonique loin du cortex latéral</a:t>
            </a:r>
            <a:endParaRPr lang="fr-FR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3429024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282" y="4286256"/>
            <a:ext cx="3429024" cy="1938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 A :</a:t>
            </a:r>
          </a:p>
          <a:p>
            <a:r>
              <a:rPr lang="fr-F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L’ hybridation in situ avec comme sonde la ß-gal à E8.5 d’un embryon de la souris de Bat-Gal qui servira d’un modèle pour surveiller la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endParaRPr lang="fr-F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256781" cy="26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4499992" y="4365104"/>
            <a:ext cx="4176464" cy="17281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Figure (B) 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Section transversale de l'embryon</a:t>
            </a:r>
            <a:endParaRPr lang="fr-FR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729</TotalTime>
  <Words>1883</Words>
  <Application>Microsoft Office PowerPoint</Application>
  <PresentationFormat>Affichage à l'écran (4:3)</PresentationFormat>
  <Paragraphs>126</Paragraphs>
  <Slides>38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Civil</vt:lpstr>
      <vt:lpstr>Le contrôle de l’initiation à la neurogenèse par la voie de signalisation «B-caténine» de la Wnt dans le cortex des mammifères ainsi que dans la spécification cellulaire hippocampique</vt:lpstr>
      <vt:lpstr>Présentation de l’article </vt:lpstr>
      <vt:lpstr>Introduction</vt:lpstr>
      <vt:lpstr>La  protéine Wnt «Wingless-type »</vt:lpstr>
      <vt:lpstr>Problématique  et suggestions </vt:lpstr>
      <vt:lpstr>Matériels et méthodes </vt:lpstr>
      <vt:lpstr>Présentation PowerPoint</vt:lpstr>
      <vt:lpstr>Résultats </vt:lpstr>
      <vt:lpstr>  Les Mouvements graduels de l'activité  de la voie Wnt canonique loin du cortex latéral</vt:lpstr>
      <vt:lpstr>Présentation PowerPoint</vt:lpstr>
      <vt:lpstr>Présentation PowerPoint</vt:lpstr>
      <vt:lpstr>Présentation PowerPoint</vt:lpstr>
      <vt:lpstr>Résultats </vt:lpstr>
      <vt:lpstr>Présentation PowerPoint</vt:lpstr>
      <vt:lpstr> La neurogenèse progresse dans la direction opposée comparée à l'activité des Wnt</vt:lpstr>
      <vt:lpstr> La neurogenèse progresse dans la direction opposée comparée à l'activité des Wnt</vt:lpstr>
      <vt:lpstr> La neurogenèse progresse dans la direction opposée comparée à l'activité des Wnt</vt:lpstr>
      <vt:lpstr> La neurogenèse progresse dans la direction opposée comparée à l'activité des Wnt</vt:lpstr>
      <vt:lpstr> La neurogenèse progresse dans la direction opposée comparée à l'activité des Wnt</vt:lpstr>
      <vt:lpstr> La neurogenèse progresse dans la direction opposée comparée à l'activité des Wnt</vt:lpstr>
      <vt:lpstr>Présentation PowerPoint</vt:lpstr>
      <vt:lpstr>Activation ectopique de la signalisation wnt canonique </vt:lpstr>
      <vt:lpstr>Visualisation de coupes transversales au niveau du cortex de D6-Cre figure B,C,E,F</vt:lpstr>
      <vt:lpstr>Immunofluorecences de Pax6 (G) et Meis2 (N)</vt:lpstr>
      <vt:lpstr>faible activité canonique  de la D6-CRE</vt:lpstr>
      <vt:lpstr>La marge du cortex </vt:lpstr>
      <vt:lpstr>Présentation PowerPoint</vt:lpstr>
      <vt:lpstr>Un gradient d'activité Wnt détermine la spécificité cellulaire dans l'hippocampe </vt:lpstr>
      <vt:lpstr>La régulation de la neurogenèse par l’activité wnt canonique </vt:lpstr>
      <vt:lpstr>Présentation PowerPoint</vt:lpstr>
      <vt:lpstr>Détail de la paroi corticale latérale montrant les neurones post-mitotiques avec moins de NeuN positivement colorées  chez la souris D6-CLEF </vt:lpstr>
      <vt:lpstr>Présentation PowerPoint</vt:lpstr>
      <vt:lpstr>Présentation PowerPoint</vt:lpstr>
      <vt:lpstr>Discussion </vt:lpstr>
      <vt:lpstr>Le gradient Wnt précise le développement et l'identité cellulaire dans le cortex et l'hippocampe: </vt:lpstr>
      <vt:lpstr>Organisation de la couche corticale</vt:lpstr>
      <vt:lpstr>CONCLUSION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voies de signalisation de la wnt dans le cortex des mammifères</dc:title>
  <dc:creator>Nany</dc:creator>
  <cp:lastModifiedBy>COMPAQ</cp:lastModifiedBy>
  <cp:revision>150</cp:revision>
  <dcterms:created xsi:type="dcterms:W3CDTF">2013-11-06T08:53:39Z</dcterms:created>
  <dcterms:modified xsi:type="dcterms:W3CDTF">2013-11-21T08:25:49Z</dcterms:modified>
</cp:coreProperties>
</file>