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7" r:id="rId4"/>
    <p:sldId id="257" r:id="rId5"/>
    <p:sldId id="258" r:id="rId6"/>
    <p:sldId id="266" r:id="rId7"/>
    <p:sldId id="268" r:id="rId8"/>
    <p:sldId id="269" r:id="rId9"/>
    <p:sldId id="271" r:id="rId10"/>
    <p:sldId id="259" r:id="rId11"/>
    <p:sldId id="273" r:id="rId12"/>
    <p:sldId id="272" r:id="rId13"/>
    <p:sldId id="260" r:id="rId14"/>
    <p:sldId id="261" r:id="rId15"/>
    <p:sldId id="262" r:id="rId16"/>
    <p:sldId id="263" r:id="rId17"/>
    <p:sldId id="264" r:id="rId18"/>
    <p:sldId id="26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25/11/2013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25/11/2013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428596" y="2571744"/>
            <a:ext cx="8358246" cy="1200329"/>
          </a:xfrm>
          <a:prstGeom prst="rect">
            <a:avLst/>
          </a:prstGeom>
        </p:spPr>
        <p:txBody>
          <a:bodyPr wrap="square">
            <a:spAutoFit/>
          </a:bodyPr>
          <a:lstStyle/>
          <a:p>
            <a:pPr algn="ctr"/>
            <a:r>
              <a:rPr lang="fr-FR" sz="3600" b="1" dirty="0" smtClean="0">
                <a:solidFill>
                  <a:schemeClr val="bg1"/>
                </a:solidFill>
                <a:latin typeface="Times New Roman" pitchFamily="18" charset="0"/>
                <a:cs typeface="Times New Roman" pitchFamily="18" charset="0"/>
              </a:rPr>
              <a:t>Le complexe Majeur D’histocompatibilité</a:t>
            </a:r>
          </a:p>
          <a:p>
            <a:pPr algn="ctr"/>
            <a:r>
              <a:rPr lang="fr-FR" sz="3600" b="1" dirty="0" smtClean="0">
                <a:solidFill>
                  <a:schemeClr val="bg1"/>
                </a:solidFill>
                <a:latin typeface="Times New Roman" pitchFamily="18" charset="0"/>
                <a:cs typeface="Times New Roman" pitchFamily="18" charset="0"/>
              </a:rPr>
              <a:t>(CMH)</a:t>
            </a:r>
            <a:endParaRPr lang="fr-FR"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285852" y="500042"/>
            <a:ext cx="6872312" cy="5920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2" name="Image 1" descr="Présentation d'un peptide viral au cellule T cytotoxique via une molécule de CMH I"/>
          <p:cNvPicPr/>
          <p:nvPr/>
        </p:nvPicPr>
        <p:blipFill>
          <a:blip r:embed="rId3"/>
          <a:srcRect/>
          <a:stretch>
            <a:fillRect/>
          </a:stretch>
        </p:blipFill>
        <p:spPr bwMode="auto">
          <a:xfrm>
            <a:off x="285720" y="285728"/>
            <a:ext cx="8572559" cy="5857915"/>
          </a:xfrm>
          <a:prstGeom prst="rect">
            <a:avLst/>
          </a:prstGeom>
          <a:noFill/>
          <a:ln w="9525">
            <a:noFill/>
            <a:miter lim="800000"/>
            <a:headEnd/>
            <a:tailEnd/>
          </a:ln>
        </p:spPr>
      </p:pic>
      <p:sp>
        <p:nvSpPr>
          <p:cNvPr id="3" name="Rectangle 2"/>
          <p:cNvSpPr/>
          <p:nvPr/>
        </p:nvSpPr>
        <p:spPr>
          <a:xfrm>
            <a:off x="0" y="6357958"/>
            <a:ext cx="9358346" cy="369332"/>
          </a:xfrm>
          <a:prstGeom prst="rect">
            <a:avLst/>
          </a:prstGeom>
        </p:spPr>
        <p:txBody>
          <a:bodyPr wrap="square">
            <a:spAutoFit/>
          </a:bodyPr>
          <a:lstStyle/>
          <a:p>
            <a:r>
              <a:rPr lang="fr-FR" i="1" dirty="0" smtClean="0">
                <a:solidFill>
                  <a:schemeClr val="bg1"/>
                </a:solidFill>
                <a:latin typeface="Times New Roman" pitchFamily="18" charset="0"/>
                <a:cs typeface="Times New Roman" pitchFamily="18" charset="0"/>
              </a:rPr>
              <a:t>Exemple d'une présentation d'un peptide viral au cellule T cytotoxique via une molécule de CMH I</a:t>
            </a:r>
            <a:endParaRPr lang="fr-F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2" name="Image 1" descr="L'ubiquitination"/>
          <p:cNvPicPr/>
          <p:nvPr/>
        </p:nvPicPr>
        <p:blipFill>
          <a:blip r:embed="rId3"/>
          <a:srcRect/>
          <a:stretch>
            <a:fillRect/>
          </a:stretch>
        </p:blipFill>
        <p:spPr bwMode="auto">
          <a:xfrm>
            <a:off x="428596" y="709285"/>
            <a:ext cx="8429683" cy="4362789"/>
          </a:xfrm>
          <a:prstGeom prst="rect">
            <a:avLst/>
          </a:prstGeom>
          <a:noFill/>
          <a:ln w="9525">
            <a:noFill/>
            <a:miter lim="800000"/>
            <a:headEnd/>
            <a:tailEnd/>
          </a:ln>
        </p:spPr>
      </p:pic>
      <p:sp>
        <p:nvSpPr>
          <p:cNvPr id="3" name="Rectangle 2"/>
          <p:cNvSpPr/>
          <p:nvPr/>
        </p:nvSpPr>
        <p:spPr>
          <a:xfrm>
            <a:off x="3143240" y="5500702"/>
            <a:ext cx="2892267" cy="369332"/>
          </a:xfrm>
          <a:prstGeom prst="rect">
            <a:avLst/>
          </a:prstGeom>
        </p:spPr>
        <p:txBody>
          <a:bodyPr wrap="none">
            <a:spAutoFit/>
          </a:bodyPr>
          <a:lstStyle/>
          <a:p>
            <a:r>
              <a:rPr lang="fr-FR" i="1" dirty="0" smtClean="0">
                <a:solidFill>
                  <a:schemeClr val="bg1"/>
                </a:solidFill>
              </a:rPr>
              <a:t>Le processus d'</a:t>
            </a:r>
            <a:r>
              <a:rPr lang="fr-FR" i="1" dirty="0" err="1" smtClean="0">
                <a:solidFill>
                  <a:schemeClr val="bg1"/>
                </a:solidFill>
              </a:rPr>
              <a:t>ubiquitination</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2" name="Image 1" descr="Association de peptides aux molécules du CMH I dans le R.E"/>
          <p:cNvPicPr/>
          <p:nvPr/>
        </p:nvPicPr>
        <p:blipFill>
          <a:blip r:embed="rId3"/>
          <a:srcRect/>
          <a:stretch>
            <a:fillRect/>
          </a:stretch>
        </p:blipFill>
        <p:spPr bwMode="auto">
          <a:xfrm>
            <a:off x="1214414" y="733101"/>
            <a:ext cx="6643734" cy="4981915"/>
          </a:xfrm>
          <a:prstGeom prst="rect">
            <a:avLst/>
          </a:prstGeom>
          <a:noFill/>
          <a:ln w="9525">
            <a:noFill/>
            <a:miter lim="800000"/>
            <a:headEnd/>
            <a:tailEnd/>
          </a:ln>
        </p:spPr>
      </p:pic>
      <p:sp>
        <p:nvSpPr>
          <p:cNvPr id="3" name="Rectangle 2"/>
          <p:cNvSpPr/>
          <p:nvPr/>
        </p:nvSpPr>
        <p:spPr>
          <a:xfrm>
            <a:off x="1214414" y="5857892"/>
            <a:ext cx="7072362" cy="369332"/>
          </a:xfrm>
          <a:prstGeom prst="rect">
            <a:avLst/>
          </a:prstGeom>
        </p:spPr>
        <p:txBody>
          <a:bodyPr wrap="square">
            <a:spAutoFit/>
          </a:bodyPr>
          <a:lstStyle/>
          <a:p>
            <a:r>
              <a:rPr lang="fr-FR" i="1" dirty="0" smtClean="0">
                <a:solidFill>
                  <a:schemeClr val="bg1"/>
                </a:solidFill>
              </a:rPr>
              <a:t>Modèle d'association de peptides aux molécules du CMH I dans le R.E.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2" name="Image 1" descr="interférences virales à la présentation du CMHI"/>
          <p:cNvPicPr/>
          <p:nvPr/>
        </p:nvPicPr>
        <p:blipFill>
          <a:blip r:embed="rId3"/>
          <a:srcRect/>
          <a:stretch>
            <a:fillRect/>
          </a:stretch>
        </p:blipFill>
        <p:spPr bwMode="auto">
          <a:xfrm>
            <a:off x="357158" y="357166"/>
            <a:ext cx="8429651" cy="4764745"/>
          </a:xfrm>
          <a:prstGeom prst="rect">
            <a:avLst/>
          </a:prstGeom>
          <a:noFill/>
          <a:ln w="9525">
            <a:noFill/>
            <a:miter lim="800000"/>
            <a:headEnd/>
            <a:tailEnd/>
          </a:ln>
        </p:spPr>
      </p:pic>
      <p:sp>
        <p:nvSpPr>
          <p:cNvPr id="3" name="Rectangle 2"/>
          <p:cNvSpPr/>
          <p:nvPr/>
        </p:nvSpPr>
        <p:spPr>
          <a:xfrm>
            <a:off x="3000364" y="5143512"/>
            <a:ext cx="3061928" cy="369332"/>
          </a:xfrm>
          <a:prstGeom prst="rect">
            <a:avLst/>
          </a:prstGeom>
        </p:spPr>
        <p:txBody>
          <a:bodyPr wrap="none">
            <a:spAutoFit/>
          </a:bodyPr>
          <a:lstStyle/>
          <a:p>
            <a:r>
              <a:rPr lang="fr-FR" i="1" dirty="0" smtClean="0">
                <a:solidFill>
                  <a:schemeClr val="bg1"/>
                </a:solidFill>
              </a:rPr>
              <a:t>Exemple d'interférences virales</a:t>
            </a:r>
            <a:endParaRPr lang="fr-FR" dirty="0">
              <a:solidFill>
                <a:schemeClr val="bg1"/>
              </a:solidFill>
            </a:endParaRPr>
          </a:p>
        </p:txBody>
      </p:sp>
      <p:sp>
        <p:nvSpPr>
          <p:cNvPr id="4" name="Rectangle 3"/>
          <p:cNvSpPr/>
          <p:nvPr/>
        </p:nvSpPr>
        <p:spPr>
          <a:xfrm>
            <a:off x="0" y="5473005"/>
            <a:ext cx="9144000" cy="1384995"/>
          </a:xfrm>
          <a:prstGeom prst="rect">
            <a:avLst/>
          </a:prstGeom>
        </p:spPr>
        <p:txBody>
          <a:bodyPr wrap="square">
            <a:spAutoFit/>
          </a:bodyPr>
          <a:lstStyle/>
          <a:p>
            <a:pPr algn="just"/>
            <a:r>
              <a:rPr lang="fr-FR" sz="1400" dirty="0" smtClean="0">
                <a:solidFill>
                  <a:schemeClr val="bg1"/>
                </a:solidFill>
                <a:latin typeface="Times New Roman" pitchFamily="18" charset="0"/>
                <a:cs typeface="Times New Roman" pitchFamily="18" charset="0"/>
              </a:rPr>
              <a:t>La protéine EBNA 1 du virus EBV comporte un segment NH2 terminal riche en résidus basiques et qui semble prévenir sa dégradation par le </a:t>
            </a:r>
            <a:r>
              <a:rPr lang="fr-FR" sz="1400" dirty="0" err="1" smtClean="0">
                <a:solidFill>
                  <a:schemeClr val="bg1"/>
                </a:solidFill>
                <a:latin typeface="Times New Roman" pitchFamily="18" charset="0"/>
                <a:cs typeface="Times New Roman" pitchFamily="18" charset="0"/>
              </a:rPr>
              <a:t>protéasome</a:t>
            </a:r>
            <a:r>
              <a:rPr lang="fr-FR" sz="1400" dirty="0" smtClean="0">
                <a:solidFill>
                  <a:schemeClr val="bg1"/>
                </a:solidFill>
                <a:latin typeface="Times New Roman" pitchFamily="18" charset="0"/>
                <a:cs typeface="Times New Roman" pitchFamily="18" charset="0"/>
              </a:rPr>
              <a:t>. Les virus Herpès 1 et 2 codent une protéine ICP 47 qui se fixe sur la face </a:t>
            </a:r>
            <a:r>
              <a:rPr lang="fr-FR" sz="1400" dirty="0" err="1" smtClean="0">
                <a:solidFill>
                  <a:schemeClr val="bg1"/>
                </a:solidFill>
                <a:latin typeface="Times New Roman" pitchFamily="18" charset="0"/>
                <a:cs typeface="Times New Roman" pitchFamily="18" charset="0"/>
              </a:rPr>
              <a:t>cytosolique</a:t>
            </a:r>
            <a:r>
              <a:rPr lang="fr-FR" sz="1400" dirty="0" smtClean="0">
                <a:solidFill>
                  <a:schemeClr val="bg1"/>
                </a:solidFill>
                <a:latin typeface="Times New Roman" pitchFamily="18" charset="0"/>
                <a:cs typeface="Times New Roman" pitchFamily="18" charset="0"/>
              </a:rPr>
              <a:t> des pompes TAP et les bloque. Le cytomégalovirus code pour une autre protéine qui simule la fonction de la protéine US 11 analogue à SEC 61 et déroute vers le cytosol les molécules d’histocompatibilité où elles sont dégradées. La protéine E3, 19K de certains adénovirus retient, elle, ces mêmes molécules d’histocompatibilité dans le réticulum endoplasmique. Enfin, la protéine NEF du VIH-1 accélère l’</a:t>
            </a:r>
            <a:r>
              <a:rPr lang="fr-FR" sz="1400" dirty="0" err="1" smtClean="0">
                <a:solidFill>
                  <a:schemeClr val="bg1"/>
                </a:solidFill>
                <a:latin typeface="Times New Roman" pitchFamily="18" charset="0"/>
                <a:cs typeface="Times New Roman" pitchFamily="18" charset="0"/>
              </a:rPr>
              <a:t>endocytose</a:t>
            </a:r>
            <a:r>
              <a:rPr lang="fr-FR" sz="1400" dirty="0" smtClean="0">
                <a:solidFill>
                  <a:schemeClr val="bg1"/>
                </a:solidFill>
                <a:latin typeface="Times New Roman" pitchFamily="18" charset="0"/>
                <a:cs typeface="Times New Roman" pitchFamily="18" charset="0"/>
              </a:rPr>
              <a:t> des molécules d’histocompatibilité suite à leur arrivée à la surface cellulaire.</a:t>
            </a:r>
            <a:endParaRPr lang="fr-FR"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643042" y="357166"/>
            <a:ext cx="6286544" cy="5830769"/>
          </a:xfrm>
          <a:prstGeom prst="rect">
            <a:avLst/>
          </a:prstGeom>
          <a:noFill/>
          <a:ln w="9525">
            <a:noFill/>
            <a:miter lim="800000"/>
            <a:headEnd/>
            <a:tailEnd/>
          </a:ln>
          <a:effectLst/>
        </p:spPr>
      </p:pic>
      <p:sp>
        <p:nvSpPr>
          <p:cNvPr id="4" name="Rectangle 3"/>
          <p:cNvSpPr/>
          <p:nvPr/>
        </p:nvSpPr>
        <p:spPr>
          <a:xfrm>
            <a:off x="0" y="6357958"/>
            <a:ext cx="9358346" cy="369332"/>
          </a:xfrm>
          <a:prstGeom prst="rect">
            <a:avLst/>
          </a:prstGeom>
        </p:spPr>
        <p:txBody>
          <a:bodyPr wrap="square">
            <a:spAutoFit/>
          </a:bodyPr>
          <a:lstStyle/>
          <a:p>
            <a:pPr algn="ctr"/>
            <a:r>
              <a:rPr lang="fr-FR" i="1" dirty="0" smtClean="0">
                <a:solidFill>
                  <a:schemeClr val="bg1"/>
                </a:solidFill>
                <a:latin typeface="Times New Roman" pitchFamily="18" charset="0"/>
                <a:cs typeface="Times New Roman" pitchFamily="18" charset="0"/>
              </a:rPr>
              <a:t>Exemple d'une présentation d'un peptide </a:t>
            </a:r>
            <a:r>
              <a:rPr lang="fr-FR" i="1" dirty="0" smtClean="0">
                <a:solidFill>
                  <a:schemeClr val="bg1"/>
                </a:solidFill>
                <a:latin typeface="Times New Roman" pitchFamily="18" charset="0"/>
                <a:cs typeface="Times New Roman" pitchFamily="18" charset="0"/>
              </a:rPr>
              <a:t>exogène via </a:t>
            </a:r>
            <a:r>
              <a:rPr lang="fr-FR" i="1" dirty="0" smtClean="0">
                <a:solidFill>
                  <a:schemeClr val="bg1"/>
                </a:solidFill>
                <a:latin typeface="Times New Roman" pitchFamily="18" charset="0"/>
                <a:cs typeface="Times New Roman" pitchFamily="18" charset="0"/>
              </a:rPr>
              <a:t>une molécule de CMH I</a:t>
            </a:r>
            <a:endParaRPr lang="fr-F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
            <a:ext cx="9144000"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428596" y="785794"/>
            <a:ext cx="8358278" cy="5509200"/>
          </a:xfrm>
          <a:prstGeom prst="rect">
            <a:avLst/>
          </a:prstGeom>
        </p:spPr>
        <p:txBody>
          <a:bodyPr wrap="square">
            <a:spAutoFit/>
          </a:bodyPr>
          <a:lstStyle/>
          <a:p>
            <a:pPr algn="just"/>
            <a:r>
              <a:rPr lang="fr-FR" sz="3200" dirty="0" smtClean="0">
                <a:solidFill>
                  <a:schemeClr val="bg1"/>
                </a:solidFill>
                <a:latin typeface="Times New Roman" pitchFamily="18" charset="0"/>
                <a:cs typeface="Times New Roman" pitchFamily="18" charset="0"/>
              </a:rPr>
              <a:t>Le </a:t>
            </a:r>
            <a:r>
              <a:rPr lang="fr-FR" sz="3200" b="1" dirty="0" smtClean="0">
                <a:solidFill>
                  <a:schemeClr val="bg1"/>
                </a:solidFill>
                <a:latin typeface="Times New Roman" pitchFamily="18" charset="0"/>
                <a:cs typeface="Times New Roman" pitchFamily="18" charset="0"/>
              </a:rPr>
              <a:t>complexe majeur d’histocompatibilité (CMH) </a:t>
            </a:r>
            <a:r>
              <a:rPr lang="fr-FR" sz="3200" dirty="0" smtClean="0">
                <a:solidFill>
                  <a:schemeClr val="bg1"/>
                </a:solidFill>
                <a:latin typeface="Times New Roman" pitchFamily="18" charset="0"/>
                <a:cs typeface="Times New Roman" pitchFamily="18" charset="0"/>
              </a:rPr>
              <a:t>est : </a:t>
            </a:r>
          </a:p>
          <a:p>
            <a:pPr algn="just"/>
            <a:endParaRPr lang="fr-FR" sz="3200" dirty="0" smtClean="0">
              <a:solidFill>
                <a:schemeClr val="bg1"/>
              </a:solidFill>
              <a:latin typeface="Times New Roman" pitchFamily="18" charset="0"/>
              <a:cs typeface="Times New Roman" pitchFamily="18" charset="0"/>
            </a:endParaRPr>
          </a:p>
          <a:p>
            <a:pPr algn="just">
              <a:buFontTx/>
              <a:buChar char="-"/>
            </a:pPr>
            <a:r>
              <a:rPr lang="fr-FR" sz="3200" dirty="0" smtClean="0">
                <a:solidFill>
                  <a:schemeClr val="bg1"/>
                </a:solidFill>
                <a:latin typeface="Times New Roman" pitchFamily="18" charset="0"/>
                <a:cs typeface="Times New Roman" pitchFamily="18" charset="0"/>
              </a:rPr>
              <a:t> Un système de reconnaissance du soi</a:t>
            </a:r>
          </a:p>
          <a:p>
            <a:pPr algn="just">
              <a:buFontTx/>
              <a:buChar char="-"/>
            </a:pPr>
            <a:endParaRPr lang="fr-FR" sz="3200" dirty="0" smtClean="0">
              <a:solidFill>
                <a:schemeClr val="bg1"/>
              </a:solidFill>
              <a:latin typeface="Times New Roman" pitchFamily="18" charset="0"/>
              <a:cs typeface="Times New Roman" pitchFamily="18" charset="0"/>
            </a:endParaRPr>
          </a:p>
          <a:p>
            <a:pPr algn="just">
              <a:buFontTx/>
              <a:buChar char="-"/>
            </a:pPr>
            <a:r>
              <a:rPr lang="fr-FR" sz="3200" dirty="0" smtClean="0">
                <a:solidFill>
                  <a:schemeClr val="bg1"/>
                </a:solidFill>
                <a:latin typeface="Times New Roman" pitchFamily="18" charset="0"/>
                <a:cs typeface="Times New Roman" pitchFamily="18" charset="0"/>
              </a:rPr>
              <a:t> Présent chez la plupart des vertébrés.</a:t>
            </a:r>
          </a:p>
          <a:p>
            <a:pPr algn="just"/>
            <a:endParaRPr lang="fr-FR" sz="3200" dirty="0" smtClean="0">
              <a:solidFill>
                <a:schemeClr val="bg1"/>
              </a:solidFill>
              <a:latin typeface="Times New Roman" pitchFamily="18" charset="0"/>
              <a:cs typeface="Times New Roman" pitchFamily="18" charset="0"/>
            </a:endParaRPr>
          </a:p>
          <a:p>
            <a:pPr algn="just">
              <a:buFontTx/>
              <a:buChar char="-"/>
            </a:pPr>
            <a:r>
              <a:rPr lang="fr-FR" sz="3200" dirty="0" smtClean="0">
                <a:solidFill>
                  <a:schemeClr val="bg1"/>
                </a:solidFill>
                <a:latin typeface="Times New Roman" pitchFamily="18" charset="0"/>
                <a:cs typeface="Times New Roman" pitchFamily="18" charset="0"/>
              </a:rPr>
              <a:t>Il est appelé HLA chez l’homme ou H-2 chez la souris</a:t>
            </a:r>
          </a:p>
          <a:p>
            <a:pPr algn="just">
              <a:buFontTx/>
              <a:buChar char="-"/>
            </a:pPr>
            <a:endParaRPr lang="fr-FR" sz="3200" dirty="0" smtClean="0">
              <a:solidFill>
                <a:schemeClr val="bg1"/>
              </a:solidFill>
              <a:latin typeface="Times New Roman" pitchFamily="18" charset="0"/>
              <a:cs typeface="Times New Roman" pitchFamily="18" charset="0"/>
            </a:endParaRPr>
          </a:p>
          <a:p>
            <a:pPr algn="just">
              <a:buFontTx/>
              <a:buChar char="-"/>
            </a:pPr>
            <a:r>
              <a:rPr lang="fr-FR" sz="3200" dirty="0" smtClean="0">
                <a:solidFill>
                  <a:schemeClr val="bg1"/>
                </a:solidFill>
                <a:latin typeface="Times New Roman" pitchFamily="18" charset="0"/>
                <a:cs typeface="Times New Roman" pitchFamily="18" charset="0"/>
              </a:rPr>
              <a:t> Il comporte trois classes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57158" y="96928"/>
            <a:ext cx="8429684" cy="66641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pic>
        <p:nvPicPr>
          <p:cNvPr id="3" name="Image 2" descr="Le chromosome humain 6 porte les loci Humain HLA-A, B et C"/>
          <p:cNvPicPr/>
          <p:nvPr/>
        </p:nvPicPr>
        <p:blipFill>
          <a:blip r:embed="rId3"/>
          <a:srcRect/>
          <a:stretch>
            <a:fillRect/>
          </a:stretch>
        </p:blipFill>
        <p:spPr bwMode="auto">
          <a:xfrm>
            <a:off x="928662" y="2500306"/>
            <a:ext cx="7072362" cy="3071834"/>
          </a:xfrm>
          <a:prstGeom prst="rect">
            <a:avLst/>
          </a:prstGeom>
          <a:noFill/>
          <a:ln w="9525">
            <a:noFill/>
            <a:miter lim="800000"/>
            <a:headEnd/>
            <a:tailEnd/>
          </a:ln>
        </p:spPr>
      </p:pic>
      <p:sp>
        <p:nvSpPr>
          <p:cNvPr id="2" name="Rectangle 1"/>
          <p:cNvSpPr/>
          <p:nvPr/>
        </p:nvSpPr>
        <p:spPr>
          <a:xfrm>
            <a:off x="428596" y="357166"/>
            <a:ext cx="8286808" cy="2031325"/>
          </a:xfrm>
          <a:prstGeom prst="rect">
            <a:avLst/>
          </a:prstGeom>
        </p:spPr>
        <p:txBody>
          <a:bodyPr wrap="square">
            <a:spAutoFit/>
          </a:bodyPr>
          <a:lstStyle/>
          <a:p>
            <a:pPr algn="just">
              <a:buFontTx/>
              <a:buChar char="-"/>
            </a:pPr>
            <a:r>
              <a:rPr lang="fr-FR" b="1" dirty="0" smtClean="0">
                <a:solidFill>
                  <a:schemeClr val="bg1"/>
                </a:solidFill>
                <a:latin typeface="Times New Roman" pitchFamily="18" charset="0"/>
                <a:cs typeface="Times New Roman" pitchFamily="18" charset="0"/>
              </a:rPr>
              <a:t>Les gènes de classe I</a:t>
            </a:r>
            <a:r>
              <a:rPr lang="fr-FR" dirty="0" smtClean="0">
                <a:solidFill>
                  <a:schemeClr val="bg1"/>
                </a:solidFill>
                <a:latin typeface="Times New Roman" pitchFamily="18" charset="0"/>
                <a:cs typeface="Times New Roman" pitchFamily="18" charset="0"/>
              </a:rPr>
              <a:t> codent la chaîne a (chaîne lourde) des molécules d’histocompatibilité de classe I. Ces chaînes lourdes, associées à la b2-</a:t>
            </a:r>
            <a:r>
              <a:rPr lang="fr-FR" dirty="0" err="1" smtClean="0">
                <a:solidFill>
                  <a:schemeClr val="bg1"/>
                </a:solidFill>
                <a:latin typeface="Times New Roman" pitchFamily="18" charset="0"/>
                <a:cs typeface="Times New Roman" pitchFamily="18" charset="0"/>
              </a:rPr>
              <a:t>microglobuline</a:t>
            </a:r>
            <a:r>
              <a:rPr lang="fr-FR" dirty="0" smtClean="0">
                <a:solidFill>
                  <a:schemeClr val="bg1"/>
                </a:solidFill>
                <a:latin typeface="Times New Roman" pitchFamily="18" charset="0"/>
                <a:cs typeface="Times New Roman" pitchFamily="18" charset="0"/>
              </a:rPr>
              <a:t>, sont reconnues par les lymphocytes T CD8+, le plus souvent cytotoxiques. Les produits des </a:t>
            </a:r>
            <a:r>
              <a:rPr lang="fr-FR" dirty="0" err="1" smtClean="0">
                <a:solidFill>
                  <a:schemeClr val="bg1"/>
                </a:solidFill>
                <a:latin typeface="Times New Roman" pitchFamily="18" charset="0"/>
                <a:cs typeface="Times New Roman" pitchFamily="18" charset="0"/>
              </a:rPr>
              <a:t>loci</a:t>
            </a:r>
            <a:r>
              <a:rPr lang="fr-FR" dirty="0" smtClean="0">
                <a:solidFill>
                  <a:schemeClr val="bg1"/>
                </a:solidFill>
                <a:latin typeface="Times New Roman" pitchFamily="18" charset="0"/>
                <a:cs typeface="Times New Roman" pitchFamily="18" charset="0"/>
              </a:rPr>
              <a:t> HLA-A, -B, ou -C et H-2K, -D ou -L se différencient des produits des autres gènes de classe I par leur expression quasi ubiquitaire et leur grand polymorphisme </a:t>
            </a:r>
            <a:r>
              <a:rPr lang="fr-FR" dirty="0" err="1" smtClean="0">
                <a:solidFill>
                  <a:schemeClr val="bg1"/>
                </a:solidFill>
                <a:latin typeface="Times New Roman" pitchFamily="18" charset="0"/>
                <a:cs typeface="Times New Roman" pitchFamily="18" charset="0"/>
              </a:rPr>
              <a:t>allélique</a:t>
            </a:r>
            <a:r>
              <a:rPr lang="fr-FR" dirty="0" smtClean="0">
                <a:solidFill>
                  <a:schemeClr val="bg1"/>
                </a:solidFill>
                <a:latin typeface="Times New Roman" pitchFamily="18" charset="0"/>
                <a:cs typeface="Times New Roman" pitchFamily="18" charset="0"/>
              </a:rPr>
              <a:t>. Ces deux caractéristiques rendent compte de leur utilisation </a:t>
            </a:r>
            <a:r>
              <a:rPr lang="fr-FR" dirty="0" err="1" smtClean="0">
                <a:solidFill>
                  <a:schemeClr val="bg1"/>
                </a:solidFill>
                <a:latin typeface="Times New Roman" pitchFamily="18" charset="0"/>
                <a:cs typeface="Times New Roman" pitchFamily="18" charset="0"/>
              </a:rPr>
              <a:t>prévalente</a:t>
            </a:r>
            <a:r>
              <a:rPr lang="fr-FR" dirty="0" smtClean="0">
                <a:solidFill>
                  <a:schemeClr val="bg1"/>
                </a:solidFill>
                <a:latin typeface="Times New Roman" pitchFamily="18" charset="0"/>
                <a:cs typeface="Times New Roman" pitchFamily="18" charset="0"/>
              </a:rPr>
              <a:t> par les lymphocytes T cytotoxiques.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428596" y="285728"/>
            <a:ext cx="8286808" cy="1754326"/>
          </a:xfrm>
          <a:prstGeom prst="rect">
            <a:avLst/>
          </a:prstGeom>
        </p:spPr>
        <p:txBody>
          <a:bodyPr wrap="square">
            <a:spAutoFit/>
          </a:bodyPr>
          <a:lstStyle/>
          <a:p>
            <a:pPr algn="just">
              <a:buFontTx/>
              <a:buChar char="-"/>
            </a:pPr>
            <a:r>
              <a:rPr lang="fr-FR" b="1" dirty="0" smtClean="0">
                <a:solidFill>
                  <a:schemeClr val="bg1"/>
                </a:solidFill>
                <a:latin typeface="Times New Roman" pitchFamily="18" charset="0"/>
                <a:cs typeface="Times New Roman" pitchFamily="18" charset="0"/>
              </a:rPr>
              <a:t>Les gènes de classe II</a:t>
            </a:r>
            <a:r>
              <a:rPr lang="fr-FR" dirty="0" smtClean="0">
                <a:solidFill>
                  <a:schemeClr val="bg1"/>
                </a:solidFill>
                <a:latin typeface="Times New Roman" pitchFamily="18" charset="0"/>
                <a:cs typeface="Times New Roman" pitchFamily="18" charset="0"/>
              </a:rPr>
              <a:t> codent les la chaîne a et b des molécules d’histocompatibilité de classe II. Ces molécules, également très polymorphes, sont d’expression restreinte à certains types de cellules (monocytes, lymphocytes B). Elles sont reconnues par les lymphocytes T CD4+, le plus souvent amplificateurs et non cytotoxiques. Elles assurent principalement la présentation des antigènes exogènes, par exemple celle de protéines injectées.</a:t>
            </a:r>
          </a:p>
        </p:txBody>
      </p:sp>
      <p:pic>
        <p:nvPicPr>
          <p:cNvPr id="3" name="Image 2" descr="Le chromosome humain 6 porte les loci Humain HLA-DP, DQ et DR"/>
          <p:cNvPicPr/>
          <p:nvPr/>
        </p:nvPicPr>
        <p:blipFill>
          <a:blip r:embed="rId3"/>
          <a:srcRect/>
          <a:stretch>
            <a:fillRect/>
          </a:stretch>
        </p:blipFill>
        <p:spPr bwMode="auto">
          <a:xfrm>
            <a:off x="428596" y="2643182"/>
            <a:ext cx="8239491" cy="3026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214282" y="1142984"/>
            <a:ext cx="8572560" cy="1754326"/>
          </a:xfrm>
          <a:prstGeom prst="rect">
            <a:avLst/>
          </a:prstGeom>
        </p:spPr>
        <p:txBody>
          <a:bodyPr wrap="square">
            <a:spAutoFit/>
          </a:bodyPr>
          <a:lstStyle/>
          <a:p>
            <a:pPr algn="just"/>
            <a:r>
              <a:rPr lang="fr-FR" b="1" dirty="0" smtClean="0">
                <a:solidFill>
                  <a:schemeClr val="bg1"/>
                </a:solidFill>
                <a:latin typeface="Times New Roman" pitchFamily="18" charset="0"/>
                <a:cs typeface="Times New Roman" pitchFamily="18" charset="0"/>
              </a:rPr>
              <a:t>- Les gènes de classe III</a:t>
            </a:r>
            <a:r>
              <a:rPr lang="fr-FR" dirty="0" smtClean="0">
                <a:solidFill>
                  <a:schemeClr val="bg1"/>
                </a:solidFill>
                <a:latin typeface="Times New Roman" pitchFamily="18" charset="0"/>
                <a:cs typeface="Times New Roman" pitchFamily="18" charset="0"/>
              </a:rPr>
              <a:t> forment un ensemble hétérogène comportant des gènes sans relevance immunologique (gène de l’hydrolase en 21 des hormones stéroïdiennes par exemple et des gènes d’intérêt immunologique direct (C4A, C4B, TNF, gènes codant les deux sous-unités TAP 1, TAP 2 des pompes à peptides associés à la présentation antigénique par les molécules d’histocompatibilité de classe I, gènes codant certaines sous- unités LMP-2, LMP-7 du </a:t>
            </a:r>
            <a:r>
              <a:rPr lang="fr-FR" dirty="0" err="1" smtClean="0">
                <a:solidFill>
                  <a:schemeClr val="bg1"/>
                </a:solidFill>
                <a:latin typeface="Times New Roman" pitchFamily="18" charset="0"/>
                <a:cs typeface="Times New Roman" pitchFamily="18" charset="0"/>
              </a:rPr>
              <a:t>protéasome</a:t>
            </a:r>
            <a:r>
              <a:rPr lang="fr-FR" dirty="0" smtClean="0">
                <a:solidFill>
                  <a:schemeClr val="bg1"/>
                </a:solidFill>
                <a:latin typeface="Times New Roman" pitchFamily="18" charset="0"/>
                <a:cs typeface="Times New Roman" pitchFamily="18" charset="0"/>
              </a:rPr>
              <a:t>.</a:t>
            </a:r>
            <a:endParaRPr lang="fr-F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218</Words>
  <PresentationFormat>Affichage à l'écran (4:3)</PresentationFormat>
  <Paragraphs>20</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23</cp:revision>
  <dcterms:created xsi:type="dcterms:W3CDTF">2013-11-24T12:51:36Z</dcterms:created>
  <dcterms:modified xsi:type="dcterms:W3CDTF">2013-11-25T07:36:56Z</dcterms:modified>
</cp:coreProperties>
</file>