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261" r:id="rId6"/>
    <p:sldId id="262"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66" r:id="rId24"/>
    <p:sldId id="267" r:id="rId25"/>
    <p:sldId id="268" r:id="rId26"/>
    <p:sldId id="269"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9824" autoAdjust="0"/>
  </p:normalViewPr>
  <p:slideViewPr>
    <p:cSldViewPr>
      <p:cViewPr>
        <p:scale>
          <a:sx n="70" d="100"/>
          <a:sy n="70" d="100"/>
        </p:scale>
        <p:origin x="-130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pPr/>
              <a:t>20/11/2013</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20/11/2013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CF4668DC-857F-487D-BFFA-8C0CA5037977}" type="slidenum">
              <a:rPr lang="fr-BE" smtClean="0"/>
              <a:pPr/>
              <a:t>‹N°›</a:t>
            </a:fld>
            <a:endParaRPr lang="fr-BE"/>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20/11/2013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20/11/2013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4361688" y="1026372"/>
            <a:ext cx="457200" cy="441325"/>
          </a:xfrm>
        </p:spPr>
        <p:txBody>
          <a:body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20/11/2013</a:t>
            </a:fld>
            <a:endParaRPr lang="fr-BE"/>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AA309A6D-C09C-4548-B29A-6CF363A7E532}" type="datetimeFigureOut">
              <a:rPr lang="fr-FR" smtClean="0"/>
              <a:pPr/>
              <a:t>20/11/2013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20/11/2013</a:t>
            </a:fld>
            <a:endParaRPr lang="fr-BE"/>
          </a:p>
        </p:txBody>
      </p:sp>
      <p:sp>
        <p:nvSpPr>
          <p:cNvPr id="8" name="Espace réservé du pied de page 7"/>
          <p:cNvSpPr>
            <a:spLocks noGrp="1"/>
          </p:cNvSpPr>
          <p:nvPr>
            <p:ph type="ftr" sz="quarter" idx="11"/>
          </p:nvPr>
        </p:nvSpPr>
        <p:spPr>
          <a:xfrm>
            <a:off x="304800" y="6409944"/>
            <a:ext cx="3581400" cy="365760"/>
          </a:xfrm>
        </p:spPr>
        <p:txBody>
          <a:bodyPr/>
          <a:lstStyle/>
          <a:p>
            <a:endParaRPr lang="fr-BE"/>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CF4668DC-857F-487D-BFFA-8C0CA5037977}" type="slidenum">
              <a:rPr lang="fr-BE" smtClean="0"/>
              <a:pPr/>
              <a:t>‹N°›</a:t>
            </a:fld>
            <a:endParaRPr lang="fr-BE"/>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20/11/2013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a:xfrm>
            <a:off x="4343400" y="1036020"/>
            <a:ext cx="457200" cy="441325"/>
          </a:xfrm>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AA309A6D-C09C-4548-B29A-6CF363A7E532}" type="datetimeFigureOut">
              <a:rPr lang="fr-FR" smtClean="0"/>
              <a:pPr/>
              <a:t>20/11/2013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20/11/2013</a:t>
            </a:fld>
            <a:endParaRPr lang="fr-BE"/>
          </a:p>
        </p:txBody>
      </p:sp>
      <p:sp>
        <p:nvSpPr>
          <p:cNvPr id="6" name="Espace réservé du pied de page 5"/>
          <p:cNvSpPr>
            <a:spLocks noGrp="1"/>
          </p:cNvSpPr>
          <p:nvPr>
            <p:ph type="ftr" sz="quarter" idx="11"/>
          </p:nvPr>
        </p:nvSpPr>
        <p:spPr>
          <a:xfrm>
            <a:off x="301752" y="6410848"/>
            <a:ext cx="3383280" cy="365760"/>
          </a:xfrm>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CF4668DC-857F-487D-BFFA-8C0CA5037977}" type="slidenum">
              <a:rPr lang="fr-BE" smtClean="0"/>
              <a:pPr/>
              <a:t>‹N°›</a:t>
            </a:fld>
            <a:endParaRPr lang="fr-BE"/>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AA309A6D-C09C-4548-B29A-6CF363A7E532}" type="datetimeFigureOut">
              <a:rPr lang="fr-FR" smtClean="0"/>
              <a:pPr/>
              <a:t>20/11/2013</a:t>
            </a:fld>
            <a:endParaRPr lang="fr-BE"/>
          </a:p>
        </p:txBody>
      </p:sp>
      <p:sp>
        <p:nvSpPr>
          <p:cNvPr id="6" name="Espace réservé du pied de page 5"/>
          <p:cNvSpPr>
            <a:spLocks noGrp="1"/>
          </p:cNvSpPr>
          <p:nvPr>
            <p:ph type="ftr" sz="quarter" idx="11"/>
          </p:nvPr>
        </p:nvSpPr>
        <p:spPr>
          <a:xfrm>
            <a:off x="301752" y="6410848"/>
            <a:ext cx="3584448" cy="365760"/>
          </a:xfrm>
        </p:spPr>
        <p:txBody>
          <a:body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A309A6D-C09C-4548-B29A-6CF363A7E532}" type="datetimeFigureOut">
              <a:rPr lang="fr-FR" smtClean="0"/>
              <a:pPr/>
              <a:t>20/11/2013</a:t>
            </a:fld>
            <a:endParaRPr lang="fr-BE"/>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BE"/>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F4668DC-857F-487D-BFFA-8C0CA5037977}" type="slidenum">
              <a:rPr lang="fr-BE" smtClean="0"/>
              <a:pPr/>
              <a:t>‹N°›</a:t>
            </a:fld>
            <a:endParaRPr lang="fr-BE"/>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1371600" y="2819400"/>
            <a:ext cx="6400800" cy="1323980"/>
          </a:xfrm>
        </p:spPr>
        <p:txBody>
          <a:bodyPr>
            <a:normAutofit/>
          </a:bodyPr>
          <a:lstStyle/>
          <a:p>
            <a:r>
              <a:rPr lang="fr-FR" sz="3600" dirty="0" smtClean="0">
                <a:latin typeface="Times New Roman" pitchFamily="18" charset="0"/>
                <a:cs typeface="Times New Roman" pitchFamily="18" charset="0"/>
              </a:rPr>
              <a:t>Analyse d’un article scientifique </a:t>
            </a:r>
            <a:endParaRPr lang="fr-FR" sz="3600" dirty="0">
              <a:latin typeface="Times New Roman" pitchFamily="18" charset="0"/>
              <a:cs typeface="Times New Roman" pitchFamily="18" charset="0"/>
            </a:endParaRPr>
          </a:p>
        </p:txBody>
      </p:sp>
      <p:sp>
        <p:nvSpPr>
          <p:cNvPr id="4" name="Titre 3"/>
          <p:cNvSpPr>
            <a:spLocks noGrp="1"/>
          </p:cNvSpPr>
          <p:nvPr>
            <p:ph type="ctrTitle"/>
          </p:nvPr>
        </p:nvSpPr>
        <p:spPr>
          <a:xfrm>
            <a:off x="285720" y="1000108"/>
            <a:ext cx="8286808" cy="1262050"/>
          </a:xfrm>
        </p:spPr>
        <p:txBody>
          <a:bodyPr>
            <a:noAutofit/>
          </a:bodyPr>
          <a:lstStyle/>
          <a:p>
            <a:r>
              <a:rPr lang="fr-FR" sz="3200" b="1" i="1" dirty="0" smtClean="0">
                <a:latin typeface="Times New Roman" pitchFamily="18" charset="0"/>
                <a:cs typeface="Times New Roman" pitchFamily="18" charset="0"/>
              </a:rPr>
              <a:t>Le contrôle de l’initiation à la neurogenèse par la voie de signalisation «B-</a:t>
            </a:r>
            <a:r>
              <a:rPr lang="fr-FR" sz="3200" b="1" i="1" dirty="0" err="1" smtClean="0">
                <a:latin typeface="Times New Roman" pitchFamily="18" charset="0"/>
                <a:cs typeface="Times New Roman" pitchFamily="18" charset="0"/>
              </a:rPr>
              <a:t>caténine</a:t>
            </a:r>
            <a:r>
              <a:rPr lang="fr-FR" sz="3200" b="1" i="1" dirty="0" smtClean="0">
                <a:latin typeface="Times New Roman" pitchFamily="18" charset="0"/>
                <a:cs typeface="Times New Roman" pitchFamily="18" charset="0"/>
              </a:rPr>
              <a:t>» de la </a:t>
            </a:r>
            <a:r>
              <a:rPr lang="fr-FR" sz="3200" b="1" i="1" dirty="0" err="1" smtClean="0">
                <a:latin typeface="Times New Roman" pitchFamily="18" charset="0"/>
                <a:cs typeface="Times New Roman" pitchFamily="18" charset="0"/>
              </a:rPr>
              <a:t>Wnt</a:t>
            </a:r>
            <a:r>
              <a:rPr lang="fr-FR" sz="3200" b="1" i="1" dirty="0" smtClean="0">
                <a:latin typeface="Times New Roman" pitchFamily="18" charset="0"/>
                <a:cs typeface="Times New Roman" pitchFamily="18" charset="0"/>
              </a:rPr>
              <a:t> dans le cortex des mammifères ainsi que dans la spécification cellulaire </a:t>
            </a:r>
            <a:r>
              <a:rPr lang="fr-FR" sz="3200" b="1" i="1" dirty="0" err="1" smtClean="0">
                <a:latin typeface="Times New Roman" pitchFamily="18" charset="0"/>
                <a:cs typeface="Times New Roman" pitchFamily="18" charset="0"/>
              </a:rPr>
              <a:t>hippocampique</a:t>
            </a:r>
            <a:endParaRPr lang="fr-FR" sz="3200" b="1" i="1" dirty="0">
              <a:latin typeface="Times New Roman" pitchFamily="18" charset="0"/>
              <a:cs typeface="Times New Roman" pitchFamily="18" charset="0"/>
            </a:endParaRPr>
          </a:p>
        </p:txBody>
      </p:sp>
      <p:sp>
        <p:nvSpPr>
          <p:cNvPr id="7" name="Titre 3"/>
          <p:cNvSpPr txBox="1">
            <a:spLocks/>
          </p:cNvSpPr>
          <p:nvPr/>
        </p:nvSpPr>
        <p:spPr>
          <a:xfrm>
            <a:off x="2786050" y="5000636"/>
            <a:ext cx="5986450" cy="1609724"/>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1"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Fait</a:t>
            </a:r>
            <a:r>
              <a:rPr kumimoji="0" lang="fr-FR" sz="2400" b="1" i="1"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par:</a:t>
            </a:r>
          </a:p>
          <a:p>
            <a:pPr marL="0" marR="0" lvl="0" indent="0" algn="r" defTabSz="914400" rtl="0" eaLnBrk="1" fontAlgn="auto" latinLnBrk="0" hangingPunct="1">
              <a:lnSpc>
                <a:spcPct val="100000"/>
              </a:lnSpc>
              <a:spcBef>
                <a:spcPct val="0"/>
              </a:spcBef>
              <a:spcAft>
                <a:spcPts val="0"/>
              </a:spcAft>
              <a:buClrTx/>
              <a:buSzTx/>
              <a:buFontTx/>
              <a:buNone/>
              <a:tabLst/>
              <a:defRPr/>
            </a:pPr>
            <a:r>
              <a:rPr lang="fr-FR" sz="2400" b="1" i="1" baseline="0" dirty="0" smtClean="0">
                <a:solidFill>
                  <a:schemeClr val="accent1"/>
                </a:solidFill>
                <a:latin typeface="Times New Roman" pitchFamily="18" charset="0"/>
                <a:ea typeface="+mj-ea"/>
                <a:cs typeface="Times New Roman" pitchFamily="18" charset="0"/>
              </a:rPr>
              <a:t>CHALAL</a:t>
            </a:r>
            <a:r>
              <a:rPr lang="fr-FR" sz="2400" b="1" i="1" dirty="0" smtClean="0">
                <a:solidFill>
                  <a:schemeClr val="accent1"/>
                </a:solidFill>
                <a:latin typeface="Times New Roman" pitchFamily="18" charset="0"/>
                <a:ea typeface="+mj-ea"/>
                <a:cs typeface="Times New Roman" pitchFamily="18" charset="0"/>
              </a:rPr>
              <a:t> </a:t>
            </a:r>
            <a:r>
              <a:rPr lang="fr-FR" sz="2400" b="1" i="1" dirty="0" err="1" smtClean="0">
                <a:solidFill>
                  <a:schemeClr val="accent1"/>
                </a:solidFill>
                <a:latin typeface="Times New Roman" pitchFamily="18" charset="0"/>
                <a:ea typeface="+mj-ea"/>
                <a:cs typeface="Times New Roman" pitchFamily="18" charset="0"/>
              </a:rPr>
              <a:t>Ikram</a:t>
            </a:r>
            <a:endParaRPr lang="fr-FR" sz="2400" b="1" i="1" dirty="0" smtClean="0">
              <a:solidFill>
                <a:schemeClr val="accent1"/>
              </a:solidFill>
              <a:latin typeface="Times New Roman" pitchFamily="18" charset="0"/>
              <a:ea typeface="+mj-ea"/>
              <a:cs typeface="Times New Roman" pitchFamily="18" charset="0"/>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1"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TIAIBA</a:t>
            </a:r>
            <a:r>
              <a:rPr kumimoji="0" lang="fr-FR" sz="2400" b="1" i="1"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a:t>
            </a:r>
            <a:r>
              <a:rPr kumimoji="0" lang="fr-FR" sz="2400" b="1" i="1" u="none" strike="noStrike" kern="1200" cap="none" spc="0" normalizeH="0" noProof="0" dirty="0" err="1" smtClean="0">
                <a:ln>
                  <a:noFill/>
                </a:ln>
                <a:solidFill>
                  <a:schemeClr val="accent1"/>
                </a:solidFill>
                <a:effectLst/>
                <a:uLnTx/>
                <a:uFillTx/>
                <a:latin typeface="Times New Roman" pitchFamily="18" charset="0"/>
                <a:ea typeface="+mj-ea"/>
                <a:cs typeface="Times New Roman" pitchFamily="18" charset="0"/>
              </a:rPr>
              <a:t>Imene</a:t>
            </a:r>
            <a:endParaRPr kumimoji="0" lang="fr-FR" sz="2400" b="1" i="1"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fr-FR" sz="2400" b="1" i="1" baseline="0" dirty="0" smtClean="0">
                <a:solidFill>
                  <a:schemeClr val="accent1"/>
                </a:solidFill>
                <a:latin typeface="Times New Roman" pitchFamily="18" charset="0"/>
                <a:ea typeface="+mj-ea"/>
                <a:cs typeface="Times New Roman" pitchFamily="18" charset="0"/>
              </a:rPr>
              <a:t>CHOUKRANE</a:t>
            </a:r>
            <a:r>
              <a:rPr lang="fr-FR" sz="2400" b="1" i="1" dirty="0" smtClean="0">
                <a:solidFill>
                  <a:schemeClr val="accent1"/>
                </a:solidFill>
                <a:latin typeface="Times New Roman" pitchFamily="18" charset="0"/>
                <a:ea typeface="+mj-ea"/>
                <a:cs typeface="Times New Roman" pitchFamily="18" charset="0"/>
              </a:rPr>
              <a:t> </a:t>
            </a:r>
            <a:r>
              <a:rPr lang="fr-FR" sz="2400" b="1" i="1" dirty="0" err="1" smtClean="0">
                <a:solidFill>
                  <a:schemeClr val="accent1"/>
                </a:solidFill>
                <a:latin typeface="Times New Roman" pitchFamily="18" charset="0"/>
                <a:ea typeface="+mj-ea"/>
                <a:cs typeface="Times New Roman" pitchFamily="18" charset="0"/>
              </a:rPr>
              <a:t>Thilelli</a:t>
            </a:r>
            <a:endParaRPr lang="fr-FR" sz="2400" b="1" i="1" dirty="0" smtClean="0">
              <a:solidFill>
                <a:schemeClr val="accent1"/>
              </a:solidFill>
              <a:latin typeface="Times New Roman" pitchFamily="18" charset="0"/>
              <a:ea typeface="+mj-ea"/>
              <a:cs typeface="Times New Roman" pitchFamily="18" charset="0"/>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1"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AIT</a:t>
            </a:r>
            <a:r>
              <a:rPr kumimoji="0" lang="fr-FR" sz="2400" b="1" i="1"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BELKACEM Maya</a:t>
            </a:r>
          </a:p>
          <a:p>
            <a:pPr marL="0" marR="0" lvl="0" indent="0" algn="r" defTabSz="914400" rtl="0" eaLnBrk="1" fontAlgn="auto" latinLnBrk="0" hangingPunct="1">
              <a:lnSpc>
                <a:spcPct val="100000"/>
              </a:lnSpc>
              <a:spcBef>
                <a:spcPct val="0"/>
              </a:spcBef>
              <a:spcAft>
                <a:spcPts val="0"/>
              </a:spcAft>
              <a:buClrTx/>
              <a:buSzTx/>
              <a:buFontTx/>
              <a:buNone/>
              <a:tabLst/>
              <a:defRPr/>
            </a:pPr>
            <a:r>
              <a:rPr lang="fr-FR" sz="2400" b="1" i="1" baseline="0" dirty="0" smtClean="0">
                <a:solidFill>
                  <a:schemeClr val="accent1"/>
                </a:solidFill>
                <a:latin typeface="Times New Roman" pitchFamily="18" charset="0"/>
                <a:ea typeface="+mj-ea"/>
                <a:cs typeface="Times New Roman" pitchFamily="18" charset="0"/>
              </a:rPr>
              <a:t>ALLAM</a:t>
            </a:r>
            <a:r>
              <a:rPr lang="fr-FR" sz="2400" b="1" i="1" dirty="0" smtClean="0">
                <a:solidFill>
                  <a:schemeClr val="accent1"/>
                </a:solidFill>
                <a:latin typeface="Times New Roman" pitchFamily="18" charset="0"/>
                <a:ea typeface="+mj-ea"/>
                <a:cs typeface="Times New Roman" pitchFamily="18" charset="0"/>
              </a:rPr>
              <a:t> Karima</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1"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M1 GD 2013-2014</a:t>
            </a:r>
            <a:endParaRPr kumimoji="0" lang="fr-FR" sz="2400" b="1" i="1" u="none" strike="noStrike" kern="1200" cap="none" spc="0" normalizeH="0" baseline="0" noProof="0" dirty="0">
              <a:ln>
                <a:noFill/>
              </a:ln>
              <a:solidFill>
                <a:schemeClr val="accent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20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20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20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3286117" y="-1285906"/>
            <a:ext cx="2643206" cy="82153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à coins arrondis 4"/>
          <p:cNvSpPr/>
          <p:nvPr/>
        </p:nvSpPr>
        <p:spPr>
          <a:xfrm>
            <a:off x="1000100" y="4714884"/>
            <a:ext cx="6912768" cy="14401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Times New Roman" pitchFamily="18" charset="0"/>
                <a:cs typeface="Times New Roman" pitchFamily="18" charset="0"/>
              </a:rPr>
              <a:t>Figures ( D, G, J)</a:t>
            </a:r>
          </a:p>
          <a:p>
            <a:pPr algn="ctr"/>
            <a:r>
              <a:rPr lang="fr-FR" sz="2400" b="1" dirty="0" smtClean="0">
                <a:solidFill>
                  <a:schemeClr val="tx1"/>
                </a:solidFill>
                <a:latin typeface="Times New Roman" pitchFamily="18" charset="0"/>
                <a:cs typeface="Times New Roman" pitchFamily="18" charset="0"/>
              </a:rPr>
              <a:t> Hybridation In situ sur sections sagittales au niveau du cortex de la souris Bat-Gal </a:t>
            </a:r>
          </a:p>
          <a:p>
            <a:pPr algn="ctr"/>
            <a:r>
              <a:rPr lang="fr-FR" sz="2400" b="1" dirty="0" smtClean="0">
                <a:solidFill>
                  <a:schemeClr val="tx1"/>
                </a:solidFill>
                <a:latin typeface="Times New Roman" pitchFamily="18" charset="0"/>
                <a:cs typeface="Times New Roman" pitchFamily="18" charset="0"/>
              </a:rPr>
              <a:t>entre E10.5 et E12</a:t>
            </a:r>
            <a:r>
              <a:rPr lang="fr-FR" dirty="0" smtClean="0"/>
              <a:t>.</a:t>
            </a:r>
            <a:endParaRPr lang="fr-FR" dirty="0"/>
          </a:p>
        </p:txBody>
      </p:sp>
      <p:sp>
        <p:nvSpPr>
          <p:cNvPr id="6" name="Rectangle 5"/>
          <p:cNvSpPr/>
          <p:nvPr/>
        </p:nvSpPr>
        <p:spPr>
          <a:xfrm>
            <a:off x="142844" y="428604"/>
            <a:ext cx="8858312" cy="369332"/>
          </a:xfrm>
          <a:prstGeom prst="rect">
            <a:avLst/>
          </a:prstGeom>
        </p:spPr>
        <p:txBody>
          <a:bodyPr wrap="square">
            <a:spAutoFit/>
          </a:bodyPr>
          <a:lstStyle/>
          <a:p>
            <a:pPr algn="ctr"/>
            <a:r>
              <a:rPr lang="fr-FR" i="1" dirty="0" smtClean="0">
                <a:solidFill>
                  <a:srgbClr val="7030A0"/>
                </a:solidFill>
                <a:latin typeface="Times New Roman" pitchFamily="18" charset="0"/>
                <a:cs typeface="Times New Roman" pitchFamily="18" charset="0"/>
              </a:rPr>
              <a:t>Les Mouvements graduels de l'activité  de la voie </a:t>
            </a:r>
            <a:r>
              <a:rPr lang="fr-FR" i="1" dirty="0" err="1" smtClean="0">
                <a:solidFill>
                  <a:srgbClr val="7030A0"/>
                </a:solidFill>
                <a:latin typeface="Times New Roman" pitchFamily="18" charset="0"/>
                <a:cs typeface="Times New Roman" pitchFamily="18" charset="0"/>
              </a:rPr>
              <a:t>Wnt</a:t>
            </a:r>
            <a:r>
              <a:rPr lang="fr-FR" i="1" dirty="0" smtClean="0">
                <a:solidFill>
                  <a:srgbClr val="7030A0"/>
                </a:solidFill>
                <a:latin typeface="Times New Roman" pitchFamily="18" charset="0"/>
                <a:cs typeface="Times New Roman" pitchFamily="18" charset="0"/>
              </a:rPr>
              <a:t> canonique loin du cortex latéral</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596" y="1428736"/>
            <a:ext cx="2476500" cy="2076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0628" y="1500174"/>
            <a:ext cx="3888479" cy="48577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à coins arrondis 5"/>
          <p:cNvSpPr/>
          <p:nvPr/>
        </p:nvSpPr>
        <p:spPr>
          <a:xfrm>
            <a:off x="395536" y="3786190"/>
            <a:ext cx="4248472" cy="25231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solidFill>
                  <a:schemeClr val="tx1"/>
                </a:solidFill>
                <a:latin typeface="Times New Roman" pitchFamily="18" charset="0"/>
                <a:cs typeface="Times New Roman" pitchFamily="18" charset="0"/>
              </a:rPr>
              <a:t>( C, E, H, K) Bat –Gal</a:t>
            </a:r>
          </a:p>
          <a:p>
            <a:pPr algn="ctr"/>
            <a:r>
              <a:rPr lang="fr-FR" sz="2000" b="1" dirty="0" smtClean="0">
                <a:solidFill>
                  <a:schemeClr val="tx1"/>
                </a:solidFill>
                <a:latin typeface="Times New Roman" pitchFamily="18" charset="0"/>
                <a:cs typeface="Times New Roman" pitchFamily="18" charset="0"/>
              </a:rPr>
              <a:t>sections de E9.5-E12.5</a:t>
            </a:r>
          </a:p>
          <a:p>
            <a:pPr algn="ctr"/>
            <a:r>
              <a:rPr lang="fr-FR" sz="2000" b="1" dirty="0" smtClean="0">
                <a:solidFill>
                  <a:schemeClr val="tx1"/>
                </a:solidFill>
                <a:latin typeface="Times New Roman" pitchFamily="18" charset="0"/>
                <a:cs typeface="Times New Roman" pitchFamily="18" charset="0"/>
              </a:rPr>
              <a:t>Montrant la disparition graduelle de l'activité dans la direction postérieure et latérale à moyenne ; </a:t>
            </a:r>
            <a:r>
              <a:rPr lang="fr-FR" sz="2000" i="1" dirty="0" smtClean="0">
                <a:solidFill>
                  <a:schemeClr val="bg1"/>
                </a:solidFill>
                <a:latin typeface="Times New Roman" pitchFamily="18" charset="0"/>
                <a:cs typeface="Times New Roman" pitchFamily="18" charset="0"/>
              </a:rPr>
              <a:t>Les </a:t>
            </a:r>
            <a:r>
              <a:rPr lang="fr-FR" sz="2000" i="1" dirty="0" err="1" smtClean="0">
                <a:solidFill>
                  <a:schemeClr val="bg1"/>
                </a:solidFill>
                <a:latin typeface="Times New Roman" pitchFamily="18" charset="0"/>
                <a:cs typeface="Times New Roman" pitchFamily="18" charset="0"/>
              </a:rPr>
              <a:t>fleches</a:t>
            </a:r>
            <a:r>
              <a:rPr lang="fr-FR" sz="2000" i="1" dirty="0" smtClean="0">
                <a:solidFill>
                  <a:schemeClr val="bg1"/>
                </a:solidFill>
                <a:latin typeface="Times New Roman" pitchFamily="18" charset="0"/>
                <a:cs typeface="Times New Roman" pitchFamily="18" charset="0"/>
              </a:rPr>
              <a:t> montre  l’activité de la </a:t>
            </a:r>
            <a:r>
              <a:rPr lang="fr-FR" sz="2000" i="1" dirty="0" err="1" smtClean="0">
                <a:solidFill>
                  <a:schemeClr val="bg1"/>
                </a:solidFill>
                <a:latin typeface="Times New Roman" pitchFamily="18" charset="0"/>
                <a:cs typeface="Times New Roman" pitchFamily="18" charset="0"/>
              </a:rPr>
              <a:t>wnt</a:t>
            </a:r>
            <a:r>
              <a:rPr lang="fr-FR" sz="2000" i="1" dirty="0" smtClean="0">
                <a:solidFill>
                  <a:schemeClr val="bg1"/>
                </a:solidFill>
                <a:latin typeface="Times New Roman" pitchFamily="18" charset="0"/>
                <a:cs typeface="Times New Roman" pitchFamily="18" charset="0"/>
              </a:rPr>
              <a:t> dans les marges latérales du télencéphale dorsal </a:t>
            </a:r>
            <a:endParaRPr lang="fr-FR" sz="2000" i="1" dirty="0">
              <a:solidFill>
                <a:schemeClr val="bg1"/>
              </a:solidFill>
              <a:latin typeface="Times New Roman" pitchFamily="18" charset="0"/>
              <a:cs typeface="Times New Roman" pitchFamily="18" charset="0"/>
            </a:endParaRPr>
          </a:p>
        </p:txBody>
      </p:sp>
      <p:sp>
        <p:nvSpPr>
          <p:cNvPr id="7" name="Rectangle 6"/>
          <p:cNvSpPr/>
          <p:nvPr/>
        </p:nvSpPr>
        <p:spPr>
          <a:xfrm>
            <a:off x="142844" y="428604"/>
            <a:ext cx="8858312" cy="369332"/>
          </a:xfrm>
          <a:prstGeom prst="rect">
            <a:avLst/>
          </a:prstGeom>
        </p:spPr>
        <p:txBody>
          <a:bodyPr wrap="square">
            <a:spAutoFit/>
          </a:bodyPr>
          <a:lstStyle/>
          <a:p>
            <a:pPr algn="ctr"/>
            <a:r>
              <a:rPr lang="fr-FR" i="1" dirty="0" smtClean="0">
                <a:solidFill>
                  <a:srgbClr val="7030A0"/>
                </a:solidFill>
                <a:latin typeface="Times New Roman" pitchFamily="18" charset="0"/>
                <a:cs typeface="Times New Roman" pitchFamily="18" charset="0"/>
              </a:rPr>
              <a:t>Les Mouvements graduels de l'activité  de la voie </a:t>
            </a:r>
            <a:r>
              <a:rPr lang="fr-FR" i="1" dirty="0" err="1" smtClean="0">
                <a:solidFill>
                  <a:srgbClr val="7030A0"/>
                </a:solidFill>
                <a:latin typeface="Times New Roman" pitchFamily="18" charset="0"/>
                <a:cs typeface="Times New Roman" pitchFamily="18" charset="0"/>
              </a:rPr>
              <a:t>Wnt</a:t>
            </a:r>
            <a:r>
              <a:rPr lang="fr-FR" i="1" dirty="0" smtClean="0">
                <a:solidFill>
                  <a:srgbClr val="7030A0"/>
                </a:solidFill>
                <a:latin typeface="Times New Roman" pitchFamily="18" charset="0"/>
                <a:cs typeface="Times New Roman" pitchFamily="18" charset="0"/>
              </a:rPr>
              <a:t> canonique loin du cortex latéral</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3"/>
          <p:cNvPicPr>
            <a:picLocks noGrp="1" noChangeAspect="1" noChangeArrowheads="1"/>
          </p:cNvPicPr>
          <p:nvPr>
            <p:ph sz="quarter" idx="1"/>
          </p:nvPr>
        </p:nvPicPr>
        <p:blipFill>
          <a:blip r:embed="rId2" cstate="print"/>
          <a:srcRect/>
          <a:stretch>
            <a:fillRect/>
          </a:stretch>
        </p:blipFill>
        <p:spPr bwMode="auto">
          <a:xfrm>
            <a:off x="6357950" y="1357298"/>
            <a:ext cx="2500330" cy="4714908"/>
          </a:xfrm>
          <a:prstGeom prst="rect">
            <a:avLst/>
          </a:prstGeom>
          <a:noFill/>
          <a:ln w="9525">
            <a:noFill/>
            <a:miter lim="800000"/>
            <a:headEnd/>
            <a:tailEnd/>
          </a:ln>
        </p:spPr>
      </p:pic>
      <p:sp>
        <p:nvSpPr>
          <p:cNvPr id="5" name="Rectangle à coins arrondis 4"/>
          <p:cNvSpPr/>
          <p:nvPr/>
        </p:nvSpPr>
        <p:spPr>
          <a:xfrm>
            <a:off x="1000100" y="2500306"/>
            <a:ext cx="4752528" cy="30243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Times New Roman" pitchFamily="18" charset="0"/>
                <a:cs typeface="Times New Roman" pitchFamily="18" charset="0"/>
              </a:rPr>
              <a:t>( F, I , L) </a:t>
            </a:r>
          </a:p>
          <a:p>
            <a:pPr algn="ctr"/>
            <a:r>
              <a:rPr lang="fr-FR" sz="2400" b="1" dirty="0" smtClean="0">
                <a:solidFill>
                  <a:schemeClr val="tx1"/>
                </a:solidFill>
                <a:latin typeface="Times New Roman" pitchFamily="18" charset="0"/>
                <a:cs typeface="Times New Roman" pitchFamily="18" charset="0"/>
              </a:rPr>
              <a:t>Hybridation In situ avec l'Axin2 exploré sur des sections de  E10.5-E12.5</a:t>
            </a:r>
          </a:p>
          <a:p>
            <a:pPr algn="ctr"/>
            <a:endParaRPr lang="fr-FR" sz="2400" b="1" dirty="0">
              <a:solidFill>
                <a:schemeClr val="tx1"/>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Résultats </a:t>
            </a:r>
            <a:endParaRPr lang="fr-FR" dirty="0"/>
          </a:p>
        </p:txBody>
      </p:sp>
      <p:sp>
        <p:nvSpPr>
          <p:cNvPr id="3" name="Espace réservé du contenu 2"/>
          <p:cNvSpPr>
            <a:spLocks noGrp="1"/>
          </p:cNvSpPr>
          <p:nvPr>
            <p:ph sz="quarter" idx="1"/>
          </p:nvPr>
        </p:nvSpPr>
        <p:spPr/>
        <p:txBody>
          <a:bodyPr/>
          <a:lstStyle/>
          <a:p>
            <a:pPr>
              <a:buNone/>
            </a:pPr>
            <a:endParaRPr lang="fr-FR" sz="2800" i="1" dirty="0" smtClean="0">
              <a:solidFill>
                <a:srgbClr val="7030A0"/>
              </a:solidFill>
            </a:endParaRPr>
          </a:p>
          <a:p>
            <a:pPr>
              <a:buNone/>
            </a:pPr>
            <a:endParaRPr lang="fr-FR" sz="2800" i="1" dirty="0" smtClean="0">
              <a:solidFill>
                <a:srgbClr val="7030A0"/>
              </a:solidFill>
            </a:endParaRPr>
          </a:p>
        </p:txBody>
      </p:sp>
      <p:sp>
        <p:nvSpPr>
          <p:cNvPr id="4" name="Espace réservé du contenu 2"/>
          <p:cNvSpPr txBox="1">
            <a:spLocks/>
          </p:cNvSpPr>
          <p:nvPr/>
        </p:nvSpPr>
        <p:spPr>
          <a:xfrm>
            <a:off x="301752" y="2571744"/>
            <a:ext cx="8503920" cy="1571636"/>
          </a:xfrm>
          <a:prstGeom prst="rect">
            <a:avLst/>
          </a:prstGeom>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fr-FR" sz="2800" b="0" i="0" u="none" strike="noStrike" kern="1200" cap="none" spc="0" normalizeH="0" baseline="0" noProof="0" dirty="0" smtClean="0">
                <a:ln>
                  <a:noFill/>
                </a:ln>
                <a:solidFill>
                  <a:schemeClr val="dk1"/>
                </a:solidFill>
                <a:effectLst/>
                <a:uLnTx/>
                <a:uFillTx/>
                <a:latin typeface="+mn-lt"/>
                <a:ea typeface="+mn-ea"/>
                <a:cs typeface="+mn-cs"/>
              </a:rPr>
              <a:t> </a:t>
            </a:r>
          </a:p>
          <a:p>
            <a:pPr marL="531813" marR="0" lvl="0" indent="-436563" algn="ctr" defTabSz="914400" rtl="0" eaLnBrk="1" fontAlgn="auto" latinLnBrk="0" hangingPunct="1">
              <a:lnSpc>
                <a:spcPct val="100000"/>
              </a:lnSpc>
              <a:spcBef>
                <a:spcPct val="20000"/>
              </a:spcBef>
              <a:spcAft>
                <a:spcPts val="0"/>
              </a:spcAft>
              <a:buClr>
                <a:schemeClr val="accent1"/>
              </a:buClr>
              <a:buSzPct val="85000"/>
              <a:buFont typeface="+mj-lt"/>
              <a:buAutoNum type="romanUcPeriod" startAt="2"/>
              <a:tabLst/>
              <a:defRPr/>
            </a:pPr>
            <a:r>
              <a:rPr lang="fr-FR" sz="31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progression de la neurogenèse dans le néocortex est complémentaire au retrait du gradient de la signalisation canonique </a:t>
            </a:r>
            <a:r>
              <a:rPr lang="fr-FR" sz="31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Wnt</a:t>
            </a:r>
            <a:endParaRPr lang="fr-FR" sz="31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fr-FR" sz="27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158" y="285728"/>
            <a:ext cx="8286721" cy="40719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à coins arrondis 4"/>
          <p:cNvSpPr/>
          <p:nvPr/>
        </p:nvSpPr>
        <p:spPr>
          <a:xfrm>
            <a:off x="500034" y="4572008"/>
            <a:ext cx="7992888" cy="15093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i="1" dirty="0" smtClean="0">
                <a:solidFill>
                  <a:schemeClr val="tx1"/>
                </a:solidFill>
                <a:latin typeface="Times New Roman" pitchFamily="18" charset="0"/>
                <a:cs typeface="Times New Roman" pitchFamily="18" charset="0"/>
              </a:rPr>
              <a:t>Figures (A-O) </a:t>
            </a:r>
          </a:p>
          <a:p>
            <a:pPr algn="ctr"/>
            <a:r>
              <a:rPr lang="fr-FR" sz="2000" b="1" i="1" dirty="0" smtClean="0">
                <a:solidFill>
                  <a:schemeClr val="tx1"/>
                </a:solidFill>
                <a:latin typeface="Times New Roman" pitchFamily="18" charset="0"/>
                <a:cs typeface="Times New Roman" pitchFamily="18" charset="0"/>
              </a:rPr>
              <a:t>Représentent  les sections au niveau du cortex de souris avec expression visualisée de gènes </a:t>
            </a:r>
            <a:r>
              <a:rPr lang="fr-FR" sz="2000" b="1" i="1" dirty="0" err="1" smtClean="0">
                <a:solidFill>
                  <a:schemeClr val="tx1"/>
                </a:solidFill>
                <a:latin typeface="Times New Roman" pitchFamily="18" charset="0"/>
                <a:cs typeface="Times New Roman" pitchFamily="18" charset="0"/>
              </a:rPr>
              <a:t>neurogéniques</a:t>
            </a:r>
            <a:r>
              <a:rPr lang="fr-FR" sz="2000" b="1" i="1" dirty="0" smtClean="0">
                <a:solidFill>
                  <a:schemeClr val="tx1"/>
                </a:solidFill>
                <a:latin typeface="Times New Roman" pitchFamily="18" charset="0"/>
                <a:cs typeface="Times New Roman" pitchFamily="18" charset="0"/>
              </a:rPr>
              <a:t> dont : </a:t>
            </a:r>
            <a:r>
              <a:rPr lang="fr-FR" sz="2000" b="1" i="1" dirty="0" smtClean="0">
                <a:solidFill>
                  <a:schemeClr val="bg1"/>
                </a:solidFill>
                <a:latin typeface="Times New Roman" pitchFamily="18" charset="0"/>
                <a:cs typeface="Times New Roman" pitchFamily="18" charset="0"/>
              </a:rPr>
              <a:t>Ngn2 ,pax 6 </a:t>
            </a:r>
            <a:r>
              <a:rPr lang="fr-FR" sz="2000" b="1" i="1" dirty="0" err="1" smtClean="0">
                <a:solidFill>
                  <a:schemeClr val="bg1"/>
                </a:solidFill>
                <a:latin typeface="Times New Roman" pitchFamily="18" charset="0"/>
                <a:cs typeface="Times New Roman" pitchFamily="18" charset="0"/>
              </a:rPr>
              <a:t>Tbr</a:t>
            </a:r>
            <a:r>
              <a:rPr lang="fr-FR" sz="2000" b="1" i="1" dirty="0" smtClean="0">
                <a:solidFill>
                  <a:schemeClr val="bg1"/>
                </a:solidFill>
                <a:latin typeface="Times New Roman" pitchFamily="18" charset="0"/>
                <a:cs typeface="Times New Roman" pitchFamily="18" charset="0"/>
              </a:rPr>
              <a:t> 2 ,</a:t>
            </a:r>
            <a:r>
              <a:rPr lang="fr-FR" sz="2000" b="1" i="1" dirty="0" err="1" smtClean="0">
                <a:solidFill>
                  <a:schemeClr val="bg1"/>
                </a:solidFill>
                <a:latin typeface="Times New Roman" pitchFamily="18" charset="0"/>
                <a:cs typeface="Times New Roman" pitchFamily="18" charset="0"/>
              </a:rPr>
              <a:t>Meis</a:t>
            </a:r>
            <a:r>
              <a:rPr lang="fr-FR" sz="2000" b="1" i="1" dirty="0" smtClean="0">
                <a:solidFill>
                  <a:schemeClr val="bg1"/>
                </a:solidFill>
                <a:latin typeface="Times New Roman" pitchFamily="18" charset="0"/>
                <a:cs typeface="Times New Roman" pitchFamily="18" charset="0"/>
              </a:rPr>
              <a:t> 2 et </a:t>
            </a:r>
            <a:r>
              <a:rPr lang="fr-FR" sz="2000" b="1" i="1" dirty="0" err="1" smtClean="0">
                <a:solidFill>
                  <a:schemeClr val="bg1"/>
                </a:solidFill>
                <a:latin typeface="Times New Roman" pitchFamily="18" charset="0"/>
                <a:cs typeface="Times New Roman" pitchFamily="18" charset="0"/>
              </a:rPr>
              <a:t>Tuj</a:t>
            </a:r>
            <a:r>
              <a:rPr lang="fr-FR" sz="2000" b="1" i="1" dirty="0" smtClean="0">
                <a:solidFill>
                  <a:schemeClr val="bg1"/>
                </a:solidFill>
                <a:latin typeface="Times New Roman" pitchFamily="18" charset="0"/>
                <a:cs typeface="Times New Roman" pitchFamily="18" charset="0"/>
              </a:rPr>
              <a:t> 1 .</a:t>
            </a:r>
            <a:endParaRPr lang="fr-FR" sz="2000" b="1" i="1" dirty="0">
              <a:solidFill>
                <a:schemeClr val="bg1"/>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428604"/>
            <a:ext cx="8534400" cy="558948"/>
          </a:xfrm>
        </p:spPr>
        <p:txBody>
          <a:bodyPr>
            <a:noAutofit/>
          </a:bodyPr>
          <a:lstStyle/>
          <a:p>
            <a:r>
              <a:rPr lang="fr-FR" sz="2400" i="1" dirty="0" smtClean="0">
                <a:solidFill>
                  <a:srgbClr val="7030A0"/>
                </a:solidFill>
                <a:latin typeface="Times New Roman" pitchFamily="18" charset="0"/>
                <a:cs typeface="Times New Roman" pitchFamily="18" charset="0"/>
              </a:rPr>
              <a:t> La neurogenèse progresse dans la direction opposée comparée à l'activité des </a:t>
            </a:r>
            <a:r>
              <a:rPr lang="fr-FR" sz="2400" i="1" dirty="0" err="1" smtClean="0">
                <a:solidFill>
                  <a:srgbClr val="7030A0"/>
                </a:solidFill>
                <a:latin typeface="Times New Roman" pitchFamily="18" charset="0"/>
                <a:cs typeface="Times New Roman" pitchFamily="18" charset="0"/>
              </a:rPr>
              <a:t>Wnt</a:t>
            </a:r>
            <a:endParaRPr lang="fr-FR" sz="2400" dirty="0">
              <a:latin typeface="Times New Roman" pitchFamily="18" charset="0"/>
              <a:cs typeface="Times New Roman" pitchFamily="18" charset="0"/>
            </a:endParaRPr>
          </a:p>
        </p:txBody>
      </p:sp>
      <p:pic>
        <p:nvPicPr>
          <p:cNvPr id="4" name="Picture 3"/>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00826" y="1428736"/>
            <a:ext cx="1838330" cy="48577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à coins arrondis 4"/>
          <p:cNvSpPr/>
          <p:nvPr/>
        </p:nvSpPr>
        <p:spPr>
          <a:xfrm>
            <a:off x="714348" y="2714620"/>
            <a:ext cx="5000660" cy="24482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Times New Roman" pitchFamily="18" charset="0"/>
                <a:cs typeface="Times New Roman" pitchFamily="18" charset="0"/>
              </a:rPr>
              <a:t>Figures(A, F, K) Pax6 L’immunofluorescence montre un changement </a:t>
            </a:r>
            <a:r>
              <a:rPr lang="fr-FR" sz="2400" b="1" dirty="0" err="1" smtClean="0">
                <a:solidFill>
                  <a:schemeClr val="tx1"/>
                </a:solidFill>
                <a:latin typeface="Times New Roman" pitchFamily="18" charset="0"/>
                <a:cs typeface="Times New Roman" pitchFamily="18" charset="0"/>
              </a:rPr>
              <a:t>latero</a:t>
            </a:r>
            <a:r>
              <a:rPr lang="fr-FR" sz="2400" b="1" dirty="0" smtClean="0">
                <a:solidFill>
                  <a:schemeClr val="tx1"/>
                </a:solidFill>
                <a:latin typeface="Times New Roman" pitchFamily="18" charset="0"/>
                <a:cs typeface="Times New Roman" pitchFamily="18" charset="0"/>
              </a:rPr>
              <a:t>-moyen des frontières d'expression (montrées par des flèches) entre les temps  E10.5 et E12.5</a:t>
            </a:r>
            <a:endParaRPr lang="fr-FR" sz="2400" b="1" dirty="0">
              <a:solidFill>
                <a:schemeClr val="tx1"/>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85728"/>
            <a:ext cx="8534400" cy="857256"/>
          </a:xfrm>
        </p:spPr>
        <p:txBody>
          <a:bodyPr>
            <a:noAutofit/>
          </a:bodyPr>
          <a:lstStyle/>
          <a:p>
            <a:r>
              <a:rPr lang="fr-FR" sz="2000" i="1" dirty="0" smtClean="0">
                <a:solidFill>
                  <a:srgbClr val="7030A0"/>
                </a:solidFill>
                <a:latin typeface="Times New Roman" pitchFamily="18" charset="0"/>
                <a:cs typeface="Times New Roman" pitchFamily="18" charset="0"/>
              </a:rPr>
              <a:t> La neurogenèse progresse dans la direction opposée comparée à l'activité des </a:t>
            </a:r>
            <a:r>
              <a:rPr lang="fr-FR" sz="2000" i="1" dirty="0" err="1" smtClean="0">
                <a:solidFill>
                  <a:srgbClr val="7030A0"/>
                </a:solidFill>
                <a:latin typeface="Times New Roman" pitchFamily="18" charset="0"/>
                <a:cs typeface="Times New Roman" pitchFamily="18" charset="0"/>
              </a:rPr>
              <a:t>Wnt</a:t>
            </a:r>
            <a:endParaRPr lang="fr-FR" sz="2000" dirty="0"/>
          </a:p>
        </p:txBody>
      </p:sp>
      <p:pic>
        <p:nvPicPr>
          <p:cNvPr id="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43636" y="1428736"/>
            <a:ext cx="2571768" cy="48577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à coins arrondis 4"/>
          <p:cNvSpPr/>
          <p:nvPr/>
        </p:nvSpPr>
        <p:spPr>
          <a:xfrm>
            <a:off x="357158" y="2857496"/>
            <a:ext cx="4824536" cy="28083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Figures (B, G, L) </a:t>
            </a:r>
          </a:p>
          <a:p>
            <a:pPr algn="ctr"/>
            <a:r>
              <a:rPr lang="fr-FR" sz="2800" b="1" dirty="0" smtClean="0">
                <a:solidFill>
                  <a:schemeClr val="tx1"/>
                </a:solidFill>
                <a:latin typeface="Times New Roman" pitchFamily="18" charset="0"/>
                <a:cs typeface="Times New Roman" pitchFamily="18" charset="0"/>
              </a:rPr>
              <a:t>Hybridation in situ de Ngn2 qui  montre le début d'expression à E11.5 et l'expansion graduelle vers le mur moyen.</a:t>
            </a:r>
            <a:endParaRPr lang="fr-FR" sz="2800" b="1" dirty="0">
              <a:solidFill>
                <a:schemeClr val="tx1"/>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29322" y="1357298"/>
            <a:ext cx="2881325" cy="50006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à coins arrondis 4"/>
          <p:cNvSpPr/>
          <p:nvPr/>
        </p:nvSpPr>
        <p:spPr>
          <a:xfrm>
            <a:off x="785786" y="2000240"/>
            <a:ext cx="4464496" cy="41044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Times New Roman" pitchFamily="18" charset="0"/>
                <a:cs typeface="Times New Roman" pitchFamily="18" charset="0"/>
              </a:rPr>
              <a:t>Figures (C, H, M) Par </a:t>
            </a:r>
            <a:r>
              <a:rPr lang="fr-FR" sz="2400" b="1" dirty="0" err="1" smtClean="0">
                <a:solidFill>
                  <a:schemeClr val="tx1"/>
                </a:solidFill>
                <a:latin typeface="Times New Roman" pitchFamily="18" charset="0"/>
                <a:cs typeface="Times New Roman" pitchFamily="18" charset="0"/>
              </a:rPr>
              <a:t>immunocoloration</a:t>
            </a:r>
            <a:r>
              <a:rPr lang="fr-FR" sz="2400" b="1" dirty="0" smtClean="0">
                <a:solidFill>
                  <a:schemeClr val="tx1"/>
                </a:solidFill>
                <a:latin typeface="Times New Roman" pitchFamily="18" charset="0"/>
                <a:cs typeface="Times New Roman" pitchFamily="18" charset="0"/>
              </a:rPr>
              <a:t> la Tbr2</a:t>
            </a:r>
          </a:p>
          <a:p>
            <a:pPr algn="ctr"/>
            <a:r>
              <a:rPr lang="fr-FR" sz="2400" b="1" dirty="0" smtClean="0">
                <a:solidFill>
                  <a:schemeClr val="tx1"/>
                </a:solidFill>
                <a:latin typeface="Times New Roman" pitchFamily="18" charset="0"/>
                <a:cs typeface="Times New Roman" pitchFamily="18" charset="0"/>
              </a:rPr>
              <a:t> a été observées dans les cellules à E10.5 (C), </a:t>
            </a:r>
          </a:p>
          <a:p>
            <a:pPr algn="ctr"/>
            <a:r>
              <a:rPr lang="fr-FR" sz="2400" b="1" dirty="0" smtClean="0">
                <a:solidFill>
                  <a:schemeClr val="tx1"/>
                </a:solidFill>
                <a:latin typeface="Times New Roman" pitchFamily="18" charset="0"/>
                <a:cs typeface="Times New Roman" pitchFamily="18" charset="0"/>
              </a:rPr>
              <a:t>mais l'expression au niveau de la zone </a:t>
            </a:r>
            <a:r>
              <a:rPr lang="fr-FR" sz="2400" b="1" dirty="0" err="1" smtClean="0">
                <a:solidFill>
                  <a:schemeClr val="tx1"/>
                </a:solidFill>
                <a:latin typeface="Times New Roman" pitchFamily="18" charset="0"/>
                <a:cs typeface="Times New Roman" pitchFamily="18" charset="0"/>
              </a:rPr>
              <a:t>subventriculaire</a:t>
            </a:r>
            <a:r>
              <a:rPr lang="fr-FR" sz="2400" b="1" dirty="0" smtClean="0">
                <a:solidFill>
                  <a:schemeClr val="tx1"/>
                </a:solidFill>
                <a:latin typeface="Times New Roman" pitchFamily="18" charset="0"/>
                <a:cs typeface="Times New Roman" pitchFamily="18" charset="0"/>
              </a:rPr>
              <a:t>  (SVZ) commence à E11.5 au niveau de la frontière </a:t>
            </a:r>
            <a:r>
              <a:rPr lang="fr-FR" sz="2400" b="1" dirty="0" err="1" smtClean="0">
                <a:solidFill>
                  <a:schemeClr val="tx1"/>
                </a:solidFill>
                <a:latin typeface="Times New Roman" pitchFamily="18" charset="0"/>
                <a:cs typeface="Times New Roman" pitchFamily="18" charset="0"/>
              </a:rPr>
              <a:t>dorso</a:t>
            </a:r>
            <a:r>
              <a:rPr lang="fr-FR" sz="2400" b="1" dirty="0" smtClean="0">
                <a:solidFill>
                  <a:schemeClr val="tx1"/>
                </a:solidFill>
                <a:latin typeface="Times New Roman" pitchFamily="18" charset="0"/>
                <a:cs typeface="Times New Roman" pitchFamily="18" charset="0"/>
              </a:rPr>
              <a:t>-ventrale et grâce aux mouvements dorsales au fil de temps (</a:t>
            </a:r>
            <a:r>
              <a:rPr lang="fr-FR" sz="2400" b="1" dirty="0" smtClean="0">
                <a:solidFill>
                  <a:schemeClr val="bg1"/>
                </a:solidFill>
                <a:latin typeface="Times New Roman" pitchFamily="18" charset="0"/>
                <a:cs typeface="Times New Roman" pitchFamily="18" charset="0"/>
              </a:rPr>
              <a:t>Les flèches H, M</a:t>
            </a:r>
            <a:r>
              <a:rPr lang="fr-FR" sz="2400" b="1" dirty="0" smtClean="0">
                <a:solidFill>
                  <a:schemeClr val="tx1"/>
                </a:solidFill>
                <a:latin typeface="Times New Roman" pitchFamily="18" charset="0"/>
                <a:cs typeface="Times New Roman" pitchFamily="18" charset="0"/>
              </a:rPr>
              <a:t>). </a:t>
            </a:r>
            <a:endParaRPr lang="fr-FR" sz="2400" b="1" dirty="0">
              <a:solidFill>
                <a:schemeClr val="tx1"/>
              </a:solidFill>
              <a:latin typeface="Times New Roman" pitchFamily="18" charset="0"/>
              <a:cs typeface="Times New Roman" pitchFamily="18" charset="0"/>
            </a:endParaRPr>
          </a:p>
        </p:txBody>
      </p:sp>
      <p:sp>
        <p:nvSpPr>
          <p:cNvPr id="6" name="Titre 1"/>
          <p:cNvSpPr>
            <a:spLocks noGrp="1"/>
          </p:cNvSpPr>
          <p:nvPr>
            <p:ph type="title"/>
          </p:nvPr>
        </p:nvSpPr>
        <p:spPr/>
        <p:txBody>
          <a:bodyPr>
            <a:noAutofit/>
          </a:bodyPr>
          <a:lstStyle/>
          <a:p>
            <a:r>
              <a:rPr lang="fr-FR" sz="2000" i="1" dirty="0" smtClean="0">
                <a:solidFill>
                  <a:srgbClr val="7030A0"/>
                </a:solidFill>
                <a:latin typeface="Times New Roman" pitchFamily="18" charset="0"/>
                <a:cs typeface="Times New Roman" pitchFamily="18" charset="0"/>
              </a:rPr>
              <a:t> La neurogenèse progresse dans la direction opposée comparée à l'activité des </a:t>
            </a:r>
            <a:r>
              <a:rPr lang="fr-FR" sz="2000" i="1" dirty="0" err="1" smtClean="0">
                <a:solidFill>
                  <a:srgbClr val="7030A0"/>
                </a:solidFill>
                <a:latin typeface="Times New Roman" pitchFamily="18" charset="0"/>
                <a:cs typeface="Times New Roman" pitchFamily="18" charset="0"/>
              </a:rPr>
              <a:t>Wnt</a:t>
            </a:r>
            <a:endParaRPr lang="fr-F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43636" y="1357298"/>
            <a:ext cx="2647961" cy="50006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à coins arrondis 4"/>
          <p:cNvSpPr/>
          <p:nvPr/>
        </p:nvSpPr>
        <p:spPr>
          <a:xfrm>
            <a:off x="428596" y="2071678"/>
            <a:ext cx="5500726" cy="36724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smtClean="0">
                <a:solidFill>
                  <a:schemeClr val="tx1"/>
                </a:solidFill>
              </a:rPr>
              <a:t> </a:t>
            </a:r>
            <a:r>
              <a:rPr lang="fr-FR" sz="2800" b="1" dirty="0" smtClean="0">
                <a:solidFill>
                  <a:schemeClr val="tx1"/>
                </a:solidFill>
                <a:latin typeface="Times New Roman" pitchFamily="18" charset="0"/>
                <a:cs typeface="Times New Roman" pitchFamily="18" charset="0"/>
              </a:rPr>
              <a:t>Figures (D</a:t>
            </a:r>
            <a:r>
              <a:rPr lang="fr-FR" sz="2800" b="1" dirty="0" smtClean="0">
                <a:solidFill>
                  <a:schemeClr val="tx1"/>
                </a:solidFill>
                <a:latin typeface="Times New Roman" pitchFamily="18" charset="0"/>
                <a:cs typeface="Times New Roman" pitchFamily="18" charset="0"/>
              </a:rPr>
              <a:t>, i, N) </a:t>
            </a:r>
            <a:endParaRPr lang="fr-FR" sz="2800" b="1" dirty="0" smtClean="0">
              <a:solidFill>
                <a:schemeClr val="tx1"/>
              </a:solidFill>
              <a:latin typeface="Times New Roman" pitchFamily="18" charset="0"/>
              <a:cs typeface="Times New Roman" pitchFamily="18" charset="0"/>
            </a:endParaRPr>
          </a:p>
          <a:p>
            <a:r>
              <a:rPr lang="fr-FR" sz="2800" b="1" dirty="0" smtClean="0">
                <a:solidFill>
                  <a:schemeClr val="tx1"/>
                </a:solidFill>
                <a:latin typeface="Times New Roman" pitchFamily="18" charset="0"/>
                <a:cs typeface="Times New Roman" pitchFamily="18" charset="0"/>
              </a:rPr>
              <a:t>Nous montrent que l</a:t>
            </a:r>
            <a:r>
              <a:rPr lang="fr-FR" sz="2800" b="1" dirty="0" smtClean="0">
                <a:solidFill>
                  <a:schemeClr val="tx1"/>
                </a:solidFill>
                <a:latin typeface="Times New Roman" pitchFamily="18" charset="0"/>
                <a:cs typeface="Times New Roman" pitchFamily="18" charset="0"/>
              </a:rPr>
              <a:t>e </a:t>
            </a:r>
            <a:r>
              <a:rPr lang="fr-FR" sz="2800" b="1" dirty="0" smtClean="0">
                <a:solidFill>
                  <a:schemeClr val="tx1"/>
                </a:solidFill>
                <a:latin typeface="Times New Roman" pitchFamily="18" charset="0"/>
                <a:cs typeface="Times New Roman" pitchFamily="18" charset="0"/>
              </a:rPr>
              <a:t>g</a:t>
            </a:r>
            <a:r>
              <a:rPr lang="fr-FR" sz="2800" b="1" dirty="0" smtClean="0">
                <a:solidFill>
                  <a:schemeClr val="tx1"/>
                </a:solidFill>
                <a:latin typeface="Times New Roman" pitchFamily="18" charset="0"/>
                <a:cs typeface="Times New Roman" pitchFamily="18" charset="0"/>
              </a:rPr>
              <a:t>radient </a:t>
            </a:r>
            <a:r>
              <a:rPr lang="fr-FR" sz="2800" b="1" dirty="0" smtClean="0">
                <a:solidFill>
                  <a:schemeClr val="tx1"/>
                </a:solidFill>
                <a:latin typeface="Times New Roman" pitchFamily="18" charset="0"/>
                <a:cs typeface="Times New Roman" pitchFamily="18" charset="0"/>
              </a:rPr>
              <a:t>de </a:t>
            </a:r>
            <a:r>
              <a:rPr lang="fr-FR" sz="2400" b="1" dirty="0" smtClean="0">
                <a:solidFill>
                  <a:schemeClr val="tx1"/>
                </a:solidFill>
                <a:latin typeface="Times New Roman" pitchFamily="18" charset="0"/>
                <a:cs typeface="Times New Roman" pitchFamily="18" charset="0"/>
              </a:rPr>
              <a:t>l’immunofluorescence </a:t>
            </a:r>
            <a:r>
              <a:rPr lang="fr-FR" sz="2800" b="1" dirty="0" smtClean="0">
                <a:solidFill>
                  <a:schemeClr val="tx1"/>
                </a:solidFill>
                <a:latin typeface="Times New Roman" pitchFamily="18" charset="0"/>
                <a:cs typeface="Times New Roman" pitchFamily="18" charset="0"/>
              </a:rPr>
              <a:t>de Meis2  s'étend </a:t>
            </a:r>
            <a:r>
              <a:rPr lang="fr-FR" sz="2800" b="1" dirty="0" smtClean="0">
                <a:solidFill>
                  <a:schemeClr val="tx1"/>
                </a:solidFill>
                <a:latin typeface="Times New Roman" pitchFamily="18" charset="0"/>
                <a:cs typeface="Times New Roman" pitchFamily="18" charset="0"/>
              </a:rPr>
              <a:t>le long de télencéphale</a:t>
            </a:r>
            <a:endParaRPr lang="fr-FR" sz="2800" b="1" dirty="0">
              <a:solidFill>
                <a:schemeClr val="tx1"/>
              </a:solidFill>
              <a:latin typeface="Times New Roman" pitchFamily="18" charset="0"/>
              <a:cs typeface="Times New Roman" pitchFamily="18" charset="0"/>
            </a:endParaRPr>
          </a:p>
        </p:txBody>
      </p:sp>
      <p:sp>
        <p:nvSpPr>
          <p:cNvPr id="7" name="Titre 1"/>
          <p:cNvSpPr>
            <a:spLocks noGrp="1"/>
          </p:cNvSpPr>
          <p:nvPr>
            <p:ph type="title"/>
          </p:nvPr>
        </p:nvSpPr>
        <p:spPr>
          <a:xfrm>
            <a:off x="301752" y="285728"/>
            <a:ext cx="8534400" cy="857256"/>
          </a:xfrm>
        </p:spPr>
        <p:txBody>
          <a:bodyPr>
            <a:noAutofit/>
          </a:bodyPr>
          <a:lstStyle/>
          <a:p>
            <a:r>
              <a:rPr lang="fr-FR" sz="2000" i="1" dirty="0" smtClean="0">
                <a:solidFill>
                  <a:srgbClr val="7030A0"/>
                </a:solidFill>
                <a:latin typeface="Times New Roman" pitchFamily="18" charset="0"/>
                <a:cs typeface="Times New Roman" pitchFamily="18" charset="0"/>
              </a:rPr>
              <a:t> La neurogenèse progresse dans la direction opposée comparée à l'activité des </a:t>
            </a:r>
            <a:r>
              <a:rPr lang="fr-FR" sz="2000" i="1" dirty="0" err="1" smtClean="0">
                <a:solidFill>
                  <a:srgbClr val="7030A0"/>
                </a:solidFill>
                <a:latin typeface="Times New Roman" pitchFamily="18" charset="0"/>
                <a:cs typeface="Times New Roman" pitchFamily="18" charset="0"/>
              </a:rPr>
              <a:t>Wnt</a:t>
            </a:r>
            <a:endParaRPr lang="fr-F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86512" y="1357298"/>
            <a:ext cx="2647961" cy="50720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à coins arrondis 4"/>
          <p:cNvSpPr/>
          <p:nvPr/>
        </p:nvSpPr>
        <p:spPr>
          <a:xfrm>
            <a:off x="785786" y="2143116"/>
            <a:ext cx="4752528" cy="35283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Figures (E</a:t>
            </a:r>
            <a:r>
              <a:rPr lang="fr-FR" sz="2800" b="1" dirty="0" smtClean="0">
                <a:solidFill>
                  <a:schemeClr val="tx1"/>
                </a:solidFill>
                <a:latin typeface="Times New Roman" pitchFamily="18" charset="0"/>
                <a:cs typeface="Times New Roman" pitchFamily="18" charset="0"/>
              </a:rPr>
              <a:t>, J, O)                                        l’ immunofluorescence de Tuj1 entre E10.5 et E12.5 </a:t>
            </a:r>
            <a:r>
              <a:rPr lang="fr-FR" sz="2800" b="1" dirty="0" smtClean="0">
                <a:solidFill>
                  <a:schemeClr val="tx1"/>
                </a:solidFill>
                <a:latin typeface="Times New Roman" pitchFamily="18" charset="0"/>
                <a:cs typeface="Times New Roman" pitchFamily="18" charset="0"/>
              </a:rPr>
              <a:t>montre </a:t>
            </a:r>
            <a:r>
              <a:rPr lang="fr-FR" sz="2800" b="1" dirty="0" smtClean="0">
                <a:solidFill>
                  <a:schemeClr val="tx1"/>
                </a:solidFill>
                <a:latin typeface="Times New Roman" pitchFamily="18" charset="0"/>
                <a:cs typeface="Times New Roman" pitchFamily="18" charset="0"/>
              </a:rPr>
              <a:t>la </a:t>
            </a:r>
            <a:r>
              <a:rPr lang="fr-FR" sz="2800" b="1" dirty="0" smtClean="0">
                <a:solidFill>
                  <a:schemeClr val="tx1"/>
                </a:solidFill>
                <a:latin typeface="Times New Roman" pitchFamily="18" charset="0"/>
                <a:cs typeface="Times New Roman" pitchFamily="18" charset="0"/>
              </a:rPr>
              <a:t>progression </a:t>
            </a:r>
            <a:r>
              <a:rPr lang="fr-FR" sz="2800" b="1" dirty="0" err="1" smtClean="0">
                <a:solidFill>
                  <a:schemeClr val="tx1"/>
                </a:solidFill>
                <a:latin typeface="Times New Roman" pitchFamily="18" charset="0"/>
                <a:cs typeface="Times New Roman" pitchFamily="18" charset="0"/>
              </a:rPr>
              <a:t>latero</a:t>
            </a:r>
            <a:r>
              <a:rPr lang="fr-FR" sz="2800" b="1" dirty="0" smtClean="0">
                <a:solidFill>
                  <a:schemeClr val="tx1"/>
                </a:solidFill>
                <a:latin typeface="Times New Roman" pitchFamily="18" charset="0"/>
                <a:cs typeface="Times New Roman" pitchFamily="18" charset="0"/>
              </a:rPr>
              <a:t>-moyenne de la </a:t>
            </a:r>
            <a:r>
              <a:rPr lang="fr-FR" sz="2800" b="1" dirty="0" err="1" smtClean="0">
                <a:solidFill>
                  <a:schemeClr val="tx1"/>
                </a:solidFill>
                <a:latin typeface="Times New Roman" pitchFamily="18" charset="0"/>
                <a:cs typeface="Times New Roman" pitchFamily="18" charset="0"/>
              </a:rPr>
              <a:t>neurogénèse</a:t>
            </a:r>
            <a:endParaRPr lang="fr-FR" sz="2800" b="1" dirty="0">
              <a:solidFill>
                <a:schemeClr val="tx1"/>
              </a:solidFill>
              <a:latin typeface="Times New Roman" pitchFamily="18" charset="0"/>
              <a:cs typeface="Times New Roman" pitchFamily="18" charset="0"/>
            </a:endParaRPr>
          </a:p>
        </p:txBody>
      </p:sp>
      <p:sp>
        <p:nvSpPr>
          <p:cNvPr id="6" name="Titre 1"/>
          <p:cNvSpPr>
            <a:spLocks noGrp="1"/>
          </p:cNvSpPr>
          <p:nvPr>
            <p:ph type="title"/>
          </p:nvPr>
        </p:nvSpPr>
        <p:spPr>
          <a:xfrm>
            <a:off x="301752" y="285728"/>
            <a:ext cx="8534400" cy="857256"/>
          </a:xfrm>
        </p:spPr>
        <p:txBody>
          <a:bodyPr>
            <a:noAutofit/>
          </a:bodyPr>
          <a:lstStyle/>
          <a:p>
            <a:r>
              <a:rPr lang="fr-FR" sz="2000" i="1" dirty="0" smtClean="0">
                <a:solidFill>
                  <a:srgbClr val="7030A0"/>
                </a:solidFill>
                <a:latin typeface="Times New Roman" pitchFamily="18" charset="0"/>
                <a:cs typeface="Times New Roman" pitchFamily="18" charset="0"/>
              </a:rPr>
              <a:t> La neurogenèse progresse dans la direction opposée comparée à l'activité des </a:t>
            </a:r>
            <a:r>
              <a:rPr lang="fr-FR" sz="2000" i="1" dirty="0" err="1" smtClean="0">
                <a:solidFill>
                  <a:srgbClr val="7030A0"/>
                </a:solidFill>
                <a:latin typeface="Times New Roman" pitchFamily="18" charset="0"/>
                <a:cs typeface="Times New Roman" pitchFamily="18" charset="0"/>
              </a:rPr>
              <a:t>Wnt</a:t>
            </a:r>
            <a:endParaRPr lang="fr-F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i="1" dirty="0" smtClean="0">
                <a:latin typeface="Times New Roman" pitchFamily="18" charset="0"/>
                <a:cs typeface="Times New Roman" pitchFamily="18" charset="0"/>
              </a:rPr>
              <a:t>Présentation de l’article </a:t>
            </a:r>
            <a:endParaRPr lang="fr-FR" sz="3600" b="1" i="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301752" y="1527048"/>
            <a:ext cx="8556528" cy="4572000"/>
          </a:xfrm>
        </p:spPr>
        <p:txBody>
          <a:bodyPr>
            <a:normAutofit/>
          </a:bodyPr>
          <a:lstStyle/>
          <a:p>
            <a:pPr>
              <a:buFont typeface="Wingdings" pitchFamily="2" charset="2"/>
              <a:buChar char="ü"/>
            </a:pPr>
            <a:endParaRPr lang="en-US" sz="3200" dirty="0" smtClean="0">
              <a:latin typeface="Times New Roman" pitchFamily="18" charset="0"/>
              <a:cs typeface="Times New Roman" pitchFamily="18" charset="0"/>
            </a:endParaRPr>
          </a:p>
          <a:p>
            <a:pPr>
              <a:buFont typeface="Wingdings" pitchFamily="2" charset="2"/>
              <a:buChar char="ü"/>
            </a:pPr>
            <a:r>
              <a:rPr lang="en-US" sz="3200" b="1" i="1" u="sng" dirty="0" err="1" smtClean="0">
                <a:latin typeface="Times New Roman" pitchFamily="18" charset="0"/>
                <a:cs typeface="Times New Roman" pitchFamily="18" charset="0"/>
              </a:rPr>
              <a:t>Titre</a:t>
            </a:r>
            <a:r>
              <a:rPr lang="en-US" sz="3200" dirty="0" smtClean="0">
                <a:latin typeface="Times New Roman" pitchFamily="18" charset="0"/>
                <a:cs typeface="Times New Roman" pitchFamily="18" charset="0"/>
              </a:rPr>
              <a:t> : “</a:t>
            </a:r>
            <a:r>
              <a:rPr lang="en-US" sz="2800" dirty="0" smtClean="0">
                <a:latin typeface="Times New Roman" pitchFamily="18" charset="0"/>
                <a:cs typeface="Times New Roman" pitchFamily="18" charset="0"/>
              </a:rPr>
              <a:t>A dynamic gradient of </a:t>
            </a:r>
            <a:r>
              <a:rPr lang="en-US" sz="2800" dirty="0" err="1" smtClean="0">
                <a:latin typeface="Times New Roman" pitchFamily="18" charset="0"/>
                <a:cs typeface="Times New Roman" pitchFamily="18" charset="0"/>
              </a:rPr>
              <a:t>Wnt</a:t>
            </a:r>
            <a:r>
              <a:rPr lang="en-US" sz="2800" dirty="0" smtClean="0">
                <a:latin typeface="Times New Roman" pitchFamily="18" charset="0"/>
                <a:cs typeface="Times New Roman" pitchFamily="18" charset="0"/>
              </a:rPr>
              <a:t> signaling controls initiation of </a:t>
            </a:r>
            <a:r>
              <a:rPr lang="en-US" sz="2800" dirty="0" err="1" smtClean="0">
                <a:latin typeface="Times New Roman" pitchFamily="18" charset="0"/>
                <a:cs typeface="Times New Roman" pitchFamily="18" charset="0"/>
              </a:rPr>
              <a:t>neurogenesis</a:t>
            </a:r>
            <a:r>
              <a:rPr lang="en-US" sz="2800" dirty="0" smtClean="0">
                <a:latin typeface="Times New Roman" pitchFamily="18" charset="0"/>
                <a:cs typeface="Times New Roman" pitchFamily="18" charset="0"/>
              </a:rPr>
              <a:t> in the mammalian cortex and cellular specification in the hippocampus”</a:t>
            </a:r>
            <a:endParaRPr lang="en-US" sz="3200" dirty="0" smtClean="0">
              <a:latin typeface="Times New Roman" pitchFamily="18" charset="0"/>
              <a:cs typeface="Times New Roman" pitchFamily="18" charset="0"/>
            </a:endParaRPr>
          </a:p>
          <a:p>
            <a:pPr>
              <a:buFont typeface="Wingdings" pitchFamily="2" charset="2"/>
              <a:buChar char="ü"/>
            </a:pPr>
            <a:r>
              <a:rPr lang="en-US" sz="3200" b="1" i="1" u="sng" dirty="0" err="1" smtClean="0">
                <a:latin typeface="Times New Roman" pitchFamily="18" charset="0"/>
                <a:cs typeface="Times New Roman" pitchFamily="18" charset="0"/>
              </a:rPr>
              <a:t>Auteurs</a:t>
            </a:r>
            <a:r>
              <a:rPr lang="en-US"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Ondrej</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Machon</a:t>
            </a:r>
            <a:r>
              <a:rPr lang="fr-FR" sz="2200" i="1" dirty="0" smtClean="0">
                <a:latin typeface="Times New Roman" pitchFamily="18" charset="0"/>
                <a:cs typeface="Times New Roman" pitchFamily="18" charset="0"/>
              </a:rPr>
              <a:t> , </a:t>
            </a:r>
            <a:r>
              <a:rPr lang="fr-FR" sz="2200" i="1" dirty="0" smtClean="0"/>
              <a:t>Mattias </a:t>
            </a:r>
            <a:r>
              <a:rPr lang="fr-FR" sz="2200" i="1" dirty="0" err="1" smtClean="0"/>
              <a:t>Backman</a:t>
            </a:r>
            <a:r>
              <a:rPr lang="fr-FR" sz="2200" i="1" dirty="0" smtClean="0"/>
              <a:t>, Olga </a:t>
            </a:r>
            <a:r>
              <a:rPr lang="fr-FR" sz="2200" i="1" dirty="0" err="1" smtClean="0"/>
              <a:t>Machonova</a:t>
            </a:r>
            <a:r>
              <a:rPr lang="fr-FR" sz="2200" i="1" dirty="0" smtClean="0"/>
              <a:t>, </a:t>
            </a:r>
            <a:r>
              <a:rPr lang="fr-FR" sz="2200" i="1" dirty="0" err="1" smtClean="0"/>
              <a:t>Zbynek</a:t>
            </a:r>
            <a:r>
              <a:rPr lang="fr-FR" sz="2200" i="1" dirty="0" smtClean="0"/>
              <a:t> </a:t>
            </a:r>
            <a:r>
              <a:rPr lang="fr-FR" sz="2200" i="1" dirty="0" err="1" smtClean="0"/>
              <a:t>Kozmik</a:t>
            </a:r>
            <a:r>
              <a:rPr lang="fr-FR" sz="2200" i="1" dirty="0" smtClean="0"/>
              <a:t>, </a:t>
            </a:r>
            <a:r>
              <a:rPr lang="sv-SE" sz="2200" i="1" dirty="0" smtClean="0"/>
              <a:t>Tomas Vacik, Lill Andersen, Stefan Krauss </a:t>
            </a:r>
          </a:p>
          <a:p>
            <a:pPr>
              <a:buNone/>
            </a:pPr>
            <a:endParaRPr lang="fr-FR" sz="2200" i="1" dirty="0" smtClean="0">
              <a:latin typeface="Times New Roman" pitchFamily="18" charset="0"/>
              <a:cs typeface="Times New Roman" pitchFamily="18" charset="0"/>
            </a:endParaRPr>
          </a:p>
          <a:p>
            <a:pPr>
              <a:buFont typeface="Wingdings" pitchFamily="2" charset="2"/>
              <a:buChar char="ü"/>
            </a:pPr>
            <a:r>
              <a:rPr lang="fr-FR" sz="3200" b="1" i="1" u="sng" dirty="0" smtClean="0">
                <a:latin typeface="Times New Roman" pitchFamily="18" charset="0"/>
                <a:cs typeface="Times New Roman" pitchFamily="18" charset="0"/>
              </a:rPr>
              <a:t>Revue</a:t>
            </a:r>
            <a:r>
              <a:rPr lang="fr-FR" sz="32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Sciencedirect</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Developmental</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Biology</a:t>
            </a:r>
            <a:r>
              <a:rPr lang="fr-FR" sz="2800" dirty="0" smtClean="0">
                <a:latin typeface="Times New Roman" pitchFamily="18" charset="0"/>
                <a:cs typeface="Times New Roman" pitchFamily="18" charset="0"/>
              </a:rPr>
              <a:t>, 2007</a:t>
            </a:r>
            <a:endParaRPr lang="fr-FR" sz="3200" dirty="0">
              <a:latin typeface="Times New Roman" pitchFamily="18" charset="0"/>
              <a:cs typeface="Times New Roman" pitchFamily="18" charset="0"/>
            </a:endParaRPr>
          </a:p>
        </p:txBody>
      </p:sp>
      <p:pic>
        <p:nvPicPr>
          <p:cNvPr id="4" name="Image 3" descr="sc.jpg"/>
          <p:cNvPicPr>
            <a:picLocks noChangeAspect="1"/>
          </p:cNvPicPr>
          <p:nvPr/>
        </p:nvPicPr>
        <p:blipFill>
          <a:blip r:embed="rId2"/>
          <a:stretch>
            <a:fillRect/>
          </a:stretch>
        </p:blipFill>
        <p:spPr>
          <a:xfrm>
            <a:off x="3071802" y="1000108"/>
            <a:ext cx="2786082" cy="852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282" y="1500174"/>
            <a:ext cx="8715436" cy="23574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à coins arrondis 4"/>
          <p:cNvSpPr/>
          <p:nvPr/>
        </p:nvSpPr>
        <p:spPr>
          <a:xfrm>
            <a:off x="899592" y="4149080"/>
            <a:ext cx="7272808" cy="18722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Times New Roman" pitchFamily="18" charset="0"/>
                <a:cs typeface="Times New Roman" pitchFamily="18" charset="0"/>
              </a:rPr>
              <a:t>Figures (P-T</a:t>
            </a:r>
            <a:r>
              <a:rPr lang="fr-FR" sz="2400" b="1" dirty="0" smtClean="0">
                <a:solidFill>
                  <a:schemeClr val="tx1"/>
                </a:solidFill>
                <a:latin typeface="Times New Roman" pitchFamily="18" charset="0"/>
                <a:cs typeface="Times New Roman" pitchFamily="18" charset="0"/>
              </a:rPr>
              <a:t>) </a:t>
            </a:r>
            <a:endParaRPr lang="fr-FR" sz="2400" b="1" dirty="0" smtClean="0">
              <a:solidFill>
                <a:schemeClr val="tx1"/>
              </a:solidFill>
              <a:latin typeface="Times New Roman" pitchFamily="18" charset="0"/>
              <a:cs typeface="Times New Roman" pitchFamily="18" charset="0"/>
            </a:endParaRPr>
          </a:p>
          <a:p>
            <a:r>
              <a:rPr lang="fr-FR" sz="2400" b="1" dirty="0" smtClean="0">
                <a:solidFill>
                  <a:schemeClr val="tx1"/>
                </a:solidFill>
                <a:latin typeface="Times New Roman" pitchFamily="18" charset="0"/>
                <a:cs typeface="Times New Roman" pitchFamily="18" charset="0"/>
              </a:rPr>
              <a:t>Montrent d</a:t>
            </a:r>
            <a:r>
              <a:rPr lang="fr-FR" sz="2400" b="1" dirty="0" smtClean="0">
                <a:solidFill>
                  <a:schemeClr val="tx1"/>
                </a:solidFill>
                <a:latin typeface="Times New Roman" pitchFamily="18" charset="0"/>
                <a:cs typeface="Times New Roman" pitchFamily="18" charset="0"/>
              </a:rPr>
              <a:t>es </a:t>
            </a:r>
            <a:r>
              <a:rPr lang="fr-FR" sz="2400" b="1" dirty="0" smtClean="0">
                <a:solidFill>
                  <a:schemeClr val="tx1"/>
                </a:solidFill>
                <a:latin typeface="Times New Roman" pitchFamily="18" charset="0"/>
                <a:cs typeface="Times New Roman" pitchFamily="18" charset="0"/>
              </a:rPr>
              <a:t>sections </a:t>
            </a:r>
            <a:r>
              <a:rPr lang="fr-FR" sz="2400" b="1" dirty="0" smtClean="0">
                <a:solidFill>
                  <a:schemeClr val="tx1"/>
                </a:solidFill>
                <a:latin typeface="Times New Roman" pitchFamily="18" charset="0"/>
                <a:cs typeface="Times New Roman" pitchFamily="18" charset="0"/>
              </a:rPr>
              <a:t>sagittales </a:t>
            </a:r>
            <a:r>
              <a:rPr lang="fr-FR" sz="2400" b="1" dirty="0" smtClean="0">
                <a:solidFill>
                  <a:schemeClr val="tx1"/>
                </a:solidFill>
                <a:latin typeface="Times New Roman" pitchFamily="18" charset="0"/>
                <a:cs typeface="Times New Roman" pitchFamily="18" charset="0"/>
              </a:rPr>
              <a:t>à E12.5 avec </a:t>
            </a:r>
            <a:r>
              <a:rPr lang="fr-FR" sz="2400" b="1" dirty="0" smtClean="0">
                <a:solidFill>
                  <a:schemeClr val="bg1"/>
                </a:solidFill>
                <a:latin typeface="Times New Roman" pitchFamily="18" charset="0"/>
                <a:cs typeface="Times New Roman" pitchFamily="18" charset="0"/>
              </a:rPr>
              <a:t>Pax6, Ngn2, Tbr2, Meis2</a:t>
            </a:r>
            <a:r>
              <a:rPr lang="fr-FR" sz="2400" b="1" dirty="0" smtClean="0">
                <a:solidFill>
                  <a:schemeClr val="tx1"/>
                </a:solidFill>
                <a:latin typeface="Times New Roman" pitchFamily="18" charset="0"/>
                <a:cs typeface="Times New Roman" pitchFamily="18" charset="0"/>
              </a:rPr>
              <a:t> </a:t>
            </a:r>
            <a:r>
              <a:rPr lang="fr-FR" sz="2400" b="1" dirty="0" smtClean="0">
                <a:solidFill>
                  <a:schemeClr val="tx1"/>
                </a:solidFill>
                <a:latin typeface="Times New Roman" pitchFamily="18" charset="0"/>
                <a:cs typeface="Times New Roman" pitchFamily="18" charset="0"/>
              </a:rPr>
              <a:t>et </a:t>
            </a:r>
            <a:r>
              <a:rPr lang="fr-FR" sz="2400" b="1" dirty="0" smtClean="0">
                <a:solidFill>
                  <a:schemeClr val="tx1"/>
                </a:solidFill>
                <a:latin typeface="Times New Roman" pitchFamily="18" charset="0"/>
                <a:cs typeface="Times New Roman" pitchFamily="18" charset="0"/>
              </a:rPr>
              <a:t>de </a:t>
            </a:r>
            <a:r>
              <a:rPr lang="fr-FR" sz="2400" b="1" dirty="0" smtClean="0">
                <a:solidFill>
                  <a:schemeClr val="bg1"/>
                </a:solidFill>
                <a:latin typeface="Times New Roman" pitchFamily="18" charset="0"/>
                <a:cs typeface="Times New Roman" pitchFamily="18" charset="0"/>
              </a:rPr>
              <a:t>Tuj1</a:t>
            </a:r>
            <a:r>
              <a:rPr lang="fr-FR" sz="2400" b="1" dirty="0" smtClean="0">
                <a:solidFill>
                  <a:schemeClr val="tx1"/>
                </a:solidFill>
                <a:latin typeface="Times New Roman" pitchFamily="18" charset="0"/>
                <a:cs typeface="Times New Roman" pitchFamily="18" charset="0"/>
              </a:rPr>
              <a:t>, </a:t>
            </a:r>
            <a:r>
              <a:rPr lang="fr-FR" sz="2400" b="1" dirty="0" smtClean="0">
                <a:solidFill>
                  <a:schemeClr val="tx1"/>
                </a:solidFill>
                <a:latin typeface="Times New Roman" pitchFamily="18" charset="0"/>
                <a:cs typeface="Times New Roman" pitchFamily="18" charset="0"/>
              </a:rPr>
              <a:t>respectivement.</a:t>
            </a:r>
          </a:p>
          <a:p>
            <a:r>
              <a:rPr lang="fr-FR" sz="2400" b="1" dirty="0" smtClean="0">
                <a:solidFill>
                  <a:schemeClr val="tx1"/>
                </a:solidFill>
                <a:latin typeface="Times New Roman" pitchFamily="18" charset="0"/>
                <a:cs typeface="Times New Roman" pitchFamily="18" charset="0"/>
              </a:rPr>
              <a:t>Avec </a:t>
            </a:r>
            <a:r>
              <a:rPr lang="fr-FR" sz="2400" b="1" dirty="0" smtClean="0">
                <a:solidFill>
                  <a:schemeClr val="tx1"/>
                </a:solidFill>
                <a:latin typeface="Times New Roman" pitchFamily="18" charset="0"/>
                <a:cs typeface="Times New Roman" pitchFamily="18" charset="0"/>
              </a:rPr>
              <a:t>les gradients antérieur-postérieur et antérieur se trouvant </a:t>
            </a:r>
            <a:r>
              <a:rPr lang="fr-FR" sz="2400" b="1" dirty="0" smtClean="0">
                <a:solidFill>
                  <a:schemeClr val="tx1"/>
                </a:solidFill>
                <a:latin typeface="Times New Roman" pitchFamily="18" charset="0"/>
                <a:cs typeface="Times New Roman" pitchFamily="18" charset="0"/>
              </a:rPr>
              <a:t>à gauche.</a:t>
            </a:r>
            <a:endParaRPr lang="fr-FR" sz="2400" b="1" dirty="0">
              <a:solidFill>
                <a:schemeClr val="tx1"/>
              </a:solidFill>
              <a:latin typeface="Times New Roman" pitchFamily="18" charset="0"/>
              <a:cs typeface="Times New Roman" pitchFamily="18" charset="0"/>
            </a:endParaRPr>
          </a:p>
        </p:txBody>
      </p:sp>
      <p:sp>
        <p:nvSpPr>
          <p:cNvPr id="6" name="Titre 1"/>
          <p:cNvSpPr>
            <a:spLocks noGrp="1"/>
          </p:cNvSpPr>
          <p:nvPr>
            <p:ph type="title"/>
          </p:nvPr>
        </p:nvSpPr>
        <p:spPr>
          <a:xfrm>
            <a:off x="301752" y="285728"/>
            <a:ext cx="8534400" cy="857256"/>
          </a:xfrm>
        </p:spPr>
        <p:txBody>
          <a:bodyPr>
            <a:noAutofit/>
          </a:bodyPr>
          <a:lstStyle/>
          <a:p>
            <a:r>
              <a:rPr lang="fr-FR" sz="2000" i="1" dirty="0" smtClean="0">
                <a:solidFill>
                  <a:srgbClr val="7030A0"/>
                </a:solidFill>
                <a:latin typeface="Times New Roman" pitchFamily="18" charset="0"/>
                <a:cs typeface="Times New Roman" pitchFamily="18" charset="0"/>
              </a:rPr>
              <a:t> La neurogenèse progresse dans la direction opposée comparée à l'activité des </a:t>
            </a:r>
            <a:r>
              <a:rPr lang="fr-FR" sz="2000" i="1" dirty="0" err="1" smtClean="0">
                <a:solidFill>
                  <a:srgbClr val="7030A0"/>
                </a:solidFill>
                <a:latin typeface="Times New Roman" pitchFamily="18" charset="0"/>
                <a:cs typeface="Times New Roman" pitchFamily="18" charset="0"/>
              </a:rPr>
              <a:t>Wnt</a:t>
            </a:r>
            <a:endParaRPr lang="fr-F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301752" y="2643182"/>
            <a:ext cx="8503920" cy="2286016"/>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fr-FR" sz="2800" b="1" i="1" u="sng" dirty="0" smtClean="0">
                <a:latin typeface="Times New Roman" pitchFamily="18" charset="0"/>
                <a:cs typeface="Times New Roman" pitchFamily="18" charset="0"/>
              </a:rPr>
              <a:t>En </a:t>
            </a:r>
            <a:r>
              <a:rPr lang="fr-FR" sz="2800" b="1" i="1" u="sng" dirty="0" smtClean="0">
                <a:latin typeface="Times New Roman" pitchFamily="18" charset="0"/>
                <a:cs typeface="Times New Roman" pitchFamily="18" charset="0"/>
              </a:rPr>
              <a:t>résumé </a:t>
            </a:r>
            <a:r>
              <a:rPr lang="fr-FR" sz="2800" dirty="0" smtClean="0">
                <a:latin typeface="Times New Roman" pitchFamily="18" charset="0"/>
                <a:cs typeface="Times New Roman" pitchFamily="18" charset="0"/>
              </a:rPr>
              <a:t>l'activité des protéines </a:t>
            </a:r>
            <a:r>
              <a:rPr lang="fr-FR" sz="2800" b="1" dirty="0" err="1" smtClean="0">
                <a:latin typeface="Times New Roman" pitchFamily="18" charset="0"/>
                <a:cs typeface="Times New Roman" pitchFamily="18" charset="0"/>
              </a:rPr>
              <a:t>Wnt</a:t>
            </a:r>
            <a:r>
              <a:rPr lang="fr-FR" sz="2800" dirty="0" smtClean="0">
                <a:latin typeface="Times New Roman" pitchFamily="18" charset="0"/>
                <a:cs typeface="Times New Roman" pitchFamily="18" charset="0"/>
              </a:rPr>
              <a:t> canonique  dans le développement du cortex est dynamique et s'affaiblit progressivement dans des zones latérales et antérieures jusqu'à ce qu’elles disparaissent à la naissance.</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57166"/>
            <a:ext cx="8534400" cy="630386"/>
          </a:xfrm>
        </p:spPr>
        <p:txBody>
          <a:bodyPr>
            <a:normAutofit fontScale="90000"/>
          </a:bodyPr>
          <a:lstStyle/>
          <a:p>
            <a:r>
              <a:rPr lang="fr-FR" dirty="0" smtClean="0"/>
              <a:t>Activation ectopique de la signalisation </a:t>
            </a:r>
            <a:r>
              <a:rPr lang="fr-FR" dirty="0" err="1" smtClean="0"/>
              <a:t>wnt</a:t>
            </a:r>
            <a:r>
              <a:rPr lang="fr-FR" dirty="0" smtClean="0"/>
              <a:t> canonique </a:t>
            </a:r>
            <a:endParaRPr lang="fr-FR" dirty="0"/>
          </a:p>
        </p:txBody>
      </p:sp>
      <p:sp>
        <p:nvSpPr>
          <p:cNvPr id="3" name="Espace réservé du contenu 2"/>
          <p:cNvSpPr>
            <a:spLocks noGrp="1"/>
          </p:cNvSpPr>
          <p:nvPr>
            <p:ph sz="quarter" idx="1"/>
          </p:nvPr>
        </p:nvSpPr>
        <p:spPr/>
        <p:txBody>
          <a:bodyPr/>
          <a:lstStyle/>
          <a:p>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i="1" dirty="0" smtClean="0">
                <a:latin typeface="Times New Roman" pitchFamily="18" charset="0"/>
                <a:cs typeface="Times New Roman" pitchFamily="18" charset="0"/>
              </a:rPr>
              <a:t>Discussion</a:t>
            </a:r>
            <a:r>
              <a:rPr lang="fr-FR" dirty="0" smtClean="0"/>
              <a:t> </a:t>
            </a:r>
            <a:endParaRPr lang="fr-FR" dirty="0"/>
          </a:p>
        </p:txBody>
      </p:sp>
      <p:sp>
        <p:nvSpPr>
          <p:cNvPr id="3" name="Espace réservé du contenu 2"/>
          <p:cNvSpPr>
            <a:spLocks noGrp="1"/>
          </p:cNvSpPr>
          <p:nvPr>
            <p:ph sz="quarter" idx="1"/>
          </p:nvPr>
        </p:nvSpPr>
        <p:spPr/>
        <p:txBody>
          <a:bodyPr>
            <a:normAutofit fontScale="77500" lnSpcReduction="20000"/>
          </a:bodyPr>
          <a:lstStyle/>
          <a:p>
            <a:pPr>
              <a:buFont typeface="Wingdings" pitchFamily="2" charset="2"/>
              <a:buChar char="Ø"/>
            </a:pPr>
            <a:r>
              <a:rPr lang="fr-FR" b="1" i="1" dirty="0" err="1" smtClean="0">
                <a:solidFill>
                  <a:srgbClr val="7030A0"/>
                </a:solidFill>
                <a:latin typeface="Times New Roman" pitchFamily="18" charset="0"/>
                <a:cs typeface="Times New Roman" pitchFamily="18" charset="0"/>
              </a:rPr>
              <a:t>Wnt</a:t>
            </a:r>
            <a:r>
              <a:rPr lang="fr-FR" b="1" i="1" dirty="0" smtClean="0">
                <a:solidFill>
                  <a:srgbClr val="7030A0"/>
                </a:solidFill>
                <a:latin typeface="Times New Roman" pitchFamily="18" charset="0"/>
                <a:cs typeface="Times New Roman" pitchFamily="18" charset="0"/>
              </a:rPr>
              <a:t> et la cascade </a:t>
            </a:r>
            <a:r>
              <a:rPr lang="fr-FR" b="1" i="1" dirty="0" err="1" smtClean="0">
                <a:solidFill>
                  <a:srgbClr val="7030A0"/>
                </a:solidFill>
                <a:latin typeface="Times New Roman" pitchFamily="18" charset="0"/>
                <a:cs typeface="Times New Roman" pitchFamily="18" charset="0"/>
              </a:rPr>
              <a:t>neurogenique</a:t>
            </a:r>
            <a:endParaRPr lang="fr-FR" b="1" i="1" dirty="0" smtClean="0">
              <a:solidFill>
                <a:srgbClr val="7030A0"/>
              </a:solidFill>
              <a:latin typeface="Times New Roman" pitchFamily="18" charset="0"/>
              <a:cs typeface="Times New Roman" pitchFamily="18" charset="0"/>
            </a:endParaRPr>
          </a:p>
          <a:p>
            <a:pPr marL="627063" indent="-361950">
              <a:buFont typeface="Wingdings" pitchFamily="2" charset="2"/>
              <a:buChar char="§"/>
            </a:pPr>
            <a:r>
              <a:rPr lang="fr-FR" i="1" dirty="0" smtClean="0">
                <a:latin typeface="Times New Roman" pitchFamily="18" charset="0"/>
                <a:cs typeface="Times New Roman" pitchFamily="18" charset="0"/>
              </a:rPr>
              <a:t>Il a été démontré que</a:t>
            </a:r>
            <a:r>
              <a:rPr lang="fr-FR" dirty="0" smtClean="0">
                <a:latin typeface="Times New Roman" pitchFamily="18" charset="0"/>
                <a:cs typeface="Times New Roman" pitchFamily="18" charset="0"/>
              </a:rPr>
              <a:t>:</a:t>
            </a:r>
          </a:p>
          <a:p>
            <a:r>
              <a:rPr lang="fr-FR" dirty="0" smtClean="0">
                <a:latin typeface="Times New Roman" pitchFamily="18" charset="0"/>
                <a:cs typeface="Times New Roman" pitchFamily="18" charset="0"/>
              </a:rPr>
              <a:t> Chez les BAT- Gal que le gradient de l'activité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dans le télencéphale  se fait du pôle antérieur vers le  pôle postérieur,</a:t>
            </a:r>
          </a:p>
          <a:p>
            <a:r>
              <a:rPr lang="fr-FR" dirty="0" smtClean="0">
                <a:latin typeface="Times New Roman" pitchFamily="18" charset="0"/>
                <a:cs typeface="Times New Roman" pitchFamily="18" charset="0"/>
              </a:rPr>
              <a:t>L’activité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canonique  est nécessaire dans la période critique de l'initiation de la neurogenèse,  </a:t>
            </a:r>
          </a:p>
          <a:p>
            <a:r>
              <a:rPr lang="fr-FR" dirty="0" smtClean="0">
                <a:latin typeface="Times New Roman" pitchFamily="18" charset="0"/>
                <a:cs typeface="Times New Roman" pitchFamily="18" charset="0"/>
              </a:rPr>
              <a:t>Au début de la neurogenèse , les </a:t>
            </a:r>
            <a:r>
              <a:rPr lang="fr-FR" dirty="0" err="1" smtClean="0">
                <a:latin typeface="Times New Roman" pitchFamily="18" charset="0"/>
                <a:cs typeface="Times New Roman" pitchFamily="18" charset="0"/>
              </a:rPr>
              <a:t>neuro</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progéniteurs</a:t>
            </a:r>
            <a:r>
              <a:rPr lang="fr-FR" dirty="0" smtClean="0">
                <a:latin typeface="Times New Roman" pitchFamily="18" charset="0"/>
                <a:cs typeface="Times New Roman" pitchFamily="18" charset="0"/>
              </a:rPr>
              <a:t>  se divisent symétriquement  pour donner cellules gliales radiales</a:t>
            </a:r>
          </a:p>
          <a:p>
            <a:r>
              <a:rPr lang="fr-FR" dirty="0" smtClean="0">
                <a:latin typeface="Times New Roman" pitchFamily="18" charset="0"/>
                <a:cs typeface="Times New Roman" pitchFamily="18" charset="0"/>
              </a:rPr>
              <a:t>La progression de la neurogenèse  est un processus graduel qui débute du pôle antérieur du télencéphale  vers les zones postérieures et médianes . </a:t>
            </a:r>
          </a:p>
          <a:p>
            <a:r>
              <a:rPr lang="fr-FR" dirty="0" smtClean="0">
                <a:latin typeface="Times New Roman" pitchFamily="18" charset="0"/>
                <a:cs typeface="Times New Roman" pitchFamily="18" charset="0"/>
              </a:rPr>
              <a:t>L' initiation à la neurogenèse dépend de l’affaiblissement progressif de la signalisation canonique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a:t>
            </a:r>
          </a:p>
          <a:p>
            <a:r>
              <a:rPr lang="fr-FR" dirty="0" smtClean="0">
                <a:latin typeface="Times New Roman" pitchFamily="18" charset="0"/>
                <a:cs typeface="Times New Roman" pitchFamily="18" charset="0"/>
              </a:rPr>
              <a:t>Une  signalisation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élevée peut induire la différenciation des </a:t>
            </a:r>
            <a:r>
              <a:rPr lang="fr-FR" dirty="0" err="1" smtClean="0">
                <a:latin typeface="Times New Roman" pitchFamily="18" charset="0"/>
                <a:cs typeface="Times New Roman" pitchFamily="18" charset="0"/>
              </a:rPr>
              <a:t>progéniteurs</a:t>
            </a:r>
            <a:r>
              <a:rPr lang="fr-FR" dirty="0" smtClean="0">
                <a:latin typeface="Times New Roman" pitchFamily="18" charset="0"/>
                <a:cs typeface="Times New Roman" pitchFamily="18" charset="0"/>
              </a:rPr>
              <a:t> neuronaux  et une prolifération accrue.</a:t>
            </a:r>
            <a:endParaRPr lang="fr-FR"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500042"/>
            <a:ext cx="8534400" cy="1000132"/>
          </a:xfrm>
        </p:spPr>
        <p:txBody>
          <a:bodyPr>
            <a:normAutofit fontScale="90000"/>
          </a:bodyPr>
          <a:lstStyle/>
          <a:p>
            <a:r>
              <a:rPr lang="fr-FR" sz="3100" b="1" i="1" dirty="0" smtClean="0">
                <a:latin typeface="Times New Roman" pitchFamily="18" charset="0"/>
                <a:cs typeface="Times New Roman" pitchFamily="18" charset="0"/>
              </a:rPr>
              <a:t>Le gradient </a:t>
            </a:r>
            <a:r>
              <a:rPr lang="fr-FR" sz="3100" b="1" i="1" dirty="0" err="1" smtClean="0">
                <a:latin typeface="Times New Roman" pitchFamily="18" charset="0"/>
                <a:cs typeface="Times New Roman" pitchFamily="18" charset="0"/>
              </a:rPr>
              <a:t>Wnt</a:t>
            </a:r>
            <a:r>
              <a:rPr lang="fr-FR" sz="3100" b="1" i="1" dirty="0" smtClean="0">
                <a:latin typeface="Times New Roman" pitchFamily="18" charset="0"/>
                <a:cs typeface="Times New Roman" pitchFamily="18" charset="0"/>
              </a:rPr>
              <a:t> précise le développement et l'identité cellulaire dans le cortex et l'hippocampe:</a:t>
            </a:r>
            <a:r>
              <a:rPr lang="fr-FR" sz="3600" b="1" i="1" dirty="0" smtClean="0">
                <a:solidFill>
                  <a:srgbClr val="7030A0"/>
                </a:solidFill>
                <a:latin typeface="Times New Roman" pitchFamily="18" charset="0"/>
                <a:cs typeface="Times New Roman" pitchFamily="18" charset="0"/>
              </a:rPr>
              <a:t/>
            </a:r>
            <a:br>
              <a:rPr lang="fr-FR" sz="3600" b="1" i="1" dirty="0" smtClean="0">
                <a:solidFill>
                  <a:srgbClr val="7030A0"/>
                </a:solidFill>
                <a:latin typeface="Times New Roman" pitchFamily="18" charset="0"/>
                <a:cs typeface="Times New Roman" pitchFamily="18" charset="0"/>
              </a:rPr>
            </a:br>
            <a:endParaRPr lang="fr-FR" dirty="0"/>
          </a:p>
        </p:txBody>
      </p:sp>
      <p:sp>
        <p:nvSpPr>
          <p:cNvPr id="3" name="Espace réservé du contenu 2"/>
          <p:cNvSpPr>
            <a:spLocks noGrp="1"/>
          </p:cNvSpPr>
          <p:nvPr>
            <p:ph sz="quarter" idx="1"/>
          </p:nvPr>
        </p:nvSpPr>
        <p:spPr>
          <a:xfrm>
            <a:off x="301752" y="1857364"/>
            <a:ext cx="8503920" cy="4241684"/>
          </a:xfrm>
        </p:spPr>
        <p:txBody>
          <a:bodyPr>
            <a:normAutofit/>
          </a:bodyPr>
          <a:lstStyle/>
          <a:p>
            <a:r>
              <a:rPr lang="fr-FR" sz="2400" dirty="0" smtClean="0">
                <a:latin typeface="Times New Roman" pitchFamily="18" charset="0"/>
                <a:cs typeface="Times New Roman" pitchFamily="18" charset="0"/>
              </a:rPr>
              <a:t>Au cours du développement  de l’hippocampe , la présence de l'ourlet cortical est nécessaire et suffisante pour induire la formation de l'hippocampe et aussi sert de centre de signalisation qui exprime Wnt3a </a:t>
            </a:r>
          </a:p>
          <a:p>
            <a:r>
              <a:rPr lang="fr-FR" sz="2400" dirty="0" smtClean="0"/>
              <a:t>Dans le cortex cérébral,  la voie « β -</a:t>
            </a:r>
            <a:r>
              <a:rPr lang="fr-FR" sz="2400" dirty="0" err="1" smtClean="0"/>
              <a:t>caténine</a:t>
            </a:r>
            <a:r>
              <a:rPr lang="fr-FR" sz="2400" dirty="0" smtClean="0"/>
              <a:t>  active »  conduit à une sur- prolifération des </a:t>
            </a:r>
            <a:r>
              <a:rPr lang="fr-FR" sz="2400" dirty="0" err="1" smtClean="0"/>
              <a:t>progéniteurs</a:t>
            </a:r>
            <a:r>
              <a:rPr lang="fr-FR" sz="2400" dirty="0" smtClean="0"/>
              <a:t> corticaux.</a:t>
            </a:r>
          </a:p>
          <a:p>
            <a:r>
              <a:rPr lang="fr-FR" sz="2400" dirty="0" smtClean="0"/>
              <a:t>La signalisation </a:t>
            </a:r>
            <a:r>
              <a:rPr lang="fr-FR" sz="2400" dirty="0" err="1" smtClean="0"/>
              <a:t>Wnt</a:t>
            </a:r>
            <a:r>
              <a:rPr lang="fr-FR" sz="2400" dirty="0" smtClean="0"/>
              <a:t> β -</a:t>
            </a:r>
            <a:r>
              <a:rPr lang="fr-FR" sz="2400" dirty="0" err="1" smtClean="0"/>
              <a:t>caténine</a:t>
            </a:r>
            <a:r>
              <a:rPr lang="fr-FR" sz="2400" dirty="0" smtClean="0"/>
              <a:t>  précise le  destin cellulaire des neurones sensoriels et que les cellules sont dérivées de cellules souches de la crête neurale</a:t>
            </a:r>
            <a:endParaRPr lang="fr-FR" sz="2400" b="1" i="1" dirty="0">
              <a:solidFill>
                <a:srgbClr val="7030A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latin typeface="Times New Roman" pitchFamily="18" charset="0"/>
                <a:cs typeface="Times New Roman" pitchFamily="18" charset="0"/>
              </a:rPr>
              <a:t>Organisation de la couche corticale</a:t>
            </a:r>
            <a:endParaRPr lang="fr-FR" b="1" i="1" dirty="0">
              <a:latin typeface="Times New Roman" pitchFamily="18" charset="0"/>
              <a:cs typeface="Times New Roman" pitchFamily="18" charset="0"/>
            </a:endParaRPr>
          </a:p>
        </p:txBody>
      </p:sp>
      <p:sp>
        <p:nvSpPr>
          <p:cNvPr id="3" name="Espace réservé du contenu 2"/>
          <p:cNvSpPr>
            <a:spLocks noGrp="1"/>
          </p:cNvSpPr>
          <p:nvPr>
            <p:ph sz="quarter" idx="1"/>
          </p:nvPr>
        </p:nvSpPr>
        <p:spPr/>
        <p:txBody>
          <a:bodyPr/>
          <a:lstStyle/>
          <a:p>
            <a:r>
              <a:rPr lang="fr-FR" dirty="0" err="1" smtClean="0"/>
              <a:t>Wnt</a:t>
            </a:r>
            <a:r>
              <a:rPr lang="fr-FR" dirty="0" smtClean="0"/>
              <a:t> canoniques sont impliqués dans la  migration cellulaire des neurones nouveau-nés au niveau de la plaque corticale.</a:t>
            </a: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latin typeface="Times New Roman" pitchFamily="18" charset="0"/>
                <a:cs typeface="Times New Roman" pitchFamily="18" charset="0"/>
              </a:rPr>
              <a:t>CONCLUSION</a:t>
            </a:r>
            <a:endParaRPr lang="fr-FR" b="1" i="1" dirty="0">
              <a:latin typeface="Times New Roman" pitchFamily="18" charset="0"/>
              <a:cs typeface="Times New Roman" pitchFamily="18" charset="0"/>
            </a:endParaRPr>
          </a:p>
        </p:txBody>
      </p:sp>
      <p:sp>
        <p:nvSpPr>
          <p:cNvPr id="3" name="Espace réservé du contenu 2"/>
          <p:cNvSpPr>
            <a:spLocks noGrp="1"/>
          </p:cNvSpPr>
          <p:nvPr>
            <p:ph sz="quarter" idx="1"/>
          </p:nvPr>
        </p:nvSpPr>
        <p:spPr/>
        <p:txBody>
          <a:bodyPr>
            <a:normAutofit/>
          </a:bodyPr>
          <a:lstStyle/>
          <a:p>
            <a:pPr marL="0" indent="0">
              <a:buNone/>
            </a:pPr>
            <a:r>
              <a:rPr lang="fr-FR" dirty="0" smtClean="0">
                <a:latin typeface="Times New Roman" pitchFamily="18" charset="0"/>
                <a:cs typeface="Times New Roman" pitchFamily="18" charset="0"/>
              </a:rPr>
              <a:t>La voie de signalisation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intervient dans l’induction et l’organisation de nombreux tissus au cours de l’embryogenèse.  Les  molécules </a:t>
            </a:r>
            <a:r>
              <a:rPr lang="fr-FR" dirty="0" err="1" smtClean="0">
                <a:latin typeface="Times New Roman" pitchFamily="18" charset="0"/>
                <a:cs typeface="Times New Roman" pitchFamily="18" charset="0"/>
              </a:rPr>
              <a:t>Wnt</a:t>
            </a:r>
            <a:r>
              <a:rPr lang="fr-FR" dirty="0" smtClean="0">
                <a:latin typeface="Times New Roman" pitchFamily="18" charset="0"/>
                <a:cs typeface="Times New Roman" pitchFamily="18" charset="0"/>
              </a:rPr>
              <a:t> se fixent sur le récepteur transmembranaire </a:t>
            </a:r>
            <a:r>
              <a:rPr lang="fr-FR" dirty="0" err="1" smtClean="0">
                <a:latin typeface="Times New Roman" pitchFamily="18" charset="0"/>
                <a:cs typeface="Times New Roman" pitchFamily="18" charset="0"/>
              </a:rPr>
              <a:t>Frizzled</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Fz</a:t>
            </a:r>
            <a:r>
              <a:rPr lang="fr-FR" dirty="0" smtClean="0">
                <a:latin typeface="Times New Roman" pitchFamily="18" charset="0"/>
                <a:cs typeface="Times New Roman" pitchFamily="18" charset="0"/>
              </a:rPr>
              <a:t>) et provoque  l’activation de complexes cytoplasmiques </a:t>
            </a:r>
            <a:r>
              <a:rPr lang="fr-FR" dirty="0" err="1" smtClean="0">
                <a:latin typeface="Times New Roman" pitchFamily="18" charset="0"/>
                <a:cs typeface="Times New Roman" pitchFamily="18" charset="0"/>
              </a:rPr>
              <a:t>multiproteiques</a:t>
            </a:r>
            <a:r>
              <a:rPr lang="fr-FR" dirty="0" smtClean="0">
                <a:latin typeface="Times New Roman" pitchFamily="18" charset="0"/>
                <a:cs typeface="Times New Roman" pitchFamily="18" charset="0"/>
              </a:rPr>
              <a:t> comprenant des protéines clés pour la régulation de la réponse génique, tel que le  régulateur </a:t>
            </a:r>
            <a:r>
              <a:rPr lang="fr-FR" dirty="0" err="1" smtClean="0">
                <a:latin typeface="Times New Roman" pitchFamily="18" charset="0"/>
                <a:cs typeface="Times New Roman" pitchFamily="18" charset="0"/>
              </a:rPr>
              <a:t>transcriptionnel</a:t>
            </a:r>
            <a:r>
              <a:rPr lang="fr-FR" dirty="0" smtClean="0">
                <a:latin typeface="Times New Roman" pitchFamily="18" charset="0"/>
                <a:cs typeface="Times New Roman" pitchFamily="18" charset="0"/>
              </a:rPr>
              <a:t>  β-</a:t>
            </a:r>
            <a:r>
              <a:rPr lang="fr-FR" dirty="0" err="1" smtClean="0">
                <a:latin typeface="Times New Roman" pitchFamily="18" charset="0"/>
                <a:cs typeface="Times New Roman" pitchFamily="18" charset="0"/>
              </a:rPr>
              <a:t>caténine</a:t>
            </a:r>
            <a:r>
              <a:rPr lang="fr-FR" dirty="0" smtClean="0">
                <a:latin typeface="Times New Roman" pitchFamily="18" charset="0"/>
                <a:cs typeface="Times New Roman" pitchFamily="18" charset="0"/>
              </a:rPr>
              <a:t> de la famille </a:t>
            </a:r>
            <a:r>
              <a:rPr lang="fr-FR" dirty="0" err="1" smtClean="0">
                <a:latin typeface="Times New Roman" pitchFamily="18" charset="0"/>
                <a:cs typeface="Times New Roman" pitchFamily="18" charset="0"/>
              </a:rPr>
              <a:t>caténine</a:t>
            </a:r>
            <a:r>
              <a:rPr lang="fr-FR" dirty="0" smtClean="0">
                <a:latin typeface="Times New Roman" pitchFamily="18" charset="0"/>
                <a:cs typeface="Times New Roman" pitchFamily="18" charset="0"/>
              </a:rPr>
              <a:t>. </a:t>
            </a:r>
          </a:p>
          <a:p>
            <a:pPr marL="0" indent="0">
              <a:buNone/>
            </a:pPr>
            <a:r>
              <a:rPr lang="fr-FR" dirty="0" smtClean="0">
                <a:latin typeface="Times New Roman" pitchFamily="18" charset="0"/>
                <a:cs typeface="Times New Roman" pitchFamily="18" charset="0"/>
              </a:rPr>
              <a:t>En l’absence du signal </a:t>
            </a:r>
            <a:r>
              <a:rPr lang="fr-FR" dirty="0" err="1" smtClean="0">
                <a:latin typeface="Times New Roman" pitchFamily="18" charset="0"/>
                <a:cs typeface="Times New Roman" pitchFamily="18" charset="0"/>
              </a:rPr>
              <a:t>Wg</a:t>
            </a:r>
            <a:r>
              <a:rPr lang="fr-FR" dirty="0" smtClean="0">
                <a:latin typeface="Times New Roman" pitchFamily="18" charset="0"/>
                <a:cs typeface="Times New Roman" pitchFamily="18" charset="0"/>
              </a:rPr>
              <a:t>, la protéine  β -</a:t>
            </a:r>
            <a:r>
              <a:rPr lang="fr-FR" dirty="0" err="1" smtClean="0">
                <a:latin typeface="Times New Roman" pitchFamily="18" charset="0"/>
                <a:cs typeface="Times New Roman" pitchFamily="18" charset="0"/>
              </a:rPr>
              <a:t>caténine</a:t>
            </a:r>
            <a:r>
              <a:rPr lang="fr-FR" dirty="0" smtClean="0">
                <a:latin typeface="Times New Roman" pitchFamily="18" charset="0"/>
                <a:cs typeface="Times New Roman" pitchFamily="18" charset="0"/>
              </a:rPr>
              <a:t> est </a:t>
            </a:r>
            <a:r>
              <a:rPr lang="fr-FR" dirty="0" err="1" smtClean="0">
                <a:latin typeface="Times New Roman" pitchFamily="18" charset="0"/>
                <a:cs typeface="Times New Roman" pitchFamily="18" charset="0"/>
              </a:rPr>
              <a:t>phosphorylée</a:t>
            </a:r>
            <a:r>
              <a:rPr lang="fr-FR" dirty="0" smtClean="0">
                <a:latin typeface="Times New Roman" pitchFamily="18" charset="0"/>
                <a:cs typeface="Times New Roman" pitchFamily="18" charset="0"/>
              </a:rPr>
              <a:t>, puis  dégradée</a:t>
            </a:r>
          </a:p>
          <a:p>
            <a:pPr>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5900" i="1" dirty="0" smtClean="0">
                <a:latin typeface="Times New Roman" pitchFamily="18" charset="0"/>
                <a:cs typeface="Times New Roman" pitchFamily="18" charset="0"/>
              </a:rPr>
              <a:t>Introduction</a:t>
            </a:r>
            <a:endParaRPr lang="fr-FR" sz="5900" i="1" dirty="0">
              <a:latin typeface="Times New Roman" pitchFamily="18" charset="0"/>
              <a:cs typeface="Times New Roman" pitchFamily="18" charset="0"/>
            </a:endParaRPr>
          </a:p>
        </p:txBody>
      </p:sp>
      <p:sp>
        <p:nvSpPr>
          <p:cNvPr id="4" name="Espace réservé du contenu 3"/>
          <p:cNvSpPr>
            <a:spLocks noGrp="1"/>
          </p:cNvSpPr>
          <p:nvPr>
            <p:ph sz="quarter" idx="1"/>
          </p:nvPr>
        </p:nvSpPr>
        <p:spPr>
          <a:xfrm>
            <a:off x="301752" y="1527048"/>
            <a:ext cx="5198942" cy="4973786"/>
          </a:xfrm>
        </p:spPr>
        <p:txBody>
          <a:bodyPr>
            <a:normAutofit fontScale="70000" lnSpcReduction="20000"/>
          </a:bodyPr>
          <a:lstStyle/>
          <a:p>
            <a:pPr marL="0" indent="0" algn="ctr">
              <a:buFont typeface="Wingdings" pitchFamily="2" charset="2"/>
              <a:buChar char="Ø"/>
            </a:pPr>
            <a:r>
              <a:rPr lang="fr-FR" sz="2800" b="1" i="1" dirty="0" smtClean="0">
                <a:solidFill>
                  <a:srgbClr val="7030A0"/>
                </a:solidFill>
                <a:latin typeface="Times New Roman" pitchFamily="18" charset="0"/>
                <a:cs typeface="Times New Roman" pitchFamily="18" charset="0"/>
              </a:rPr>
              <a:t>Le cortex cérébrale des mammifères: </a:t>
            </a:r>
          </a:p>
          <a:p>
            <a:pPr marL="0" indent="0" algn="ctr">
              <a:buNone/>
            </a:pPr>
            <a:r>
              <a:rPr lang="fr-FR" sz="2800" b="1" i="1" dirty="0" smtClean="0">
                <a:solidFill>
                  <a:srgbClr val="7030A0"/>
                </a:solidFill>
                <a:latin typeface="Times New Roman" pitchFamily="18" charset="0"/>
                <a:cs typeface="Times New Roman" pitchFamily="18" charset="0"/>
              </a:rPr>
              <a:t> (figure a)</a:t>
            </a:r>
          </a:p>
          <a:p>
            <a:pPr marL="0" indent="0">
              <a:buNone/>
            </a:pPr>
            <a:r>
              <a:rPr lang="fr-FR" sz="3200" dirty="0" smtClean="0">
                <a:latin typeface="Times New Roman" pitchFamily="18" charset="0"/>
                <a:cs typeface="Times New Roman" pitchFamily="18" charset="0"/>
              </a:rPr>
              <a:t>Le siège des principales fonctions cognitives, dérive de la partie dorsale du télencéphale et son développement passe par des stades précoces de divisions (figure b)</a:t>
            </a:r>
          </a:p>
          <a:p>
            <a:pPr marL="0" indent="0">
              <a:buNone/>
            </a:pPr>
            <a:r>
              <a:rPr lang="fr-FR" sz="3200" dirty="0" smtClean="0">
                <a:latin typeface="Times New Roman" pitchFamily="18" charset="0"/>
                <a:cs typeface="Times New Roman" pitchFamily="18" charset="0"/>
                <a:sym typeface="Wingdings" pitchFamily="2" charset="2"/>
              </a:rPr>
              <a:t>Ce développement n</a:t>
            </a:r>
            <a:r>
              <a:rPr lang="fr-FR" sz="3200" dirty="0" smtClean="0">
                <a:latin typeface="Times New Roman" pitchFamily="18" charset="0"/>
                <a:cs typeface="Times New Roman" pitchFamily="18" charset="0"/>
              </a:rPr>
              <a:t>écessite des signaux inductifs et des facteurs de transcription tels que: </a:t>
            </a:r>
          </a:p>
          <a:p>
            <a:pPr marL="177800" indent="0">
              <a:buFont typeface="Wingdings" pitchFamily="2" charset="2"/>
              <a:buChar char="v"/>
            </a:pPr>
            <a:r>
              <a:rPr lang="fr-FR" sz="3200" b="1" i="1" dirty="0" smtClean="0">
                <a:latin typeface="Times New Roman" pitchFamily="18" charset="0"/>
                <a:cs typeface="Times New Roman" pitchFamily="18" charset="0"/>
              </a:rPr>
              <a:t>Pax6</a:t>
            </a:r>
            <a:r>
              <a:rPr lang="fr-FR" sz="3200" dirty="0" smtClean="0">
                <a:latin typeface="Times New Roman" pitchFamily="18" charset="0"/>
                <a:cs typeface="Times New Roman" pitchFamily="18" charset="0"/>
              </a:rPr>
              <a:t> : favorise la production de neurones durant la division asymétrique des </a:t>
            </a:r>
            <a:r>
              <a:rPr lang="fr-FR" sz="3200" dirty="0" err="1" smtClean="0">
                <a:latin typeface="Times New Roman" pitchFamily="18" charset="0"/>
                <a:cs typeface="Times New Roman" pitchFamily="18" charset="0"/>
              </a:rPr>
              <a:t>progéniteurs</a:t>
            </a:r>
            <a:r>
              <a:rPr lang="fr-FR" sz="3200" dirty="0" smtClean="0">
                <a:latin typeface="Times New Roman" pitchFamily="18" charset="0"/>
                <a:cs typeface="Times New Roman" pitchFamily="18" charset="0"/>
              </a:rPr>
              <a:t>.</a:t>
            </a:r>
          </a:p>
          <a:p>
            <a:pPr marL="177800" indent="0">
              <a:buFont typeface="Wingdings" pitchFamily="2" charset="2"/>
              <a:buChar char="v"/>
            </a:pPr>
            <a:r>
              <a:rPr lang="fr-FR" sz="3200" b="1" i="1" dirty="0" err="1" smtClean="0">
                <a:latin typeface="Times New Roman" pitchFamily="18" charset="0"/>
                <a:cs typeface="Times New Roman" pitchFamily="18" charset="0"/>
              </a:rPr>
              <a:t>Neurogenins</a:t>
            </a:r>
            <a:r>
              <a:rPr lang="fr-FR" sz="3200" dirty="0" smtClean="0">
                <a:latin typeface="Times New Roman" pitchFamily="18" charset="0"/>
                <a:cs typeface="Times New Roman" pitchFamily="18" charset="0"/>
              </a:rPr>
              <a:t> ( Ngn1 / 2): essentiels pour l'engagement de la lignée neuronale</a:t>
            </a:r>
          </a:p>
          <a:p>
            <a:pPr marL="177800" indent="0">
              <a:buFont typeface="Wingdings" pitchFamily="2" charset="2"/>
              <a:buChar char="v"/>
            </a:pPr>
            <a:r>
              <a:rPr lang="fr-FR" sz="3200" b="1" i="1" dirty="0" smtClean="0">
                <a:latin typeface="Times New Roman" pitchFamily="18" charset="0"/>
                <a:cs typeface="Times New Roman" pitchFamily="18" charset="0"/>
              </a:rPr>
              <a:t>Tbr2 </a:t>
            </a:r>
            <a:r>
              <a:rPr lang="fr-FR" sz="3200" dirty="0" smtClean="0">
                <a:latin typeface="Times New Roman" pitchFamily="18" charset="0"/>
                <a:cs typeface="Times New Roman" pitchFamily="18" charset="0"/>
              </a:rPr>
              <a:t>: Génère des neurones pour les couches corticales supérieures.</a:t>
            </a:r>
          </a:p>
          <a:p>
            <a:endParaRPr lang="fr-FR" sz="2800" dirty="0" smtClean="0">
              <a:latin typeface="Times New Roman" pitchFamily="18" charset="0"/>
              <a:cs typeface="Times New Roman" pitchFamily="18" charset="0"/>
              <a:sym typeface="Wingdings" pitchFamily="2" charset="2"/>
            </a:endParaRPr>
          </a:p>
          <a:p>
            <a:endParaRPr lang="fr-FR" dirty="0"/>
          </a:p>
        </p:txBody>
      </p:sp>
      <p:pic>
        <p:nvPicPr>
          <p:cNvPr id="7" name="Image 6" descr="index.jpg"/>
          <p:cNvPicPr>
            <a:picLocks noChangeAspect="1"/>
          </p:cNvPicPr>
          <p:nvPr/>
        </p:nvPicPr>
        <p:blipFill>
          <a:blip r:embed="rId2">
            <a:lum contrast="12000"/>
          </a:blip>
          <a:stretch>
            <a:fillRect/>
          </a:stretch>
        </p:blipFill>
        <p:spPr>
          <a:xfrm>
            <a:off x="5643570" y="1428736"/>
            <a:ext cx="3214710" cy="4643470"/>
          </a:xfrm>
          <a:prstGeom prst="rect">
            <a:avLst/>
          </a:prstGeom>
        </p:spPr>
      </p:pic>
      <p:pic>
        <p:nvPicPr>
          <p:cNvPr id="9" name="Image 8" descr="d_09_cl_dev_1a.jpg"/>
          <p:cNvPicPr>
            <a:picLocks noChangeAspect="1"/>
          </p:cNvPicPr>
          <p:nvPr/>
        </p:nvPicPr>
        <p:blipFill>
          <a:blip r:embed="rId3"/>
          <a:stretch>
            <a:fillRect/>
          </a:stretch>
        </p:blipFill>
        <p:spPr>
          <a:xfrm>
            <a:off x="5500694" y="1285860"/>
            <a:ext cx="3467092" cy="5000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20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20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20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b="1" i="1" dirty="0" smtClean="0">
                <a:latin typeface="Times New Roman" pitchFamily="18" charset="0"/>
                <a:cs typeface="Times New Roman" pitchFamily="18" charset="0"/>
              </a:rPr>
              <a:t>La  protéine </a:t>
            </a:r>
            <a:r>
              <a:rPr lang="fr-FR" sz="4400" dirty="0" err="1" smtClean="0"/>
              <a:t>W</a:t>
            </a:r>
            <a:r>
              <a:rPr lang="fr-FR" sz="4400" b="1" i="1" dirty="0" err="1" smtClean="0">
                <a:latin typeface="Times New Roman" pitchFamily="18" charset="0"/>
                <a:cs typeface="Times New Roman" pitchFamily="18" charset="0"/>
              </a:rPr>
              <a:t>nt</a:t>
            </a:r>
            <a:r>
              <a:rPr lang="fr-FR" sz="4400" b="1" i="1" dirty="0" smtClean="0">
                <a:latin typeface="Times New Roman" pitchFamily="18" charset="0"/>
                <a:cs typeface="Times New Roman" pitchFamily="18" charset="0"/>
              </a:rPr>
              <a:t> «</a:t>
            </a:r>
            <a:r>
              <a:rPr lang="fr-FR" sz="4400" b="1" i="1" dirty="0" err="1" smtClean="0">
                <a:latin typeface="Times New Roman" pitchFamily="18" charset="0"/>
                <a:cs typeface="Times New Roman" pitchFamily="18" charset="0"/>
              </a:rPr>
              <a:t>Wingless</a:t>
            </a:r>
            <a:r>
              <a:rPr lang="fr-FR" sz="4400" b="1" i="1" dirty="0" smtClean="0">
                <a:latin typeface="Times New Roman" pitchFamily="18" charset="0"/>
                <a:cs typeface="Times New Roman" pitchFamily="18" charset="0"/>
              </a:rPr>
              <a:t>-type »</a:t>
            </a:r>
          </a:p>
        </p:txBody>
      </p:sp>
      <p:sp>
        <p:nvSpPr>
          <p:cNvPr id="3" name="Espace réservé du contenu 2"/>
          <p:cNvSpPr>
            <a:spLocks noGrp="1"/>
          </p:cNvSpPr>
          <p:nvPr>
            <p:ph sz="quarter" idx="1"/>
          </p:nvPr>
        </p:nvSpPr>
        <p:spPr>
          <a:xfrm>
            <a:off x="301752" y="1527048"/>
            <a:ext cx="8842248" cy="4572000"/>
          </a:xfrm>
        </p:spPr>
        <p:txBody>
          <a:bodyPr>
            <a:noAutofit/>
          </a:bodyPr>
          <a:lstStyle/>
          <a:p>
            <a:r>
              <a:rPr lang="fr-FR" sz="2400" dirty="0" err="1" smtClean="0">
                <a:latin typeface="Times New Roman" pitchFamily="18" charset="0"/>
                <a:cs typeface="Times New Roman" pitchFamily="18" charset="0"/>
              </a:rPr>
              <a:t>Wnt</a:t>
            </a:r>
            <a:r>
              <a:rPr lang="fr-FR" sz="2400" dirty="0" smtClean="0">
                <a:latin typeface="Times New Roman" pitchFamily="18" charset="0"/>
                <a:cs typeface="Times New Roman" pitchFamily="18" charset="0"/>
              </a:rPr>
              <a:t> est une famille importante de glycoprotéines sécrétées,  c’est une molécules de signalisations extracellulaires qui coordonnent le développement de tissus multicellulaires, elles peuvent jouer un rôle régénérateur dans les cellules adultes, étant donné qu’elles contrôlent la destinée des cellules souches dans plusieurs tissus, </a:t>
            </a:r>
          </a:p>
          <a:p>
            <a:r>
              <a:rPr lang="fr-FR" sz="2400" dirty="0" smtClean="0">
                <a:latin typeface="Times New Roman" pitchFamily="18" charset="0"/>
                <a:cs typeface="Times New Roman" pitchFamily="18" charset="0"/>
              </a:rPr>
              <a:t>Les cascades de signalisation </a:t>
            </a:r>
            <a:r>
              <a:rPr lang="fr-FR" sz="2400" dirty="0" err="1" smtClean="0">
                <a:latin typeface="Times New Roman" pitchFamily="18" charset="0"/>
                <a:cs typeface="Times New Roman" pitchFamily="18" charset="0"/>
              </a:rPr>
              <a:t>Wnt</a:t>
            </a:r>
            <a:r>
              <a:rPr lang="fr-FR" sz="2400" dirty="0" smtClean="0">
                <a:latin typeface="Times New Roman" pitchFamily="18" charset="0"/>
                <a:cs typeface="Times New Roman" pitchFamily="18" charset="0"/>
              </a:rPr>
              <a:t> activent des programmes morphogénétiques qui vont de la migration et la prolifération cellulaire à la détermination de la destinée des cellules et au renouvellement des cellules souches y compris les cellules de l’hippocampe</a:t>
            </a:r>
          </a:p>
          <a:p>
            <a:r>
              <a:rPr lang="fr-FR" sz="2400" dirty="0" smtClean="0">
                <a:latin typeface="Times New Roman" pitchFamily="18" charset="0"/>
                <a:cs typeface="Times New Roman" pitchFamily="18" charset="0"/>
              </a:rPr>
              <a:t>Signaux </a:t>
            </a:r>
            <a:r>
              <a:rPr lang="fr-FR" sz="2400" dirty="0" err="1" smtClean="0">
                <a:latin typeface="Times New Roman" pitchFamily="18" charset="0"/>
                <a:cs typeface="Times New Roman" pitchFamily="18" charset="0"/>
              </a:rPr>
              <a:t>Wnt</a:t>
            </a:r>
            <a:r>
              <a:rPr lang="fr-FR" sz="2400" dirty="0" smtClean="0">
                <a:latin typeface="Times New Roman" pitchFamily="18" charset="0"/>
                <a:cs typeface="Times New Roman" pitchFamily="18" charset="0"/>
              </a:rPr>
              <a:t> sont </a:t>
            </a:r>
            <a:r>
              <a:rPr lang="fr-FR" sz="2400" dirty="0" err="1" smtClean="0">
                <a:latin typeface="Times New Roman" pitchFamily="18" charset="0"/>
                <a:cs typeface="Times New Roman" pitchFamily="18" charset="0"/>
              </a:rPr>
              <a:t>médiés</a:t>
            </a:r>
            <a:r>
              <a:rPr lang="fr-FR" sz="2400" dirty="0" smtClean="0">
                <a:latin typeface="Times New Roman" pitchFamily="18" charset="0"/>
                <a:cs typeface="Times New Roman" pitchFamily="18" charset="0"/>
              </a:rPr>
              <a:t> par plusieurs voies, on cite:  </a:t>
            </a:r>
          </a:p>
          <a:p>
            <a:pPr algn="ctr">
              <a:buNone/>
            </a:pPr>
            <a:r>
              <a:rPr lang="fr-FR" sz="2400" b="1" i="1" u="sng" dirty="0" smtClean="0">
                <a:latin typeface="Times New Roman" pitchFamily="18" charset="0"/>
                <a:cs typeface="Times New Roman" pitchFamily="18" charset="0"/>
              </a:rPr>
              <a:t>La voie canonique ou voie « β – </a:t>
            </a:r>
            <a:r>
              <a:rPr lang="fr-FR" sz="2400" b="1" i="1" u="sng" dirty="0" err="1" smtClean="0">
                <a:latin typeface="Times New Roman" pitchFamily="18" charset="0"/>
                <a:cs typeface="Times New Roman" pitchFamily="18" charset="0"/>
              </a:rPr>
              <a:t>caténine</a:t>
            </a:r>
            <a:r>
              <a:rPr lang="fr-FR" sz="2400" b="1" i="1" u="sng" dirty="0" smtClean="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i="1" dirty="0" smtClean="0">
                <a:latin typeface="Times New Roman" pitchFamily="18" charset="0"/>
                <a:cs typeface="Times New Roman" pitchFamily="18" charset="0"/>
              </a:rPr>
              <a:t>Problématique  et suggestions </a:t>
            </a:r>
            <a:endParaRPr lang="fr-FR" sz="3600" b="1" i="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214282" y="1643050"/>
            <a:ext cx="8556528" cy="3357586"/>
          </a:xfrm>
        </p:spPr>
        <p:txBody>
          <a:bodyPr>
            <a:noAutofit/>
          </a:bodyPr>
          <a:lstStyle/>
          <a:p>
            <a:pPr marL="0" indent="0">
              <a:buNone/>
            </a:pPr>
            <a:endParaRPr lang="fr-FR" sz="2000" b="1" i="1" u="sng" dirty="0" smtClean="0">
              <a:solidFill>
                <a:srgbClr val="7030A0"/>
              </a:solidFill>
              <a:latin typeface="Times New Roman" pitchFamily="18" charset="0"/>
              <a:cs typeface="Times New Roman" pitchFamily="18" charset="0"/>
            </a:endParaRPr>
          </a:p>
          <a:p>
            <a:pPr marL="0" indent="0">
              <a:buFont typeface="Wingdings" pitchFamily="2" charset="2"/>
              <a:buChar char="ü"/>
            </a:pPr>
            <a:r>
              <a:rPr lang="fr-FR" sz="2400" dirty="0" smtClean="0">
                <a:latin typeface="Times New Roman" pitchFamily="18" charset="0"/>
                <a:cs typeface="Times New Roman" pitchFamily="18" charset="0"/>
              </a:rPr>
              <a:t>Etude des ressources génétiques et les événements qui précédent la différenciation des </a:t>
            </a:r>
            <a:r>
              <a:rPr lang="fr-FR" sz="2400" dirty="0" err="1" smtClean="0">
                <a:latin typeface="Times New Roman" pitchFamily="18" charset="0"/>
                <a:cs typeface="Times New Roman" pitchFamily="18" charset="0"/>
              </a:rPr>
              <a:t>progéniteurs</a:t>
            </a:r>
            <a:r>
              <a:rPr lang="fr-FR" sz="2400" dirty="0" smtClean="0">
                <a:latin typeface="Times New Roman" pitchFamily="18" charset="0"/>
                <a:cs typeface="Times New Roman" pitchFamily="18" charset="0"/>
              </a:rPr>
              <a:t> dans les neurones.</a:t>
            </a:r>
          </a:p>
          <a:p>
            <a:pPr marL="0" indent="0">
              <a:buFont typeface="Wingdings" pitchFamily="2" charset="2"/>
              <a:buChar char="ü"/>
            </a:pPr>
            <a:r>
              <a:rPr lang="fr-FR" sz="2400" dirty="0" smtClean="0">
                <a:latin typeface="Times New Roman" pitchFamily="18" charset="0"/>
                <a:cs typeface="Times New Roman" pitchFamily="18" charset="0"/>
              </a:rPr>
              <a:t>Montrer que le gradient de l’activité canonique de la </a:t>
            </a:r>
            <a:r>
              <a:rPr lang="fr-FR" sz="2400" dirty="0" err="1" smtClean="0">
                <a:latin typeface="Times New Roman" pitchFamily="18" charset="0"/>
                <a:cs typeface="Times New Roman" pitchFamily="18" charset="0"/>
              </a:rPr>
              <a:t>Wnt</a:t>
            </a:r>
            <a:r>
              <a:rPr lang="fr-FR" sz="2400" dirty="0" smtClean="0">
                <a:latin typeface="Times New Roman" pitchFamily="18" charset="0"/>
                <a:cs typeface="Times New Roman" pitchFamily="18" charset="0"/>
              </a:rPr>
              <a:t> qui contrôle initiation de la neurogenèse par règlement  des gènes connus s’affaiblit progressivement.</a:t>
            </a:r>
          </a:p>
          <a:p>
            <a:pPr marL="0" indent="0">
              <a:buFont typeface="Wingdings" pitchFamily="2" charset="2"/>
              <a:buChar char="ü"/>
            </a:pPr>
            <a:r>
              <a:rPr lang="fr-FR" sz="2400" dirty="0" smtClean="0">
                <a:latin typeface="Times New Roman" pitchFamily="18" charset="0"/>
                <a:cs typeface="Times New Roman" pitchFamily="18" charset="0"/>
              </a:rPr>
              <a:t>La fonction de </a:t>
            </a:r>
            <a:r>
              <a:rPr lang="fr-FR" sz="2400" dirty="0" err="1" smtClean="0">
                <a:latin typeface="Times New Roman" pitchFamily="18" charset="0"/>
                <a:cs typeface="Times New Roman" pitchFamily="18" charset="0"/>
              </a:rPr>
              <a:t>Wnt</a:t>
            </a:r>
            <a:r>
              <a:rPr lang="fr-FR" sz="2400" dirty="0" smtClean="0">
                <a:latin typeface="Times New Roman" pitchFamily="18" charset="0"/>
                <a:cs typeface="Times New Roman" pitchFamily="18" charset="0"/>
              </a:rPr>
              <a:t> dans la cellule et la détermination de son destin au cours de la neurogenèse corticale est largement inconnue , les données du travail suggèrent que le gradient </a:t>
            </a:r>
            <a:r>
              <a:rPr lang="fr-FR" sz="2400" dirty="0" err="1" smtClean="0">
                <a:latin typeface="Times New Roman" pitchFamily="18" charset="0"/>
                <a:cs typeface="Times New Roman" pitchFamily="18" charset="0"/>
              </a:rPr>
              <a:t>Wnt</a:t>
            </a:r>
            <a:r>
              <a:rPr lang="fr-FR" sz="2400" dirty="0" smtClean="0">
                <a:latin typeface="Times New Roman" pitchFamily="18" charset="0"/>
                <a:cs typeface="Times New Roman" pitchFamily="18" charset="0"/>
              </a:rPr>
              <a:t> détermine l’identité cellulaire  le long de l'axe </a:t>
            </a:r>
            <a:r>
              <a:rPr lang="fr-FR" sz="2400" dirty="0" err="1" smtClean="0">
                <a:latin typeface="Times New Roman" pitchFamily="18" charset="0"/>
                <a:cs typeface="Times New Roman" pitchFamily="18" charset="0"/>
              </a:rPr>
              <a:t>latéro</a:t>
            </a:r>
            <a:r>
              <a:rPr lang="fr-FR" sz="2400" dirty="0" smtClean="0">
                <a:latin typeface="Times New Roman" pitchFamily="18" charset="0"/>
                <a:cs typeface="Times New Roman" pitchFamily="18" charset="0"/>
              </a:rPr>
              <a:t>- médial durent le développement du  télencéphale dorsal.</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latin typeface="Times New Roman" pitchFamily="18" charset="0"/>
                <a:cs typeface="Times New Roman" pitchFamily="18" charset="0"/>
              </a:rPr>
              <a:t>Matériels et méthodes </a:t>
            </a:r>
            <a:endParaRPr lang="fr-FR" sz="4000" b="1" i="1" dirty="0">
              <a:latin typeface="Times New Roman" pitchFamily="18" charset="0"/>
              <a:cs typeface="Times New Roman" pitchFamily="18" charset="0"/>
            </a:endParaRPr>
          </a:p>
        </p:txBody>
      </p:sp>
      <p:sp>
        <p:nvSpPr>
          <p:cNvPr id="3" name="Espace réservé du contenu 2"/>
          <p:cNvSpPr>
            <a:spLocks noGrp="1"/>
          </p:cNvSpPr>
          <p:nvPr>
            <p:ph sz="quarter" idx="1"/>
          </p:nvPr>
        </p:nvSpPr>
        <p:spPr/>
        <p:txBody>
          <a:bodyPr>
            <a:normAutofit fontScale="85000" lnSpcReduction="10000"/>
          </a:bodyPr>
          <a:lstStyle/>
          <a:p>
            <a:pPr>
              <a:buFont typeface="Wingdings" pitchFamily="2" charset="2"/>
              <a:buChar char="Ø"/>
            </a:pPr>
            <a:r>
              <a:rPr lang="fr-FR" dirty="0" smtClean="0"/>
              <a:t> </a:t>
            </a:r>
            <a:r>
              <a:rPr lang="fr-FR" b="1" i="1" u="sng" dirty="0" smtClean="0">
                <a:solidFill>
                  <a:srgbClr val="7030A0"/>
                </a:solidFill>
                <a:latin typeface="Times New Roman" pitchFamily="18" charset="0"/>
                <a:cs typeface="Times New Roman" pitchFamily="18" charset="0"/>
              </a:rPr>
              <a:t>Matériels biologiques: </a:t>
            </a:r>
          </a:p>
          <a:p>
            <a:pPr>
              <a:buFont typeface="Wingdings" pitchFamily="2" charset="2"/>
              <a:buChar char="ü"/>
            </a:pPr>
            <a:r>
              <a:rPr lang="fr-FR" b="1" i="1" u="sng" dirty="0" smtClean="0">
                <a:solidFill>
                  <a:srgbClr val="7030A0"/>
                </a:solidFill>
                <a:latin typeface="Times New Roman" pitchFamily="18" charset="0"/>
                <a:cs typeface="Times New Roman" pitchFamily="18" charset="0"/>
              </a:rPr>
              <a:t>Animaux:</a:t>
            </a:r>
          </a:p>
          <a:p>
            <a:r>
              <a:rPr lang="fr-FR" dirty="0" smtClean="0">
                <a:latin typeface="Times New Roman" pitchFamily="18" charset="0"/>
                <a:cs typeface="Times New Roman" pitchFamily="18" charset="0"/>
              </a:rPr>
              <a:t>Souris transgéniques</a:t>
            </a:r>
            <a:r>
              <a:rPr lang="fr-FR" sz="2800" dirty="0" smtClean="0"/>
              <a:t> Bat-gal (</a:t>
            </a:r>
            <a:r>
              <a:rPr lang="fr-FR" dirty="0" smtClean="0"/>
              <a:t>l'expression de ß-galactosidase)</a:t>
            </a:r>
            <a:endParaRPr lang="fr-FR" dirty="0" smtClean="0">
              <a:latin typeface="Times New Roman" pitchFamily="18" charset="0"/>
              <a:cs typeface="Times New Roman" pitchFamily="18" charset="0"/>
            </a:endParaRPr>
          </a:p>
          <a:p>
            <a:pPr marL="0" indent="0">
              <a:buFont typeface="Wingdings" pitchFamily="2" charset="2"/>
              <a:buChar char="Ø"/>
            </a:pPr>
            <a:r>
              <a:rPr lang="fr-FR" sz="2800" b="1" i="1" u="sng" dirty="0" smtClean="0">
                <a:solidFill>
                  <a:srgbClr val="7030A0"/>
                </a:solidFill>
                <a:latin typeface="Times New Roman" pitchFamily="18" charset="0"/>
                <a:cs typeface="Times New Roman" pitchFamily="18" charset="0"/>
              </a:rPr>
              <a:t>Méthodes:</a:t>
            </a:r>
          </a:p>
          <a:p>
            <a:pPr marL="273050" indent="-273050">
              <a:buFont typeface="+mj-lt"/>
              <a:buAutoNum type="arabicPeriod"/>
            </a:pPr>
            <a:r>
              <a:rPr lang="fr-FR" sz="2800" b="1" i="1" u="sng" dirty="0" err="1" smtClean="0">
                <a:solidFill>
                  <a:srgbClr val="7030A0"/>
                </a:solidFill>
                <a:latin typeface="Times New Roman" pitchFamily="18" charset="0"/>
                <a:cs typeface="Times New Roman" pitchFamily="18" charset="0"/>
              </a:rPr>
              <a:t>Immuno</a:t>
            </a:r>
            <a:r>
              <a:rPr lang="fr-FR" sz="2800" b="1" i="1" u="sng" dirty="0" smtClean="0">
                <a:solidFill>
                  <a:srgbClr val="7030A0"/>
                </a:solidFill>
                <a:latin typeface="Times New Roman" pitchFamily="18" charset="0"/>
                <a:cs typeface="Times New Roman" pitchFamily="18" charset="0"/>
              </a:rPr>
              <a:t>-histochimie:</a:t>
            </a:r>
            <a:r>
              <a:rPr lang="fr-FR" sz="2800" dirty="0" smtClean="0">
                <a:solidFill>
                  <a:srgbClr val="7030A0"/>
                </a:solidFill>
                <a:latin typeface="Times New Roman" pitchFamily="18" charset="0"/>
                <a:cs typeface="Times New Roman" pitchFamily="18" charset="0"/>
              </a:rPr>
              <a:t> </a:t>
            </a:r>
            <a:r>
              <a:rPr lang="fr-FR" sz="2800" dirty="0" smtClean="0">
                <a:latin typeface="Times New Roman" pitchFamily="18" charset="0"/>
                <a:cs typeface="Times New Roman" pitchFamily="18" charset="0"/>
              </a:rPr>
              <a:t>sur des coupes de tissus congelés </a:t>
            </a:r>
            <a:r>
              <a:rPr lang="fr-FR" sz="2800" dirty="0" smtClean="0">
                <a:latin typeface="Times New Roman" pitchFamily="18" charset="0"/>
                <a:cs typeface="Times New Roman" pitchFamily="18" charset="0"/>
                <a:sym typeface="Wingdings" pitchFamily="2" charset="2"/>
              </a:rPr>
              <a:t> et une inc</a:t>
            </a:r>
            <a:r>
              <a:rPr lang="fr-FR" sz="2800" dirty="0" smtClean="0">
                <a:latin typeface="Times New Roman" pitchFamily="18" charset="0"/>
                <a:cs typeface="Times New Roman" pitchFamily="18" charset="0"/>
              </a:rPr>
              <a:t>ubation  dans une solution d' anticorps primaires</a:t>
            </a:r>
          </a:p>
          <a:p>
            <a:pPr marL="0" indent="0">
              <a:buFont typeface="Wingdings" pitchFamily="2" charset="2"/>
              <a:buChar char="Ø"/>
            </a:pPr>
            <a:r>
              <a:rPr lang="fr-FR" sz="2800" dirty="0" smtClean="0">
                <a:latin typeface="Times New Roman" pitchFamily="18" charset="0"/>
                <a:cs typeface="Times New Roman" pitchFamily="18" charset="0"/>
              </a:rPr>
              <a:t> Les anticorps primaires : de lapin anti- Pax6 , anti- β -</a:t>
            </a:r>
            <a:r>
              <a:rPr lang="fr-FR" sz="2800" dirty="0" err="1" smtClean="0">
                <a:latin typeface="Times New Roman" pitchFamily="18" charset="0"/>
                <a:cs typeface="Times New Roman" pitchFamily="18" charset="0"/>
              </a:rPr>
              <a:t>caténine</a:t>
            </a:r>
            <a:r>
              <a:rPr lang="fr-FR" sz="2800" dirty="0" smtClean="0">
                <a:latin typeface="Times New Roman" pitchFamily="18" charset="0"/>
                <a:cs typeface="Times New Roman" pitchFamily="18" charset="0"/>
              </a:rPr>
              <a:t>, anti- TBR1 , anti- TBR2, anti- Meis2 , anti- Prox1, anti- Sox2.</a:t>
            </a:r>
          </a:p>
          <a:p>
            <a:pPr marL="0" indent="0">
              <a:buFont typeface="Wingdings" pitchFamily="2" charset="2"/>
              <a:buChar char="Ø"/>
            </a:pPr>
            <a:r>
              <a:rPr lang="fr-FR" sz="2800" dirty="0" smtClean="0">
                <a:latin typeface="Times New Roman" pitchFamily="18" charset="0"/>
                <a:cs typeface="Times New Roman" pitchFamily="18" charset="0"/>
              </a:rPr>
              <a:t>Anticorps secondaires  avec coloration : anti-souris ou anti-lapin ALEXA594  ou  488 </a:t>
            </a:r>
          </a:p>
          <a:p>
            <a:pPr marL="273050" indent="-273050">
              <a:buFont typeface="+mj-lt"/>
              <a:buAutoNum type="arabicPeriod" startAt="2"/>
            </a:pPr>
            <a:r>
              <a:rPr lang="fr-FR" b="1" i="1" u="sng" dirty="0" smtClean="0">
                <a:solidFill>
                  <a:srgbClr val="7030A0"/>
                </a:solidFill>
                <a:latin typeface="Times New Roman" pitchFamily="18" charset="0"/>
                <a:cs typeface="Times New Roman" pitchFamily="18" charset="0"/>
              </a:rPr>
              <a:t>L'hybridation in situ:</a:t>
            </a:r>
            <a:r>
              <a:rPr lang="fr-FR" dirty="0" smtClean="0">
                <a:solidFill>
                  <a:srgbClr val="7030A0"/>
                </a:solidFill>
                <a:latin typeface="Times New Roman" pitchFamily="18" charset="0"/>
                <a:cs typeface="Times New Roman" pitchFamily="18" charset="0"/>
              </a:rPr>
              <a:t> </a:t>
            </a:r>
            <a:r>
              <a:rPr lang="fr-FR" dirty="0" smtClean="0">
                <a:latin typeface="Times New Roman" pitchFamily="18" charset="0"/>
                <a:cs typeface="Times New Roman" pitchFamily="18" charset="0"/>
              </a:rPr>
              <a:t>Sur </a:t>
            </a:r>
            <a:r>
              <a:rPr lang="fr-FR" dirty="0" err="1" smtClean="0">
                <a:latin typeface="Times New Roman" pitchFamily="18" charset="0"/>
                <a:cs typeface="Times New Roman" pitchFamily="18" charset="0"/>
              </a:rPr>
              <a:t>cryosections</a:t>
            </a:r>
            <a:r>
              <a:rPr lang="fr-FR" dirty="0" smtClean="0">
                <a:latin typeface="Times New Roman" pitchFamily="18" charset="0"/>
                <a:cs typeface="Times New Roman" pitchFamily="18" charset="0"/>
              </a:rPr>
              <a:t> du télencéphale de souris  Bat-gal </a:t>
            </a:r>
          </a:p>
          <a:p>
            <a:pPr marL="0" indent="0">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pPr marL="273050" indent="-273050">
              <a:buFont typeface="+mj-lt"/>
              <a:buAutoNum type="arabicPeriod" startAt="3"/>
            </a:pPr>
            <a:r>
              <a:rPr lang="fr-FR" u="sng" dirty="0" err="1" smtClean="0">
                <a:solidFill>
                  <a:srgbClr val="7030A0"/>
                </a:solidFill>
                <a:latin typeface="Times New Roman" pitchFamily="18" charset="0"/>
                <a:cs typeface="Times New Roman" pitchFamily="18" charset="0"/>
              </a:rPr>
              <a:t>Immunocoloration</a:t>
            </a:r>
            <a:r>
              <a:rPr lang="fr-FR" dirty="0" smtClean="0">
                <a:latin typeface="Times New Roman" pitchFamily="18" charset="0"/>
                <a:cs typeface="Times New Roman" pitchFamily="18" charset="0"/>
              </a:rPr>
              <a:t>  : Elle détermine la localisation subcellulaire des protéines dans les cellules.</a:t>
            </a:r>
          </a:p>
          <a:p>
            <a:endParaRPr lang="fr-FR" dirty="0"/>
          </a:p>
        </p:txBody>
      </p:sp>
      <p:pic>
        <p:nvPicPr>
          <p:cNvPr id="4" name="Picture 2" descr="C:\Users\isamus\Desktop\vp22_immunostaining.jpg"/>
          <p:cNvPicPr>
            <a:picLocks noChangeAspect="1" noChangeArrowheads="1"/>
          </p:cNvPicPr>
          <p:nvPr/>
        </p:nvPicPr>
        <p:blipFill>
          <a:blip r:embed="rId2" cstate="print"/>
          <a:srcRect/>
          <a:stretch>
            <a:fillRect/>
          </a:stretch>
        </p:blipFill>
        <p:spPr bwMode="auto">
          <a:xfrm>
            <a:off x="2500298" y="2714620"/>
            <a:ext cx="3960440" cy="280894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Résultats </a:t>
            </a:r>
            <a:endParaRPr lang="fr-FR" dirty="0"/>
          </a:p>
        </p:txBody>
      </p:sp>
      <p:sp>
        <p:nvSpPr>
          <p:cNvPr id="3" name="Espace réservé du contenu 2"/>
          <p:cNvSpPr>
            <a:spLocks noGrp="1"/>
          </p:cNvSpPr>
          <p:nvPr>
            <p:ph sz="quarter" idx="1"/>
          </p:nvPr>
        </p:nvSpPr>
        <p:spPr>
          <a:xfrm>
            <a:off x="301752" y="2500306"/>
            <a:ext cx="8503920" cy="1785950"/>
          </a:xfrm>
        </p:spPr>
        <p:style>
          <a:lnRef idx="1">
            <a:schemeClr val="accent1"/>
          </a:lnRef>
          <a:fillRef idx="2">
            <a:schemeClr val="accent1"/>
          </a:fillRef>
          <a:effectRef idx="1">
            <a:schemeClr val="accent1"/>
          </a:effectRef>
          <a:fontRef idx="minor">
            <a:schemeClr val="dk1"/>
          </a:fontRef>
        </p:style>
        <p:txBody>
          <a:bodyPr/>
          <a:lstStyle/>
          <a:p>
            <a:pPr>
              <a:buNone/>
            </a:pPr>
            <a:r>
              <a:rPr lang="fr-FR" sz="2800" dirty="0" smtClean="0"/>
              <a:t> </a:t>
            </a:r>
          </a:p>
          <a:p>
            <a:pPr marL="450850" indent="-450850" algn="ctr">
              <a:buFont typeface="+mj-lt"/>
              <a:buAutoNum type="romanUcPeriod"/>
            </a:pPr>
            <a:r>
              <a:rPr lang="fr-F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Les mouvements graduels de l'activité  de la voie </a:t>
            </a:r>
            <a:r>
              <a:rPr lang="fr-FR"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Wnt</a:t>
            </a:r>
            <a:r>
              <a:rPr lang="fr-F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canonique dans le cortex latéral</a:t>
            </a:r>
          </a:p>
          <a:p>
            <a:pPr>
              <a:buNone/>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428604"/>
            <a:ext cx="8534400" cy="714380"/>
          </a:xfrm>
        </p:spPr>
        <p:txBody>
          <a:bodyPr>
            <a:normAutofit fontScale="90000"/>
          </a:bodyPr>
          <a:lstStyle/>
          <a:p>
            <a:r>
              <a:rPr lang="fr-FR" sz="3200" i="1" dirty="0" smtClean="0">
                <a:latin typeface="Times New Roman" pitchFamily="18" charset="0"/>
                <a:cs typeface="Times New Roman" pitchFamily="18" charset="0"/>
              </a:rPr>
              <a:t>  </a:t>
            </a:r>
            <a:r>
              <a:rPr lang="fr-FR" sz="3200" i="1" dirty="0" smtClean="0">
                <a:solidFill>
                  <a:srgbClr val="7030A0"/>
                </a:solidFill>
                <a:latin typeface="Times New Roman" pitchFamily="18" charset="0"/>
                <a:cs typeface="Times New Roman" pitchFamily="18" charset="0"/>
              </a:rPr>
              <a:t>Les Mouvements graduels de l'activité  de la voie </a:t>
            </a:r>
            <a:r>
              <a:rPr lang="fr-FR" sz="3200" i="1" dirty="0" err="1" smtClean="0">
                <a:solidFill>
                  <a:srgbClr val="7030A0"/>
                </a:solidFill>
                <a:latin typeface="Times New Roman" pitchFamily="18" charset="0"/>
                <a:cs typeface="Times New Roman" pitchFamily="18" charset="0"/>
              </a:rPr>
              <a:t>Wnt</a:t>
            </a:r>
            <a:r>
              <a:rPr lang="fr-FR" sz="3200" i="1" dirty="0" smtClean="0">
                <a:solidFill>
                  <a:srgbClr val="7030A0"/>
                </a:solidFill>
                <a:latin typeface="Times New Roman" pitchFamily="18" charset="0"/>
                <a:cs typeface="Times New Roman" pitchFamily="18" charset="0"/>
              </a:rPr>
              <a:t> canonique loin du cortex latéral</a:t>
            </a:r>
            <a:endParaRPr lang="fr-FR" sz="3200" i="1" dirty="0">
              <a:solidFill>
                <a:srgbClr val="7030A0"/>
              </a:solidFill>
              <a:latin typeface="Times New Roman" pitchFamily="18" charset="0"/>
              <a:cs typeface="Times New Roman" pitchFamily="18" charset="0"/>
            </a:endParaRPr>
          </a:p>
        </p:txBody>
      </p:sp>
      <p:pic>
        <p:nvPicPr>
          <p:cNvPr id="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282" y="1428736"/>
            <a:ext cx="3429024" cy="2762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214282" y="4286256"/>
            <a:ext cx="3429024" cy="193899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fr-FR" sz="2000" b="1" dirty="0" smtClean="0">
                <a:solidFill>
                  <a:schemeClr val="tx1"/>
                </a:solidFill>
                <a:latin typeface="Times New Roman" pitchFamily="18" charset="0"/>
                <a:cs typeface="Times New Roman" pitchFamily="18" charset="0"/>
              </a:rPr>
              <a:t>Figure A :</a:t>
            </a:r>
          </a:p>
          <a:p>
            <a:r>
              <a:rPr lang="fr-FR" sz="2000" b="1" dirty="0" smtClean="0">
                <a:solidFill>
                  <a:schemeClr val="tx1"/>
                </a:solidFill>
                <a:latin typeface="Times New Roman" pitchFamily="18" charset="0"/>
                <a:cs typeface="Times New Roman" pitchFamily="18" charset="0"/>
              </a:rPr>
              <a:t>L’ hybridation in situ avec comme sonde la ß-gal à E8.5 d’un embryon de la souris de Bat-Gal qui servira d’un modèle pour surveiller la </a:t>
            </a:r>
            <a:r>
              <a:rPr lang="fr-FR" sz="2000" b="1" dirty="0" err="1" smtClean="0">
                <a:solidFill>
                  <a:schemeClr val="tx1"/>
                </a:solidFill>
                <a:latin typeface="Times New Roman" pitchFamily="18" charset="0"/>
                <a:cs typeface="Times New Roman" pitchFamily="18" charset="0"/>
              </a:rPr>
              <a:t>Wnt</a:t>
            </a:r>
            <a:endParaRPr lang="fr-FR" sz="2000" b="1" dirty="0">
              <a:solidFill>
                <a:schemeClr val="tx1"/>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9992" y="1556792"/>
            <a:ext cx="4256781" cy="26580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à coins arrondis 6"/>
          <p:cNvSpPr/>
          <p:nvPr/>
        </p:nvSpPr>
        <p:spPr>
          <a:xfrm>
            <a:off x="4499992" y="4365104"/>
            <a:ext cx="4176464"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Times New Roman" pitchFamily="18" charset="0"/>
                <a:cs typeface="Times New Roman" pitchFamily="18" charset="0"/>
              </a:rPr>
              <a:t>Figure (B) </a:t>
            </a:r>
          </a:p>
          <a:p>
            <a:pPr algn="ctr"/>
            <a:r>
              <a:rPr lang="fr-FR" sz="2400" b="1" dirty="0" smtClean="0">
                <a:solidFill>
                  <a:schemeClr val="tx1"/>
                </a:solidFill>
                <a:latin typeface="Times New Roman" pitchFamily="18" charset="0"/>
                <a:cs typeface="Times New Roman" pitchFamily="18" charset="0"/>
              </a:rPr>
              <a:t>Section transversale de l'embryon</a:t>
            </a:r>
            <a:endParaRPr lang="fr-FR" sz="2400" b="1" dirty="0">
              <a:solidFill>
                <a:schemeClr val="tx1"/>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646</TotalTime>
  <Words>1380</Words>
  <PresentationFormat>Affichage à l'écran (4:3)</PresentationFormat>
  <Paragraphs>104</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Civil</vt:lpstr>
      <vt:lpstr>Le contrôle de l’initiation à la neurogenèse par la voie de signalisation «B-caténine» de la Wnt dans le cortex des mammifères ainsi que dans la spécification cellulaire hippocampique</vt:lpstr>
      <vt:lpstr>Présentation de l’article </vt:lpstr>
      <vt:lpstr>Introduction</vt:lpstr>
      <vt:lpstr>La  protéine Wnt «Wingless-type »</vt:lpstr>
      <vt:lpstr>Problématique  et suggestions </vt:lpstr>
      <vt:lpstr>Matériels et méthodes </vt:lpstr>
      <vt:lpstr>Diapositive 7</vt:lpstr>
      <vt:lpstr>Résultats </vt:lpstr>
      <vt:lpstr>  Les Mouvements graduels de l'activité  de la voie Wnt canonique loin du cortex latéral</vt:lpstr>
      <vt:lpstr>Diapositive 10</vt:lpstr>
      <vt:lpstr>Diapositive 11</vt:lpstr>
      <vt:lpstr>Diapositive 12</vt:lpstr>
      <vt:lpstr>Résultats </vt:lpstr>
      <vt:lpstr>Diapositive 14</vt:lpstr>
      <vt:lpstr> La neurogenèse progresse dans la direction opposée comparée à l'activité des Wnt</vt:lpstr>
      <vt:lpstr> La neurogenèse progresse dans la direction opposée comparée à l'activité des Wnt</vt:lpstr>
      <vt:lpstr> La neurogenèse progresse dans la direction opposée comparée à l'activité des Wnt</vt:lpstr>
      <vt:lpstr> La neurogenèse progresse dans la direction opposée comparée à l'activité des Wnt</vt:lpstr>
      <vt:lpstr> La neurogenèse progresse dans la direction opposée comparée à l'activité des Wnt</vt:lpstr>
      <vt:lpstr> La neurogenèse progresse dans la direction opposée comparée à l'activité des Wnt</vt:lpstr>
      <vt:lpstr>Diapositive 21</vt:lpstr>
      <vt:lpstr>Activation ectopique de la signalisation wnt canonique </vt:lpstr>
      <vt:lpstr>Discussion </vt:lpstr>
      <vt:lpstr>Le gradient Wnt précise le développement et l'identité cellulaire dans le cortex et l'hippocampe: </vt:lpstr>
      <vt:lpstr>Organisation de la couche corticale</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voies de signalisation de la wnt dans le cortex des mammifères</dc:title>
  <dc:creator>Nany</dc:creator>
  <cp:lastModifiedBy>Nany</cp:lastModifiedBy>
  <cp:revision>118</cp:revision>
  <dcterms:created xsi:type="dcterms:W3CDTF">2013-11-06T08:53:39Z</dcterms:created>
  <dcterms:modified xsi:type="dcterms:W3CDTF">2013-11-20T15:20:03Z</dcterms:modified>
</cp:coreProperties>
</file>