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Default Extension="jpeg" ContentType="image/jpeg"/>
  <Override PartName="/ppt/slideLayouts/slideLayout3.xml" ContentType="application/vnd.openxmlformats-officedocument.presentationml.slideLayout+xml"/>
  <Default Extension="emf" ContentType="image/x-emf"/>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60" r:id="rId4"/>
    <p:sldId id="259" r:id="rId5"/>
    <p:sldId id="261" r:id="rId6"/>
    <p:sldId id="262" r:id="rId7"/>
    <p:sldId id="270" r:id="rId8"/>
    <p:sldId id="271" r:id="rId9"/>
    <p:sldId id="272" r:id="rId10"/>
    <p:sldId id="273" r:id="rId11"/>
    <p:sldId id="274" r:id="rId12"/>
    <p:sldId id="275" r:id="rId13"/>
    <p:sldId id="276" r:id="rId14"/>
    <p:sldId id="277" r:id="rId15"/>
    <p:sldId id="278" r:id="rId16"/>
    <p:sldId id="279" r:id="rId17"/>
    <p:sldId id="280" r:id="rId18"/>
    <p:sldId id="281" r:id="rId19"/>
    <p:sldId id="282" r:id="rId20"/>
    <p:sldId id="283" r:id="rId21"/>
    <p:sldId id="284" r:id="rId22"/>
    <p:sldId id="286" r:id="rId23"/>
    <p:sldId id="287" r:id="rId24"/>
    <p:sldId id="288" r:id="rId25"/>
    <p:sldId id="289" r:id="rId26"/>
    <p:sldId id="285" r:id="rId27"/>
    <p:sldId id="291" r:id="rId28"/>
    <p:sldId id="292" r:id="rId29"/>
    <p:sldId id="293" r:id="rId30"/>
    <p:sldId id="294" r:id="rId31"/>
    <p:sldId id="295" r:id="rId32"/>
    <p:sldId id="296" r:id="rId33"/>
    <p:sldId id="297" r:id="rId34"/>
    <p:sldId id="298" r:id="rId35"/>
    <p:sldId id="266" r:id="rId36"/>
    <p:sldId id="267" r:id="rId37"/>
    <p:sldId id="268" r:id="rId38"/>
    <p:sldId id="269" r:id="rId39"/>
    <p:sldId id="299" r:id="rId40"/>
  </p:sldIdLst>
  <p:sldSz cx="9144000" cy="6858000" type="screen4x3"/>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20"/>
    <p:restoredTop sz="99824" autoAdjust="0"/>
  </p:normalViewPr>
  <p:slideViewPr>
    <p:cSldViewPr>
      <p:cViewPr>
        <p:scale>
          <a:sx n="70" d="100"/>
          <a:sy n="70" d="100"/>
        </p:scale>
        <p:origin x="-1290" y="-11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bg>
      <p:bgRef idx="1001">
        <a:schemeClr val="bg2"/>
      </p:bgRef>
    </p:bg>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ous-titre 8"/>
          <p:cNvSpPr>
            <a:spLocks noGrp="1"/>
          </p:cNvSpPr>
          <p:nvPr>
            <p:ph type="subTitle" idx="1"/>
          </p:nvPr>
        </p:nvSpPr>
        <p:spPr>
          <a:xfrm>
            <a:off x="1371600" y="2819400"/>
            <a:ext cx="6400800" cy="1752600"/>
          </a:xfrm>
        </p:spPr>
        <p:txBody>
          <a:bodyPr/>
          <a:lstStyle>
            <a:lvl1pPr marL="0" indent="0" algn="ctr">
              <a:buNone/>
              <a:defRPr sz="1600" b="1" cap="all" spc="25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fr-FR" smtClean="0"/>
              <a:t>Cliquez pour modifier le style des sous-titres du masque</a:t>
            </a:r>
            <a:endParaRPr kumimoji="0" lang="en-US"/>
          </a:p>
        </p:txBody>
      </p:sp>
      <p:sp>
        <p:nvSpPr>
          <p:cNvPr id="28" name="Espace réservé de la date 27"/>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17" name="Espace réservé du pied de page 16"/>
          <p:cNvSpPr>
            <a:spLocks noGrp="1"/>
          </p:cNvSpPr>
          <p:nvPr>
            <p:ph type="ftr" sz="quarter" idx="11"/>
          </p:nvPr>
        </p:nvSpPr>
        <p:spPr/>
        <p:txBody>
          <a:bodyPr/>
          <a:lstStyle/>
          <a:p>
            <a:endParaRPr lang="fr-BE"/>
          </a:p>
        </p:txBody>
      </p:sp>
      <p:sp>
        <p:nvSpPr>
          <p:cNvPr id="7" name="Connecteur droit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Ellipse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Ellipse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Espace réservé du numéro de diapositive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F4668DC-857F-487D-BFFA-8C0CA5037977}" type="slidenum">
              <a:rPr lang="fr-BE" smtClean="0"/>
              <a:pPr/>
              <a:t>‹N°›</a:t>
            </a:fld>
            <a:endParaRPr lang="fr-BE"/>
          </a:p>
        </p:txBody>
      </p:sp>
      <p:sp>
        <p:nvSpPr>
          <p:cNvPr id="8" name="Titre 7"/>
          <p:cNvSpPr>
            <a:spLocks noGrp="1"/>
          </p:cNvSpPr>
          <p:nvPr>
            <p:ph type="ctrTitle"/>
          </p:nvPr>
        </p:nvSpPr>
        <p:spPr>
          <a:xfrm>
            <a:off x="685800" y="381000"/>
            <a:ext cx="7772400" cy="1752600"/>
          </a:xfrm>
        </p:spPr>
        <p:txBody>
          <a:bodyPr anchor="b"/>
          <a:lstStyle>
            <a:lvl1pPr>
              <a:defRPr sz="4200">
                <a:solidFill>
                  <a:schemeClr val="accent1"/>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u texte vertical 2"/>
          <p:cNvSpPr>
            <a:spLocks noGrp="1"/>
          </p:cNvSpPr>
          <p:nvPr>
            <p:ph type="body" orient="vert" idx="1"/>
          </p:nvPr>
        </p:nvSpPr>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CF4668DC-857F-487D-BFFA-8C0CA5037977}" type="slidenum">
              <a:rPr lang="fr-BE" smtClean="0"/>
              <a:pPr/>
              <a:t>‹N°›</a:t>
            </a:fld>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Titre vertical et texte">
    <p:bg>
      <p:bgRef idx="1001">
        <a:schemeClr val="bg2"/>
      </p:bgRef>
    </p:bg>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Connecteur droit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Ellipse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6915912" y="3009901"/>
            <a:ext cx="457200" cy="441325"/>
          </a:xfrm>
        </p:spPr>
        <p:txBody>
          <a:bodyPr/>
          <a:lstStyle/>
          <a:p>
            <a:fld id="{CF4668DC-857F-487D-BFFA-8C0CA5037977}" type="slidenum">
              <a:rPr lang="fr-BE" smtClean="0"/>
              <a:pPr/>
              <a:t>‹N°›</a:t>
            </a:fld>
            <a:endParaRPr lang="fr-BE"/>
          </a:p>
        </p:txBody>
      </p:sp>
      <p:sp>
        <p:nvSpPr>
          <p:cNvPr id="3" name="Espace réservé du texte vertical 2"/>
          <p:cNvSpPr>
            <a:spLocks noGrp="1"/>
          </p:cNvSpPr>
          <p:nvPr>
            <p:ph type="body" orient="vert" idx="1"/>
          </p:nvPr>
        </p:nvSpPr>
        <p:spPr>
          <a:xfrm>
            <a:off x="304800" y="304800"/>
            <a:ext cx="6553200" cy="5821366"/>
          </a:xfrm>
        </p:spPr>
        <p:txBody>
          <a:bodyPr vert="eaVert"/>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2" name="Titre vertical 1"/>
          <p:cNvSpPr>
            <a:spLocks noGrp="1"/>
          </p:cNvSpPr>
          <p:nvPr>
            <p:ph type="title" orient="vert"/>
          </p:nvPr>
        </p:nvSpPr>
        <p:spPr>
          <a:xfrm>
            <a:off x="7391400" y="304801"/>
            <a:ext cx="1447800" cy="5851525"/>
          </a:xfrm>
        </p:spPr>
        <p:txBody>
          <a:bodyPr vert="eaVert"/>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solidFill>
                  <a:schemeClr val="accent3">
                    <a:shade val="75000"/>
                  </a:schemeClr>
                </a:solidFill>
              </a:defRPr>
            </a:lvl1pPr>
          </a:lstStyle>
          <a:p>
            <a:r>
              <a:rPr kumimoji="0" lang="fr-FR" smtClean="0"/>
              <a:t>Cliquez pour modifier le style du titre</a:t>
            </a:r>
            <a:endParaRPr kumimoji="0" lang="en-US"/>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a:xfrm>
            <a:off x="4361688" y="1026372"/>
            <a:ext cx="457200" cy="441325"/>
          </a:xfrm>
        </p:spPr>
        <p:txBody>
          <a:bodyPr/>
          <a:lstStyle/>
          <a:p>
            <a:fld id="{CF4668DC-857F-487D-BFFA-8C0CA5037977}" type="slidenum">
              <a:rPr lang="fr-BE" smtClean="0"/>
              <a:pPr/>
              <a:t>‹N°›</a:t>
            </a:fld>
            <a:endParaRPr lang="fr-BE"/>
          </a:p>
        </p:txBody>
      </p:sp>
      <p:sp>
        <p:nvSpPr>
          <p:cNvPr id="8" name="Espace réservé du contenu 7"/>
          <p:cNvSpPr>
            <a:spLocks noGrp="1"/>
          </p:cNvSpPr>
          <p:nvPr>
            <p:ph sz="quarter" idx="1"/>
          </p:nvPr>
        </p:nvSpPr>
        <p:spPr>
          <a:xfrm>
            <a:off x="301752" y="1527048"/>
            <a:ext cx="8503920" cy="45720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Titre de section">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1"/>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fr-FR" smtClean="0"/>
              <a:t>Cliquez pour modifier les styles du texte du masque</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Espace réservé du pied de page 4"/>
          <p:cNvSpPr>
            <a:spLocks noGrp="1"/>
          </p:cNvSpPr>
          <p:nvPr>
            <p:ph type="ftr" sz="quarter" idx="11"/>
          </p:nvPr>
        </p:nvSpPr>
        <p:spPr/>
        <p:txBody>
          <a:bodyPr/>
          <a:lstStyle/>
          <a:p>
            <a:endParaRPr lang="fr-BE"/>
          </a:p>
        </p:txBody>
      </p:sp>
      <p:sp>
        <p:nvSpPr>
          <p:cNvPr id="4" name="Espace réservé de la date 3"/>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8" name="Connecteur droit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llipse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Espace réservé du numéro de diapositive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CF4668DC-857F-487D-BFFA-8C0CA5037977}" type="slidenum">
              <a:rPr lang="fr-BE" smtClean="0"/>
              <a:pPr/>
              <a:t>‹N°›</a:t>
            </a:fld>
            <a:endParaRPr lang="fr-BE"/>
          </a:p>
        </p:txBody>
      </p:sp>
      <p:sp>
        <p:nvSpPr>
          <p:cNvPr id="2" name="Titr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bg>
      <p:bgRef idx="1001">
        <a:schemeClr val="bg2"/>
      </p:bgRef>
    </p:bg>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758952"/>
          </a:xfrm>
        </p:spPr>
        <p:txBody>
          <a:bodyPr/>
          <a:lstStyle/>
          <a:p>
            <a:r>
              <a:rPr kumimoji="0" lang="fr-FR" smtClean="0"/>
              <a:t>Cliquez pour modifier le style du titre</a:t>
            </a:r>
            <a:endParaRPr kumimoji="0" lang="en-US"/>
          </a:p>
        </p:txBody>
      </p:sp>
      <p:sp>
        <p:nvSpPr>
          <p:cNvPr id="5" name="Espace réservé de la date 4"/>
          <p:cNvSpPr>
            <a:spLocks noGrp="1"/>
          </p:cNvSpPr>
          <p:nvPr>
            <p:ph type="dt" sz="half" idx="10"/>
          </p:nvPr>
        </p:nvSpPr>
        <p:spPr>
          <a:xfrm>
            <a:off x="5791200" y="6409944"/>
            <a:ext cx="3044952" cy="365760"/>
          </a:xfrm>
        </p:spPr>
        <p:txBody>
          <a:bodyPr/>
          <a:lstStyle/>
          <a:p>
            <a:fld id="{AA309A6D-C09C-4548-B29A-6CF363A7E532}" type="datetimeFigureOut">
              <a:rPr lang="fr-FR" smtClean="0"/>
              <a:pPr/>
              <a:t>20/11/2013</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CF4668DC-857F-487D-BFFA-8C0CA5037977}" type="slidenum">
              <a:rPr lang="fr-BE" smtClean="0"/>
              <a:pPr/>
              <a:t>‹N°›</a:t>
            </a:fld>
            <a:endParaRPr lang="fr-BE"/>
          </a:p>
        </p:txBody>
      </p:sp>
      <p:sp>
        <p:nvSpPr>
          <p:cNvPr id="8" name="Connecteur droit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Espace réservé du contenu 9"/>
          <p:cNvSpPr>
            <a:spLocks noGrp="1"/>
          </p:cNvSpPr>
          <p:nvPr>
            <p:ph sz="half" idx="1"/>
          </p:nvPr>
        </p:nvSpPr>
        <p:spPr>
          <a:xfrm>
            <a:off x="301752"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2" name="Espace réservé du contenu 11"/>
          <p:cNvSpPr>
            <a:spLocks noGrp="1"/>
          </p:cNvSpPr>
          <p:nvPr>
            <p:ph sz="half" idx="2"/>
          </p:nvPr>
        </p:nvSpPr>
        <p:spPr>
          <a:xfrm>
            <a:off x="4800600" y="1371600"/>
            <a:ext cx="4038600" cy="4681728"/>
          </a:xfrm>
        </p:spPr>
        <p:txBody>
          <a:bodyPr/>
          <a:lstStyle>
            <a:lvl1pPr>
              <a:defRPr sz="2500"/>
            </a:lvl1p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aison">
    <p:bg>
      <p:bgRef idx="1001">
        <a:schemeClr val="bg2"/>
      </p:bgRef>
    </p:bg>
    <p:spTree>
      <p:nvGrpSpPr>
        <p:cNvPr id="1" name=""/>
        <p:cNvGrpSpPr/>
        <p:nvPr/>
      </p:nvGrpSpPr>
      <p:grpSpPr>
        <a:xfrm>
          <a:off x="0" y="0"/>
          <a:ext cx="0" cy="0"/>
          <a:chOff x="0" y="0"/>
          <a:chExt cx="0" cy="0"/>
        </a:xfrm>
      </p:grpSpPr>
      <p:sp>
        <p:nvSpPr>
          <p:cNvPr id="10" name="Connecteur droit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Espace réservé du texte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4" name="Espace réservé du texte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fr-FR" smtClean="0"/>
              <a:t>Cliquez pour modifier les styles du texte du masque</a:t>
            </a:r>
          </a:p>
        </p:txBody>
      </p:sp>
      <p:sp>
        <p:nvSpPr>
          <p:cNvPr id="7" name="Espace réservé de la date 6"/>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8" name="Espace réservé du pied de page 7"/>
          <p:cNvSpPr>
            <a:spLocks noGrp="1"/>
          </p:cNvSpPr>
          <p:nvPr>
            <p:ph type="ftr" sz="quarter" idx="11"/>
          </p:nvPr>
        </p:nvSpPr>
        <p:spPr>
          <a:xfrm>
            <a:off x="304800" y="6409944"/>
            <a:ext cx="3581400" cy="365760"/>
          </a:xfrm>
        </p:spPr>
        <p:txBody>
          <a:bodyPr/>
          <a:lstStyle/>
          <a:p>
            <a:endParaRPr lang="fr-BE"/>
          </a:p>
        </p:txBody>
      </p:sp>
      <p:sp>
        <p:nvSpPr>
          <p:cNvPr id="15" name="Connecteur droit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Espace réservé du contenu 23"/>
          <p:cNvSpPr>
            <a:spLocks noGrp="1"/>
          </p:cNvSpPr>
          <p:nvPr>
            <p:ph sz="quarter" idx="2"/>
          </p:nvPr>
        </p:nvSpPr>
        <p:spPr>
          <a:xfrm>
            <a:off x="301752" y="2471383"/>
            <a:ext cx="4041648" cy="3818404"/>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6" name="Espace réservé du contenu 25"/>
          <p:cNvSpPr>
            <a:spLocks noGrp="1"/>
          </p:cNvSpPr>
          <p:nvPr>
            <p:ph sz="quarter" idx="4"/>
          </p:nvPr>
        </p:nvSpPr>
        <p:spPr>
          <a:xfrm>
            <a:off x="4800600" y="2471383"/>
            <a:ext cx="4038600" cy="3822192"/>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25" name="Ellipse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Ellipse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Espace réservé du numéro de diapositive 8"/>
          <p:cNvSpPr>
            <a:spLocks noGrp="1"/>
          </p:cNvSpPr>
          <p:nvPr>
            <p:ph type="sldNum" sz="quarter" idx="12"/>
          </p:nvPr>
        </p:nvSpPr>
        <p:spPr>
          <a:xfrm>
            <a:off x="4343400" y="1042416"/>
            <a:ext cx="457200" cy="441325"/>
          </a:xfrm>
        </p:spPr>
        <p:txBody>
          <a:bodyPr/>
          <a:lstStyle>
            <a:lvl1pPr algn="ctr">
              <a:defRPr/>
            </a:lvl1pPr>
          </a:lstStyle>
          <a:p>
            <a:fld id="{CF4668DC-857F-487D-BFFA-8C0CA5037977}" type="slidenum">
              <a:rPr lang="fr-BE" smtClean="0"/>
              <a:pPr/>
              <a:t>‹N°›</a:t>
            </a:fld>
            <a:endParaRPr lang="fr-BE"/>
          </a:p>
        </p:txBody>
      </p:sp>
      <p:sp>
        <p:nvSpPr>
          <p:cNvPr id="23" name="Titre 22"/>
          <p:cNvSpPr>
            <a:spLocks noGrp="1"/>
          </p:cNvSpPr>
          <p:nvPr>
            <p:ph type="title"/>
          </p:nvPr>
        </p:nvSpPr>
        <p:spPr/>
        <p:txBody>
          <a:bodyPr rtlCol="0" anchor="b" anchorCtr="0"/>
          <a:lstStyle/>
          <a:p>
            <a:r>
              <a:rPr kumimoji="0" lang="fr-FR" smtClean="0"/>
              <a:t>Cliquez pour modifier le style du titre</a:t>
            </a:r>
            <a:endParaRPr kumimoji="0"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kumimoji="0" lang="fr-FR" smtClean="0"/>
              <a:t>Cliquez pour modifier le style du titre</a:t>
            </a:r>
            <a:endParaRPr kumimoji="0" lang="en-US"/>
          </a:p>
        </p:txBody>
      </p:sp>
      <p:sp>
        <p:nvSpPr>
          <p:cNvPr id="3" name="Espace réservé de la date 2"/>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a:xfrm>
            <a:off x="4343400" y="1036020"/>
            <a:ext cx="457200" cy="441325"/>
          </a:xfrm>
        </p:spPr>
        <p:txBody>
          <a:bodyPr/>
          <a:lstStyle/>
          <a:p>
            <a:fld id="{CF4668DC-857F-487D-BFFA-8C0CA5037977}" type="slidenum">
              <a:rPr lang="fr-BE" smtClean="0"/>
              <a:pPr/>
              <a:t>‹N°›</a:t>
            </a:fld>
            <a:endParaRPr lang="fr-B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ide">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Espace réservé de la date 1"/>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a:xfrm>
            <a:off x="4267200" y="6324600"/>
            <a:ext cx="609600" cy="441324"/>
          </a:xfrm>
        </p:spPr>
        <p:txBody>
          <a:bodyPr/>
          <a:lstStyle>
            <a:lvl1pPr>
              <a:defRPr>
                <a:solidFill>
                  <a:srgbClr val="FFFFFF"/>
                </a:solidFill>
              </a:defRPr>
            </a:lvl1pPr>
          </a:lstStyle>
          <a:p>
            <a:fld id="{CF4668DC-857F-487D-BFFA-8C0CA5037977}" type="slidenum">
              <a:rPr lang="fr-BE" smtClean="0"/>
              <a:pPr/>
              <a:t>‹N°›</a:t>
            </a:fld>
            <a:endParaRPr lang="fr-B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 avec légende">
    <p:bg>
      <p:bgRef idx="1001">
        <a:schemeClr val="bg1"/>
      </p:bgRef>
    </p:bg>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r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fr-FR" smtClean="0"/>
              <a:t>Cliquez pour modifier le style du titre</a:t>
            </a:r>
            <a:endParaRPr kumimoji="0" lang="en-US"/>
          </a:p>
        </p:txBody>
      </p:sp>
      <p:sp>
        <p:nvSpPr>
          <p:cNvPr id="3" name="Espace réservé du texte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fr-FR" smtClean="0"/>
              <a:t>Cliquez pour modifier les styles du texte du masque</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Connecteur droit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Espace réservé du contenu 19"/>
          <p:cNvSpPr>
            <a:spLocks noGrp="1"/>
          </p:cNvSpPr>
          <p:nvPr>
            <p:ph sz="quarter" idx="1"/>
          </p:nvPr>
        </p:nvSpPr>
        <p:spPr>
          <a:xfrm>
            <a:off x="3124200" y="685800"/>
            <a:ext cx="5638800" cy="5410200"/>
          </a:xfrm>
        </p:spPr>
        <p:txBody>
          <a:bodyPr/>
          <a:lstStyle/>
          <a:p>
            <a:pPr lvl="0" eaLnBrk="1" latinLnBrk="0" hangingPunct="1"/>
            <a:r>
              <a:rPr lang="fr-FR" smtClean="0"/>
              <a:t>Cliquez pour modifier les styles du texte du masque</a:t>
            </a:r>
          </a:p>
          <a:p>
            <a:pPr lvl="1" eaLnBrk="1" latinLnBrk="0" hangingPunct="1"/>
            <a:r>
              <a:rPr lang="fr-FR" smtClean="0"/>
              <a:t>Deuxième niveau</a:t>
            </a:r>
          </a:p>
          <a:p>
            <a:pPr lvl="2" eaLnBrk="1" latinLnBrk="0" hangingPunct="1"/>
            <a:r>
              <a:rPr lang="fr-FR" smtClean="0"/>
              <a:t>Troisième niveau</a:t>
            </a:r>
          </a:p>
          <a:p>
            <a:pPr lvl="3" eaLnBrk="1" latinLnBrk="0" hangingPunct="1"/>
            <a:r>
              <a:rPr lang="fr-FR" smtClean="0"/>
              <a:t>Quatrième niveau</a:t>
            </a:r>
          </a:p>
          <a:p>
            <a:pPr lvl="4" eaLnBrk="1" latinLnBrk="0" hangingPunct="1"/>
            <a:r>
              <a:rPr lang="fr-FR" smtClean="0"/>
              <a:t>Cinquième niveau</a:t>
            </a:r>
            <a:endParaRPr kumimoji="0" lang="en-US"/>
          </a:p>
        </p:txBody>
      </p:sp>
      <p:sp>
        <p:nvSpPr>
          <p:cNvPr id="10" name="Ellipse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Ellipse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CF4668DC-857F-487D-BFFA-8C0CA5037977}" type="slidenum">
              <a:rPr lang="fr-BE" smtClean="0"/>
              <a:pPr/>
              <a:t>‹N°›</a:t>
            </a:fld>
            <a:endParaRPr lang="fr-BE"/>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p:txBody>
          <a:bodyPr/>
          <a:lstStyle/>
          <a:p>
            <a:fld id="{AA309A6D-C09C-4548-B29A-6CF363A7E532}" type="datetimeFigureOut">
              <a:rPr lang="fr-FR" smtClean="0"/>
              <a:pPr/>
              <a:t>20/11/2013</a:t>
            </a:fld>
            <a:endParaRPr lang="fr-BE"/>
          </a:p>
        </p:txBody>
      </p:sp>
      <p:sp>
        <p:nvSpPr>
          <p:cNvPr id="6" name="Espace réservé du pied de page 5"/>
          <p:cNvSpPr>
            <a:spLocks noGrp="1"/>
          </p:cNvSpPr>
          <p:nvPr>
            <p:ph type="ftr" sz="quarter" idx="11"/>
          </p:nvPr>
        </p:nvSpPr>
        <p:spPr>
          <a:xfrm>
            <a:off x="301752" y="6410848"/>
            <a:ext cx="3383280" cy="365760"/>
          </a:xfrm>
        </p:spPr>
        <p:txBody>
          <a:bodyPr/>
          <a:lstStyle/>
          <a:p>
            <a:endParaRPr lang="fr-BE"/>
          </a:p>
        </p:txBody>
      </p:sp>
    </p:spTree>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 avec légende">
    <p:spTree>
      <p:nvGrpSpPr>
        <p:cNvPr id="1" name=""/>
        <p:cNvGrpSpPr/>
        <p:nvPr/>
      </p:nvGrpSpPr>
      <p:grpSpPr>
        <a:xfrm>
          <a:off x="0" y="0"/>
          <a:ext cx="0" cy="0"/>
          <a:chOff x="0" y="0"/>
          <a:chExt cx="0" cy="0"/>
        </a:xfrm>
      </p:grpSpPr>
      <p:sp>
        <p:nvSpPr>
          <p:cNvPr id="21" name="Connecteur droit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1"/>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Ellipse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Ellipse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Espace réservé du numéro de diapositive 6"/>
          <p:cNvSpPr>
            <a:spLocks noGrp="1"/>
          </p:cNvSpPr>
          <p:nvPr>
            <p:ph type="sldNum" sz="quarter" idx="12"/>
          </p:nvPr>
        </p:nvSpPr>
        <p:spPr>
          <a:xfrm>
            <a:off x="1371600" y="312738"/>
            <a:ext cx="457200" cy="441325"/>
          </a:xfrm>
        </p:spPr>
        <p:txBody>
          <a:bodyPr/>
          <a:lstStyle/>
          <a:p>
            <a:fld id="{CF4668DC-857F-487D-BFFA-8C0CA5037977}" type="slidenum">
              <a:rPr lang="fr-BE" smtClean="0"/>
              <a:pPr/>
              <a:t>‹N°›</a:t>
            </a:fld>
            <a:endParaRPr lang="fr-BE"/>
          </a:p>
        </p:txBody>
      </p:sp>
      <p:sp>
        <p:nvSpPr>
          <p:cNvPr id="2" name="Titr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fr-FR" smtClean="0"/>
              <a:t>Cliquez pour modifier le style du titre</a:t>
            </a:r>
            <a:endParaRPr kumimoji="0" lang="en-US"/>
          </a:p>
        </p:txBody>
      </p:sp>
      <p:sp>
        <p:nvSpPr>
          <p:cNvPr id="3" name="Espace réservé pour une image  2"/>
          <p:cNvSpPr>
            <a:spLocks noGrp="1"/>
          </p:cNvSpPr>
          <p:nvPr>
            <p:ph type="pic" idx="1"/>
          </p:nvPr>
        </p:nvSpPr>
        <p:spPr>
          <a:xfrm>
            <a:off x="3000375" y="609600"/>
            <a:ext cx="5867400" cy="4267200"/>
          </a:xfrm>
        </p:spPr>
        <p:txBody>
          <a:bodyPr/>
          <a:lstStyle>
            <a:lvl1pPr marL="0" indent="0">
              <a:buNone/>
              <a:defRPr sz="3200"/>
            </a:lvl1pPr>
          </a:lstStyle>
          <a:p>
            <a:r>
              <a:rPr kumimoji="0" lang="fr-FR" smtClean="0"/>
              <a:t>Cliquez sur l'icône pour ajouter une image</a:t>
            </a:r>
            <a:endParaRPr kumimoji="0" lang="en-US" dirty="0"/>
          </a:p>
        </p:txBody>
      </p:sp>
      <p:sp>
        <p:nvSpPr>
          <p:cNvPr id="4" name="Espace réservé du texte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fr-FR" smtClean="0"/>
              <a:t>Cliquez pour modifier les styles du texte du masque</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Espace réservé de la date 4"/>
          <p:cNvSpPr>
            <a:spLocks noGrp="1"/>
          </p:cNvSpPr>
          <p:nvPr>
            <p:ph type="dt" sz="half" idx="10"/>
          </p:nvPr>
        </p:nvSpPr>
        <p:spPr>
          <a:xfrm>
            <a:off x="5788152" y="6404984"/>
            <a:ext cx="3044952" cy="365760"/>
          </a:xfrm>
        </p:spPr>
        <p:txBody>
          <a:bodyPr/>
          <a:lstStyle/>
          <a:p>
            <a:fld id="{AA309A6D-C09C-4548-B29A-6CF363A7E532}" type="datetimeFigureOut">
              <a:rPr lang="fr-FR" smtClean="0"/>
              <a:pPr/>
              <a:t>20/11/2013</a:t>
            </a:fld>
            <a:endParaRPr lang="fr-BE"/>
          </a:p>
        </p:txBody>
      </p:sp>
      <p:sp>
        <p:nvSpPr>
          <p:cNvPr id="6" name="Espace réservé du pied de page 5"/>
          <p:cNvSpPr>
            <a:spLocks noGrp="1"/>
          </p:cNvSpPr>
          <p:nvPr>
            <p:ph type="ftr" sz="quarter" idx="11"/>
          </p:nvPr>
        </p:nvSpPr>
        <p:spPr>
          <a:xfrm>
            <a:off x="301752" y="6410848"/>
            <a:ext cx="3584448" cy="365760"/>
          </a:xfrm>
        </p:spPr>
        <p:txBody>
          <a:bodyPr/>
          <a:lstStyle/>
          <a:p>
            <a:endParaRPr lang="fr-BE"/>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Espace réservé de la date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AA309A6D-C09C-4548-B29A-6CF363A7E532}" type="datetimeFigureOut">
              <a:rPr lang="fr-FR" smtClean="0"/>
              <a:pPr/>
              <a:t>20/11/2013</a:t>
            </a:fld>
            <a:endParaRPr lang="fr-BE"/>
          </a:p>
        </p:txBody>
      </p:sp>
      <p:sp>
        <p:nvSpPr>
          <p:cNvPr id="3" name="Espace réservé du pied de page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fr-BE"/>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Connecteur droit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Ellipse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Ellipse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Espace réservé du numéro de diapositive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CF4668DC-857F-487D-BFFA-8C0CA5037977}" type="slidenum">
              <a:rPr lang="fr-BE" smtClean="0"/>
              <a:pPr/>
              <a:t>‹N°›</a:t>
            </a:fld>
            <a:endParaRPr lang="fr-BE"/>
          </a:p>
        </p:txBody>
      </p:sp>
      <p:sp>
        <p:nvSpPr>
          <p:cNvPr id="22" name="Espace réservé du titre 21"/>
          <p:cNvSpPr>
            <a:spLocks noGrp="1"/>
          </p:cNvSpPr>
          <p:nvPr>
            <p:ph type="title"/>
          </p:nvPr>
        </p:nvSpPr>
        <p:spPr>
          <a:xfrm>
            <a:off x="301752" y="228600"/>
            <a:ext cx="8534400" cy="758952"/>
          </a:xfrm>
          <a:prstGeom prst="rect">
            <a:avLst/>
          </a:prstGeom>
        </p:spPr>
        <p:txBody>
          <a:bodyPr vert="horz" anchor="b">
            <a:normAutofit/>
          </a:bodyPr>
          <a:lstStyle/>
          <a:p>
            <a:r>
              <a:rPr kumimoji="0" lang="fr-FR" smtClean="0"/>
              <a:t>Cliquez pour modifier le style du titre</a:t>
            </a:r>
            <a:endParaRPr kumimoji="0" lang="en-US"/>
          </a:p>
        </p:txBody>
      </p:sp>
      <p:sp>
        <p:nvSpPr>
          <p:cNvPr id="13" name="Espace réservé du texte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fr-FR" smtClean="0"/>
              <a:t>Cliquez pour modifier les styles du texte du masque</a:t>
            </a:r>
          </a:p>
          <a:p>
            <a:pPr lvl="1" eaLnBrk="1" latinLnBrk="0" hangingPunct="1"/>
            <a:r>
              <a:rPr kumimoji="0" lang="fr-FR" smtClean="0"/>
              <a:t>Deuxième niveau</a:t>
            </a:r>
          </a:p>
          <a:p>
            <a:pPr lvl="2" eaLnBrk="1" latinLnBrk="0" hangingPunct="1"/>
            <a:r>
              <a:rPr kumimoji="0" lang="fr-FR" smtClean="0"/>
              <a:t>Troisième niveau</a:t>
            </a:r>
          </a:p>
          <a:p>
            <a:pPr lvl="3" eaLnBrk="1" latinLnBrk="0" hangingPunct="1"/>
            <a:r>
              <a:rPr kumimoji="0" lang="fr-FR" smtClean="0"/>
              <a:t>Quatrième niveau</a:t>
            </a:r>
          </a:p>
          <a:p>
            <a:pPr lvl="4" eaLnBrk="1" latinLnBrk="0" hangingPunct="1"/>
            <a:r>
              <a:rPr kumimoji="0" lang="fr-FR" smtClean="0"/>
              <a:t>Cinquième niveau</a:t>
            </a:r>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1"/>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2"/>
          </a:solidFill>
          <a:latin typeface="+mn-lt"/>
          <a:ea typeface="+mn-ea"/>
          <a:cs typeface="+mn-cs"/>
        </a:defRPr>
      </a:lvl2pPr>
      <a:lvl3pPr marL="822960" indent="-228600" algn="l" rtl="0" eaLnBrk="1" latinLnBrk="0" hangingPunct="1">
        <a:spcBef>
          <a:spcPct val="20000"/>
        </a:spcBef>
        <a:buClr>
          <a:schemeClr val="accent3"/>
        </a:buClr>
        <a:buSzPct val="75000"/>
        <a:buFont typeface="Wingdings 2"/>
        <a:buChar char=""/>
        <a:defRPr kumimoji="0" sz="2000" kern="1200">
          <a:solidFill>
            <a:schemeClr val="tx1"/>
          </a:solidFill>
          <a:latin typeface="+mn-lt"/>
          <a:ea typeface="+mn-ea"/>
          <a:cs typeface="+mn-cs"/>
        </a:defRPr>
      </a:lvl3pPr>
      <a:lvl4pPr marL="1097280" indent="-228600" algn="l" rtl="0" eaLnBrk="1" latinLnBrk="0" hangingPunct="1">
        <a:spcBef>
          <a:spcPct val="20000"/>
        </a:spcBef>
        <a:buClr>
          <a:schemeClr val="accent4"/>
        </a:buClr>
        <a:buSzPct val="70000"/>
        <a:buFont typeface="Wingdings"/>
        <a:buChar char=""/>
        <a:defRPr kumimoji="0" sz="2000" kern="1200">
          <a:solidFill>
            <a:schemeClr val="tx2"/>
          </a:solidFill>
          <a:latin typeface="+mn-lt"/>
          <a:ea typeface="+mn-ea"/>
          <a:cs typeface="+mn-cs"/>
        </a:defRPr>
      </a:lvl4pPr>
      <a:lvl5pPr marL="1371600" indent="-228600" algn="l" rtl="0" eaLnBrk="1" latinLnBrk="0" hangingPunct="1">
        <a:spcBef>
          <a:spcPct val="20000"/>
        </a:spcBef>
        <a:buClr>
          <a:schemeClr val="accent5"/>
        </a:buClr>
        <a:buFontTx/>
        <a:buChar char="•"/>
        <a:defRPr kumimoji="0" sz="1800" kern="1200">
          <a:solidFill>
            <a:schemeClr val="tx1"/>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emf"/><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ous-titre 4"/>
          <p:cNvSpPr>
            <a:spLocks noGrp="1"/>
          </p:cNvSpPr>
          <p:nvPr>
            <p:ph type="subTitle" idx="1"/>
          </p:nvPr>
        </p:nvSpPr>
        <p:spPr>
          <a:xfrm>
            <a:off x="1371600" y="2819400"/>
            <a:ext cx="6400800" cy="1323980"/>
          </a:xfrm>
        </p:spPr>
        <p:txBody>
          <a:bodyPr>
            <a:normAutofit/>
          </a:bodyPr>
          <a:lstStyle/>
          <a:p>
            <a:r>
              <a:rPr lang="fr-FR" sz="3600" dirty="0" smtClean="0">
                <a:latin typeface="Times New Roman" pitchFamily="18" charset="0"/>
                <a:cs typeface="Times New Roman" pitchFamily="18" charset="0"/>
              </a:rPr>
              <a:t>Analyse d’un article scientifique </a:t>
            </a:r>
            <a:endParaRPr lang="fr-FR" sz="3600" dirty="0">
              <a:latin typeface="Times New Roman" pitchFamily="18" charset="0"/>
              <a:cs typeface="Times New Roman" pitchFamily="18" charset="0"/>
            </a:endParaRPr>
          </a:p>
        </p:txBody>
      </p:sp>
      <p:sp>
        <p:nvSpPr>
          <p:cNvPr id="4" name="Titre 3"/>
          <p:cNvSpPr>
            <a:spLocks noGrp="1"/>
          </p:cNvSpPr>
          <p:nvPr>
            <p:ph type="ctrTitle"/>
          </p:nvPr>
        </p:nvSpPr>
        <p:spPr>
          <a:xfrm>
            <a:off x="285720" y="1000108"/>
            <a:ext cx="8286808" cy="1262050"/>
          </a:xfrm>
        </p:spPr>
        <p:txBody>
          <a:bodyPr>
            <a:noAutofit/>
          </a:bodyPr>
          <a:lstStyle/>
          <a:p>
            <a:r>
              <a:rPr lang="fr-FR" sz="3200" b="1" i="1" dirty="0" smtClean="0">
                <a:latin typeface="Times New Roman" pitchFamily="18" charset="0"/>
                <a:cs typeface="Times New Roman" pitchFamily="18" charset="0"/>
              </a:rPr>
              <a:t>Le contrôle de l’initiation à la neurogenèse par la voie de signalisation «B-</a:t>
            </a:r>
            <a:r>
              <a:rPr lang="fr-FR" sz="3200" b="1" i="1" dirty="0" err="1" smtClean="0">
                <a:latin typeface="Times New Roman" pitchFamily="18" charset="0"/>
                <a:cs typeface="Times New Roman" pitchFamily="18" charset="0"/>
              </a:rPr>
              <a:t>caténine</a:t>
            </a:r>
            <a:r>
              <a:rPr lang="fr-FR" sz="3200" b="1" i="1" dirty="0" smtClean="0">
                <a:latin typeface="Times New Roman" pitchFamily="18" charset="0"/>
                <a:cs typeface="Times New Roman" pitchFamily="18" charset="0"/>
              </a:rPr>
              <a:t>» de la </a:t>
            </a:r>
            <a:r>
              <a:rPr lang="fr-FR" sz="3200" b="1" i="1" dirty="0" err="1" smtClean="0">
                <a:latin typeface="Times New Roman" pitchFamily="18" charset="0"/>
                <a:cs typeface="Times New Roman" pitchFamily="18" charset="0"/>
              </a:rPr>
              <a:t>Wnt</a:t>
            </a:r>
            <a:r>
              <a:rPr lang="fr-FR" sz="3200" b="1" i="1" dirty="0" smtClean="0">
                <a:latin typeface="Times New Roman" pitchFamily="18" charset="0"/>
                <a:cs typeface="Times New Roman" pitchFamily="18" charset="0"/>
              </a:rPr>
              <a:t> dans le cortex des mammifères ainsi que dans la spécification cellulaire </a:t>
            </a:r>
            <a:r>
              <a:rPr lang="fr-FR" sz="3200" b="1" i="1" dirty="0" err="1" smtClean="0">
                <a:latin typeface="Times New Roman" pitchFamily="18" charset="0"/>
                <a:cs typeface="Times New Roman" pitchFamily="18" charset="0"/>
              </a:rPr>
              <a:t>hippocampique</a:t>
            </a:r>
            <a:endParaRPr lang="fr-FR" sz="3200" b="1" i="1" dirty="0">
              <a:latin typeface="Times New Roman" pitchFamily="18" charset="0"/>
              <a:cs typeface="Times New Roman" pitchFamily="18" charset="0"/>
            </a:endParaRPr>
          </a:p>
        </p:txBody>
      </p:sp>
      <p:sp>
        <p:nvSpPr>
          <p:cNvPr id="7" name="Titre 3"/>
          <p:cNvSpPr txBox="1">
            <a:spLocks/>
          </p:cNvSpPr>
          <p:nvPr/>
        </p:nvSpPr>
        <p:spPr>
          <a:xfrm>
            <a:off x="2786050" y="5000636"/>
            <a:ext cx="5986450" cy="1609724"/>
          </a:xfrm>
          <a:prstGeom prst="rect">
            <a:avLst/>
          </a:prstGeom>
        </p:spPr>
        <p:txBody>
          <a:bodyPr vert="horz" anchor="b">
            <a:noAutofit/>
          </a:bodyPr>
          <a:lstStyle/>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Fait</a:t>
            </a:r>
            <a:r>
              <a:rPr kumimoji="0" lang="fr-FR" sz="2400" b="1" i="1" u="none" strike="noStrike" kern="1200" cap="none" spc="0" normalizeH="0" noProof="0" dirty="0" smtClean="0">
                <a:ln>
                  <a:noFill/>
                </a:ln>
                <a:solidFill>
                  <a:schemeClr val="accent1"/>
                </a:solidFill>
                <a:effectLst/>
                <a:uLnTx/>
                <a:uFillTx/>
                <a:latin typeface="Times New Roman" pitchFamily="18" charset="0"/>
                <a:ea typeface="+mj-ea"/>
                <a:cs typeface="Times New Roman" pitchFamily="18" charset="0"/>
              </a:rPr>
              <a:t> par:</a:t>
            </a:r>
          </a:p>
          <a:p>
            <a:pPr marL="0" marR="0" lvl="0" indent="0" algn="r" defTabSz="914400" rtl="0" eaLnBrk="1" fontAlgn="auto" latinLnBrk="0" hangingPunct="1">
              <a:lnSpc>
                <a:spcPct val="100000"/>
              </a:lnSpc>
              <a:spcBef>
                <a:spcPct val="0"/>
              </a:spcBef>
              <a:spcAft>
                <a:spcPts val="0"/>
              </a:spcAft>
              <a:buClrTx/>
              <a:buSzTx/>
              <a:buFontTx/>
              <a:buNone/>
              <a:tabLst/>
              <a:defRPr/>
            </a:pPr>
            <a:r>
              <a:rPr lang="fr-FR" sz="2400" b="1" i="1" baseline="0" dirty="0" smtClean="0">
                <a:solidFill>
                  <a:schemeClr val="accent1"/>
                </a:solidFill>
                <a:latin typeface="Times New Roman" pitchFamily="18" charset="0"/>
                <a:ea typeface="+mj-ea"/>
                <a:cs typeface="Times New Roman" pitchFamily="18" charset="0"/>
              </a:rPr>
              <a:t>CHALAL</a:t>
            </a:r>
            <a:r>
              <a:rPr lang="fr-FR" sz="2400" b="1" i="1" dirty="0" smtClean="0">
                <a:solidFill>
                  <a:schemeClr val="accent1"/>
                </a:solidFill>
                <a:latin typeface="Times New Roman" pitchFamily="18" charset="0"/>
                <a:ea typeface="+mj-ea"/>
                <a:cs typeface="Times New Roman" pitchFamily="18" charset="0"/>
              </a:rPr>
              <a:t> </a:t>
            </a:r>
            <a:r>
              <a:rPr lang="fr-FR" sz="2400" b="1" i="1" dirty="0" err="1" smtClean="0">
                <a:solidFill>
                  <a:schemeClr val="accent1"/>
                </a:solidFill>
                <a:latin typeface="Times New Roman" pitchFamily="18" charset="0"/>
                <a:ea typeface="+mj-ea"/>
                <a:cs typeface="Times New Roman" pitchFamily="18" charset="0"/>
              </a:rPr>
              <a:t>Ikram</a:t>
            </a:r>
            <a:endParaRPr lang="fr-FR" sz="2400" b="1" i="1" dirty="0" smtClean="0">
              <a:solidFill>
                <a:schemeClr val="accent1"/>
              </a:solidFill>
              <a:latin typeface="Times New Roman" pitchFamily="18" charset="0"/>
              <a:ea typeface="+mj-ea"/>
              <a:cs typeface="Times New Roman" pitchFamily="18"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TIAIBA</a:t>
            </a:r>
            <a:r>
              <a:rPr kumimoji="0" lang="fr-FR" sz="2400" b="1" i="1" u="none" strike="noStrike" kern="1200" cap="none" spc="0" normalizeH="0" noProof="0" dirty="0" smtClean="0">
                <a:ln>
                  <a:noFill/>
                </a:ln>
                <a:solidFill>
                  <a:schemeClr val="accent1"/>
                </a:solidFill>
                <a:effectLst/>
                <a:uLnTx/>
                <a:uFillTx/>
                <a:latin typeface="Times New Roman" pitchFamily="18" charset="0"/>
                <a:ea typeface="+mj-ea"/>
                <a:cs typeface="Times New Roman" pitchFamily="18" charset="0"/>
              </a:rPr>
              <a:t> </a:t>
            </a:r>
            <a:r>
              <a:rPr kumimoji="0" lang="fr-FR" sz="2400" b="1" i="1" u="none" strike="noStrike" kern="1200" cap="none" spc="0" normalizeH="0" noProof="0" dirty="0" err="1" smtClean="0">
                <a:ln>
                  <a:noFill/>
                </a:ln>
                <a:solidFill>
                  <a:schemeClr val="accent1"/>
                </a:solidFill>
                <a:effectLst/>
                <a:uLnTx/>
                <a:uFillTx/>
                <a:latin typeface="Times New Roman" pitchFamily="18" charset="0"/>
                <a:ea typeface="+mj-ea"/>
                <a:cs typeface="Times New Roman" pitchFamily="18" charset="0"/>
              </a:rPr>
              <a:t>Imene</a:t>
            </a:r>
            <a:endParaRPr kumimoji="0" lang="fr-FR" sz="2400" b="1" i="1" u="none" strike="noStrike" kern="1200" cap="none" spc="0" normalizeH="0" noProof="0" dirty="0" smtClean="0">
              <a:ln>
                <a:noFill/>
              </a:ln>
              <a:solidFill>
                <a:schemeClr val="accent1"/>
              </a:solidFill>
              <a:effectLst/>
              <a:uLnTx/>
              <a:uFillTx/>
              <a:latin typeface="Times New Roman" pitchFamily="18" charset="0"/>
              <a:ea typeface="+mj-ea"/>
              <a:cs typeface="Times New Roman" pitchFamily="18"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lang="fr-FR" sz="2400" b="1" i="1" baseline="0" dirty="0" smtClean="0">
                <a:solidFill>
                  <a:schemeClr val="accent1"/>
                </a:solidFill>
                <a:latin typeface="Times New Roman" pitchFamily="18" charset="0"/>
                <a:ea typeface="+mj-ea"/>
                <a:cs typeface="Times New Roman" pitchFamily="18" charset="0"/>
              </a:rPr>
              <a:t>CHOUKRANE</a:t>
            </a:r>
            <a:r>
              <a:rPr lang="fr-FR" sz="2400" b="1" i="1" dirty="0" smtClean="0">
                <a:solidFill>
                  <a:schemeClr val="accent1"/>
                </a:solidFill>
                <a:latin typeface="Times New Roman" pitchFamily="18" charset="0"/>
                <a:ea typeface="+mj-ea"/>
                <a:cs typeface="Times New Roman" pitchFamily="18" charset="0"/>
              </a:rPr>
              <a:t> </a:t>
            </a:r>
            <a:r>
              <a:rPr lang="fr-FR" sz="2400" b="1" i="1" dirty="0" err="1" smtClean="0">
                <a:solidFill>
                  <a:schemeClr val="accent1"/>
                </a:solidFill>
                <a:latin typeface="Times New Roman" pitchFamily="18" charset="0"/>
                <a:ea typeface="+mj-ea"/>
                <a:cs typeface="Times New Roman" pitchFamily="18" charset="0"/>
              </a:rPr>
              <a:t>Thilelli</a:t>
            </a:r>
            <a:endParaRPr lang="fr-FR" sz="2400" b="1" i="1" dirty="0" smtClean="0">
              <a:solidFill>
                <a:schemeClr val="accent1"/>
              </a:solidFill>
              <a:latin typeface="Times New Roman" pitchFamily="18" charset="0"/>
              <a:ea typeface="+mj-ea"/>
              <a:cs typeface="Times New Roman" pitchFamily="18" charset="0"/>
            </a:endParaRP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AIT</a:t>
            </a:r>
            <a:r>
              <a:rPr kumimoji="0" lang="fr-FR" sz="2400" b="1" i="1" u="none" strike="noStrike" kern="1200" cap="none" spc="0" normalizeH="0" noProof="0" dirty="0" smtClean="0">
                <a:ln>
                  <a:noFill/>
                </a:ln>
                <a:solidFill>
                  <a:schemeClr val="accent1"/>
                </a:solidFill>
                <a:effectLst/>
                <a:uLnTx/>
                <a:uFillTx/>
                <a:latin typeface="Times New Roman" pitchFamily="18" charset="0"/>
                <a:ea typeface="+mj-ea"/>
                <a:cs typeface="Times New Roman" pitchFamily="18" charset="0"/>
              </a:rPr>
              <a:t> BELKACEM Maya</a:t>
            </a:r>
          </a:p>
          <a:p>
            <a:pPr marL="0" marR="0" lvl="0" indent="0" algn="r" defTabSz="914400" rtl="0" eaLnBrk="1" fontAlgn="auto" latinLnBrk="0" hangingPunct="1">
              <a:lnSpc>
                <a:spcPct val="100000"/>
              </a:lnSpc>
              <a:spcBef>
                <a:spcPct val="0"/>
              </a:spcBef>
              <a:spcAft>
                <a:spcPts val="0"/>
              </a:spcAft>
              <a:buClrTx/>
              <a:buSzTx/>
              <a:buFontTx/>
              <a:buNone/>
              <a:tabLst/>
              <a:defRPr/>
            </a:pPr>
            <a:r>
              <a:rPr lang="fr-FR" sz="2400" b="1" i="1" baseline="0" dirty="0" smtClean="0">
                <a:solidFill>
                  <a:schemeClr val="accent1"/>
                </a:solidFill>
                <a:latin typeface="Times New Roman" pitchFamily="18" charset="0"/>
                <a:ea typeface="+mj-ea"/>
                <a:cs typeface="Times New Roman" pitchFamily="18" charset="0"/>
              </a:rPr>
              <a:t>ALLAM</a:t>
            </a:r>
            <a:r>
              <a:rPr lang="fr-FR" sz="2400" b="1" i="1" dirty="0" smtClean="0">
                <a:solidFill>
                  <a:schemeClr val="accent1"/>
                </a:solidFill>
                <a:latin typeface="Times New Roman" pitchFamily="18" charset="0"/>
                <a:ea typeface="+mj-ea"/>
                <a:cs typeface="Times New Roman" pitchFamily="18" charset="0"/>
              </a:rPr>
              <a:t> Karima</a:t>
            </a:r>
          </a:p>
          <a:p>
            <a:pPr marL="0" marR="0" lvl="0" indent="0" algn="r" defTabSz="914400" rtl="0" eaLnBrk="1" fontAlgn="auto" latinLnBrk="0" hangingPunct="1">
              <a:lnSpc>
                <a:spcPct val="100000"/>
              </a:lnSpc>
              <a:spcBef>
                <a:spcPct val="0"/>
              </a:spcBef>
              <a:spcAft>
                <a:spcPts val="0"/>
              </a:spcAft>
              <a:buClrTx/>
              <a:buSzTx/>
              <a:buFontTx/>
              <a:buNone/>
              <a:tabLst/>
              <a:defRPr/>
            </a:pPr>
            <a:r>
              <a:rPr kumimoji="0" lang="fr-FR" sz="2400" b="1" i="1" u="none" strike="noStrike" kern="1200" cap="none" spc="0" normalizeH="0" baseline="0" noProof="0" dirty="0" smtClean="0">
                <a:ln>
                  <a:noFill/>
                </a:ln>
                <a:solidFill>
                  <a:schemeClr val="accent1"/>
                </a:solidFill>
                <a:effectLst/>
                <a:uLnTx/>
                <a:uFillTx/>
                <a:latin typeface="Times New Roman" pitchFamily="18" charset="0"/>
                <a:ea typeface="+mj-ea"/>
                <a:cs typeface="Times New Roman" pitchFamily="18" charset="0"/>
              </a:rPr>
              <a:t>M1 GD 2013-2014</a:t>
            </a:r>
            <a:endParaRPr kumimoji="0" lang="fr-FR" sz="2400" b="1" i="1" u="none" strike="noStrike" kern="1200" cap="none" spc="0" normalizeH="0" baseline="0" noProof="0" dirty="0">
              <a:ln>
                <a:noFill/>
              </a:ln>
              <a:solidFill>
                <a:schemeClr val="accent1"/>
              </a:solidFill>
              <a:effectLst/>
              <a:uLnTx/>
              <a:uFillTx/>
              <a:latin typeface="Times New Roman" pitchFamily="18" charset="0"/>
              <a:ea typeface="+mj-ea"/>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fade">
                                      <p:cBhvr>
                                        <p:cTn id="12" dur="20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fade">
                                      <p:cBhvr>
                                        <p:cTn id="17" dur="2000"/>
                                        <p:tgtEl>
                                          <p:spTgt spid="7">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7">
                                            <p:txEl>
                                              <p:pRg st="1" end="1"/>
                                            </p:txEl>
                                          </p:spTgt>
                                        </p:tgtEl>
                                        <p:attrNameLst>
                                          <p:attrName>style.visibility</p:attrName>
                                        </p:attrNameLst>
                                      </p:cBhvr>
                                      <p:to>
                                        <p:strVal val="visible"/>
                                      </p:to>
                                    </p:set>
                                    <p:animEffect transition="in" filter="fade">
                                      <p:cBhvr>
                                        <p:cTn id="22" dur="2000"/>
                                        <p:tgtEl>
                                          <p:spTgt spid="7">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xEl>
                                              <p:pRg st="2" end="2"/>
                                            </p:txEl>
                                          </p:spTgt>
                                        </p:tgtEl>
                                        <p:attrNameLst>
                                          <p:attrName>style.visibility</p:attrName>
                                        </p:attrNameLst>
                                      </p:cBhvr>
                                      <p:to>
                                        <p:strVal val="visible"/>
                                      </p:to>
                                    </p:set>
                                    <p:animEffect transition="in" filter="fade">
                                      <p:cBhvr>
                                        <p:cTn id="27" dur="2000"/>
                                        <p:tgtEl>
                                          <p:spTgt spid="7">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txEl>
                                              <p:pRg st="3" end="3"/>
                                            </p:txEl>
                                          </p:spTgt>
                                        </p:tgtEl>
                                        <p:attrNameLst>
                                          <p:attrName>style.visibility</p:attrName>
                                        </p:attrNameLst>
                                      </p:cBhvr>
                                      <p:to>
                                        <p:strVal val="visible"/>
                                      </p:to>
                                    </p:set>
                                    <p:animEffect transition="in" filter="fade">
                                      <p:cBhvr>
                                        <p:cTn id="32" dur="2000"/>
                                        <p:tgtEl>
                                          <p:spTgt spid="7">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7">
                                            <p:txEl>
                                              <p:pRg st="4" end="4"/>
                                            </p:txEl>
                                          </p:spTgt>
                                        </p:tgtEl>
                                        <p:attrNameLst>
                                          <p:attrName>style.visibility</p:attrName>
                                        </p:attrNameLst>
                                      </p:cBhvr>
                                      <p:to>
                                        <p:strVal val="visible"/>
                                      </p:to>
                                    </p:set>
                                    <p:animEffect transition="in" filter="fade">
                                      <p:cBhvr>
                                        <p:cTn id="37" dur="2000"/>
                                        <p:tgtEl>
                                          <p:spTgt spid="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2000"/>
                                        <p:tgtEl>
                                          <p:spTgt spid="7">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xEl>
                                              <p:pRg st="6" end="6"/>
                                            </p:txEl>
                                          </p:spTgt>
                                        </p:tgtEl>
                                        <p:attrNameLst>
                                          <p:attrName>style.visibility</p:attrName>
                                        </p:attrNameLst>
                                      </p:cBhvr>
                                      <p:to>
                                        <p:strVal val="visible"/>
                                      </p:to>
                                    </p:set>
                                    <p:animEffect transition="in" filter="fade">
                                      <p:cBhvr>
                                        <p:cTn id="47" dur="2000"/>
                                        <p:tgtEl>
                                          <p:spTgt spid="7">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p:bldP spid="7"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rot="5400000">
            <a:off x="3286117" y="-1285906"/>
            <a:ext cx="2643206" cy="821537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1000100" y="4714884"/>
            <a:ext cx="6912768" cy="144016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Figures ( D, G, J)</a:t>
            </a:r>
          </a:p>
          <a:p>
            <a:pPr algn="ctr"/>
            <a:r>
              <a:rPr lang="fr-FR" sz="2400" b="1" dirty="0" smtClean="0">
                <a:solidFill>
                  <a:schemeClr val="tx1"/>
                </a:solidFill>
                <a:latin typeface="Times New Roman" pitchFamily="18" charset="0"/>
                <a:cs typeface="Times New Roman" pitchFamily="18" charset="0"/>
              </a:rPr>
              <a:t> Hybridation In situ sur sections sagittales au niveau du cortex de la souris Bat-Gal </a:t>
            </a:r>
          </a:p>
          <a:p>
            <a:pPr algn="ctr"/>
            <a:r>
              <a:rPr lang="fr-FR" sz="2400" b="1" dirty="0" smtClean="0">
                <a:solidFill>
                  <a:schemeClr val="tx1"/>
                </a:solidFill>
                <a:latin typeface="Times New Roman" pitchFamily="18" charset="0"/>
                <a:cs typeface="Times New Roman" pitchFamily="18" charset="0"/>
              </a:rPr>
              <a:t>entre E10.5 et E12</a:t>
            </a:r>
            <a:r>
              <a:rPr lang="fr-FR" dirty="0" smtClean="0"/>
              <a:t>.</a:t>
            </a:r>
            <a:endParaRPr lang="fr-FR" dirty="0"/>
          </a:p>
        </p:txBody>
      </p:sp>
      <p:sp>
        <p:nvSpPr>
          <p:cNvPr id="6" name="Rectangle 5"/>
          <p:cNvSpPr/>
          <p:nvPr/>
        </p:nvSpPr>
        <p:spPr>
          <a:xfrm>
            <a:off x="142844" y="428604"/>
            <a:ext cx="8858312" cy="369332"/>
          </a:xfrm>
          <a:prstGeom prst="rect">
            <a:avLst/>
          </a:prstGeom>
        </p:spPr>
        <p:txBody>
          <a:bodyPr wrap="square">
            <a:spAutoFit/>
          </a:bodyPr>
          <a:lstStyle/>
          <a:p>
            <a:pPr algn="ctr"/>
            <a:r>
              <a:rPr lang="fr-FR" i="1" dirty="0" smtClean="0">
                <a:solidFill>
                  <a:srgbClr val="7030A0"/>
                </a:solidFill>
                <a:latin typeface="Times New Roman" pitchFamily="18" charset="0"/>
                <a:cs typeface="Times New Roman" pitchFamily="18" charset="0"/>
              </a:rPr>
              <a:t>Les Mouvements graduels de l'activité  de la voie </a:t>
            </a:r>
            <a:r>
              <a:rPr lang="fr-FR" i="1" dirty="0" err="1" smtClean="0">
                <a:solidFill>
                  <a:srgbClr val="7030A0"/>
                </a:solidFill>
                <a:latin typeface="Times New Roman" pitchFamily="18" charset="0"/>
                <a:cs typeface="Times New Roman" pitchFamily="18" charset="0"/>
              </a:rPr>
              <a:t>Wnt</a:t>
            </a:r>
            <a:r>
              <a:rPr lang="fr-FR" i="1" dirty="0" smtClean="0">
                <a:solidFill>
                  <a:srgbClr val="7030A0"/>
                </a:solidFill>
                <a:latin typeface="Times New Roman" pitchFamily="18" charset="0"/>
                <a:cs typeface="Times New Roman" pitchFamily="18" charset="0"/>
              </a:rPr>
              <a:t> canonique loin du cortex latéral</a:t>
            </a:r>
            <a:endParaRPr lang="fr-FR"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8596" y="1428736"/>
            <a:ext cx="2476500" cy="20764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000628" y="1500174"/>
            <a:ext cx="3888479" cy="4857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6" name="Rectangle à coins arrondis 5"/>
          <p:cNvSpPr/>
          <p:nvPr/>
        </p:nvSpPr>
        <p:spPr>
          <a:xfrm>
            <a:off x="395536" y="3786190"/>
            <a:ext cx="4248472" cy="252313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dirty="0" smtClean="0">
                <a:solidFill>
                  <a:schemeClr val="tx1"/>
                </a:solidFill>
                <a:latin typeface="Times New Roman" pitchFamily="18" charset="0"/>
                <a:cs typeface="Times New Roman" pitchFamily="18" charset="0"/>
              </a:rPr>
              <a:t>( C, E, H, K) Bat –Gal</a:t>
            </a:r>
          </a:p>
          <a:p>
            <a:pPr algn="ctr"/>
            <a:r>
              <a:rPr lang="fr-FR" sz="2000" b="1" dirty="0" smtClean="0">
                <a:solidFill>
                  <a:schemeClr val="tx1"/>
                </a:solidFill>
                <a:latin typeface="Times New Roman" pitchFamily="18" charset="0"/>
                <a:cs typeface="Times New Roman" pitchFamily="18" charset="0"/>
              </a:rPr>
              <a:t>sections de E9.5-E12.5</a:t>
            </a:r>
          </a:p>
          <a:p>
            <a:pPr algn="ctr"/>
            <a:r>
              <a:rPr lang="fr-FR" sz="2000" b="1" dirty="0" smtClean="0">
                <a:solidFill>
                  <a:schemeClr val="tx1"/>
                </a:solidFill>
                <a:latin typeface="Times New Roman" pitchFamily="18" charset="0"/>
                <a:cs typeface="Times New Roman" pitchFamily="18" charset="0"/>
              </a:rPr>
              <a:t>Montrant la disparition graduelle de l'activité dans la direction postérieure et latérale à moyenne ; </a:t>
            </a:r>
            <a:r>
              <a:rPr lang="fr-FR" sz="2000" i="1" dirty="0" smtClean="0">
                <a:solidFill>
                  <a:schemeClr val="bg1"/>
                </a:solidFill>
                <a:latin typeface="Times New Roman" pitchFamily="18" charset="0"/>
                <a:cs typeface="Times New Roman" pitchFamily="18" charset="0"/>
              </a:rPr>
              <a:t>Les </a:t>
            </a:r>
            <a:r>
              <a:rPr lang="fr-FR" sz="2000" i="1" dirty="0" err="1" smtClean="0">
                <a:solidFill>
                  <a:schemeClr val="bg1"/>
                </a:solidFill>
                <a:latin typeface="Times New Roman" pitchFamily="18" charset="0"/>
                <a:cs typeface="Times New Roman" pitchFamily="18" charset="0"/>
              </a:rPr>
              <a:t>fleches</a:t>
            </a:r>
            <a:r>
              <a:rPr lang="fr-FR" sz="2000" i="1" dirty="0" smtClean="0">
                <a:solidFill>
                  <a:schemeClr val="bg1"/>
                </a:solidFill>
                <a:latin typeface="Times New Roman" pitchFamily="18" charset="0"/>
                <a:cs typeface="Times New Roman" pitchFamily="18" charset="0"/>
              </a:rPr>
              <a:t> montre  l’activité de la </a:t>
            </a:r>
            <a:r>
              <a:rPr lang="fr-FR" sz="2000" i="1" dirty="0" err="1" smtClean="0">
                <a:solidFill>
                  <a:schemeClr val="bg1"/>
                </a:solidFill>
                <a:latin typeface="Times New Roman" pitchFamily="18" charset="0"/>
                <a:cs typeface="Times New Roman" pitchFamily="18" charset="0"/>
              </a:rPr>
              <a:t>wnt</a:t>
            </a:r>
            <a:r>
              <a:rPr lang="fr-FR" sz="2000" i="1" dirty="0" smtClean="0">
                <a:solidFill>
                  <a:schemeClr val="bg1"/>
                </a:solidFill>
                <a:latin typeface="Times New Roman" pitchFamily="18" charset="0"/>
                <a:cs typeface="Times New Roman" pitchFamily="18" charset="0"/>
              </a:rPr>
              <a:t> dans les marges latérales du télencéphale dorsal </a:t>
            </a:r>
            <a:endParaRPr lang="fr-FR" sz="2000" i="1" dirty="0">
              <a:solidFill>
                <a:schemeClr val="bg1"/>
              </a:solidFill>
              <a:latin typeface="Times New Roman" pitchFamily="18" charset="0"/>
              <a:cs typeface="Times New Roman" pitchFamily="18" charset="0"/>
            </a:endParaRPr>
          </a:p>
        </p:txBody>
      </p:sp>
      <p:sp>
        <p:nvSpPr>
          <p:cNvPr id="7" name="Rectangle 6"/>
          <p:cNvSpPr/>
          <p:nvPr/>
        </p:nvSpPr>
        <p:spPr>
          <a:xfrm>
            <a:off x="142844" y="428604"/>
            <a:ext cx="8858312" cy="369332"/>
          </a:xfrm>
          <a:prstGeom prst="rect">
            <a:avLst/>
          </a:prstGeom>
        </p:spPr>
        <p:txBody>
          <a:bodyPr wrap="square">
            <a:spAutoFit/>
          </a:bodyPr>
          <a:lstStyle/>
          <a:p>
            <a:pPr algn="ctr"/>
            <a:r>
              <a:rPr lang="fr-FR" i="1" dirty="0" smtClean="0">
                <a:solidFill>
                  <a:srgbClr val="7030A0"/>
                </a:solidFill>
                <a:latin typeface="Times New Roman" pitchFamily="18" charset="0"/>
                <a:cs typeface="Times New Roman" pitchFamily="18" charset="0"/>
              </a:rPr>
              <a:t>Les Mouvements graduels de l'activité  de la voie </a:t>
            </a:r>
            <a:r>
              <a:rPr lang="fr-FR" i="1" dirty="0" err="1" smtClean="0">
                <a:solidFill>
                  <a:srgbClr val="7030A0"/>
                </a:solidFill>
                <a:latin typeface="Times New Roman" pitchFamily="18" charset="0"/>
                <a:cs typeface="Times New Roman" pitchFamily="18" charset="0"/>
              </a:rPr>
              <a:t>Wnt</a:t>
            </a:r>
            <a:r>
              <a:rPr lang="fr-FR" i="1" dirty="0" smtClean="0">
                <a:solidFill>
                  <a:srgbClr val="7030A0"/>
                </a:solidFill>
                <a:latin typeface="Times New Roman" pitchFamily="18" charset="0"/>
                <a:cs typeface="Times New Roman" pitchFamily="18" charset="0"/>
              </a:rPr>
              <a:t> canonique loin du cortex latéral</a:t>
            </a:r>
            <a:endParaRPr lang="fr-FR"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pic>
        <p:nvPicPr>
          <p:cNvPr id="4" name="Picture 3"/>
          <p:cNvPicPr>
            <a:picLocks noGrp="1" noChangeAspect="1" noChangeArrowheads="1"/>
          </p:cNvPicPr>
          <p:nvPr>
            <p:ph sz="quarter" idx="1"/>
          </p:nvPr>
        </p:nvPicPr>
        <p:blipFill>
          <a:blip r:embed="rId2" cstate="print"/>
          <a:srcRect/>
          <a:stretch>
            <a:fillRect/>
          </a:stretch>
        </p:blipFill>
        <p:spPr bwMode="auto">
          <a:xfrm>
            <a:off x="6357950" y="1357298"/>
            <a:ext cx="2500330" cy="4714908"/>
          </a:xfrm>
          <a:prstGeom prst="rect">
            <a:avLst/>
          </a:prstGeom>
          <a:noFill/>
          <a:ln w="9525">
            <a:noFill/>
            <a:miter lim="800000"/>
            <a:headEnd/>
            <a:tailEnd/>
          </a:ln>
        </p:spPr>
      </p:pic>
      <p:sp>
        <p:nvSpPr>
          <p:cNvPr id="5" name="Rectangle à coins arrondis 4"/>
          <p:cNvSpPr/>
          <p:nvPr/>
        </p:nvSpPr>
        <p:spPr>
          <a:xfrm>
            <a:off x="1000100" y="2500306"/>
            <a:ext cx="4752528" cy="30243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 F, I , L) </a:t>
            </a:r>
          </a:p>
          <a:p>
            <a:pPr algn="ctr"/>
            <a:r>
              <a:rPr lang="fr-FR" sz="2400" b="1" dirty="0" smtClean="0">
                <a:solidFill>
                  <a:schemeClr val="tx1"/>
                </a:solidFill>
                <a:latin typeface="Times New Roman" pitchFamily="18" charset="0"/>
                <a:cs typeface="Times New Roman" pitchFamily="18" charset="0"/>
              </a:rPr>
              <a:t>Hybridation In situ avec l'Axin2 exploré sur des sections de  E10.5-E12.5</a:t>
            </a:r>
          </a:p>
          <a:p>
            <a:pPr algn="ctr"/>
            <a:endParaRPr lang="fr-FR"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a:t>
            </a:r>
            <a:endParaRPr lang="fr-FR" dirty="0"/>
          </a:p>
        </p:txBody>
      </p:sp>
      <p:sp>
        <p:nvSpPr>
          <p:cNvPr id="3" name="Espace réservé du contenu 2"/>
          <p:cNvSpPr>
            <a:spLocks noGrp="1"/>
          </p:cNvSpPr>
          <p:nvPr>
            <p:ph sz="quarter" idx="1"/>
          </p:nvPr>
        </p:nvSpPr>
        <p:spPr/>
        <p:txBody>
          <a:bodyPr/>
          <a:lstStyle/>
          <a:p>
            <a:pPr>
              <a:buNone/>
            </a:pPr>
            <a:endParaRPr lang="fr-FR" sz="2800" i="1" dirty="0" smtClean="0">
              <a:solidFill>
                <a:srgbClr val="7030A0"/>
              </a:solidFill>
            </a:endParaRPr>
          </a:p>
          <a:p>
            <a:pPr>
              <a:buNone/>
            </a:pPr>
            <a:endParaRPr lang="fr-FR" sz="2800" i="1" dirty="0" smtClean="0">
              <a:solidFill>
                <a:srgbClr val="7030A0"/>
              </a:solidFill>
            </a:endParaRPr>
          </a:p>
        </p:txBody>
      </p:sp>
      <p:sp>
        <p:nvSpPr>
          <p:cNvPr id="4" name="Espace réservé du contenu 2"/>
          <p:cNvSpPr txBox="1">
            <a:spLocks/>
          </p:cNvSpPr>
          <p:nvPr/>
        </p:nvSpPr>
        <p:spPr>
          <a:xfrm>
            <a:off x="301752" y="2571744"/>
            <a:ext cx="8503920" cy="1571636"/>
          </a:xfrm>
          <a:prstGeom prst="rect">
            <a:avLst/>
          </a:prstGeom>
        </p:spPr>
        <p:style>
          <a:lnRef idx="1">
            <a:schemeClr val="accent1"/>
          </a:lnRef>
          <a:fillRef idx="2">
            <a:schemeClr val="accent1"/>
          </a:fillRef>
          <a:effectRef idx="1">
            <a:schemeClr val="accent1"/>
          </a:effectRef>
          <a:fontRef idx="minor">
            <a:schemeClr val="dk1"/>
          </a:fontRef>
        </p:style>
        <p:txBody>
          <a:bodyPr vert="horz">
            <a:normAutofit fontScale="92500" lnSpcReduction="20000"/>
          </a:bodyPr>
          <a:lstStyle/>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r>
              <a:rPr kumimoji="0" lang="fr-FR" sz="2800" b="0" i="0" u="none" strike="noStrike" kern="1200" cap="none" spc="0" normalizeH="0" baseline="0" noProof="0" dirty="0" smtClean="0">
                <a:ln>
                  <a:noFill/>
                </a:ln>
                <a:solidFill>
                  <a:schemeClr val="dk1"/>
                </a:solidFill>
                <a:effectLst/>
                <a:uLnTx/>
                <a:uFillTx/>
                <a:latin typeface="+mn-lt"/>
                <a:ea typeface="+mn-ea"/>
                <a:cs typeface="+mn-cs"/>
              </a:rPr>
              <a:t> </a:t>
            </a:r>
          </a:p>
          <a:p>
            <a:pPr marL="531813" marR="0" lvl="0" indent="-436563" algn="ctr" defTabSz="914400" rtl="0" eaLnBrk="1" fontAlgn="auto" latinLnBrk="0" hangingPunct="1">
              <a:lnSpc>
                <a:spcPct val="100000"/>
              </a:lnSpc>
              <a:spcBef>
                <a:spcPct val="20000"/>
              </a:spcBef>
              <a:spcAft>
                <a:spcPts val="0"/>
              </a:spcAft>
              <a:buClr>
                <a:schemeClr val="accent1"/>
              </a:buClr>
              <a:buSzPct val="85000"/>
              <a:buFont typeface="+mj-lt"/>
              <a:buAutoNum type="romanUcPeriod" startAt="2"/>
              <a:tabLst/>
              <a:defRPr/>
            </a:pPr>
            <a:r>
              <a:rPr lang="fr-FR" sz="3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La progression de la neurogenèse dans le néocortex est complémentaire au retrait du gradient de la signalisation canonique </a:t>
            </a:r>
            <a:r>
              <a:rPr lang="fr-FR" sz="31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Wnt</a:t>
            </a:r>
            <a:endParaRPr lang="fr-FR" sz="31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endParaRPr>
          </a:p>
          <a:p>
            <a:pPr marL="274320" marR="0" lvl="0" indent="-274320" algn="l" defTabSz="914400" rtl="0" eaLnBrk="1" fontAlgn="auto" latinLnBrk="0" hangingPunct="1">
              <a:lnSpc>
                <a:spcPct val="100000"/>
              </a:lnSpc>
              <a:spcBef>
                <a:spcPct val="20000"/>
              </a:spcBef>
              <a:spcAft>
                <a:spcPts val="0"/>
              </a:spcAft>
              <a:buClr>
                <a:schemeClr val="accent1"/>
              </a:buClr>
              <a:buSzPct val="85000"/>
              <a:buFont typeface="Wingdings 2"/>
              <a:buNone/>
              <a:tabLst/>
              <a:defRPr/>
            </a:pPr>
            <a:endParaRPr kumimoji="0" lang="fr-FR" sz="2700" b="0" i="0" u="none" strike="noStrike" kern="1200" cap="none" spc="0" normalizeH="0" baseline="0" noProof="0" dirty="0">
              <a:ln>
                <a:noFill/>
              </a:ln>
              <a:solidFill>
                <a:schemeClr val="dk1"/>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4294967295"/>
          </p:nvPr>
        </p:nvPicPr>
        <p:blipFill>
          <a:blip r:embed="rId2" cstate="print">
            <a:extLst>
              <a:ext uri="{28A0092B-C50C-407E-A947-70E740481C1C}">
                <a14:useLocalDpi xmlns:a14="http://schemas.microsoft.com/office/drawing/2010/main" xmlns="" val="0"/>
              </a:ext>
            </a:extLst>
          </a:blip>
          <a:srcRect/>
          <a:stretch>
            <a:fillRect/>
          </a:stretch>
        </p:blipFill>
        <p:spPr bwMode="auto">
          <a:xfrm>
            <a:off x="357158" y="285728"/>
            <a:ext cx="8286721" cy="40719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500034" y="4572008"/>
            <a:ext cx="7992888" cy="150931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000" b="1" i="1" dirty="0" smtClean="0">
                <a:solidFill>
                  <a:schemeClr val="tx1"/>
                </a:solidFill>
                <a:latin typeface="Times New Roman" pitchFamily="18" charset="0"/>
                <a:cs typeface="Times New Roman" pitchFamily="18" charset="0"/>
              </a:rPr>
              <a:t>Figures (A-O) </a:t>
            </a:r>
          </a:p>
          <a:p>
            <a:pPr algn="ctr"/>
            <a:r>
              <a:rPr lang="fr-FR" sz="2000" b="1" i="1" dirty="0" smtClean="0">
                <a:solidFill>
                  <a:schemeClr val="tx1"/>
                </a:solidFill>
                <a:latin typeface="Times New Roman" pitchFamily="18" charset="0"/>
                <a:cs typeface="Times New Roman" pitchFamily="18" charset="0"/>
              </a:rPr>
              <a:t>Représentent  les sections au niveau du cortex de souris avec expression visualisée de gènes </a:t>
            </a:r>
            <a:r>
              <a:rPr lang="fr-FR" sz="2000" b="1" i="1" dirty="0" err="1" smtClean="0">
                <a:solidFill>
                  <a:schemeClr val="tx1"/>
                </a:solidFill>
                <a:latin typeface="Times New Roman" pitchFamily="18" charset="0"/>
                <a:cs typeface="Times New Roman" pitchFamily="18" charset="0"/>
              </a:rPr>
              <a:t>neurogéniques</a:t>
            </a:r>
            <a:r>
              <a:rPr lang="fr-FR" sz="2000" b="1" i="1" dirty="0" smtClean="0">
                <a:solidFill>
                  <a:schemeClr val="tx1"/>
                </a:solidFill>
                <a:latin typeface="Times New Roman" pitchFamily="18" charset="0"/>
                <a:cs typeface="Times New Roman" pitchFamily="18" charset="0"/>
              </a:rPr>
              <a:t> dont : </a:t>
            </a:r>
            <a:r>
              <a:rPr lang="fr-FR" sz="2000" b="1" i="1" dirty="0" smtClean="0">
                <a:solidFill>
                  <a:schemeClr val="bg1"/>
                </a:solidFill>
                <a:latin typeface="Times New Roman" pitchFamily="18" charset="0"/>
                <a:cs typeface="Times New Roman" pitchFamily="18" charset="0"/>
              </a:rPr>
              <a:t>Ngn2 ,pax 6 </a:t>
            </a:r>
            <a:r>
              <a:rPr lang="fr-FR" sz="2000" b="1" i="1" dirty="0" err="1" smtClean="0">
                <a:solidFill>
                  <a:schemeClr val="bg1"/>
                </a:solidFill>
                <a:latin typeface="Times New Roman" pitchFamily="18" charset="0"/>
                <a:cs typeface="Times New Roman" pitchFamily="18" charset="0"/>
              </a:rPr>
              <a:t>Tbr</a:t>
            </a:r>
            <a:r>
              <a:rPr lang="fr-FR" sz="2000" b="1" i="1" dirty="0" smtClean="0">
                <a:solidFill>
                  <a:schemeClr val="bg1"/>
                </a:solidFill>
                <a:latin typeface="Times New Roman" pitchFamily="18" charset="0"/>
                <a:cs typeface="Times New Roman" pitchFamily="18" charset="0"/>
              </a:rPr>
              <a:t> 2 ,</a:t>
            </a:r>
            <a:r>
              <a:rPr lang="fr-FR" sz="2000" b="1" i="1" dirty="0" err="1" smtClean="0">
                <a:solidFill>
                  <a:schemeClr val="bg1"/>
                </a:solidFill>
                <a:latin typeface="Times New Roman" pitchFamily="18" charset="0"/>
                <a:cs typeface="Times New Roman" pitchFamily="18" charset="0"/>
              </a:rPr>
              <a:t>Meis</a:t>
            </a:r>
            <a:r>
              <a:rPr lang="fr-FR" sz="2000" b="1" i="1" dirty="0" smtClean="0">
                <a:solidFill>
                  <a:schemeClr val="bg1"/>
                </a:solidFill>
                <a:latin typeface="Times New Roman" pitchFamily="18" charset="0"/>
                <a:cs typeface="Times New Roman" pitchFamily="18" charset="0"/>
              </a:rPr>
              <a:t> 2 et </a:t>
            </a:r>
            <a:r>
              <a:rPr lang="fr-FR" sz="2000" b="1" i="1" dirty="0" err="1" smtClean="0">
                <a:solidFill>
                  <a:schemeClr val="bg1"/>
                </a:solidFill>
                <a:latin typeface="Times New Roman" pitchFamily="18" charset="0"/>
                <a:cs typeface="Times New Roman" pitchFamily="18" charset="0"/>
              </a:rPr>
              <a:t>Tuj</a:t>
            </a:r>
            <a:r>
              <a:rPr lang="fr-FR" sz="2000" b="1" i="1" dirty="0" smtClean="0">
                <a:solidFill>
                  <a:schemeClr val="bg1"/>
                </a:solidFill>
                <a:latin typeface="Times New Roman" pitchFamily="18" charset="0"/>
                <a:cs typeface="Times New Roman" pitchFamily="18" charset="0"/>
              </a:rPr>
              <a:t> 1 .</a:t>
            </a:r>
            <a:endParaRPr lang="fr-FR" sz="2000" b="1" i="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28604"/>
            <a:ext cx="8534400" cy="558948"/>
          </a:xfrm>
        </p:spPr>
        <p:txBody>
          <a:bodyPr>
            <a:noAutofit/>
          </a:bodyPr>
          <a:lstStyle/>
          <a:p>
            <a:r>
              <a:rPr lang="fr-FR" sz="24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400" i="1" dirty="0" err="1" smtClean="0">
                <a:solidFill>
                  <a:srgbClr val="7030A0"/>
                </a:solidFill>
                <a:latin typeface="Times New Roman" pitchFamily="18" charset="0"/>
                <a:cs typeface="Times New Roman" pitchFamily="18" charset="0"/>
              </a:rPr>
              <a:t>Wnt</a:t>
            </a:r>
            <a:endParaRPr lang="fr-FR" sz="2400" dirty="0">
              <a:latin typeface="Times New Roman" pitchFamily="18" charset="0"/>
              <a:cs typeface="Times New Roman" pitchFamily="18" charset="0"/>
            </a:endParaRPr>
          </a:p>
        </p:txBody>
      </p:sp>
      <p:pic>
        <p:nvPicPr>
          <p:cNvPr id="4" name="Picture 3"/>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500826" y="1428736"/>
            <a:ext cx="1838330" cy="4857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714348" y="2714620"/>
            <a:ext cx="5000660" cy="244827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Figures(A, F, K) Pax6 L’immunofluorescence montre un changement </a:t>
            </a:r>
            <a:r>
              <a:rPr lang="fr-FR" sz="2400" b="1" dirty="0" err="1" smtClean="0">
                <a:solidFill>
                  <a:schemeClr val="tx1"/>
                </a:solidFill>
                <a:latin typeface="Times New Roman" pitchFamily="18" charset="0"/>
                <a:cs typeface="Times New Roman" pitchFamily="18" charset="0"/>
              </a:rPr>
              <a:t>latero</a:t>
            </a:r>
            <a:r>
              <a:rPr lang="fr-FR" sz="2400" b="1" dirty="0" smtClean="0">
                <a:solidFill>
                  <a:schemeClr val="tx1"/>
                </a:solidFill>
                <a:latin typeface="Times New Roman" pitchFamily="18" charset="0"/>
                <a:cs typeface="Times New Roman" pitchFamily="18" charset="0"/>
              </a:rPr>
              <a:t>-moyen des frontières d'expression (montrées par des flèches) entre les temps  E10.5 et E12.5</a:t>
            </a:r>
            <a:endParaRPr lang="fr-FR"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85728"/>
            <a:ext cx="8534400" cy="857256"/>
          </a:xfrm>
        </p:spPr>
        <p:txBody>
          <a:bodyPr>
            <a:noAutofit/>
          </a:bodyPr>
          <a:lstStyle/>
          <a:p>
            <a:r>
              <a:rPr lang="fr-FR" sz="20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000" i="1" dirty="0" err="1" smtClean="0">
                <a:solidFill>
                  <a:srgbClr val="7030A0"/>
                </a:solidFill>
                <a:latin typeface="Times New Roman" pitchFamily="18" charset="0"/>
                <a:cs typeface="Times New Roman" pitchFamily="18" charset="0"/>
              </a:rPr>
              <a:t>Wnt</a:t>
            </a:r>
            <a:endParaRPr lang="fr-FR" sz="2000" dirty="0"/>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6143636" y="1428736"/>
            <a:ext cx="2571768" cy="48577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357158" y="2857496"/>
            <a:ext cx="4824536" cy="280831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solidFill>
                  <a:schemeClr val="tx1"/>
                </a:solidFill>
                <a:latin typeface="Times New Roman" pitchFamily="18" charset="0"/>
                <a:cs typeface="Times New Roman" pitchFamily="18" charset="0"/>
              </a:rPr>
              <a:t>Figures (B, G, L) </a:t>
            </a:r>
          </a:p>
          <a:p>
            <a:pPr algn="ctr"/>
            <a:r>
              <a:rPr lang="fr-FR" sz="2800" b="1" dirty="0" smtClean="0">
                <a:solidFill>
                  <a:schemeClr val="tx1"/>
                </a:solidFill>
                <a:latin typeface="Times New Roman" pitchFamily="18" charset="0"/>
                <a:cs typeface="Times New Roman" pitchFamily="18" charset="0"/>
              </a:rPr>
              <a:t>Hybridation in situ de Ngn2 qui  montre le début d'expression à E11.5 et l'expansion graduelle vers le mur moyen.</a:t>
            </a:r>
            <a:endParaRPr lang="fr-FR" sz="28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5929322" y="1357298"/>
            <a:ext cx="2881325" cy="500066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à coins arrondis 4"/>
          <p:cNvSpPr/>
          <p:nvPr/>
        </p:nvSpPr>
        <p:spPr>
          <a:xfrm>
            <a:off x="785786" y="2000240"/>
            <a:ext cx="4464496" cy="410445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Figures (C, H, M) Par </a:t>
            </a:r>
            <a:r>
              <a:rPr lang="fr-FR" sz="2400" b="1" dirty="0" err="1" smtClean="0">
                <a:solidFill>
                  <a:schemeClr val="tx1"/>
                </a:solidFill>
                <a:latin typeface="Times New Roman" pitchFamily="18" charset="0"/>
                <a:cs typeface="Times New Roman" pitchFamily="18" charset="0"/>
              </a:rPr>
              <a:t>immunocoloration</a:t>
            </a:r>
            <a:r>
              <a:rPr lang="fr-FR" sz="2400" b="1" dirty="0" smtClean="0">
                <a:solidFill>
                  <a:schemeClr val="tx1"/>
                </a:solidFill>
                <a:latin typeface="Times New Roman" pitchFamily="18" charset="0"/>
                <a:cs typeface="Times New Roman" pitchFamily="18" charset="0"/>
              </a:rPr>
              <a:t> la Tbr2</a:t>
            </a:r>
          </a:p>
          <a:p>
            <a:pPr algn="ctr"/>
            <a:r>
              <a:rPr lang="fr-FR" sz="2400" b="1" dirty="0" smtClean="0">
                <a:solidFill>
                  <a:schemeClr val="tx1"/>
                </a:solidFill>
                <a:latin typeface="Times New Roman" pitchFamily="18" charset="0"/>
                <a:cs typeface="Times New Roman" pitchFamily="18" charset="0"/>
              </a:rPr>
              <a:t> a été observées dans les cellules à E10.5 (C), </a:t>
            </a:r>
          </a:p>
          <a:p>
            <a:pPr algn="ctr"/>
            <a:r>
              <a:rPr lang="fr-FR" sz="2400" b="1" dirty="0" smtClean="0">
                <a:solidFill>
                  <a:schemeClr val="tx1"/>
                </a:solidFill>
                <a:latin typeface="Times New Roman" pitchFamily="18" charset="0"/>
                <a:cs typeface="Times New Roman" pitchFamily="18" charset="0"/>
              </a:rPr>
              <a:t>mais l'expression au niveau de la zone </a:t>
            </a:r>
            <a:r>
              <a:rPr lang="fr-FR" sz="2400" b="1" dirty="0" err="1" smtClean="0">
                <a:solidFill>
                  <a:schemeClr val="tx1"/>
                </a:solidFill>
                <a:latin typeface="Times New Roman" pitchFamily="18" charset="0"/>
                <a:cs typeface="Times New Roman" pitchFamily="18" charset="0"/>
              </a:rPr>
              <a:t>subventriculaire</a:t>
            </a:r>
            <a:r>
              <a:rPr lang="fr-FR" sz="2400" b="1" dirty="0" smtClean="0">
                <a:solidFill>
                  <a:schemeClr val="tx1"/>
                </a:solidFill>
                <a:latin typeface="Times New Roman" pitchFamily="18" charset="0"/>
                <a:cs typeface="Times New Roman" pitchFamily="18" charset="0"/>
              </a:rPr>
              <a:t>  (SVZ) commence à E11.5 au niveau de la frontière </a:t>
            </a:r>
            <a:r>
              <a:rPr lang="fr-FR" sz="2400" b="1" dirty="0" err="1" smtClean="0">
                <a:solidFill>
                  <a:schemeClr val="tx1"/>
                </a:solidFill>
                <a:latin typeface="Times New Roman" pitchFamily="18" charset="0"/>
                <a:cs typeface="Times New Roman" pitchFamily="18" charset="0"/>
              </a:rPr>
              <a:t>dorso</a:t>
            </a:r>
            <a:r>
              <a:rPr lang="fr-FR" sz="2400" b="1" dirty="0" smtClean="0">
                <a:solidFill>
                  <a:schemeClr val="tx1"/>
                </a:solidFill>
                <a:latin typeface="Times New Roman" pitchFamily="18" charset="0"/>
                <a:cs typeface="Times New Roman" pitchFamily="18" charset="0"/>
              </a:rPr>
              <a:t>-ventrale et grâce aux mouvements dorsales au fil de temps (</a:t>
            </a:r>
            <a:r>
              <a:rPr lang="fr-FR" sz="2400" b="1" dirty="0" smtClean="0">
                <a:solidFill>
                  <a:schemeClr val="bg1"/>
                </a:solidFill>
                <a:latin typeface="Times New Roman" pitchFamily="18" charset="0"/>
                <a:cs typeface="Times New Roman" pitchFamily="18" charset="0"/>
              </a:rPr>
              <a:t>Les flèches H, M</a:t>
            </a:r>
            <a:r>
              <a:rPr lang="fr-FR" sz="2400" b="1" dirty="0" smtClean="0">
                <a:solidFill>
                  <a:schemeClr val="tx1"/>
                </a:solidFill>
                <a:latin typeface="Times New Roman" pitchFamily="18" charset="0"/>
                <a:cs typeface="Times New Roman" pitchFamily="18" charset="0"/>
              </a:rPr>
              <a:t>). </a:t>
            </a:r>
            <a:endParaRPr lang="fr-FR" sz="2400" b="1" dirty="0">
              <a:solidFill>
                <a:schemeClr val="tx1"/>
              </a:solidFill>
              <a:latin typeface="Times New Roman" pitchFamily="18" charset="0"/>
              <a:cs typeface="Times New Roman" pitchFamily="18" charset="0"/>
            </a:endParaRPr>
          </a:p>
        </p:txBody>
      </p:sp>
      <p:sp>
        <p:nvSpPr>
          <p:cNvPr id="6" name="Titre 1"/>
          <p:cNvSpPr>
            <a:spLocks noGrp="1"/>
          </p:cNvSpPr>
          <p:nvPr>
            <p:ph type="title"/>
          </p:nvPr>
        </p:nvSpPr>
        <p:spPr/>
        <p:txBody>
          <a:bodyPr>
            <a:noAutofit/>
          </a:bodyPr>
          <a:lstStyle/>
          <a:p>
            <a:r>
              <a:rPr lang="fr-FR" sz="20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000" i="1" dirty="0" err="1" smtClean="0">
                <a:solidFill>
                  <a:srgbClr val="7030A0"/>
                </a:solidFill>
                <a:latin typeface="Times New Roman" pitchFamily="18" charset="0"/>
                <a:cs typeface="Times New Roman" pitchFamily="18" charset="0"/>
              </a:rPr>
              <a:t>Wnt</a:t>
            </a:r>
            <a:endParaRPr lang="fr-FR" sz="20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143636" y="1357298"/>
            <a:ext cx="2647961" cy="500066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à coins arrondis 4"/>
          <p:cNvSpPr/>
          <p:nvPr/>
        </p:nvSpPr>
        <p:spPr>
          <a:xfrm>
            <a:off x="428596" y="2071678"/>
            <a:ext cx="5500726" cy="36724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dirty="0" smtClean="0">
                <a:solidFill>
                  <a:schemeClr val="tx1"/>
                </a:solidFill>
              </a:rPr>
              <a:t> </a:t>
            </a:r>
            <a:r>
              <a:rPr lang="fr-FR" sz="2800" b="1" dirty="0" smtClean="0">
                <a:solidFill>
                  <a:schemeClr val="tx1"/>
                </a:solidFill>
                <a:latin typeface="Times New Roman" pitchFamily="18" charset="0"/>
                <a:cs typeface="Times New Roman" pitchFamily="18" charset="0"/>
              </a:rPr>
              <a:t>Figures (D, i, N) </a:t>
            </a:r>
          </a:p>
          <a:p>
            <a:r>
              <a:rPr lang="fr-FR" sz="2800" b="1" dirty="0" smtClean="0">
                <a:solidFill>
                  <a:schemeClr val="tx1"/>
                </a:solidFill>
                <a:latin typeface="Times New Roman" pitchFamily="18" charset="0"/>
                <a:cs typeface="Times New Roman" pitchFamily="18" charset="0"/>
              </a:rPr>
              <a:t>Nous montrent que le gradient de </a:t>
            </a:r>
            <a:r>
              <a:rPr lang="fr-FR" sz="2400" b="1" dirty="0" smtClean="0">
                <a:solidFill>
                  <a:schemeClr val="tx1"/>
                </a:solidFill>
                <a:latin typeface="Times New Roman" pitchFamily="18" charset="0"/>
                <a:cs typeface="Times New Roman" pitchFamily="18" charset="0"/>
              </a:rPr>
              <a:t>l’immunofluorescence </a:t>
            </a:r>
            <a:r>
              <a:rPr lang="fr-FR" sz="2800" b="1" dirty="0" smtClean="0">
                <a:solidFill>
                  <a:schemeClr val="tx1"/>
                </a:solidFill>
                <a:latin typeface="Times New Roman" pitchFamily="18" charset="0"/>
                <a:cs typeface="Times New Roman" pitchFamily="18" charset="0"/>
              </a:rPr>
              <a:t>de Meis2  s'étend le long de télencéphale</a:t>
            </a:r>
            <a:endParaRPr lang="fr-FR" sz="2800" b="1" dirty="0">
              <a:solidFill>
                <a:schemeClr val="tx1"/>
              </a:solidFill>
              <a:latin typeface="Times New Roman" pitchFamily="18" charset="0"/>
              <a:cs typeface="Times New Roman" pitchFamily="18" charset="0"/>
            </a:endParaRPr>
          </a:p>
        </p:txBody>
      </p:sp>
      <p:sp>
        <p:nvSpPr>
          <p:cNvPr id="7" name="Titre 1"/>
          <p:cNvSpPr>
            <a:spLocks noGrp="1"/>
          </p:cNvSpPr>
          <p:nvPr>
            <p:ph type="title"/>
          </p:nvPr>
        </p:nvSpPr>
        <p:spPr>
          <a:xfrm>
            <a:off x="301752" y="285728"/>
            <a:ext cx="8534400" cy="857256"/>
          </a:xfrm>
        </p:spPr>
        <p:txBody>
          <a:bodyPr>
            <a:noAutofit/>
          </a:bodyPr>
          <a:lstStyle/>
          <a:p>
            <a:r>
              <a:rPr lang="fr-FR" sz="20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000" i="1" dirty="0" err="1" smtClean="0">
                <a:solidFill>
                  <a:srgbClr val="7030A0"/>
                </a:solidFill>
                <a:latin typeface="Times New Roman" pitchFamily="18" charset="0"/>
                <a:cs typeface="Times New Roman" pitchFamily="18" charset="0"/>
              </a:rPr>
              <a:t>Wnt</a:t>
            </a:r>
            <a:endParaRPr lang="fr-FR" sz="20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6286512" y="1357298"/>
            <a:ext cx="2647961" cy="507209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à coins arrondis 4"/>
          <p:cNvSpPr/>
          <p:nvPr/>
        </p:nvSpPr>
        <p:spPr>
          <a:xfrm>
            <a:off x="785786" y="2143116"/>
            <a:ext cx="4752528" cy="35283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800" b="1" dirty="0" smtClean="0">
                <a:solidFill>
                  <a:schemeClr val="tx1"/>
                </a:solidFill>
                <a:latin typeface="Times New Roman" pitchFamily="18" charset="0"/>
                <a:cs typeface="Times New Roman" pitchFamily="18" charset="0"/>
              </a:rPr>
              <a:t>Figures (E, J, O)                                        l’ immunofluorescence de Tuj1 entre E10.5 et E12.5 montre la progression </a:t>
            </a:r>
            <a:r>
              <a:rPr lang="fr-FR" sz="2800" b="1" dirty="0" err="1" smtClean="0">
                <a:solidFill>
                  <a:schemeClr val="tx1"/>
                </a:solidFill>
                <a:latin typeface="Times New Roman" pitchFamily="18" charset="0"/>
                <a:cs typeface="Times New Roman" pitchFamily="18" charset="0"/>
              </a:rPr>
              <a:t>latero</a:t>
            </a:r>
            <a:r>
              <a:rPr lang="fr-FR" sz="2800" b="1" dirty="0" smtClean="0">
                <a:solidFill>
                  <a:schemeClr val="tx1"/>
                </a:solidFill>
                <a:latin typeface="Times New Roman" pitchFamily="18" charset="0"/>
                <a:cs typeface="Times New Roman" pitchFamily="18" charset="0"/>
              </a:rPr>
              <a:t>-moyenne de la </a:t>
            </a:r>
            <a:r>
              <a:rPr lang="fr-FR" sz="2800" b="1" dirty="0" err="1" smtClean="0">
                <a:solidFill>
                  <a:schemeClr val="tx1"/>
                </a:solidFill>
                <a:latin typeface="Times New Roman" pitchFamily="18" charset="0"/>
                <a:cs typeface="Times New Roman" pitchFamily="18" charset="0"/>
              </a:rPr>
              <a:t>neurogénèse</a:t>
            </a:r>
            <a:endParaRPr lang="fr-FR" sz="2800" b="1" dirty="0">
              <a:solidFill>
                <a:schemeClr val="tx1"/>
              </a:solidFill>
              <a:latin typeface="Times New Roman" pitchFamily="18" charset="0"/>
              <a:cs typeface="Times New Roman" pitchFamily="18" charset="0"/>
            </a:endParaRPr>
          </a:p>
        </p:txBody>
      </p:sp>
      <p:sp>
        <p:nvSpPr>
          <p:cNvPr id="6" name="Titre 1"/>
          <p:cNvSpPr>
            <a:spLocks noGrp="1"/>
          </p:cNvSpPr>
          <p:nvPr>
            <p:ph type="title"/>
          </p:nvPr>
        </p:nvSpPr>
        <p:spPr>
          <a:xfrm>
            <a:off x="301752" y="285728"/>
            <a:ext cx="8534400" cy="857256"/>
          </a:xfrm>
        </p:spPr>
        <p:txBody>
          <a:bodyPr>
            <a:noAutofit/>
          </a:bodyPr>
          <a:lstStyle/>
          <a:p>
            <a:r>
              <a:rPr lang="fr-FR" sz="20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000" i="1" dirty="0" err="1" smtClean="0">
                <a:solidFill>
                  <a:srgbClr val="7030A0"/>
                </a:solidFill>
                <a:latin typeface="Times New Roman" pitchFamily="18" charset="0"/>
                <a:cs typeface="Times New Roman" pitchFamily="18" charset="0"/>
              </a:rPr>
              <a:t>Wnt</a:t>
            </a:r>
            <a:endParaRPr lang="fr-FR" sz="2000"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i="1" dirty="0" smtClean="0">
                <a:latin typeface="Times New Roman" pitchFamily="18" charset="0"/>
                <a:cs typeface="Times New Roman" pitchFamily="18" charset="0"/>
              </a:rPr>
              <a:t>Présentation de l’article </a:t>
            </a:r>
            <a:endParaRPr lang="fr-FR" sz="3600" b="1" i="1" dirty="0">
              <a:latin typeface="Times New Roman" pitchFamily="18" charset="0"/>
              <a:cs typeface="Times New Roman" pitchFamily="18" charset="0"/>
            </a:endParaRPr>
          </a:p>
        </p:txBody>
      </p:sp>
      <p:sp>
        <p:nvSpPr>
          <p:cNvPr id="3" name="Espace réservé du contenu 2"/>
          <p:cNvSpPr>
            <a:spLocks noGrp="1"/>
          </p:cNvSpPr>
          <p:nvPr>
            <p:ph sz="quarter" idx="1"/>
          </p:nvPr>
        </p:nvSpPr>
        <p:spPr>
          <a:xfrm>
            <a:off x="301752" y="1527048"/>
            <a:ext cx="8556528" cy="4572000"/>
          </a:xfrm>
        </p:spPr>
        <p:txBody>
          <a:bodyPr>
            <a:normAutofit/>
          </a:bodyPr>
          <a:lstStyle/>
          <a:p>
            <a:pPr>
              <a:buFont typeface="Wingdings" pitchFamily="2" charset="2"/>
              <a:buChar char="ü"/>
            </a:pPr>
            <a:endParaRPr lang="en-US" sz="3200" dirty="0" smtClean="0">
              <a:latin typeface="Times New Roman" pitchFamily="18" charset="0"/>
              <a:cs typeface="Times New Roman" pitchFamily="18" charset="0"/>
            </a:endParaRPr>
          </a:p>
          <a:p>
            <a:pPr>
              <a:buFont typeface="Wingdings" pitchFamily="2" charset="2"/>
              <a:buChar char="ü"/>
            </a:pPr>
            <a:r>
              <a:rPr lang="en-US" sz="3200" b="1" i="1" u="sng" dirty="0" err="1" smtClean="0">
                <a:latin typeface="Times New Roman" pitchFamily="18" charset="0"/>
                <a:cs typeface="Times New Roman" pitchFamily="18" charset="0"/>
              </a:rPr>
              <a:t>Titre</a:t>
            </a:r>
            <a:r>
              <a:rPr lang="en-US" sz="3200" dirty="0" smtClean="0">
                <a:latin typeface="Times New Roman" pitchFamily="18" charset="0"/>
                <a:cs typeface="Times New Roman" pitchFamily="18" charset="0"/>
              </a:rPr>
              <a:t> : “</a:t>
            </a:r>
            <a:r>
              <a:rPr lang="en-US" sz="2800" dirty="0" smtClean="0">
                <a:latin typeface="Times New Roman" pitchFamily="18" charset="0"/>
                <a:cs typeface="Times New Roman" pitchFamily="18" charset="0"/>
              </a:rPr>
              <a:t>A dynamic gradient of </a:t>
            </a:r>
            <a:r>
              <a:rPr lang="en-US" sz="2800" dirty="0" err="1" smtClean="0">
                <a:latin typeface="Times New Roman" pitchFamily="18" charset="0"/>
                <a:cs typeface="Times New Roman" pitchFamily="18" charset="0"/>
              </a:rPr>
              <a:t>Wnt</a:t>
            </a:r>
            <a:r>
              <a:rPr lang="en-US" sz="2800" dirty="0" smtClean="0">
                <a:latin typeface="Times New Roman" pitchFamily="18" charset="0"/>
                <a:cs typeface="Times New Roman" pitchFamily="18" charset="0"/>
              </a:rPr>
              <a:t> signaling controls initiation of </a:t>
            </a:r>
            <a:r>
              <a:rPr lang="en-US" sz="2800" dirty="0" err="1" smtClean="0">
                <a:latin typeface="Times New Roman" pitchFamily="18" charset="0"/>
                <a:cs typeface="Times New Roman" pitchFamily="18" charset="0"/>
              </a:rPr>
              <a:t>neurogenesis</a:t>
            </a:r>
            <a:r>
              <a:rPr lang="en-US" sz="2800" dirty="0" smtClean="0">
                <a:latin typeface="Times New Roman" pitchFamily="18" charset="0"/>
                <a:cs typeface="Times New Roman" pitchFamily="18" charset="0"/>
              </a:rPr>
              <a:t> in the mammalian cortex and cellular specification in the hippocampus”</a:t>
            </a:r>
            <a:endParaRPr lang="en-US" sz="3200" dirty="0" smtClean="0">
              <a:latin typeface="Times New Roman" pitchFamily="18" charset="0"/>
              <a:cs typeface="Times New Roman" pitchFamily="18" charset="0"/>
            </a:endParaRPr>
          </a:p>
          <a:p>
            <a:pPr>
              <a:buFont typeface="Wingdings" pitchFamily="2" charset="2"/>
              <a:buChar char="ü"/>
            </a:pPr>
            <a:r>
              <a:rPr lang="en-US" sz="3200" b="1" i="1" u="sng" dirty="0" err="1" smtClean="0">
                <a:latin typeface="Times New Roman" pitchFamily="18" charset="0"/>
                <a:cs typeface="Times New Roman" pitchFamily="18" charset="0"/>
              </a:rPr>
              <a:t>Auteurs</a:t>
            </a:r>
            <a:r>
              <a:rPr lang="en-US" sz="2200" i="1" dirty="0" smtClean="0">
                <a:latin typeface="Times New Roman" pitchFamily="18" charset="0"/>
                <a:cs typeface="Times New Roman" pitchFamily="18" charset="0"/>
              </a:rPr>
              <a:t>: </a:t>
            </a:r>
            <a:r>
              <a:rPr lang="fr-FR" sz="2200" i="1" dirty="0" err="1" smtClean="0">
                <a:latin typeface="Times New Roman" pitchFamily="18" charset="0"/>
                <a:cs typeface="Times New Roman" pitchFamily="18" charset="0"/>
              </a:rPr>
              <a:t>Ondrej</a:t>
            </a:r>
            <a:r>
              <a:rPr lang="fr-FR" sz="2200" i="1" dirty="0" smtClean="0">
                <a:latin typeface="Times New Roman" pitchFamily="18" charset="0"/>
                <a:cs typeface="Times New Roman" pitchFamily="18" charset="0"/>
              </a:rPr>
              <a:t> </a:t>
            </a:r>
            <a:r>
              <a:rPr lang="fr-FR" sz="2200" i="1" dirty="0" err="1" smtClean="0">
                <a:latin typeface="Times New Roman" pitchFamily="18" charset="0"/>
                <a:cs typeface="Times New Roman" pitchFamily="18" charset="0"/>
              </a:rPr>
              <a:t>Machon</a:t>
            </a:r>
            <a:r>
              <a:rPr lang="fr-FR" sz="2200" i="1" dirty="0" smtClean="0">
                <a:latin typeface="Times New Roman" pitchFamily="18" charset="0"/>
                <a:cs typeface="Times New Roman" pitchFamily="18" charset="0"/>
              </a:rPr>
              <a:t> , </a:t>
            </a:r>
            <a:r>
              <a:rPr lang="fr-FR" sz="2200" i="1" dirty="0" smtClean="0"/>
              <a:t>Mattias </a:t>
            </a:r>
            <a:r>
              <a:rPr lang="fr-FR" sz="2200" i="1" dirty="0" err="1" smtClean="0"/>
              <a:t>Backman</a:t>
            </a:r>
            <a:r>
              <a:rPr lang="fr-FR" sz="2200" i="1" dirty="0" smtClean="0"/>
              <a:t>, Olga </a:t>
            </a:r>
            <a:r>
              <a:rPr lang="fr-FR" sz="2200" i="1" dirty="0" err="1" smtClean="0"/>
              <a:t>Machonova</a:t>
            </a:r>
            <a:r>
              <a:rPr lang="fr-FR" sz="2200" i="1" dirty="0" smtClean="0"/>
              <a:t>, </a:t>
            </a:r>
            <a:r>
              <a:rPr lang="fr-FR" sz="2200" i="1" dirty="0" err="1" smtClean="0"/>
              <a:t>Zbynek</a:t>
            </a:r>
            <a:r>
              <a:rPr lang="fr-FR" sz="2200" i="1" dirty="0" smtClean="0"/>
              <a:t> </a:t>
            </a:r>
            <a:r>
              <a:rPr lang="fr-FR" sz="2200" i="1" dirty="0" err="1" smtClean="0"/>
              <a:t>Kozmik</a:t>
            </a:r>
            <a:r>
              <a:rPr lang="fr-FR" sz="2200" i="1" dirty="0" smtClean="0"/>
              <a:t>, </a:t>
            </a:r>
            <a:r>
              <a:rPr lang="sv-SE" sz="2200" i="1" dirty="0" smtClean="0"/>
              <a:t>Tomas Vacik, Lill Andersen, Stefan Krauss </a:t>
            </a:r>
          </a:p>
          <a:p>
            <a:pPr>
              <a:buNone/>
            </a:pPr>
            <a:endParaRPr lang="fr-FR" sz="2200" i="1" dirty="0" smtClean="0">
              <a:latin typeface="Times New Roman" pitchFamily="18" charset="0"/>
              <a:cs typeface="Times New Roman" pitchFamily="18" charset="0"/>
            </a:endParaRPr>
          </a:p>
          <a:p>
            <a:pPr>
              <a:buFont typeface="Wingdings" pitchFamily="2" charset="2"/>
              <a:buChar char="ü"/>
            </a:pPr>
            <a:r>
              <a:rPr lang="fr-FR" sz="3200" b="1" i="1" u="sng" dirty="0" smtClean="0">
                <a:latin typeface="Times New Roman" pitchFamily="18" charset="0"/>
                <a:cs typeface="Times New Roman" pitchFamily="18" charset="0"/>
              </a:rPr>
              <a:t>Revue</a:t>
            </a:r>
            <a:r>
              <a:rPr lang="fr-FR" sz="32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Sciencedirect</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Developmental</a:t>
            </a:r>
            <a:r>
              <a:rPr lang="fr-FR" sz="2800" dirty="0" smtClean="0">
                <a:latin typeface="Times New Roman" pitchFamily="18" charset="0"/>
                <a:cs typeface="Times New Roman" pitchFamily="18" charset="0"/>
              </a:rPr>
              <a:t> </a:t>
            </a:r>
            <a:r>
              <a:rPr lang="fr-FR" sz="2800" dirty="0" err="1" smtClean="0">
                <a:latin typeface="Times New Roman" pitchFamily="18" charset="0"/>
                <a:cs typeface="Times New Roman" pitchFamily="18" charset="0"/>
              </a:rPr>
              <a:t>Biology</a:t>
            </a:r>
            <a:r>
              <a:rPr lang="fr-FR" sz="2800" dirty="0" smtClean="0">
                <a:latin typeface="Times New Roman" pitchFamily="18" charset="0"/>
                <a:cs typeface="Times New Roman" pitchFamily="18" charset="0"/>
              </a:rPr>
              <a:t>, 2007</a:t>
            </a:r>
            <a:endParaRPr lang="fr-FR" sz="3200" dirty="0">
              <a:latin typeface="Times New Roman" pitchFamily="18" charset="0"/>
              <a:cs typeface="Times New Roman" pitchFamily="18" charset="0"/>
            </a:endParaRPr>
          </a:p>
        </p:txBody>
      </p:sp>
      <p:pic>
        <p:nvPicPr>
          <p:cNvPr id="4" name="Image 3" descr="sc.jpg"/>
          <p:cNvPicPr>
            <a:picLocks noChangeAspect="1"/>
          </p:cNvPicPr>
          <p:nvPr/>
        </p:nvPicPr>
        <p:blipFill>
          <a:blip r:embed="rId2" cstate="print"/>
          <a:stretch>
            <a:fillRect/>
          </a:stretch>
        </p:blipFill>
        <p:spPr>
          <a:xfrm>
            <a:off x="3071802" y="1000108"/>
            <a:ext cx="2786082" cy="85249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4" end="4"/>
                                            </p:txEl>
                                          </p:spTgt>
                                        </p:tgtEl>
                                        <p:attrNameLst>
                                          <p:attrName>style.visibility</p:attrName>
                                        </p:attrNameLst>
                                      </p:cBhvr>
                                      <p:to>
                                        <p:strVal val="visible"/>
                                      </p:to>
                                    </p:set>
                                    <p:animEffect transition="in" filter="fade">
                                      <p:cBhvr>
                                        <p:cTn id="22" dur="2000"/>
                                        <p:tgtEl>
                                          <p:spTgt spid="3">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sz="quarter" idx="1"/>
          </p:nvPr>
        </p:nvPicPr>
        <p:blipFill>
          <a:blip r:embed="rId2" cstate="print">
            <a:extLst>
              <a:ext uri="{28A0092B-C50C-407E-A947-70E740481C1C}">
                <a14:useLocalDpi xmlns="" xmlns:a14="http://schemas.microsoft.com/office/drawing/2010/main" val="0"/>
              </a:ext>
            </a:extLst>
          </a:blip>
          <a:srcRect/>
          <a:stretch>
            <a:fillRect/>
          </a:stretch>
        </p:blipFill>
        <p:spPr bwMode="auto">
          <a:xfrm>
            <a:off x="214282" y="1500174"/>
            <a:ext cx="8715436" cy="235745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Rectangle à coins arrondis 4"/>
          <p:cNvSpPr/>
          <p:nvPr/>
        </p:nvSpPr>
        <p:spPr>
          <a:xfrm>
            <a:off x="899592" y="4149080"/>
            <a:ext cx="7272808" cy="187220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Figures (P-T) </a:t>
            </a:r>
          </a:p>
          <a:p>
            <a:r>
              <a:rPr lang="fr-FR" sz="2400" b="1" dirty="0" smtClean="0">
                <a:solidFill>
                  <a:schemeClr val="tx1"/>
                </a:solidFill>
                <a:latin typeface="Times New Roman" pitchFamily="18" charset="0"/>
                <a:cs typeface="Times New Roman" pitchFamily="18" charset="0"/>
              </a:rPr>
              <a:t>Montrent des sections sagittales à E12.5 avec </a:t>
            </a:r>
            <a:r>
              <a:rPr lang="fr-FR" sz="2400" b="1" dirty="0" smtClean="0">
                <a:solidFill>
                  <a:schemeClr val="bg1"/>
                </a:solidFill>
                <a:latin typeface="Times New Roman" pitchFamily="18" charset="0"/>
                <a:cs typeface="Times New Roman" pitchFamily="18" charset="0"/>
              </a:rPr>
              <a:t>Pax6, Ngn2, Tbr2, Meis2</a:t>
            </a:r>
            <a:r>
              <a:rPr lang="fr-FR" sz="2400" b="1" dirty="0" smtClean="0">
                <a:solidFill>
                  <a:schemeClr val="tx1"/>
                </a:solidFill>
                <a:latin typeface="Times New Roman" pitchFamily="18" charset="0"/>
                <a:cs typeface="Times New Roman" pitchFamily="18" charset="0"/>
              </a:rPr>
              <a:t> et de </a:t>
            </a:r>
            <a:r>
              <a:rPr lang="fr-FR" sz="2400" b="1" dirty="0" smtClean="0">
                <a:solidFill>
                  <a:schemeClr val="bg1"/>
                </a:solidFill>
                <a:latin typeface="Times New Roman" pitchFamily="18" charset="0"/>
                <a:cs typeface="Times New Roman" pitchFamily="18" charset="0"/>
              </a:rPr>
              <a:t>Tuj1</a:t>
            </a:r>
            <a:r>
              <a:rPr lang="fr-FR" sz="2400" b="1" dirty="0" smtClean="0">
                <a:solidFill>
                  <a:schemeClr val="tx1"/>
                </a:solidFill>
                <a:latin typeface="Times New Roman" pitchFamily="18" charset="0"/>
                <a:cs typeface="Times New Roman" pitchFamily="18" charset="0"/>
              </a:rPr>
              <a:t>, respectivement.</a:t>
            </a:r>
          </a:p>
          <a:p>
            <a:r>
              <a:rPr lang="fr-FR" sz="2400" b="1" dirty="0" smtClean="0">
                <a:solidFill>
                  <a:schemeClr val="tx1"/>
                </a:solidFill>
                <a:latin typeface="Times New Roman" pitchFamily="18" charset="0"/>
                <a:cs typeface="Times New Roman" pitchFamily="18" charset="0"/>
              </a:rPr>
              <a:t>Avec les gradients antérieur-postérieur et antérieur se trouvant à gauche.</a:t>
            </a:r>
            <a:endParaRPr lang="fr-FR" sz="2400" b="1" dirty="0">
              <a:solidFill>
                <a:schemeClr val="tx1"/>
              </a:solidFill>
              <a:latin typeface="Times New Roman" pitchFamily="18" charset="0"/>
              <a:cs typeface="Times New Roman" pitchFamily="18" charset="0"/>
            </a:endParaRPr>
          </a:p>
        </p:txBody>
      </p:sp>
      <p:sp>
        <p:nvSpPr>
          <p:cNvPr id="6" name="Titre 1"/>
          <p:cNvSpPr>
            <a:spLocks noGrp="1"/>
          </p:cNvSpPr>
          <p:nvPr>
            <p:ph type="title"/>
          </p:nvPr>
        </p:nvSpPr>
        <p:spPr>
          <a:xfrm>
            <a:off x="301752" y="285728"/>
            <a:ext cx="8534400" cy="857256"/>
          </a:xfrm>
        </p:spPr>
        <p:txBody>
          <a:bodyPr>
            <a:noAutofit/>
          </a:bodyPr>
          <a:lstStyle/>
          <a:p>
            <a:r>
              <a:rPr lang="fr-FR" sz="2000" i="1" dirty="0" smtClean="0">
                <a:solidFill>
                  <a:srgbClr val="7030A0"/>
                </a:solidFill>
                <a:latin typeface="Times New Roman" pitchFamily="18" charset="0"/>
                <a:cs typeface="Times New Roman" pitchFamily="18" charset="0"/>
              </a:rPr>
              <a:t> La neurogenèse progresse dans la direction opposée comparée à l'activité des </a:t>
            </a:r>
            <a:r>
              <a:rPr lang="fr-FR" sz="2000" i="1" dirty="0" err="1" smtClean="0">
                <a:solidFill>
                  <a:srgbClr val="7030A0"/>
                </a:solidFill>
                <a:latin typeface="Times New Roman" pitchFamily="18" charset="0"/>
                <a:cs typeface="Times New Roman" pitchFamily="18" charset="0"/>
              </a:rPr>
              <a:t>Wnt</a:t>
            </a:r>
            <a:endParaRPr lang="fr-FR" sz="2000"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fr-FR"/>
          </a:p>
        </p:txBody>
      </p:sp>
      <p:sp>
        <p:nvSpPr>
          <p:cNvPr id="3" name="Espace réservé du contenu 2"/>
          <p:cNvSpPr>
            <a:spLocks noGrp="1"/>
          </p:cNvSpPr>
          <p:nvPr>
            <p:ph sz="quarter" idx="1"/>
          </p:nvPr>
        </p:nvSpPr>
        <p:spPr>
          <a:xfrm>
            <a:off x="301752" y="2643182"/>
            <a:ext cx="8503920" cy="2286016"/>
          </a:xfrm>
        </p:spPr>
        <p:style>
          <a:lnRef idx="1">
            <a:schemeClr val="accent1"/>
          </a:lnRef>
          <a:fillRef idx="2">
            <a:schemeClr val="accent1"/>
          </a:fillRef>
          <a:effectRef idx="1">
            <a:schemeClr val="accent1"/>
          </a:effectRef>
          <a:fontRef idx="minor">
            <a:schemeClr val="dk1"/>
          </a:fontRef>
        </p:style>
        <p:txBody>
          <a:bodyPr/>
          <a:lstStyle/>
          <a:p>
            <a:pPr marL="0" indent="0">
              <a:buNone/>
            </a:pPr>
            <a:r>
              <a:rPr lang="fr-FR" sz="2800" b="1" i="1" u="sng" dirty="0" smtClean="0">
                <a:latin typeface="Times New Roman" pitchFamily="18" charset="0"/>
                <a:cs typeface="Times New Roman" pitchFamily="18" charset="0"/>
              </a:rPr>
              <a:t>En résumé </a:t>
            </a:r>
            <a:r>
              <a:rPr lang="fr-FR" sz="2800" dirty="0" smtClean="0">
                <a:latin typeface="Times New Roman" pitchFamily="18" charset="0"/>
                <a:cs typeface="Times New Roman" pitchFamily="18" charset="0"/>
              </a:rPr>
              <a:t>l'activité des protéines </a:t>
            </a:r>
            <a:r>
              <a:rPr lang="fr-FR" sz="2800" b="1"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canonique  dans le développement du cortex est dynamique et s'affaiblit progressivement dans des zones latérales et antérieures jusqu'à ce qu’elles disparaissent à la naissance.</a:t>
            </a:r>
          </a:p>
          <a:p>
            <a:endParaRPr lang="fr-FR"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228600"/>
            <a:ext cx="8534400" cy="968152"/>
          </a:xfrm>
        </p:spPr>
        <p:txBody>
          <a:bodyPr>
            <a:normAutofit fontScale="90000"/>
          </a:bodyPr>
          <a:lstStyle/>
          <a:p>
            <a:r>
              <a:rPr lang="fr-FR" dirty="0" smtClean="0"/>
              <a:t>Activation ectopique de la signalisation </a:t>
            </a:r>
            <a:r>
              <a:rPr lang="fr-FR" dirty="0" err="1" smtClean="0"/>
              <a:t>wnt</a:t>
            </a:r>
            <a:r>
              <a:rPr lang="fr-FR" dirty="0" smtClean="0"/>
              <a:t> canonique </a:t>
            </a:r>
            <a:endParaRPr lang="fr-FR" dirty="0"/>
          </a:p>
        </p:txBody>
      </p:sp>
      <p:sp>
        <p:nvSpPr>
          <p:cNvPr id="3" name="Espace réservé du contenu 2"/>
          <p:cNvSpPr>
            <a:spLocks noGrp="1"/>
          </p:cNvSpPr>
          <p:nvPr>
            <p:ph sz="quarter" idx="1"/>
          </p:nvPr>
        </p:nvSpPr>
        <p:spPr/>
        <p:txBody>
          <a:bodyPr/>
          <a:lstStyle/>
          <a:p>
            <a:pPr algn="ctr">
              <a:buNone/>
            </a:pPr>
            <a:r>
              <a:rPr lang="fr-FR" sz="2400" b="1" i="1" dirty="0" smtClean="0">
                <a:solidFill>
                  <a:srgbClr val="7030A0"/>
                </a:solidFill>
                <a:latin typeface="Times New Roman" pitchFamily="18" charset="0"/>
                <a:cs typeface="Times New Roman" pitchFamily="18" charset="0"/>
              </a:rPr>
              <a:t>Est-ce que l’initiation de la </a:t>
            </a:r>
            <a:r>
              <a:rPr lang="fr-FR" sz="2400" b="1" i="1" dirty="0" err="1" smtClean="0">
                <a:solidFill>
                  <a:srgbClr val="7030A0"/>
                </a:solidFill>
                <a:latin typeface="Times New Roman" pitchFamily="18" charset="0"/>
                <a:cs typeface="Times New Roman" pitchFamily="18" charset="0"/>
              </a:rPr>
              <a:t>neurogenèse</a:t>
            </a:r>
            <a:r>
              <a:rPr lang="fr-FR" sz="2400" b="1" i="1" dirty="0" smtClean="0">
                <a:solidFill>
                  <a:srgbClr val="7030A0"/>
                </a:solidFill>
                <a:latin typeface="Times New Roman" pitchFamily="18" charset="0"/>
                <a:cs typeface="Times New Roman" pitchFamily="18" charset="0"/>
              </a:rPr>
              <a:t> dépend directement du déclin de l'activité </a:t>
            </a:r>
            <a:r>
              <a:rPr lang="fr-FR" sz="2400" b="1" i="1" dirty="0" err="1" smtClean="0">
                <a:solidFill>
                  <a:srgbClr val="7030A0"/>
                </a:solidFill>
                <a:latin typeface="Times New Roman" pitchFamily="18" charset="0"/>
                <a:cs typeface="Times New Roman" pitchFamily="18" charset="0"/>
              </a:rPr>
              <a:t>Wnt</a:t>
            </a:r>
            <a:r>
              <a:rPr lang="fr-FR" sz="2400" b="1" i="1" dirty="0" smtClean="0">
                <a:solidFill>
                  <a:srgbClr val="7030A0"/>
                </a:solidFill>
                <a:latin typeface="Times New Roman" pitchFamily="18" charset="0"/>
                <a:cs typeface="Times New Roman" pitchFamily="18" charset="0"/>
              </a:rPr>
              <a:t> ? </a:t>
            </a:r>
          </a:p>
          <a:p>
            <a:endParaRPr lang="fr-FR" dirty="0"/>
          </a:p>
        </p:txBody>
      </p:sp>
      <p:pic>
        <p:nvPicPr>
          <p:cNvPr id="4" name="Image 3" descr="Sans titre.png"/>
          <p:cNvPicPr>
            <a:picLocks noChangeAspect="1"/>
          </p:cNvPicPr>
          <p:nvPr/>
        </p:nvPicPr>
        <p:blipFill>
          <a:blip r:embed="rId2" cstate="print">
            <a:lum contrast="11000"/>
          </a:blip>
          <a:stretch>
            <a:fillRect/>
          </a:stretch>
        </p:blipFill>
        <p:spPr>
          <a:xfrm>
            <a:off x="755576" y="2420888"/>
            <a:ext cx="7344816" cy="396044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404664"/>
            <a:ext cx="8534400" cy="864096"/>
          </a:xfrm>
        </p:spPr>
        <p:txBody>
          <a:bodyPr>
            <a:normAutofit fontScale="90000"/>
          </a:bodyPr>
          <a:lstStyle/>
          <a:p>
            <a:r>
              <a:rPr lang="fr-FR" dirty="0" smtClean="0"/>
              <a:t>Visualisation de coupes transversales au niveau du cortex de D6-</a:t>
            </a:r>
            <a:r>
              <a:rPr lang="fr-FR" dirty="0" err="1" smtClean="0"/>
              <a:t>Cre</a:t>
            </a:r>
            <a:r>
              <a:rPr lang="fr-FR" dirty="0" smtClean="0"/>
              <a:t> figure B,C,E,F</a:t>
            </a:r>
            <a:endParaRPr lang="fr-FR" dirty="0"/>
          </a:p>
        </p:txBody>
      </p:sp>
      <p:pic>
        <p:nvPicPr>
          <p:cNvPr id="4" name="Espace réservé du contenu 3"/>
          <p:cNvPicPr>
            <a:picLocks noGrp="1"/>
          </p:cNvPicPr>
          <p:nvPr>
            <p:ph sz="quarter" idx="1"/>
          </p:nvPr>
        </p:nvPicPr>
        <p:blipFill>
          <a:blip r:embed="rId2" cstate="print"/>
          <a:srcRect l="32571" r="922" b="53911"/>
          <a:stretch>
            <a:fillRect/>
          </a:stretch>
        </p:blipFill>
        <p:spPr bwMode="auto">
          <a:xfrm>
            <a:off x="251520" y="1484784"/>
            <a:ext cx="8496944" cy="496855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fontScale="90000"/>
          </a:bodyPr>
          <a:lstStyle/>
          <a:p>
            <a:r>
              <a:rPr lang="fr-FR" dirty="0" err="1" smtClean="0"/>
              <a:t>Immunofluorecences</a:t>
            </a:r>
            <a:r>
              <a:rPr lang="fr-FR" dirty="0" smtClean="0"/>
              <a:t> de Pax6 (G) et Meis2 (N)</a:t>
            </a:r>
            <a:endParaRPr lang="fr-FR" dirty="0"/>
          </a:p>
        </p:txBody>
      </p:sp>
      <p:pic>
        <p:nvPicPr>
          <p:cNvPr id="4" name="Espace réservé du contenu 3"/>
          <p:cNvPicPr>
            <a:picLocks noGrp="1"/>
          </p:cNvPicPr>
          <p:nvPr>
            <p:ph sz="quarter" idx="1"/>
          </p:nvPr>
        </p:nvPicPr>
        <p:blipFill>
          <a:blip r:embed="rId2" cstate="print"/>
          <a:srcRect t="46915" r="72238" b="26256"/>
          <a:stretch>
            <a:fillRect/>
          </a:stretch>
        </p:blipFill>
        <p:spPr bwMode="auto">
          <a:xfrm>
            <a:off x="251520" y="1412776"/>
            <a:ext cx="3971224" cy="4968552"/>
          </a:xfrm>
          <a:prstGeom prst="rect">
            <a:avLst/>
          </a:prstGeom>
          <a:noFill/>
          <a:ln w="9525">
            <a:noFill/>
            <a:miter lim="800000"/>
            <a:headEnd/>
            <a:tailEnd/>
          </a:ln>
        </p:spPr>
      </p:pic>
      <p:pic>
        <p:nvPicPr>
          <p:cNvPr id="5" name="Image 4"/>
          <p:cNvPicPr/>
          <p:nvPr/>
        </p:nvPicPr>
        <p:blipFill>
          <a:blip r:embed="rId2" cstate="print"/>
          <a:srcRect l="75186" t="72820" r="657"/>
          <a:stretch>
            <a:fillRect/>
          </a:stretch>
        </p:blipFill>
        <p:spPr bwMode="auto">
          <a:xfrm>
            <a:off x="5000628" y="1285860"/>
            <a:ext cx="3903010" cy="50720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faible activité canonique  de la D6-CRE</a:t>
            </a:r>
            <a:endParaRPr lang="fr-FR" dirty="0"/>
          </a:p>
        </p:txBody>
      </p:sp>
      <p:sp>
        <p:nvSpPr>
          <p:cNvPr id="3" name="Espace réservé du contenu 2"/>
          <p:cNvSpPr>
            <a:spLocks noGrp="1"/>
          </p:cNvSpPr>
          <p:nvPr>
            <p:ph sz="quarter" idx="1"/>
          </p:nvPr>
        </p:nvSpPr>
        <p:spPr>
          <a:xfrm>
            <a:off x="301752" y="1527048"/>
            <a:ext cx="4054224" cy="4572000"/>
          </a:xfrm>
        </p:spPr>
        <p:txBody>
          <a:bodyPr>
            <a:normAutofit lnSpcReduction="10000"/>
          </a:bodyPr>
          <a:lstStyle/>
          <a:p>
            <a:pPr marL="0" indent="0">
              <a:buNone/>
            </a:pPr>
            <a:r>
              <a:rPr lang="fr-FR" sz="2400" dirty="0" smtClean="0">
                <a:latin typeface="Times New Roman" pitchFamily="18" charset="0"/>
                <a:cs typeface="Times New Roman" pitchFamily="18" charset="0"/>
              </a:rPr>
              <a:t>Les niveaux normaux d'expression ont été détectés seulement à la frontière pallium - </a:t>
            </a:r>
            <a:r>
              <a:rPr lang="fr-FR" sz="2400" dirty="0" err="1" smtClean="0">
                <a:latin typeface="Times New Roman" pitchFamily="18" charset="0"/>
                <a:cs typeface="Times New Roman" pitchFamily="18" charset="0"/>
              </a:rPr>
              <a:t>souspallium</a:t>
            </a:r>
            <a:r>
              <a:rPr lang="fr-FR" sz="2400" dirty="0" smtClean="0">
                <a:latin typeface="Times New Roman" pitchFamily="18" charset="0"/>
                <a:cs typeface="Times New Roman" pitchFamily="18" charset="0"/>
              </a:rPr>
              <a:t> où la  D6 -</a:t>
            </a:r>
            <a:r>
              <a:rPr lang="fr-FR" sz="2400" dirty="0" err="1" smtClean="0">
                <a:latin typeface="Times New Roman" pitchFamily="18" charset="0"/>
                <a:cs typeface="Times New Roman" pitchFamily="18" charset="0"/>
              </a:rPr>
              <a:t>Cre</a:t>
            </a:r>
            <a:r>
              <a:rPr lang="fr-FR" sz="2400" dirty="0" smtClean="0">
                <a:latin typeface="Times New Roman" pitchFamily="18" charset="0"/>
                <a:cs typeface="Times New Roman" pitchFamily="18" charset="0"/>
              </a:rPr>
              <a:t> a montrée une activité plus faible ( </a:t>
            </a:r>
            <a:r>
              <a:rPr lang="fr-FR" sz="2400" dirty="0" err="1" smtClean="0">
                <a:latin typeface="Times New Roman" pitchFamily="18" charset="0"/>
                <a:cs typeface="Times New Roman" pitchFamily="18" charset="0"/>
              </a:rPr>
              <a:t>FigA</a:t>
            </a:r>
            <a:r>
              <a:rPr lang="fr-FR" sz="2400" dirty="0" smtClean="0">
                <a:latin typeface="Times New Roman" pitchFamily="18" charset="0"/>
                <a:cs typeface="Times New Roman" pitchFamily="18" charset="0"/>
              </a:rPr>
              <a:t>). </a:t>
            </a:r>
          </a:p>
          <a:p>
            <a:pPr marL="0" indent="0">
              <a:buNone/>
            </a:pPr>
            <a:r>
              <a:rPr lang="fr-FR" sz="2400" b="1" dirty="0" smtClean="0">
                <a:latin typeface="Times New Roman" pitchFamily="18" charset="0"/>
                <a:cs typeface="Times New Roman" pitchFamily="18" charset="0"/>
              </a:rPr>
              <a:t>Ce qui nous emmène à suggérer que l' initiation progressive de l'expression des </a:t>
            </a:r>
            <a:r>
              <a:rPr lang="fr-FR" sz="2400" b="1" dirty="0" err="1" smtClean="0">
                <a:latin typeface="Times New Roman" pitchFamily="18" charset="0"/>
                <a:cs typeface="Times New Roman" pitchFamily="18" charset="0"/>
              </a:rPr>
              <a:t>neurogènes</a:t>
            </a:r>
            <a:r>
              <a:rPr lang="fr-FR" sz="2400" b="1" dirty="0" smtClean="0">
                <a:latin typeface="Times New Roman" pitchFamily="18" charset="0"/>
                <a:cs typeface="Times New Roman" pitchFamily="18" charset="0"/>
              </a:rPr>
              <a:t> dépend essentiellement de l' affaiblissement de l'activité canonique </a:t>
            </a:r>
            <a:r>
              <a:rPr lang="fr-FR" sz="2400" b="1" dirty="0" err="1" smtClean="0">
                <a:latin typeface="Times New Roman" pitchFamily="18" charset="0"/>
                <a:cs typeface="Times New Roman" pitchFamily="18" charset="0"/>
              </a:rPr>
              <a:t>Wnt</a:t>
            </a:r>
            <a:endParaRPr lang="fr-FR" dirty="0" smtClean="0"/>
          </a:p>
          <a:p>
            <a:endParaRPr lang="fr-FR" dirty="0"/>
          </a:p>
        </p:txBody>
      </p:sp>
      <p:pic>
        <p:nvPicPr>
          <p:cNvPr id="4" name="Espace réservé du contenu 3"/>
          <p:cNvPicPr>
            <a:picLocks/>
          </p:cNvPicPr>
          <p:nvPr/>
        </p:nvPicPr>
        <p:blipFill>
          <a:blip r:embed="rId2" cstate="print"/>
          <a:srcRect r="68908" b="76567"/>
          <a:stretch>
            <a:fillRect/>
          </a:stretch>
        </p:blipFill>
        <p:spPr bwMode="auto">
          <a:xfrm>
            <a:off x="4283968" y="1285860"/>
            <a:ext cx="4502874" cy="48794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548680"/>
            <a:ext cx="8534400" cy="648072"/>
          </a:xfrm>
        </p:spPr>
        <p:txBody>
          <a:bodyPr>
            <a:normAutofit fontScale="90000"/>
          </a:bodyPr>
          <a:lstStyle/>
          <a:p>
            <a:r>
              <a:rPr lang="fr-FR" dirty="0" smtClean="0"/>
              <a:t>Activation ectopique de la signalisation </a:t>
            </a:r>
            <a:r>
              <a:rPr lang="fr-FR" dirty="0" err="1" smtClean="0"/>
              <a:t>wnt</a:t>
            </a:r>
            <a:r>
              <a:rPr lang="fr-FR" dirty="0" smtClean="0"/>
              <a:t> canonique </a:t>
            </a:r>
            <a:endParaRPr lang="fr-FR" dirty="0"/>
          </a:p>
        </p:txBody>
      </p:sp>
      <p:sp>
        <p:nvSpPr>
          <p:cNvPr id="3" name="Espace réservé du contenu 2"/>
          <p:cNvSpPr>
            <a:spLocks noGrp="1"/>
          </p:cNvSpPr>
          <p:nvPr>
            <p:ph sz="quarter" idx="1"/>
          </p:nvPr>
        </p:nvSpPr>
        <p:spPr/>
        <p:txBody>
          <a:bodyPr>
            <a:normAutofit fontScale="85000" lnSpcReduction="20000"/>
          </a:bodyPr>
          <a:lstStyle/>
          <a:p>
            <a:pPr marL="0" indent="0">
              <a:buNone/>
            </a:pPr>
            <a:r>
              <a:rPr lang="fr-FR" sz="2800" b="1" i="1" dirty="0" smtClean="0">
                <a:solidFill>
                  <a:srgbClr val="7030A0"/>
                </a:solidFill>
                <a:latin typeface="Times New Roman" pitchFamily="18" charset="0"/>
                <a:cs typeface="Times New Roman" pitchFamily="18" charset="0"/>
              </a:rPr>
              <a:t>Est-ce que l’initiation de la </a:t>
            </a:r>
            <a:r>
              <a:rPr lang="fr-FR" sz="2800" b="1" i="1" dirty="0" err="1" smtClean="0">
                <a:solidFill>
                  <a:srgbClr val="7030A0"/>
                </a:solidFill>
                <a:latin typeface="Times New Roman" pitchFamily="18" charset="0"/>
                <a:cs typeface="Times New Roman" pitchFamily="18" charset="0"/>
              </a:rPr>
              <a:t>neurogenèse</a:t>
            </a:r>
            <a:r>
              <a:rPr lang="fr-FR" sz="2800" b="1" i="1" dirty="0" smtClean="0">
                <a:solidFill>
                  <a:srgbClr val="7030A0"/>
                </a:solidFill>
                <a:latin typeface="Times New Roman" pitchFamily="18" charset="0"/>
                <a:cs typeface="Times New Roman" pitchFamily="18" charset="0"/>
              </a:rPr>
              <a:t> dépend directement du déclin de l'activité </a:t>
            </a:r>
            <a:r>
              <a:rPr lang="fr-FR" sz="2800" b="1" i="1" dirty="0" err="1" smtClean="0">
                <a:solidFill>
                  <a:srgbClr val="7030A0"/>
                </a:solidFill>
                <a:latin typeface="Times New Roman" pitchFamily="18" charset="0"/>
                <a:cs typeface="Times New Roman" pitchFamily="18" charset="0"/>
              </a:rPr>
              <a:t>Wnt</a:t>
            </a:r>
            <a:r>
              <a:rPr lang="fr-FR" sz="2800" b="1" i="1" dirty="0" smtClean="0">
                <a:solidFill>
                  <a:srgbClr val="7030A0"/>
                </a:solidFill>
                <a:latin typeface="Times New Roman" pitchFamily="18" charset="0"/>
                <a:cs typeface="Times New Roman" pitchFamily="18" charset="0"/>
              </a:rPr>
              <a:t> ? </a:t>
            </a:r>
          </a:p>
          <a:p>
            <a:pPr marL="0" indent="0">
              <a:buNone/>
            </a:pPr>
            <a:r>
              <a:rPr lang="fr-FR" sz="2800" dirty="0" smtClean="0">
                <a:latin typeface="Times New Roman" pitchFamily="18" charset="0"/>
                <a:cs typeface="Times New Roman" pitchFamily="18" charset="0"/>
              </a:rPr>
              <a:t>Pour répondre à cette question, nous allons activez la signalisation canonique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dans la paroi latérale à l' instant où elle aurait normalement disparue de cette partie du cortex: </a:t>
            </a:r>
          </a:p>
          <a:p>
            <a:pPr marL="0" indent="0">
              <a:buNone/>
            </a:pPr>
            <a:r>
              <a:rPr lang="fr-FR" sz="2800" dirty="0" smtClean="0">
                <a:latin typeface="Times New Roman" pitchFamily="18" charset="0"/>
                <a:cs typeface="Times New Roman" pitchFamily="18" charset="0"/>
              </a:rPr>
              <a:t>À l’aide de la D6 -</a:t>
            </a:r>
            <a:r>
              <a:rPr lang="fr-FR" sz="2800" dirty="0" err="1" smtClean="0">
                <a:latin typeface="Times New Roman" pitchFamily="18" charset="0"/>
                <a:cs typeface="Times New Roman" pitchFamily="18" charset="0"/>
              </a:rPr>
              <a:t>Cre</a:t>
            </a:r>
            <a:r>
              <a:rPr lang="fr-FR" sz="2800" dirty="0" smtClean="0">
                <a:latin typeface="Times New Roman" pitchFamily="18" charset="0"/>
                <a:cs typeface="Times New Roman" pitchFamily="18" charset="0"/>
              </a:rPr>
              <a:t>  (souris de la lignée des β – </a:t>
            </a:r>
            <a:r>
              <a:rPr lang="fr-FR" sz="2800" dirty="0" err="1" smtClean="0">
                <a:latin typeface="Times New Roman" pitchFamily="18" charset="0"/>
                <a:cs typeface="Times New Roman" pitchFamily="18" charset="0"/>
              </a:rPr>
              <a:t>catenine</a:t>
            </a:r>
            <a:r>
              <a:rPr lang="fr-FR" sz="2800" dirty="0" smtClean="0">
                <a:latin typeface="Times New Roman" pitchFamily="18" charset="0"/>
                <a:cs typeface="Times New Roman" pitchFamily="18" charset="0"/>
              </a:rPr>
              <a:t>)qui ont une activation permanente de la voie canonique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dans le cortex et l'hippocampe,  on a observé une régulation à une baisse dramatique des gènes  </a:t>
            </a:r>
            <a:r>
              <a:rPr lang="fr-FR" sz="2800" dirty="0" err="1" smtClean="0">
                <a:latin typeface="Times New Roman" pitchFamily="18" charset="0"/>
                <a:cs typeface="Times New Roman" pitchFamily="18" charset="0"/>
              </a:rPr>
              <a:t>neurogeniques</a:t>
            </a:r>
            <a:r>
              <a:rPr lang="fr-FR" sz="2800" dirty="0" smtClean="0">
                <a:latin typeface="Times New Roman" pitchFamily="18" charset="0"/>
                <a:cs typeface="Times New Roman" pitchFamily="18" charset="0"/>
              </a:rPr>
              <a:t> Pax6  , Ngn2 , tbr2 et Meis2.</a:t>
            </a:r>
          </a:p>
          <a:p>
            <a:pPr marL="0" indent="0">
              <a:buNone/>
            </a:pPr>
            <a:r>
              <a:rPr lang="fr-FR" sz="2800" dirty="0" smtClean="0">
                <a:latin typeface="Times New Roman" pitchFamily="18" charset="0"/>
                <a:cs typeface="Times New Roman" pitchFamily="18" charset="0"/>
              </a:rPr>
              <a:t>Tandis que la visualisation de  l'activité enzymatique β -gal chez une souris </a:t>
            </a:r>
            <a:r>
              <a:rPr lang="fr-FR" sz="2800" dirty="0" err="1" smtClean="0">
                <a:latin typeface="Times New Roman" pitchFamily="18" charset="0"/>
                <a:cs typeface="Times New Roman" pitchFamily="18" charset="0"/>
              </a:rPr>
              <a:t>transgenique</a:t>
            </a:r>
            <a:r>
              <a:rPr lang="fr-FR" sz="2800" dirty="0" smtClean="0">
                <a:latin typeface="Times New Roman" pitchFamily="18" charset="0"/>
                <a:cs typeface="Times New Roman" pitchFamily="18" charset="0"/>
              </a:rPr>
              <a:t>  montre une stabilisation de la β -</a:t>
            </a:r>
            <a:r>
              <a:rPr lang="fr-FR" sz="2800" dirty="0" err="1" smtClean="0">
                <a:latin typeface="Times New Roman" pitchFamily="18" charset="0"/>
                <a:cs typeface="Times New Roman" pitchFamily="18" charset="0"/>
              </a:rPr>
              <a:t>caténine</a:t>
            </a:r>
            <a:r>
              <a:rPr lang="fr-FR" sz="2800" dirty="0" smtClean="0">
                <a:latin typeface="Times New Roman" pitchFamily="18" charset="0"/>
                <a:cs typeface="Times New Roman" pitchFamily="18" charset="0"/>
              </a:rPr>
              <a:t>  qui est exprimé par une forte activation de la voie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canonique , ( fig. 3B , C , E, F).) cortex (fig. 3G- N). </a:t>
            </a:r>
          </a:p>
          <a:p>
            <a:endParaRPr lang="fr-FR"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La marge du cortex </a:t>
            </a:r>
            <a:endParaRPr lang="fr-FR" dirty="0"/>
          </a:p>
        </p:txBody>
      </p:sp>
      <p:pic>
        <p:nvPicPr>
          <p:cNvPr id="4" name="Espace réservé du contenu 3"/>
          <p:cNvPicPr>
            <a:picLocks/>
          </p:cNvPicPr>
          <p:nvPr/>
        </p:nvPicPr>
        <p:blipFill>
          <a:blip r:embed="rId2" cstate="print"/>
          <a:srcRect l="19087" t="29231" r="59745" b="44017"/>
          <a:stretch>
            <a:fillRect/>
          </a:stretch>
        </p:blipFill>
        <p:spPr bwMode="auto">
          <a:xfrm>
            <a:off x="214282" y="1500174"/>
            <a:ext cx="4286280" cy="4394054"/>
          </a:xfrm>
          <a:prstGeom prst="rect">
            <a:avLst/>
          </a:prstGeom>
          <a:noFill/>
          <a:ln w="9525">
            <a:noFill/>
            <a:miter lim="800000"/>
            <a:headEnd/>
            <a:tailEnd/>
          </a:ln>
        </p:spPr>
      </p:pic>
      <p:pic>
        <p:nvPicPr>
          <p:cNvPr id="5" name="Image 4"/>
          <p:cNvPicPr/>
          <p:nvPr/>
        </p:nvPicPr>
        <p:blipFill>
          <a:blip r:embed="rId2" cstate="print"/>
          <a:srcRect t="55507" r="80198" b="17180"/>
          <a:stretch>
            <a:fillRect/>
          </a:stretch>
        </p:blipFill>
        <p:spPr bwMode="auto">
          <a:xfrm>
            <a:off x="4714876" y="1500174"/>
            <a:ext cx="4143404" cy="428628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a:xfrm>
            <a:off x="251520" y="1412776"/>
            <a:ext cx="8496944" cy="1440160"/>
          </a:xfrm>
        </p:spPr>
        <p:txBody>
          <a:bodyPr>
            <a:normAutofit fontScale="85000" lnSpcReduction="20000"/>
          </a:bodyPr>
          <a:lstStyle/>
          <a:p>
            <a:pPr marL="0" indent="0">
              <a:buNone/>
            </a:pPr>
            <a:r>
              <a:rPr lang="fr-FR" sz="3200" dirty="0" smtClean="0">
                <a:latin typeface="Times New Roman" pitchFamily="18" charset="0"/>
                <a:cs typeface="Times New Roman" pitchFamily="18" charset="0"/>
              </a:rPr>
              <a:t>En outre, la </a:t>
            </a:r>
            <a:r>
              <a:rPr lang="fr-FR" sz="2800" dirty="0" smtClean="0">
                <a:latin typeface="Times New Roman" pitchFamily="18" charset="0"/>
                <a:cs typeface="Times New Roman" pitchFamily="18" charset="0"/>
              </a:rPr>
              <a:t>surexpression</a:t>
            </a:r>
            <a:r>
              <a:rPr lang="fr-FR" sz="3200" dirty="0" smtClean="0">
                <a:latin typeface="Times New Roman" pitchFamily="18" charset="0"/>
                <a:cs typeface="Times New Roman" pitchFamily="18" charset="0"/>
              </a:rPr>
              <a:t>  élevée de la prolifération des cellules β -</a:t>
            </a:r>
            <a:r>
              <a:rPr lang="fr-FR" sz="3200" dirty="0" err="1" smtClean="0">
                <a:latin typeface="Times New Roman" pitchFamily="18" charset="0"/>
                <a:cs typeface="Times New Roman" pitchFamily="18" charset="0"/>
              </a:rPr>
              <a:t>caténine</a:t>
            </a:r>
            <a:r>
              <a:rPr lang="fr-FR" sz="3200" dirty="0" smtClean="0">
                <a:latin typeface="Times New Roman" pitchFamily="18" charset="0"/>
                <a:cs typeface="Times New Roman" pitchFamily="18" charset="0"/>
              </a:rPr>
              <a:t>  dans les </a:t>
            </a:r>
            <a:r>
              <a:rPr lang="fr-FR" sz="3200" dirty="0" err="1" smtClean="0">
                <a:latin typeface="Times New Roman" pitchFamily="18" charset="0"/>
                <a:cs typeface="Times New Roman" pitchFamily="18" charset="0"/>
              </a:rPr>
              <a:t>progéniteurs</a:t>
            </a:r>
            <a:r>
              <a:rPr lang="fr-FR" sz="3200" dirty="0" smtClean="0">
                <a:latin typeface="Times New Roman" pitchFamily="18" charset="0"/>
                <a:cs typeface="Times New Roman" pitchFamily="18" charset="0"/>
              </a:rPr>
              <a:t> ectopiques  (mesurée par l'incorporation de </a:t>
            </a:r>
            <a:r>
              <a:rPr lang="fr-FR" sz="3200" dirty="0" err="1" smtClean="0">
                <a:latin typeface="Times New Roman" pitchFamily="18" charset="0"/>
                <a:cs typeface="Times New Roman" pitchFamily="18" charset="0"/>
              </a:rPr>
              <a:t>BrdU</a:t>
            </a:r>
            <a:r>
              <a:rPr lang="fr-FR" sz="3200" dirty="0" smtClean="0">
                <a:latin typeface="Times New Roman" pitchFamily="18" charset="0"/>
                <a:cs typeface="Times New Roman" pitchFamily="18" charset="0"/>
              </a:rPr>
              <a:t> )  et une absence de marqueur neuronal β –tubuline ( Fig. H- N)</a:t>
            </a:r>
          </a:p>
          <a:p>
            <a:endParaRPr lang="fr-FR" dirty="0"/>
          </a:p>
        </p:txBody>
      </p:sp>
      <p:pic>
        <p:nvPicPr>
          <p:cNvPr id="4" name="Espace réservé du contenu 4"/>
          <p:cNvPicPr>
            <a:picLocks/>
          </p:cNvPicPr>
          <p:nvPr/>
        </p:nvPicPr>
        <p:blipFill>
          <a:blip r:embed="rId2" cstate="print"/>
          <a:srcRect l="40217" t="28194" r="39406" b="43833"/>
          <a:stretch>
            <a:fillRect/>
          </a:stretch>
        </p:blipFill>
        <p:spPr bwMode="auto">
          <a:xfrm>
            <a:off x="214282" y="3140968"/>
            <a:ext cx="4286279" cy="3083017"/>
          </a:xfrm>
          <a:prstGeom prst="rect">
            <a:avLst/>
          </a:prstGeom>
          <a:noFill/>
          <a:ln w="9525">
            <a:noFill/>
            <a:miter lim="800000"/>
            <a:headEnd/>
            <a:tailEnd/>
          </a:ln>
        </p:spPr>
      </p:pic>
      <p:pic>
        <p:nvPicPr>
          <p:cNvPr id="5" name="Espace réservé du contenu 5"/>
          <p:cNvPicPr>
            <a:picLocks/>
          </p:cNvPicPr>
          <p:nvPr/>
        </p:nvPicPr>
        <p:blipFill>
          <a:blip r:embed="rId2" cstate="print"/>
          <a:srcRect l="58825" t="54846" r="20659" b="17621"/>
          <a:stretch>
            <a:fillRect/>
          </a:stretch>
        </p:blipFill>
        <p:spPr bwMode="auto">
          <a:xfrm>
            <a:off x="4786314" y="3140968"/>
            <a:ext cx="4143404" cy="309634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548680"/>
            <a:ext cx="8534400" cy="1080120"/>
          </a:xfrm>
        </p:spPr>
        <p:txBody>
          <a:bodyPr>
            <a:normAutofit fontScale="90000"/>
          </a:bodyPr>
          <a:lstStyle/>
          <a:p>
            <a:r>
              <a:rPr lang="fr-FR" sz="3600" b="1" i="1" dirty="0" smtClean="0">
                <a:latin typeface="Times New Roman" pitchFamily="18" charset="0"/>
                <a:cs typeface="Times New Roman" pitchFamily="18" charset="0"/>
              </a:rPr>
              <a:t>Un gradient d'activité </a:t>
            </a:r>
            <a:r>
              <a:rPr lang="fr-FR" sz="3600" b="1" i="1" dirty="0" err="1" smtClean="0">
                <a:latin typeface="Times New Roman" pitchFamily="18" charset="0"/>
                <a:cs typeface="Times New Roman" pitchFamily="18" charset="0"/>
              </a:rPr>
              <a:t>Wnt</a:t>
            </a:r>
            <a:r>
              <a:rPr lang="fr-FR" sz="3600" b="1" i="1" dirty="0" smtClean="0">
                <a:latin typeface="Times New Roman" pitchFamily="18" charset="0"/>
                <a:cs typeface="Times New Roman" pitchFamily="18" charset="0"/>
              </a:rPr>
              <a:t> détermine la spécificité cellulaire dans l'hippocampe</a:t>
            </a:r>
            <a:br>
              <a:rPr lang="fr-FR" sz="3600" b="1" i="1" dirty="0" smtClean="0">
                <a:latin typeface="Times New Roman" pitchFamily="18" charset="0"/>
                <a:cs typeface="Times New Roman" pitchFamily="18" charset="0"/>
              </a:rPr>
            </a:br>
            <a:endParaRPr lang="fr-FR" dirty="0"/>
          </a:p>
        </p:txBody>
      </p:sp>
      <p:sp>
        <p:nvSpPr>
          <p:cNvPr id="3" name="Espace réservé du contenu 2"/>
          <p:cNvSpPr>
            <a:spLocks noGrp="1"/>
          </p:cNvSpPr>
          <p:nvPr>
            <p:ph sz="quarter" idx="1"/>
          </p:nvPr>
        </p:nvSpPr>
        <p:spPr/>
        <p:txBody>
          <a:bodyPr>
            <a:normAutofit fontScale="92500" lnSpcReduction="10000"/>
          </a:bodyPr>
          <a:lstStyle/>
          <a:p>
            <a:r>
              <a:rPr lang="fr-FR" dirty="0" smtClean="0">
                <a:latin typeface="Times New Roman" pitchFamily="18" charset="0"/>
                <a:cs typeface="Times New Roman" pitchFamily="18" charset="0"/>
              </a:rPr>
              <a:t>L’activité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est progressivement plus faible dans le pallium latérale mais elle se maintient à des niveaux relativement élevés dans le pallium </a:t>
            </a:r>
            <a:r>
              <a:rPr lang="fr-FR" dirty="0" err="1" smtClean="0">
                <a:latin typeface="Times New Roman" pitchFamily="18" charset="0"/>
                <a:cs typeface="Times New Roman" pitchFamily="18" charset="0"/>
              </a:rPr>
              <a:t>caudomedial</a:t>
            </a:r>
            <a:r>
              <a:rPr lang="fr-FR" dirty="0" smtClean="0">
                <a:latin typeface="Times New Roman" pitchFamily="18" charset="0"/>
                <a:cs typeface="Times New Roman" pitchFamily="18" charset="0"/>
              </a:rPr>
              <a:t>. </a:t>
            </a:r>
          </a:p>
          <a:p>
            <a:r>
              <a:rPr lang="fr-FR" dirty="0" smtClean="0">
                <a:latin typeface="Times New Roman" pitchFamily="18" charset="0"/>
                <a:cs typeface="Times New Roman" pitchFamily="18" charset="0"/>
              </a:rPr>
              <a:t>La prolifération des </a:t>
            </a:r>
            <a:r>
              <a:rPr lang="fr-FR" dirty="0" err="1" smtClean="0">
                <a:latin typeface="Times New Roman" pitchFamily="18" charset="0"/>
                <a:cs typeface="Times New Roman" pitchFamily="18" charset="0"/>
              </a:rPr>
              <a:t>progéniteurs</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hippocampiques</a:t>
            </a:r>
            <a:r>
              <a:rPr lang="fr-FR" dirty="0" smtClean="0">
                <a:latin typeface="Times New Roman" pitchFamily="18" charset="0"/>
                <a:cs typeface="Times New Roman" pitchFamily="18" charset="0"/>
              </a:rPr>
              <a:t> dans le pallium médial dépend  de signalisation Wnt.</a:t>
            </a:r>
          </a:p>
          <a:p>
            <a:r>
              <a:rPr lang="fr-FR" dirty="0" smtClean="0">
                <a:latin typeface="Times New Roman" pitchFamily="18" charset="0"/>
                <a:cs typeface="Times New Roman" pitchFamily="18" charset="0"/>
              </a:rPr>
              <a:t>Des souris avec une  ablation conditionnelle de β-</a:t>
            </a:r>
            <a:r>
              <a:rPr lang="fr-FR" dirty="0" err="1" smtClean="0">
                <a:latin typeface="Times New Roman" pitchFamily="18" charset="0"/>
                <a:cs typeface="Times New Roman" pitchFamily="18" charset="0"/>
              </a:rPr>
              <a:t>caténine</a:t>
            </a:r>
            <a:r>
              <a:rPr lang="fr-FR" dirty="0" smtClean="0">
                <a:latin typeface="Times New Roman" pitchFamily="18" charset="0"/>
                <a:cs typeface="Times New Roman" pitchFamily="18" charset="0"/>
              </a:rPr>
              <a:t>  présentent une absence complète de l'hippocampe et le gyrus denté (DG), ainsi qu'une diminution de la prolifération cellulaire dans les domaines de </a:t>
            </a:r>
            <a:r>
              <a:rPr lang="fr-FR" dirty="0" err="1" smtClean="0">
                <a:latin typeface="Times New Roman" pitchFamily="18" charset="0"/>
                <a:cs typeface="Times New Roman" pitchFamily="18" charset="0"/>
              </a:rPr>
              <a:t>progéniteurs</a:t>
            </a:r>
            <a:r>
              <a:rPr lang="fr-FR" dirty="0" smtClean="0">
                <a:latin typeface="Times New Roman" pitchFamily="18" charset="0"/>
                <a:cs typeface="Times New Roman" pitchFamily="18" charset="0"/>
              </a:rPr>
              <a:t> respectifs. </a:t>
            </a:r>
          </a:p>
          <a:p>
            <a:r>
              <a:rPr lang="fr-FR" dirty="0" smtClean="0">
                <a:latin typeface="Times New Roman" pitchFamily="18" charset="0"/>
                <a:cs typeface="Times New Roman" pitchFamily="18" charset="0"/>
              </a:rPr>
              <a:t>En outre, la prolifération des cellules du DG adulte est également dépendante  de la voie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canonique à partir des stades embryonnaires à des stades adultes</a:t>
            </a:r>
            <a:endParaRPr lang="fr-FR"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re 2"/>
          <p:cNvSpPr>
            <a:spLocks noGrp="1"/>
          </p:cNvSpPr>
          <p:nvPr>
            <p:ph type="title"/>
          </p:nvPr>
        </p:nvSpPr>
        <p:spPr/>
        <p:txBody>
          <a:bodyPr>
            <a:noAutofit/>
          </a:bodyPr>
          <a:lstStyle/>
          <a:p>
            <a:r>
              <a:rPr lang="fr-FR" sz="5900" i="1" dirty="0" smtClean="0">
                <a:latin typeface="Times New Roman" pitchFamily="18" charset="0"/>
                <a:cs typeface="Times New Roman" pitchFamily="18" charset="0"/>
              </a:rPr>
              <a:t>Introduction</a:t>
            </a:r>
            <a:endParaRPr lang="fr-FR" sz="5900" i="1" dirty="0">
              <a:latin typeface="Times New Roman" pitchFamily="18" charset="0"/>
              <a:cs typeface="Times New Roman" pitchFamily="18" charset="0"/>
            </a:endParaRPr>
          </a:p>
        </p:txBody>
      </p:sp>
      <p:sp>
        <p:nvSpPr>
          <p:cNvPr id="4" name="Espace réservé du contenu 3"/>
          <p:cNvSpPr>
            <a:spLocks noGrp="1"/>
          </p:cNvSpPr>
          <p:nvPr>
            <p:ph sz="quarter" idx="1"/>
          </p:nvPr>
        </p:nvSpPr>
        <p:spPr>
          <a:xfrm>
            <a:off x="301752" y="1527048"/>
            <a:ext cx="5198942" cy="4973786"/>
          </a:xfrm>
        </p:spPr>
        <p:txBody>
          <a:bodyPr>
            <a:normAutofit fontScale="70000" lnSpcReduction="20000"/>
          </a:bodyPr>
          <a:lstStyle/>
          <a:p>
            <a:pPr marL="0" indent="0" algn="ctr">
              <a:buFont typeface="Wingdings" pitchFamily="2" charset="2"/>
              <a:buChar char="Ø"/>
            </a:pPr>
            <a:r>
              <a:rPr lang="fr-FR" sz="2800" b="1" i="1" dirty="0" smtClean="0">
                <a:solidFill>
                  <a:srgbClr val="7030A0"/>
                </a:solidFill>
                <a:latin typeface="Times New Roman" pitchFamily="18" charset="0"/>
                <a:cs typeface="Times New Roman" pitchFamily="18" charset="0"/>
              </a:rPr>
              <a:t>Le cortex cérébrale des mammifères: </a:t>
            </a:r>
          </a:p>
          <a:p>
            <a:pPr marL="0" indent="0" algn="ctr">
              <a:buNone/>
            </a:pPr>
            <a:r>
              <a:rPr lang="fr-FR" sz="2800" b="1" i="1" dirty="0" smtClean="0">
                <a:solidFill>
                  <a:srgbClr val="7030A0"/>
                </a:solidFill>
                <a:latin typeface="Times New Roman" pitchFamily="18" charset="0"/>
                <a:cs typeface="Times New Roman" pitchFamily="18" charset="0"/>
              </a:rPr>
              <a:t> (figure a)</a:t>
            </a:r>
          </a:p>
          <a:p>
            <a:pPr marL="0" indent="0">
              <a:buNone/>
            </a:pPr>
            <a:r>
              <a:rPr lang="fr-FR" sz="3200" dirty="0" smtClean="0">
                <a:latin typeface="Times New Roman" pitchFamily="18" charset="0"/>
                <a:cs typeface="Times New Roman" pitchFamily="18" charset="0"/>
              </a:rPr>
              <a:t>Le siège des principales fonctions cognitives, dérive de la partie dorsale du télencéphale et son développement passe par des stades précoces de divisions (figure b)</a:t>
            </a:r>
          </a:p>
          <a:p>
            <a:pPr marL="0" indent="0">
              <a:buNone/>
            </a:pPr>
            <a:r>
              <a:rPr lang="fr-FR" sz="3200" dirty="0" smtClean="0">
                <a:latin typeface="Times New Roman" pitchFamily="18" charset="0"/>
                <a:cs typeface="Times New Roman" pitchFamily="18" charset="0"/>
                <a:sym typeface="Wingdings" pitchFamily="2" charset="2"/>
              </a:rPr>
              <a:t>Ce développement n</a:t>
            </a:r>
            <a:r>
              <a:rPr lang="fr-FR" sz="3200" dirty="0" smtClean="0">
                <a:latin typeface="Times New Roman" pitchFamily="18" charset="0"/>
                <a:cs typeface="Times New Roman" pitchFamily="18" charset="0"/>
              </a:rPr>
              <a:t>écessite des signaux inductifs et des facteurs de transcription tels que: </a:t>
            </a:r>
          </a:p>
          <a:p>
            <a:pPr marL="177800" indent="0">
              <a:buFont typeface="Wingdings" pitchFamily="2" charset="2"/>
              <a:buChar char="v"/>
            </a:pPr>
            <a:r>
              <a:rPr lang="fr-FR" sz="3200" b="1" i="1" dirty="0" smtClean="0">
                <a:latin typeface="Times New Roman" pitchFamily="18" charset="0"/>
                <a:cs typeface="Times New Roman" pitchFamily="18" charset="0"/>
              </a:rPr>
              <a:t>Pax6</a:t>
            </a:r>
            <a:r>
              <a:rPr lang="fr-FR" sz="3200" dirty="0" smtClean="0">
                <a:latin typeface="Times New Roman" pitchFamily="18" charset="0"/>
                <a:cs typeface="Times New Roman" pitchFamily="18" charset="0"/>
              </a:rPr>
              <a:t> : favorise la production de neurones durant la division asymétrique des </a:t>
            </a:r>
            <a:r>
              <a:rPr lang="fr-FR" sz="3200" dirty="0" err="1" smtClean="0">
                <a:latin typeface="Times New Roman" pitchFamily="18" charset="0"/>
                <a:cs typeface="Times New Roman" pitchFamily="18" charset="0"/>
              </a:rPr>
              <a:t>progéniteurs</a:t>
            </a:r>
            <a:r>
              <a:rPr lang="fr-FR" sz="3200" dirty="0" smtClean="0">
                <a:latin typeface="Times New Roman" pitchFamily="18" charset="0"/>
                <a:cs typeface="Times New Roman" pitchFamily="18" charset="0"/>
              </a:rPr>
              <a:t>.</a:t>
            </a:r>
          </a:p>
          <a:p>
            <a:pPr marL="177800" indent="0">
              <a:buFont typeface="Wingdings" pitchFamily="2" charset="2"/>
              <a:buChar char="v"/>
            </a:pPr>
            <a:r>
              <a:rPr lang="fr-FR" sz="3200" b="1" i="1" dirty="0" err="1" smtClean="0">
                <a:latin typeface="Times New Roman" pitchFamily="18" charset="0"/>
                <a:cs typeface="Times New Roman" pitchFamily="18" charset="0"/>
              </a:rPr>
              <a:t>Neurogenins</a:t>
            </a:r>
            <a:r>
              <a:rPr lang="fr-FR" sz="3200" dirty="0" smtClean="0">
                <a:latin typeface="Times New Roman" pitchFamily="18" charset="0"/>
                <a:cs typeface="Times New Roman" pitchFamily="18" charset="0"/>
              </a:rPr>
              <a:t> ( Ngn1 / 2): essentiels pour l'engagement de la lignée neuronale</a:t>
            </a:r>
          </a:p>
          <a:p>
            <a:pPr marL="177800" indent="0">
              <a:buFont typeface="Wingdings" pitchFamily="2" charset="2"/>
              <a:buChar char="v"/>
            </a:pPr>
            <a:r>
              <a:rPr lang="fr-FR" sz="3200" b="1" i="1" dirty="0" smtClean="0">
                <a:latin typeface="Times New Roman" pitchFamily="18" charset="0"/>
                <a:cs typeface="Times New Roman" pitchFamily="18" charset="0"/>
              </a:rPr>
              <a:t>Tbr2 </a:t>
            </a:r>
            <a:r>
              <a:rPr lang="fr-FR" sz="3200" dirty="0" smtClean="0">
                <a:latin typeface="Times New Roman" pitchFamily="18" charset="0"/>
                <a:cs typeface="Times New Roman" pitchFamily="18" charset="0"/>
              </a:rPr>
              <a:t>: Génère des neurones pour les couches corticales supérieures.</a:t>
            </a:r>
          </a:p>
          <a:p>
            <a:endParaRPr lang="fr-FR" sz="2800" dirty="0" smtClean="0">
              <a:latin typeface="Times New Roman" pitchFamily="18" charset="0"/>
              <a:cs typeface="Times New Roman" pitchFamily="18" charset="0"/>
              <a:sym typeface="Wingdings" pitchFamily="2" charset="2"/>
            </a:endParaRPr>
          </a:p>
          <a:p>
            <a:endParaRPr lang="fr-FR" dirty="0"/>
          </a:p>
        </p:txBody>
      </p:sp>
      <p:pic>
        <p:nvPicPr>
          <p:cNvPr id="7" name="Image 6" descr="index.jpg"/>
          <p:cNvPicPr>
            <a:picLocks noChangeAspect="1"/>
          </p:cNvPicPr>
          <p:nvPr/>
        </p:nvPicPr>
        <p:blipFill>
          <a:blip r:embed="rId2" cstate="print">
            <a:lum contrast="12000"/>
          </a:blip>
          <a:stretch>
            <a:fillRect/>
          </a:stretch>
        </p:blipFill>
        <p:spPr>
          <a:xfrm>
            <a:off x="5643570" y="1428736"/>
            <a:ext cx="3214710" cy="4643470"/>
          </a:xfrm>
          <a:prstGeom prst="rect">
            <a:avLst/>
          </a:prstGeom>
        </p:spPr>
      </p:pic>
      <p:pic>
        <p:nvPicPr>
          <p:cNvPr id="9" name="Image 8" descr="d_09_cl_dev_1a.jpg"/>
          <p:cNvPicPr>
            <a:picLocks noChangeAspect="1"/>
          </p:cNvPicPr>
          <p:nvPr/>
        </p:nvPicPr>
        <p:blipFill>
          <a:blip r:embed="rId3" cstate="print"/>
          <a:stretch>
            <a:fillRect/>
          </a:stretch>
        </p:blipFill>
        <p:spPr>
          <a:xfrm>
            <a:off x="5500694" y="1285860"/>
            <a:ext cx="3467092" cy="500066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20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fade">
                                      <p:cBhvr>
                                        <p:cTn id="17" dur="20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Effect transition="in" filter="fade">
                                      <p:cBhvr>
                                        <p:cTn id="22" dur="2000"/>
                                        <p:tgtEl>
                                          <p:spTgt spid="4">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animEffect transition="in" filter="fade">
                                      <p:cBhvr>
                                        <p:cTn id="27" dur="2000"/>
                                        <p:tgtEl>
                                          <p:spTgt spid="4">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4">
                                            <p:txEl>
                                              <p:pRg st="3" end="3"/>
                                            </p:txEl>
                                          </p:spTgt>
                                        </p:tgtEl>
                                        <p:attrNameLst>
                                          <p:attrName>style.visibility</p:attrName>
                                        </p:attrNameLst>
                                      </p:cBhvr>
                                      <p:to>
                                        <p:strVal val="visible"/>
                                      </p:to>
                                    </p:set>
                                    <p:animEffect transition="in" filter="fade">
                                      <p:cBhvr>
                                        <p:cTn id="32" dur="2000"/>
                                        <p:tgtEl>
                                          <p:spTgt spid="4">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4">
                                            <p:txEl>
                                              <p:pRg st="4" end="4"/>
                                            </p:txEl>
                                          </p:spTgt>
                                        </p:tgtEl>
                                        <p:attrNameLst>
                                          <p:attrName>style.visibility</p:attrName>
                                        </p:attrNameLst>
                                      </p:cBhvr>
                                      <p:to>
                                        <p:strVal val="visible"/>
                                      </p:to>
                                    </p:set>
                                    <p:animEffect transition="in" filter="fade">
                                      <p:cBhvr>
                                        <p:cTn id="37" dur="2000"/>
                                        <p:tgtEl>
                                          <p:spTgt spid="4">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4">
                                            <p:txEl>
                                              <p:pRg st="5" end="5"/>
                                            </p:txEl>
                                          </p:spTgt>
                                        </p:tgtEl>
                                        <p:attrNameLst>
                                          <p:attrName>style.visibility</p:attrName>
                                        </p:attrNameLst>
                                      </p:cBhvr>
                                      <p:to>
                                        <p:strVal val="visible"/>
                                      </p:to>
                                    </p:set>
                                    <p:animEffect transition="in" filter="fade">
                                      <p:cBhvr>
                                        <p:cTn id="42" dur="2000"/>
                                        <p:tgtEl>
                                          <p:spTgt spid="4">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fade">
                                      <p:cBhvr>
                                        <p:cTn id="47" dur="2000"/>
                                        <p:tgtEl>
                                          <p:spTgt spid="4">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332656"/>
            <a:ext cx="8534400" cy="1368152"/>
          </a:xfrm>
        </p:spPr>
        <p:txBody>
          <a:bodyPr>
            <a:noAutofit/>
          </a:bodyPr>
          <a:lstStyle/>
          <a:p>
            <a:r>
              <a:rPr lang="fr-FR" sz="3200" b="1" dirty="0" smtClean="0">
                <a:latin typeface="Times New Roman" pitchFamily="18" charset="0"/>
                <a:cs typeface="Times New Roman" pitchFamily="18" charset="0"/>
              </a:rPr>
              <a:t>La régulation de la </a:t>
            </a:r>
            <a:r>
              <a:rPr lang="fr-FR" sz="3200" b="1" dirty="0" err="1" smtClean="0">
                <a:latin typeface="Times New Roman" pitchFamily="18" charset="0"/>
                <a:cs typeface="Times New Roman" pitchFamily="18" charset="0"/>
              </a:rPr>
              <a:t>neurogenèse</a:t>
            </a:r>
            <a:r>
              <a:rPr lang="fr-FR" sz="3200" b="1" dirty="0" smtClean="0">
                <a:latin typeface="Times New Roman" pitchFamily="18" charset="0"/>
                <a:cs typeface="Times New Roman" pitchFamily="18" charset="0"/>
              </a:rPr>
              <a:t> par l’activité </a:t>
            </a:r>
            <a:r>
              <a:rPr lang="fr-FR" sz="3200" b="1" dirty="0" err="1" smtClean="0">
                <a:latin typeface="Times New Roman" pitchFamily="18" charset="0"/>
                <a:cs typeface="Times New Roman" pitchFamily="18" charset="0"/>
              </a:rPr>
              <a:t>wnt</a:t>
            </a:r>
            <a:r>
              <a:rPr lang="fr-FR" sz="3200" b="1" dirty="0" smtClean="0">
                <a:latin typeface="Times New Roman" pitchFamily="18" charset="0"/>
                <a:cs typeface="Times New Roman" pitchFamily="18" charset="0"/>
              </a:rPr>
              <a:t> canonique</a:t>
            </a:r>
            <a:r>
              <a:rPr lang="fr-FR" sz="3200" dirty="0" smtClean="0">
                <a:latin typeface="Times New Roman" pitchFamily="18" charset="0"/>
                <a:cs typeface="Times New Roman" pitchFamily="18" charset="0"/>
              </a:rPr>
              <a:t/>
            </a:r>
            <a:br>
              <a:rPr lang="fr-FR" sz="3200" dirty="0" smtClean="0">
                <a:latin typeface="Times New Roman" pitchFamily="18" charset="0"/>
                <a:cs typeface="Times New Roman" pitchFamily="18" charset="0"/>
              </a:rPr>
            </a:br>
            <a:endParaRPr lang="fr-FR" sz="3200" dirty="0"/>
          </a:p>
        </p:txBody>
      </p:sp>
      <p:sp>
        <p:nvSpPr>
          <p:cNvPr id="3" name="Espace réservé du contenu 2"/>
          <p:cNvSpPr>
            <a:spLocks noGrp="1"/>
          </p:cNvSpPr>
          <p:nvPr>
            <p:ph sz="quarter" idx="1"/>
          </p:nvPr>
        </p:nvSpPr>
        <p:spPr>
          <a:xfrm>
            <a:off x="301752" y="2204864"/>
            <a:ext cx="8503920" cy="2448272"/>
          </a:xfrm>
        </p:spPr>
        <p:style>
          <a:lnRef idx="1">
            <a:schemeClr val="accent1"/>
          </a:lnRef>
          <a:fillRef idx="3">
            <a:schemeClr val="accent1"/>
          </a:fillRef>
          <a:effectRef idx="2">
            <a:schemeClr val="accent1"/>
          </a:effectRef>
          <a:fontRef idx="minor">
            <a:schemeClr val="lt1"/>
          </a:fontRef>
        </p:style>
        <p:txBody>
          <a:bodyPr>
            <a:normAutofit lnSpcReduction="10000"/>
          </a:bodyPr>
          <a:lstStyle/>
          <a:p>
            <a:pPr marL="0" indent="0" algn="ctr">
              <a:buNone/>
            </a:pPr>
            <a:r>
              <a:rPr lang="fr-FR" b="1" dirty="0" smtClean="0">
                <a:solidFill>
                  <a:schemeClr val="tx1"/>
                </a:solidFill>
                <a:latin typeface="Times New Roman" pitchFamily="18" charset="0"/>
                <a:cs typeface="Times New Roman" pitchFamily="18" charset="0"/>
              </a:rPr>
              <a:t>La couche de neurones post-mitotiques à E13 dans la marge extérieure de la paroi corticale latérale des mutants D6-CLEF  est plus mince et irrégulière, comme visualisé par </a:t>
            </a:r>
            <a:r>
              <a:rPr lang="fr-FR" b="1" dirty="0" err="1" smtClean="0">
                <a:solidFill>
                  <a:schemeClr val="tx1"/>
                </a:solidFill>
                <a:latin typeface="Times New Roman" pitchFamily="18" charset="0"/>
                <a:cs typeface="Times New Roman" pitchFamily="18" charset="0"/>
              </a:rPr>
              <a:t>NeuN</a:t>
            </a:r>
            <a:r>
              <a:rPr lang="fr-FR" b="1" dirty="0" smtClean="0">
                <a:solidFill>
                  <a:schemeClr val="tx1"/>
                </a:solidFill>
                <a:latin typeface="Times New Roman" pitchFamily="18" charset="0"/>
                <a:cs typeface="Times New Roman" pitchFamily="18" charset="0"/>
              </a:rPr>
              <a:t>, Tuj1 et TBR1 immunofluorescence chez la souris D6-CLEF .</a:t>
            </a:r>
          </a:p>
          <a:p>
            <a:pPr marL="0" indent="0" algn="ctr">
              <a:buNone/>
            </a:pPr>
            <a:r>
              <a:rPr lang="fr-FR" b="1" dirty="0" smtClean="0">
                <a:solidFill>
                  <a:schemeClr val="tx1"/>
                </a:solidFill>
                <a:latin typeface="Times New Roman" pitchFamily="18" charset="0"/>
                <a:cs typeface="Times New Roman" pitchFamily="18" charset="0"/>
              </a:rPr>
              <a:t>(fig. 6A-C, E-G, I, L)</a:t>
            </a:r>
          </a:p>
          <a:p>
            <a:pPr>
              <a:buNone/>
            </a:pPr>
            <a:endParaRPr lang="fr-FR"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p:cNvPicPr>
            <a:picLocks/>
          </p:cNvPicPr>
          <p:nvPr/>
        </p:nvPicPr>
        <p:blipFill>
          <a:blip r:embed="rId2" cstate="print"/>
          <a:srcRect r="71880" b="74149"/>
          <a:stretch>
            <a:fillRect/>
          </a:stretch>
        </p:blipFill>
        <p:spPr bwMode="auto">
          <a:xfrm>
            <a:off x="323528" y="188640"/>
            <a:ext cx="4189239" cy="3039746"/>
          </a:xfrm>
          <a:prstGeom prst="rect">
            <a:avLst/>
          </a:prstGeom>
          <a:noFill/>
          <a:ln w="9525">
            <a:noFill/>
            <a:miter lim="800000"/>
            <a:headEnd/>
            <a:tailEnd/>
          </a:ln>
        </p:spPr>
      </p:pic>
      <p:pic>
        <p:nvPicPr>
          <p:cNvPr id="3" name="Image 2"/>
          <p:cNvPicPr/>
          <p:nvPr/>
        </p:nvPicPr>
        <p:blipFill>
          <a:blip r:embed="rId2" cstate="print"/>
          <a:srcRect l="50804" r="24859" b="74863"/>
          <a:stretch>
            <a:fillRect/>
          </a:stretch>
        </p:blipFill>
        <p:spPr bwMode="auto">
          <a:xfrm>
            <a:off x="4860032" y="0"/>
            <a:ext cx="3927412" cy="2996952"/>
          </a:xfrm>
          <a:prstGeom prst="rect">
            <a:avLst/>
          </a:prstGeom>
          <a:noFill/>
          <a:ln w="9525">
            <a:noFill/>
            <a:miter lim="800000"/>
            <a:headEnd/>
            <a:tailEnd/>
          </a:ln>
        </p:spPr>
      </p:pic>
      <p:pic>
        <p:nvPicPr>
          <p:cNvPr id="4" name="Espace réservé du contenu 3"/>
          <p:cNvPicPr>
            <a:picLocks/>
          </p:cNvPicPr>
          <p:nvPr/>
        </p:nvPicPr>
        <p:blipFill>
          <a:blip r:embed="rId2" cstate="print"/>
          <a:srcRect t="23991" r="73259" b="50673"/>
          <a:stretch>
            <a:fillRect/>
          </a:stretch>
        </p:blipFill>
        <p:spPr bwMode="auto">
          <a:xfrm>
            <a:off x="214282" y="3356992"/>
            <a:ext cx="4000528" cy="2858058"/>
          </a:xfrm>
          <a:prstGeom prst="rect">
            <a:avLst/>
          </a:prstGeom>
          <a:noFill/>
          <a:ln w="9525">
            <a:noFill/>
            <a:miter lim="800000"/>
            <a:headEnd/>
            <a:tailEnd/>
          </a:ln>
        </p:spPr>
      </p:pic>
      <p:pic>
        <p:nvPicPr>
          <p:cNvPr id="5" name="Image 4"/>
          <p:cNvPicPr/>
          <p:nvPr/>
        </p:nvPicPr>
        <p:blipFill>
          <a:blip r:embed="rId2" cstate="print"/>
          <a:srcRect l="51078" t="25336" r="24859" b="50224"/>
          <a:stretch>
            <a:fillRect/>
          </a:stretch>
        </p:blipFill>
        <p:spPr bwMode="auto">
          <a:xfrm>
            <a:off x="4857752" y="3458460"/>
            <a:ext cx="4071966" cy="289949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0"/>
            <a:ext cx="8534400" cy="1340768"/>
          </a:xfrm>
        </p:spPr>
        <p:txBody>
          <a:bodyPr>
            <a:noAutofit/>
          </a:bodyPr>
          <a:lstStyle/>
          <a:p>
            <a:r>
              <a:rPr lang="fr-FR" sz="2000" dirty="0" smtClean="0"/>
              <a:t>Détail de la paroi corticale latérale montrant les neurones post-mitotiques avec moins de </a:t>
            </a:r>
            <a:r>
              <a:rPr lang="fr-FR" sz="2000" dirty="0" err="1" smtClean="0"/>
              <a:t>NeuN</a:t>
            </a:r>
            <a:r>
              <a:rPr lang="fr-FR" sz="2000" dirty="0" smtClean="0"/>
              <a:t> positivement colorées  chez la souris D6-CLEF</a:t>
            </a:r>
            <a:br>
              <a:rPr lang="fr-FR" sz="2000" dirty="0" smtClean="0"/>
            </a:br>
            <a:endParaRPr lang="fr-FR" sz="2000" dirty="0"/>
          </a:p>
        </p:txBody>
      </p:sp>
      <p:pic>
        <p:nvPicPr>
          <p:cNvPr id="4" name="Espace réservé du contenu 3"/>
          <p:cNvPicPr>
            <a:picLocks noGrp="1"/>
          </p:cNvPicPr>
          <p:nvPr>
            <p:ph sz="quarter" idx="1"/>
          </p:nvPr>
        </p:nvPicPr>
        <p:blipFill>
          <a:blip r:embed="rId2" cstate="print"/>
          <a:srcRect t="49327" r="72165"/>
          <a:stretch>
            <a:fillRect/>
          </a:stretch>
        </p:blipFill>
        <p:spPr bwMode="auto">
          <a:xfrm rot="5400000">
            <a:off x="2553345" y="335087"/>
            <a:ext cx="3280717" cy="4572000"/>
          </a:xfrm>
          <a:prstGeom prst="rect">
            <a:avLst/>
          </a:prstGeom>
          <a:noFill/>
          <a:ln w="9525">
            <a:noFill/>
            <a:miter lim="800000"/>
            <a:headEnd/>
            <a:tailEnd/>
          </a:ln>
        </p:spPr>
      </p:pic>
      <p:sp>
        <p:nvSpPr>
          <p:cNvPr id="5" name="Rectangle à coins arrondis 4"/>
          <p:cNvSpPr/>
          <p:nvPr/>
        </p:nvSpPr>
        <p:spPr>
          <a:xfrm>
            <a:off x="179512" y="4437112"/>
            <a:ext cx="8712968" cy="194421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La discontinuité de la </a:t>
            </a:r>
            <a:r>
              <a:rPr lang="fr-FR" sz="2400" b="1" dirty="0" err="1" smtClean="0">
                <a:solidFill>
                  <a:schemeClr val="tx1"/>
                </a:solidFill>
                <a:latin typeface="Times New Roman" pitchFamily="18" charset="0"/>
                <a:cs typeface="Times New Roman" pitchFamily="18" charset="0"/>
              </a:rPr>
              <a:t>preplate</a:t>
            </a:r>
            <a:r>
              <a:rPr lang="fr-FR" sz="2400" b="1" dirty="0" smtClean="0">
                <a:solidFill>
                  <a:schemeClr val="tx1"/>
                </a:solidFill>
                <a:latin typeface="Times New Roman" pitchFamily="18" charset="0"/>
                <a:cs typeface="Times New Roman" pitchFamily="18" charset="0"/>
              </a:rPr>
              <a:t> a probablement été causée par une expression chez la  D6-CLEF dans la zone post-mitotique et elle est également traduite par la présence de cellules </a:t>
            </a:r>
            <a:r>
              <a:rPr lang="fr-FR" sz="2400" b="1" dirty="0" err="1" smtClean="0">
                <a:solidFill>
                  <a:schemeClr val="tx1"/>
                </a:solidFill>
                <a:latin typeface="Times New Roman" pitchFamily="18" charset="0"/>
                <a:cs typeface="Times New Roman" pitchFamily="18" charset="0"/>
              </a:rPr>
              <a:t>progénitrices</a:t>
            </a:r>
            <a:r>
              <a:rPr lang="fr-FR" sz="2400" b="1" dirty="0" smtClean="0">
                <a:solidFill>
                  <a:schemeClr val="tx1"/>
                </a:solidFill>
                <a:latin typeface="Times New Roman" pitchFamily="18" charset="0"/>
                <a:cs typeface="Times New Roman" pitchFamily="18" charset="0"/>
              </a:rPr>
              <a:t> ectopiques dans la couche </a:t>
            </a:r>
            <a:r>
              <a:rPr lang="fr-FR" sz="2400" b="1" dirty="0" err="1" smtClean="0">
                <a:solidFill>
                  <a:schemeClr val="tx1"/>
                </a:solidFill>
                <a:latin typeface="Times New Roman" pitchFamily="18" charset="0"/>
                <a:cs typeface="Times New Roman" pitchFamily="18" charset="0"/>
              </a:rPr>
              <a:t>postmitotique</a:t>
            </a:r>
            <a:r>
              <a:rPr lang="fr-FR" sz="2400" b="1" dirty="0" smtClean="0">
                <a:solidFill>
                  <a:schemeClr val="tx1"/>
                </a:solidFill>
                <a:latin typeface="Times New Roman" pitchFamily="18" charset="0"/>
                <a:cs typeface="Times New Roman" pitchFamily="18" charset="0"/>
              </a:rPr>
              <a:t> qui sont normalement situé dans le VZ et SVZ</a:t>
            </a:r>
            <a:r>
              <a:rPr lang="fr-FR" sz="2400" b="1" dirty="0" smtClean="0">
                <a:latin typeface="Times New Roman" pitchFamily="18" charset="0"/>
                <a:cs typeface="Times New Roman" pitchFamily="18" charset="0"/>
              </a:rPr>
              <a:t>.</a:t>
            </a:r>
          </a:p>
          <a:p>
            <a:pPr algn="ctr"/>
            <a:endParaRPr lang="fr-FR"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space réservé du contenu 3"/>
          <p:cNvPicPr>
            <a:picLocks/>
          </p:cNvPicPr>
          <p:nvPr/>
        </p:nvPicPr>
        <p:blipFill>
          <a:blip r:embed="rId2" cstate="print"/>
          <a:srcRect l="74029" r="-95" b="74382"/>
          <a:stretch>
            <a:fillRect/>
          </a:stretch>
        </p:blipFill>
        <p:spPr bwMode="auto">
          <a:xfrm>
            <a:off x="251520" y="260648"/>
            <a:ext cx="3714776" cy="3223260"/>
          </a:xfrm>
          <a:prstGeom prst="rect">
            <a:avLst/>
          </a:prstGeom>
          <a:noFill/>
          <a:ln w="9525">
            <a:noFill/>
            <a:miter lim="800000"/>
            <a:headEnd/>
            <a:tailEnd/>
          </a:ln>
        </p:spPr>
      </p:pic>
      <p:pic>
        <p:nvPicPr>
          <p:cNvPr id="3" name="Image 2"/>
          <p:cNvPicPr/>
          <p:nvPr/>
        </p:nvPicPr>
        <p:blipFill>
          <a:blip r:embed="rId2" cstate="print"/>
          <a:srcRect l="74029" t="24494" r="-121" b="49663"/>
          <a:stretch>
            <a:fillRect/>
          </a:stretch>
        </p:blipFill>
        <p:spPr bwMode="auto">
          <a:xfrm>
            <a:off x="4537799" y="260648"/>
            <a:ext cx="4357718" cy="3177882"/>
          </a:xfrm>
          <a:prstGeom prst="rect">
            <a:avLst/>
          </a:prstGeom>
          <a:noFill/>
          <a:ln w="9525">
            <a:noFill/>
            <a:miter lim="800000"/>
            <a:headEnd/>
            <a:tailEnd/>
          </a:ln>
        </p:spPr>
      </p:pic>
      <p:sp>
        <p:nvSpPr>
          <p:cNvPr id="4" name="Rectangle à coins arrondis 3"/>
          <p:cNvSpPr/>
          <p:nvPr/>
        </p:nvSpPr>
        <p:spPr>
          <a:xfrm>
            <a:off x="539552" y="4005064"/>
            <a:ext cx="8208912" cy="2232248"/>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r>
              <a:rPr lang="fr-FR" sz="2400" b="1" dirty="0" smtClean="0">
                <a:solidFill>
                  <a:schemeClr val="tx1"/>
                </a:solidFill>
                <a:latin typeface="Times New Roman" pitchFamily="18" charset="0"/>
                <a:cs typeface="Times New Roman" pitchFamily="18" charset="0"/>
              </a:rPr>
              <a:t>Hes5 (D) cellules à </a:t>
            </a:r>
            <a:r>
              <a:rPr lang="fr-FR" sz="2400" b="1" dirty="0" err="1" smtClean="0">
                <a:solidFill>
                  <a:schemeClr val="tx1"/>
                </a:solidFill>
                <a:latin typeface="Times New Roman" pitchFamily="18" charset="0"/>
                <a:cs typeface="Times New Roman" pitchFamily="18" charset="0"/>
              </a:rPr>
              <a:t>ARNm</a:t>
            </a:r>
            <a:r>
              <a:rPr lang="fr-FR" sz="2400" b="1" dirty="0" smtClean="0">
                <a:solidFill>
                  <a:schemeClr val="tx1"/>
                </a:solidFill>
                <a:latin typeface="Times New Roman" pitchFamily="18" charset="0"/>
                <a:cs typeface="Times New Roman" pitchFamily="18" charset="0"/>
              </a:rPr>
              <a:t>-positifs sont trouvées dans des positions ectopiques dans la couche de </a:t>
            </a:r>
            <a:r>
              <a:rPr lang="fr-FR" sz="2400" b="1" dirty="0" err="1" smtClean="0">
                <a:solidFill>
                  <a:schemeClr val="tx1"/>
                </a:solidFill>
                <a:latin typeface="Times New Roman" pitchFamily="18" charset="0"/>
                <a:cs typeface="Times New Roman" pitchFamily="18" charset="0"/>
              </a:rPr>
              <a:t>postmitotique</a:t>
            </a:r>
            <a:r>
              <a:rPr lang="fr-FR" sz="2400" b="1" dirty="0" smtClean="0">
                <a:solidFill>
                  <a:schemeClr val="tx1"/>
                </a:solidFill>
                <a:latin typeface="Times New Roman" pitchFamily="18" charset="0"/>
                <a:cs typeface="Times New Roman" pitchFamily="18" charset="0"/>
              </a:rPr>
              <a:t> dans D6-CLEF </a:t>
            </a:r>
            <a:r>
              <a:rPr lang="fr-FR" sz="2400" b="1" dirty="0" smtClean="0">
                <a:solidFill>
                  <a:schemeClr val="bg1"/>
                </a:solidFill>
                <a:latin typeface="Times New Roman" pitchFamily="18" charset="0"/>
                <a:cs typeface="Times New Roman" pitchFamily="18" charset="0"/>
              </a:rPr>
              <a:t>(flèches dans la figure H)</a:t>
            </a:r>
          </a:p>
          <a:p>
            <a:r>
              <a:rPr lang="fr-FR" sz="2400" b="1" dirty="0" smtClean="0">
                <a:solidFill>
                  <a:schemeClr val="tx1"/>
                </a:solidFill>
                <a:latin typeface="Times New Roman" pitchFamily="18" charset="0"/>
                <a:cs typeface="Times New Roman" pitchFamily="18" charset="0"/>
              </a:rPr>
              <a:t>Contrairement à (la D6-</a:t>
            </a:r>
            <a:r>
              <a:rPr lang="fr-FR" sz="2400" b="1" dirty="0" err="1" smtClean="0">
                <a:solidFill>
                  <a:schemeClr val="tx1"/>
                </a:solidFill>
                <a:latin typeface="Times New Roman" pitchFamily="18" charset="0"/>
                <a:cs typeface="Times New Roman" pitchFamily="18" charset="0"/>
              </a:rPr>
              <a:t>Cre</a:t>
            </a:r>
            <a:r>
              <a:rPr lang="fr-FR" sz="2400" b="1" dirty="0" smtClean="0">
                <a:solidFill>
                  <a:schemeClr val="tx1"/>
                </a:solidFill>
                <a:latin typeface="Times New Roman" pitchFamily="18" charset="0"/>
                <a:cs typeface="Times New Roman" pitchFamily="18" charset="0"/>
              </a:rPr>
              <a:t>/β-</a:t>
            </a:r>
            <a:r>
              <a:rPr lang="fr-FR" sz="2400" b="1" dirty="0" err="1" smtClean="0">
                <a:solidFill>
                  <a:schemeClr val="tx1"/>
                </a:solidFill>
                <a:latin typeface="Times New Roman" pitchFamily="18" charset="0"/>
                <a:cs typeface="Times New Roman" pitchFamily="18" charset="0"/>
              </a:rPr>
              <a:t>catenin</a:t>
            </a:r>
            <a:r>
              <a:rPr lang="fr-FR" sz="2400" b="1" dirty="0" smtClean="0">
                <a:solidFill>
                  <a:schemeClr val="tx1"/>
                </a:solidFill>
                <a:latin typeface="Times New Roman" pitchFamily="18" charset="0"/>
                <a:cs typeface="Times New Roman" pitchFamily="18" charset="0"/>
              </a:rPr>
              <a:t> ) où  la coloration des jonctions adhérentes apicales  n'a pas été modifié</a:t>
            </a:r>
            <a:r>
              <a:rPr lang="fr-FR" sz="2400" dirty="0" smtClean="0"/>
              <a:t>.</a:t>
            </a:r>
          </a:p>
          <a:p>
            <a:endParaRPr lang="fr-FR" sz="2800" b="1" dirty="0">
              <a:solidFill>
                <a:schemeClr val="bg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normAutofit lnSpcReduction="10000"/>
          </a:bodyPr>
          <a:lstStyle/>
          <a:p>
            <a:pPr marL="0" indent="0">
              <a:buNone/>
            </a:pPr>
            <a:r>
              <a:rPr lang="fr-FR" sz="2800" b="1" i="1" u="sng" dirty="0" smtClean="0">
                <a:solidFill>
                  <a:srgbClr val="7030A0"/>
                </a:solidFill>
                <a:latin typeface="Times New Roman" pitchFamily="18" charset="0"/>
                <a:cs typeface="Times New Roman" pitchFamily="18" charset="0"/>
              </a:rPr>
              <a:t>En résumé</a:t>
            </a:r>
            <a:r>
              <a:rPr lang="fr-FR" sz="2800" dirty="0" smtClean="0">
                <a:latin typeface="Times New Roman" pitchFamily="18" charset="0"/>
                <a:cs typeface="Times New Roman" pitchFamily="18" charset="0"/>
              </a:rPr>
              <a:t>, l’activité canonique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est soutenue dans les délais murales corticaux latérales pendant la vague de la </a:t>
            </a:r>
            <a:r>
              <a:rPr lang="fr-FR" sz="2800" dirty="0" err="1" smtClean="0">
                <a:latin typeface="Times New Roman" pitchFamily="18" charset="0"/>
                <a:cs typeface="Times New Roman" pitchFamily="18" charset="0"/>
              </a:rPr>
              <a:t>neurogenèse</a:t>
            </a:r>
            <a:r>
              <a:rPr lang="fr-FR" sz="2800" dirty="0" smtClean="0">
                <a:latin typeface="Times New Roman" pitchFamily="18" charset="0"/>
                <a:cs typeface="Times New Roman" pitchFamily="18" charset="0"/>
              </a:rPr>
              <a:t> et prend en charge le modèle de corrélation entre la progression de la </a:t>
            </a:r>
            <a:r>
              <a:rPr lang="fr-FR" sz="2800" dirty="0" err="1" smtClean="0">
                <a:latin typeface="Times New Roman" pitchFamily="18" charset="0"/>
                <a:cs typeface="Times New Roman" pitchFamily="18" charset="0"/>
              </a:rPr>
              <a:t>neurogenèse</a:t>
            </a:r>
            <a:r>
              <a:rPr lang="fr-FR" sz="2800" dirty="0" smtClean="0">
                <a:latin typeface="Times New Roman" pitchFamily="18" charset="0"/>
                <a:cs typeface="Times New Roman" pitchFamily="18" charset="0"/>
              </a:rPr>
              <a:t> et le retrait de la Wnt.</a:t>
            </a:r>
          </a:p>
          <a:p>
            <a:pPr marL="0" indent="0">
              <a:buNone/>
            </a:pPr>
            <a:r>
              <a:rPr lang="fr-FR" sz="2800" b="1" i="1" u="sng" dirty="0" smtClean="0">
                <a:solidFill>
                  <a:srgbClr val="7030A0"/>
                </a:solidFill>
                <a:latin typeface="Times New Roman" pitchFamily="18" charset="0"/>
                <a:cs typeface="Times New Roman" pitchFamily="18" charset="0"/>
              </a:rPr>
              <a:t>On peut en conclure </a:t>
            </a:r>
            <a:r>
              <a:rPr lang="fr-FR" sz="2800" dirty="0" smtClean="0">
                <a:latin typeface="Times New Roman" pitchFamily="18" charset="0"/>
                <a:cs typeface="Times New Roman" pitchFamily="18" charset="0"/>
              </a:rPr>
              <a:t>que la disparition progressive de l'activité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est une condition préalable à l'initiation de la </a:t>
            </a:r>
            <a:r>
              <a:rPr lang="fr-FR" sz="2800" dirty="0" err="1" smtClean="0">
                <a:latin typeface="Times New Roman" pitchFamily="18" charset="0"/>
                <a:cs typeface="Times New Roman" pitchFamily="18" charset="0"/>
              </a:rPr>
              <a:t>neurogenèse</a:t>
            </a:r>
            <a:r>
              <a:rPr lang="fr-FR" sz="2800" dirty="0" smtClean="0">
                <a:latin typeface="Times New Roman" pitchFamily="18" charset="0"/>
                <a:cs typeface="Times New Roman" pitchFamily="18" charset="0"/>
              </a:rPr>
              <a:t> dans le cortex. Ainsi, la disparition progressive des </a:t>
            </a:r>
            <a:r>
              <a:rPr lang="fr-FR" sz="2800" dirty="0" err="1" smtClean="0">
                <a:latin typeface="Times New Roman" pitchFamily="18" charset="0"/>
                <a:cs typeface="Times New Roman" pitchFamily="18" charset="0"/>
              </a:rPr>
              <a:t>Wnt</a:t>
            </a:r>
            <a:r>
              <a:rPr lang="fr-FR" sz="2800" dirty="0" smtClean="0">
                <a:latin typeface="Times New Roman" pitchFamily="18" charset="0"/>
                <a:cs typeface="Times New Roman" pitchFamily="18" charset="0"/>
              </a:rPr>
              <a:t> du latéral à la paroi corticale médiale peut expliquer la vague complémentaire de la </a:t>
            </a:r>
            <a:r>
              <a:rPr lang="fr-FR" sz="2800" dirty="0" err="1" smtClean="0">
                <a:latin typeface="Times New Roman" pitchFamily="18" charset="0"/>
                <a:cs typeface="Times New Roman" pitchFamily="18" charset="0"/>
              </a:rPr>
              <a:t>neurogenèse</a:t>
            </a:r>
            <a:r>
              <a:rPr lang="fr-FR" sz="2800" dirty="0" smtClean="0">
                <a:latin typeface="Times New Roman" pitchFamily="18" charset="0"/>
                <a:cs typeface="Times New Roman" pitchFamily="18" charset="0"/>
              </a:rPr>
              <a:t>.</a:t>
            </a:r>
          </a:p>
          <a:p>
            <a:pPr>
              <a:buFont typeface="Wingdings" pitchFamily="2" charset="2"/>
              <a:buChar char="Ø"/>
            </a:pPr>
            <a:endParaRPr lang="fr-FR" dirty="0" smtClean="0"/>
          </a:p>
          <a:p>
            <a:endParaRPr lang="fr-FR"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z="3600" b="1" i="1" dirty="0" smtClean="0">
                <a:latin typeface="Times New Roman" pitchFamily="18" charset="0"/>
                <a:cs typeface="Times New Roman" pitchFamily="18" charset="0"/>
              </a:rPr>
              <a:t>Discussion</a:t>
            </a:r>
            <a:r>
              <a:rPr lang="fr-FR" dirty="0" smtClean="0"/>
              <a:t> </a:t>
            </a:r>
            <a:endParaRPr lang="fr-FR" dirty="0"/>
          </a:p>
        </p:txBody>
      </p:sp>
      <p:sp>
        <p:nvSpPr>
          <p:cNvPr id="3" name="Espace réservé du contenu 2"/>
          <p:cNvSpPr>
            <a:spLocks noGrp="1"/>
          </p:cNvSpPr>
          <p:nvPr>
            <p:ph sz="quarter" idx="1"/>
          </p:nvPr>
        </p:nvSpPr>
        <p:spPr/>
        <p:txBody>
          <a:bodyPr>
            <a:normAutofit fontScale="77500" lnSpcReduction="20000"/>
          </a:bodyPr>
          <a:lstStyle/>
          <a:p>
            <a:pPr>
              <a:buFont typeface="Wingdings" pitchFamily="2" charset="2"/>
              <a:buChar char="Ø"/>
            </a:pPr>
            <a:r>
              <a:rPr lang="fr-FR" b="1" i="1" dirty="0" err="1" smtClean="0">
                <a:solidFill>
                  <a:srgbClr val="7030A0"/>
                </a:solidFill>
                <a:latin typeface="Times New Roman" pitchFamily="18" charset="0"/>
                <a:cs typeface="Times New Roman" pitchFamily="18" charset="0"/>
              </a:rPr>
              <a:t>Wnt</a:t>
            </a:r>
            <a:r>
              <a:rPr lang="fr-FR" b="1" i="1" dirty="0" smtClean="0">
                <a:solidFill>
                  <a:srgbClr val="7030A0"/>
                </a:solidFill>
                <a:latin typeface="Times New Roman" pitchFamily="18" charset="0"/>
                <a:cs typeface="Times New Roman" pitchFamily="18" charset="0"/>
              </a:rPr>
              <a:t> et la cascade </a:t>
            </a:r>
            <a:r>
              <a:rPr lang="fr-FR" b="1" i="1" dirty="0" err="1" smtClean="0">
                <a:solidFill>
                  <a:srgbClr val="7030A0"/>
                </a:solidFill>
                <a:latin typeface="Times New Roman" pitchFamily="18" charset="0"/>
                <a:cs typeface="Times New Roman" pitchFamily="18" charset="0"/>
              </a:rPr>
              <a:t>neurogenique</a:t>
            </a:r>
            <a:endParaRPr lang="fr-FR" b="1" i="1" dirty="0" smtClean="0">
              <a:solidFill>
                <a:srgbClr val="7030A0"/>
              </a:solidFill>
              <a:latin typeface="Times New Roman" pitchFamily="18" charset="0"/>
              <a:cs typeface="Times New Roman" pitchFamily="18" charset="0"/>
            </a:endParaRPr>
          </a:p>
          <a:p>
            <a:pPr marL="627063" indent="-361950">
              <a:buFont typeface="Wingdings" pitchFamily="2" charset="2"/>
              <a:buChar char="§"/>
            </a:pPr>
            <a:r>
              <a:rPr lang="fr-FR" i="1" dirty="0" smtClean="0">
                <a:latin typeface="Times New Roman" pitchFamily="18" charset="0"/>
                <a:cs typeface="Times New Roman" pitchFamily="18" charset="0"/>
              </a:rPr>
              <a:t>Il a été démontré que</a:t>
            </a:r>
            <a:r>
              <a:rPr lang="fr-FR" dirty="0" smtClean="0">
                <a:latin typeface="Times New Roman" pitchFamily="18" charset="0"/>
                <a:cs typeface="Times New Roman" pitchFamily="18" charset="0"/>
              </a:rPr>
              <a:t>:</a:t>
            </a:r>
          </a:p>
          <a:p>
            <a:r>
              <a:rPr lang="fr-FR" dirty="0" smtClean="0">
                <a:latin typeface="Times New Roman" pitchFamily="18" charset="0"/>
                <a:cs typeface="Times New Roman" pitchFamily="18" charset="0"/>
              </a:rPr>
              <a:t> Chez les BAT- Gal que le gradient de l'activité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dans le télencéphale  se fait du pôle antérieur vers le  pôle postérieur,</a:t>
            </a:r>
          </a:p>
          <a:p>
            <a:r>
              <a:rPr lang="fr-FR" dirty="0" smtClean="0">
                <a:latin typeface="Times New Roman" pitchFamily="18" charset="0"/>
                <a:cs typeface="Times New Roman" pitchFamily="18" charset="0"/>
              </a:rPr>
              <a:t>L’activité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canonique  est nécessaire dans la période critique de l'initiation de la neurogenèse,  </a:t>
            </a:r>
          </a:p>
          <a:p>
            <a:r>
              <a:rPr lang="fr-FR" dirty="0" smtClean="0">
                <a:latin typeface="Times New Roman" pitchFamily="18" charset="0"/>
                <a:cs typeface="Times New Roman" pitchFamily="18" charset="0"/>
              </a:rPr>
              <a:t>Au début de la neurogenèse , les </a:t>
            </a:r>
            <a:r>
              <a:rPr lang="fr-FR" dirty="0" err="1" smtClean="0">
                <a:latin typeface="Times New Roman" pitchFamily="18" charset="0"/>
                <a:cs typeface="Times New Roman" pitchFamily="18" charset="0"/>
              </a:rPr>
              <a:t>neuro</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progéniteurs</a:t>
            </a:r>
            <a:r>
              <a:rPr lang="fr-FR" dirty="0" smtClean="0">
                <a:latin typeface="Times New Roman" pitchFamily="18" charset="0"/>
                <a:cs typeface="Times New Roman" pitchFamily="18" charset="0"/>
              </a:rPr>
              <a:t>  se divisent symétriquement  pour donner cellules gliales radiales</a:t>
            </a:r>
          </a:p>
          <a:p>
            <a:r>
              <a:rPr lang="fr-FR" dirty="0" smtClean="0">
                <a:latin typeface="Times New Roman" pitchFamily="18" charset="0"/>
                <a:cs typeface="Times New Roman" pitchFamily="18" charset="0"/>
              </a:rPr>
              <a:t>La progression de la neurogenèse  est un processus graduel qui débute du pôle antérieur du télencéphale  vers les zones postérieures et médianes . </a:t>
            </a:r>
          </a:p>
          <a:p>
            <a:r>
              <a:rPr lang="fr-FR" dirty="0" smtClean="0">
                <a:latin typeface="Times New Roman" pitchFamily="18" charset="0"/>
                <a:cs typeface="Times New Roman" pitchFamily="18" charset="0"/>
              </a:rPr>
              <a:t>L' initiation à la neurogenèse dépend de l’affaiblissement progressif de la signalisation canonique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a:t>
            </a:r>
          </a:p>
          <a:p>
            <a:r>
              <a:rPr lang="fr-FR" dirty="0" smtClean="0">
                <a:latin typeface="Times New Roman" pitchFamily="18" charset="0"/>
                <a:cs typeface="Times New Roman" pitchFamily="18" charset="0"/>
              </a:rPr>
              <a:t>Une  signalisation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élevée peut induire la différenciation des </a:t>
            </a:r>
            <a:r>
              <a:rPr lang="fr-FR" dirty="0" err="1" smtClean="0">
                <a:latin typeface="Times New Roman" pitchFamily="18" charset="0"/>
                <a:cs typeface="Times New Roman" pitchFamily="18" charset="0"/>
              </a:rPr>
              <a:t>progéniteurs</a:t>
            </a:r>
            <a:r>
              <a:rPr lang="fr-FR" dirty="0" smtClean="0">
                <a:latin typeface="Times New Roman" pitchFamily="18" charset="0"/>
                <a:cs typeface="Times New Roman" pitchFamily="18" charset="0"/>
              </a:rPr>
              <a:t> neuronaux  et une prolifération accrue.</a:t>
            </a: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301752" y="500042"/>
            <a:ext cx="8534400" cy="1000132"/>
          </a:xfrm>
        </p:spPr>
        <p:txBody>
          <a:bodyPr>
            <a:normAutofit fontScale="90000"/>
          </a:bodyPr>
          <a:lstStyle/>
          <a:p>
            <a:r>
              <a:rPr lang="fr-FR" sz="3100" b="1" i="1" dirty="0" smtClean="0">
                <a:latin typeface="Times New Roman" pitchFamily="18" charset="0"/>
                <a:cs typeface="Times New Roman" pitchFamily="18" charset="0"/>
              </a:rPr>
              <a:t>Le gradient </a:t>
            </a:r>
            <a:r>
              <a:rPr lang="fr-FR" sz="3100" b="1" i="1" dirty="0" err="1" smtClean="0">
                <a:latin typeface="Times New Roman" pitchFamily="18" charset="0"/>
                <a:cs typeface="Times New Roman" pitchFamily="18" charset="0"/>
              </a:rPr>
              <a:t>Wnt</a:t>
            </a:r>
            <a:r>
              <a:rPr lang="fr-FR" sz="3100" b="1" i="1" dirty="0" smtClean="0">
                <a:latin typeface="Times New Roman" pitchFamily="18" charset="0"/>
                <a:cs typeface="Times New Roman" pitchFamily="18" charset="0"/>
              </a:rPr>
              <a:t> précise le développement et l'identité cellulaire dans le cortex et l'hippocampe:</a:t>
            </a:r>
            <a:r>
              <a:rPr lang="fr-FR" sz="3600" b="1" i="1" dirty="0" smtClean="0">
                <a:solidFill>
                  <a:srgbClr val="7030A0"/>
                </a:solidFill>
                <a:latin typeface="Times New Roman" pitchFamily="18" charset="0"/>
                <a:cs typeface="Times New Roman" pitchFamily="18" charset="0"/>
              </a:rPr>
              <a:t/>
            </a:r>
            <a:br>
              <a:rPr lang="fr-FR" sz="3600" b="1" i="1" dirty="0" smtClean="0">
                <a:solidFill>
                  <a:srgbClr val="7030A0"/>
                </a:solidFill>
                <a:latin typeface="Times New Roman" pitchFamily="18" charset="0"/>
                <a:cs typeface="Times New Roman" pitchFamily="18" charset="0"/>
              </a:rPr>
            </a:br>
            <a:endParaRPr lang="fr-FR" dirty="0"/>
          </a:p>
        </p:txBody>
      </p:sp>
      <p:sp>
        <p:nvSpPr>
          <p:cNvPr id="3" name="Espace réservé du contenu 2"/>
          <p:cNvSpPr>
            <a:spLocks noGrp="1"/>
          </p:cNvSpPr>
          <p:nvPr>
            <p:ph sz="quarter" idx="1"/>
          </p:nvPr>
        </p:nvSpPr>
        <p:spPr>
          <a:xfrm>
            <a:off x="301752" y="1857364"/>
            <a:ext cx="8503920" cy="4241684"/>
          </a:xfrm>
        </p:spPr>
        <p:txBody>
          <a:bodyPr>
            <a:normAutofit/>
          </a:bodyPr>
          <a:lstStyle/>
          <a:p>
            <a:r>
              <a:rPr lang="fr-FR" sz="2400" dirty="0" smtClean="0">
                <a:latin typeface="Times New Roman" pitchFamily="18" charset="0"/>
                <a:cs typeface="Times New Roman" pitchFamily="18" charset="0"/>
              </a:rPr>
              <a:t>Au cours du développement  de l’hippocampe , la présence de l'ourlet cortical est nécessaire et suffisante pour induire la formation de l'hippocampe et aussi sert de centre de signalisation qui exprime Wnt3a </a:t>
            </a:r>
          </a:p>
          <a:p>
            <a:r>
              <a:rPr lang="fr-FR" sz="2400" dirty="0" smtClean="0"/>
              <a:t>Dans le cortex cérébral,  la voie « β -</a:t>
            </a:r>
            <a:r>
              <a:rPr lang="fr-FR" sz="2400" dirty="0" err="1" smtClean="0"/>
              <a:t>caténine</a:t>
            </a:r>
            <a:r>
              <a:rPr lang="fr-FR" sz="2400" dirty="0" smtClean="0"/>
              <a:t>  active »  conduit à une sur- prolifération des </a:t>
            </a:r>
            <a:r>
              <a:rPr lang="fr-FR" sz="2400" dirty="0" err="1" smtClean="0"/>
              <a:t>progéniteurs</a:t>
            </a:r>
            <a:r>
              <a:rPr lang="fr-FR" sz="2400" dirty="0" smtClean="0"/>
              <a:t> corticaux.</a:t>
            </a:r>
          </a:p>
          <a:p>
            <a:r>
              <a:rPr lang="fr-FR" sz="2400" dirty="0" smtClean="0"/>
              <a:t>La signalisation </a:t>
            </a:r>
            <a:r>
              <a:rPr lang="fr-FR" sz="2400" dirty="0" err="1" smtClean="0"/>
              <a:t>Wnt</a:t>
            </a:r>
            <a:r>
              <a:rPr lang="fr-FR" sz="2400" dirty="0" smtClean="0"/>
              <a:t> β -</a:t>
            </a:r>
            <a:r>
              <a:rPr lang="fr-FR" sz="2400" dirty="0" err="1" smtClean="0"/>
              <a:t>caténine</a:t>
            </a:r>
            <a:r>
              <a:rPr lang="fr-FR" sz="2400" dirty="0" smtClean="0"/>
              <a:t>  précise le  destin cellulaire des neurones sensoriels et que les cellules sont dérivées de cellules souches de la crête neurale</a:t>
            </a:r>
            <a:endParaRPr lang="fr-FR" sz="2400" b="1" i="1" dirty="0">
              <a:solidFill>
                <a:srgbClr val="7030A0"/>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latin typeface="Times New Roman" pitchFamily="18" charset="0"/>
                <a:cs typeface="Times New Roman" pitchFamily="18" charset="0"/>
              </a:rPr>
              <a:t>Organisation de la couche corticale</a:t>
            </a:r>
            <a:endParaRPr lang="fr-FR" b="1" i="1" dirty="0">
              <a:latin typeface="Times New Roman" pitchFamily="18" charset="0"/>
              <a:cs typeface="Times New Roman" pitchFamily="18" charset="0"/>
            </a:endParaRPr>
          </a:p>
        </p:txBody>
      </p:sp>
      <p:sp>
        <p:nvSpPr>
          <p:cNvPr id="3" name="Espace réservé du contenu 2"/>
          <p:cNvSpPr>
            <a:spLocks noGrp="1"/>
          </p:cNvSpPr>
          <p:nvPr>
            <p:ph sz="quarter" idx="1"/>
          </p:nvPr>
        </p:nvSpPr>
        <p:spPr>
          <a:xfrm>
            <a:off x="395536" y="2204864"/>
            <a:ext cx="8503920" cy="3414120"/>
          </a:xfrm>
        </p:spPr>
        <p:txBody>
          <a:bodyPr/>
          <a:lstStyle/>
          <a:p>
            <a:r>
              <a:rPr lang="fr-FR" dirty="0" err="1" smtClean="0"/>
              <a:t>Wnt</a:t>
            </a:r>
            <a:r>
              <a:rPr lang="fr-FR" dirty="0" smtClean="0"/>
              <a:t> canoniques sont impliqués dans la  migration cellulaire des neurones nouveau-nés au niveau de la plaque corticale.</a:t>
            </a:r>
            <a:endParaRPr lang="fr-FR" dirty="0"/>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b="1" i="1" dirty="0" smtClean="0">
                <a:latin typeface="Times New Roman" pitchFamily="18" charset="0"/>
                <a:cs typeface="Times New Roman" pitchFamily="18" charset="0"/>
              </a:rPr>
              <a:t>CONCLUSION</a:t>
            </a:r>
            <a:endParaRPr lang="fr-FR" b="1" i="1" dirty="0">
              <a:latin typeface="Times New Roman" pitchFamily="18" charset="0"/>
              <a:cs typeface="Times New Roman" pitchFamily="18" charset="0"/>
            </a:endParaRPr>
          </a:p>
        </p:txBody>
      </p:sp>
      <p:sp>
        <p:nvSpPr>
          <p:cNvPr id="3" name="Espace réservé du contenu 2"/>
          <p:cNvSpPr>
            <a:spLocks noGrp="1"/>
          </p:cNvSpPr>
          <p:nvPr>
            <p:ph sz="quarter" idx="1"/>
          </p:nvPr>
        </p:nvSpPr>
        <p:spPr/>
        <p:txBody>
          <a:bodyPr>
            <a:normAutofit/>
          </a:bodyPr>
          <a:lstStyle/>
          <a:p>
            <a:pPr marL="0" indent="0">
              <a:buNone/>
            </a:pPr>
            <a:r>
              <a:rPr lang="fr-FR" dirty="0" smtClean="0">
                <a:latin typeface="Times New Roman" pitchFamily="18" charset="0"/>
                <a:cs typeface="Times New Roman" pitchFamily="18" charset="0"/>
              </a:rPr>
              <a:t>La voie de signalisation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intervient dans l’induction et l’organisation de nombreux tissus au cours de l’embryogenèse.  Les  molécules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se fixent sur le récepteur transmembranaire </a:t>
            </a:r>
            <a:r>
              <a:rPr lang="fr-FR" dirty="0" err="1" smtClean="0">
                <a:latin typeface="Times New Roman" pitchFamily="18" charset="0"/>
                <a:cs typeface="Times New Roman" pitchFamily="18" charset="0"/>
              </a:rPr>
              <a:t>Frizzled</a:t>
            </a:r>
            <a:r>
              <a:rPr lang="fr-FR" dirty="0" smtClean="0">
                <a:latin typeface="Times New Roman" pitchFamily="18" charset="0"/>
                <a:cs typeface="Times New Roman" pitchFamily="18" charset="0"/>
              </a:rPr>
              <a:t> (</a:t>
            </a:r>
            <a:r>
              <a:rPr lang="fr-FR" dirty="0" err="1" smtClean="0">
                <a:latin typeface="Times New Roman" pitchFamily="18" charset="0"/>
                <a:cs typeface="Times New Roman" pitchFamily="18" charset="0"/>
              </a:rPr>
              <a:t>Fz</a:t>
            </a:r>
            <a:r>
              <a:rPr lang="fr-FR" dirty="0" smtClean="0">
                <a:latin typeface="Times New Roman" pitchFamily="18" charset="0"/>
                <a:cs typeface="Times New Roman" pitchFamily="18" charset="0"/>
              </a:rPr>
              <a:t>) et provoque  l’activation de complexes cytoplasmiques </a:t>
            </a:r>
            <a:r>
              <a:rPr lang="fr-FR" dirty="0" err="1" smtClean="0">
                <a:latin typeface="Times New Roman" pitchFamily="18" charset="0"/>
                <a:cs typeface="Times New Roman" pitchFamily="18" charset="0"/>
              </a:rPr>
              <a:t>multiproteiques</a:t>
            </a:r>
            <a:r>
              <a:rPr lang="fr-FR" dirty="0" smtClean="0">
                <a:latin typeface="Times New Roman" pitchFamily="18" charset="0"/>
                <a:cs typeface="Times New Roman" pitchFamily="18" charset="0"/>
              </a:rPr>
              <a:t> comprenant des protéines clés pour la régulation de la réponse génique, tel que le  régulateur </a:t>
            </a:r>
            <a:r>
              <a:rPr lang="fr-FR" dirty="0" err="1" smtClean="0">
                <a:latin typeface="Times New Roman" pitchFamily="18" charset="0"/>
                <a:cs typeface="Times New Roman" pitchFamily="18" charset="0"/>
              </a:rPr>
              <a:t>transcriptionnel</a:t>
            </a:r>
            <a:r>
              <a:rPr lang="fr-FR" dirty="0" smtClean="0">
                <a:latin typeface="Times New Roman" pitchFamily="18" charset="0"/>
                <a:cs typeface="Times New Roman" pitchFamily="18" charset="0"/>
              </a:rPr>
              <a:t>  β-</a:t>
            </a:r>
            <a:r>
              <a:rPr lang="fr-FR" dirty="0" err="1" smtClean="0">
                <a:latin typeface="Times New Roman" pitchFamily="18" charset="0"/>
                <a:cs typeface="Times New Roman" pitchFamily="18" charset="0"/>
              </a:rPr>
              <a:t>caténine</a:t>
            </a:r>
            <a:r>
              <a:rPr lang="fr-FR" dirty="0" smtClean="0">
                <a:latin typeface="Times New Roman" pitchFamily="18" charset="0"/>
                <a:cs typeface="Times New Roman" pitchFamily="18" charset="0"/>
              </a:rPr>
              <a:t> de la famille </a:t>
            </a:r>
            <a:r>
              <a:rPr lang="fr-FR" dirty="0" err="1" smtClean="0">
                <a:latin typeface="Times New Roman" pitchFamily="18" charset="0"/>
                <a:cs typeface="Times New Roman" pitchFamily="18" charset="0"/>
              </a:rPr>
              <a:t>caténine</a:t>
            </a:r>
            <a:r>
              <a:rPr lang="fr-FR" dirty="0" smtClean="0">
                <a:latin typeface="Times New Roman" pitchFamily="18" charset="0"/>
                <a:cs typeface="Times New Roman" pitchFamily="18" charset="0"/>
              </a:rPr>
              <a:t>. </a:t>
            </a:r>
          </a:p>
          <a:p>
            <a:pPr marL="0" indent="0">
              <a:buNone/>
            </a:pPr>
            <a:r>
              <a:rPr lang="fr-FR" dirty="0" smtClean="0">
                <a:latin typeface="Times New Roman" pitchFamily="18" charset="0"/>
                <a:cs typeface="Times New Roman" pitchFamily="18" charset="0"/>
              </a:rPr>
              <a:t>En l’absence du signal </a:t>
            </a:r>
            <a:r>
              <a:rPr lang="fr-FR" dirty="0" err="1" smtClean="0">
                <a:latin typeface="Times New Roman" pitchFamily="18" charset="0"/>
                <a:cs typeface="Times New Roman" pitchFamily="18" charset="0"/>
              </a:rPr>
              <a:t>Wnt</a:t>
            </a:r>
            <a:r>
              <a:rPr lang="fr-FR" dirty="0" smtClean="0">
                <a:latin typeface="Times New Roman" pitchFamily="18" charset="0"/>
                <a:cs typeface="Times New Roman" pitchFamily="18" charset="0"/>
              </a:rPr>
              <a:t>, la protéine  β -</a:t>
            </a:r>
            <a:r>
              <a:rPr lang="fr-FR" dirty="0" err="1" smtClean="0">
                <a:latin typeface="Times New Roman" pitchFamily="18" charset="0"/>
                <a:cs typeface="Times New Roman" pitchFamily="18" charset="0"/>
              </a:rPr>
              <a:t>caténine</a:t>
            </a:r>
            <a:r>
              <a:rPr lang="fr-FR" dirty="0" smtClean="0">
                <a:latin typeface="Times New Roman" pitchFamily="18" charset="0"/>
                <a:cs typeface="Times New Roman" pitchFamily="18" charset="0"/>
              </a:rPr>
              <a:t> est </a:t>
            </a:r>
            <a:r>
              <a:rPr lang="fr-FR" dirty="0" err="1" smtClean="0">
                <a:latin typeface="Times New Roman" pitchFamily="18" charset="0"/>
                <a:cs typeface="Times New Roman" pitchFamily="18" charset="0"/>
              </a:rPr>
              <a:t>phosphorylée</a:t>
            </a:r>
            <a:r>
              <a:rPr lang="fr-FR" dirty="0" smtClean="0">
                <a:latin typeface="Times New Roman" pitchFamily="18" charset="0"/>
                <a:cs typeface="Times New Roman" pitchFamily="18" charset="0"/>
              </a:rPr>
              <a:t>, puis  dégradée.</a:t>
            </a:r>
          </a:p>
          <a:p>
            <a:pPr>
              <a:buNone/>
            </a:pPr>
            <a:endParaRPr lang="fr-FR" dirty="0"/>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C:\Users\isamus\Desktop\merci-pour-love-votre-attention-132865887142.pn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Autofit/>
          </a:bodyPr>
          <a:lstStyle/>
          <a:p>
            <a:r>
              <a:rPr lang="fr-FR" sz="4400" b="1" i="1" dirty="0" smtClean="0">
                <a:latin typeface="Times New Roman" pitchFamily="18" charset="0"/>
                <a:cs typeface="Times New Roman" pitchFamily="18" charset="0"/>
              </a:rPr>
              <a:t>La  protéine </a:t>
            </a:r>
            <a:r>
              <a:rPr lang="fr-FR" sz="4400" dirty="0" err="1" smtClean="0"/>
              <a:t>W</a:t>
            </a:r>
            <a:r>
              <a:rPr lang="fr-FR" sz="4400" b="1" i="1" dirty="0" err="1" smtClean="0">
                <a:latin typeface="Times New Roman" pitchFamily="18" charset="0"/>
                <a:cs typeface="Times New Roman" pitchFamily="18" charset="0"/>
              </a:rPr>
              <a:t>nt</a:t>
            </a:r>
            <a:r>
              <a:rPr lang="fr-FR" sz="4400" b="1" i="1" dirty="0" smtClean="0">
                <a:latin typeface="Times New Roman" pitchFamily="18" charset="0"/>
                <a:cs typeface="Times New Roman" pitchFamily="18" charset="0"/>
              </a:rPr>
              <a:t> «</a:t>
            </a:r>
            <a:r>
              <a:rPr lang="fr-FR" sz="4400" b="1" i="1" dirty="0" err="1" smtClean="0">
                <a:latin typeface="Times New Roman" pitchFamily="18" charset="0"/>
                <a:cs typeface="Times New Roman" pitchFamily="18" charset="0"/>
              </a:rPr>
              <a:t>Wingless</a:t>
            </a:r>
            <a:r>
              <a:rPr lang="fr-FR" sz="4400" b="1" i="1" dirty="0" smtClean="0">
                <a:latin typeface="Times New Roman" pitchFamily="18" charset="0"/>
                <a:cs typeface="Times New Roman" pitchFamily="18" charset="0"/>
              </a:rPr>
              <a:t>-type »</a:t>
            </a:r>
          </a:p>
        </p:txBody>
      </p:sp>
      <p:sp>
        <p:nvSpPr>
          <p:cNvPr id="3" name="Espace réservé du contenu 2"/>
          <p:cNvSpPr>
            <a:spLocks noGrp="1"/>
          </p:cNvSpPr>
          <p:nvPr>
            <p:ph sz="quarter" idx="1"/>
          </p:nvPr>
        </p:nvSpPr>
        <p:spPr>
          <a:xfrm>
            <a:off x="301752" y="1527048"/>
            <a:ext cx="8842248" cy="4572000"/>
          </a:xfrm>
        </p:spPr>
        <p:txBody>
          <a:bodyPr>
            <a:noAutofit/>
          </a:bodyPr>
          <a:lstStyle/>
          <a:p>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est une famille importante de glycoprotéines sécrétées,  c’est une molécules de signalisations extracellulaires qui coordonnent le développement de tissus multicellulaires, elles peuvent jouer un rôle régénérateur dans les cellules adultes, étant donné qu’elles contrôlent la destinée des cellules souches dans plusieurs tissus, </a:t>
            </a:r>
          </a:p>
          <a:p>
            <a:r>
              <a:rPr lang="fr-FR" sz="2400" dirty="0" smtClean="0">
                <a:latin typeface="Times New Roman" pitchFamily="18" charset="0"/>
                <a:cs typeface="Times New Roman" pitchFamily="18" charset="0"/>
              </a:rPr>
              <a:t>Les cascades de signalisation </a:t>
            </a:r>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activent des programmes morphogénétiques qui vont de la migration et la prolifération cellulaire à la détermination de la destinée des cellules et au renouvellement des cellules souches y compris les cellules de l’hippocampe</a:t>
            </a:r>
          </a:p>
          <a:p>
            <a:r>
              <a:rPr lang="fr-FR" sz="2400" dirty="0" smtClean="0">
                <a:latin typeface="Times New Roman" pitchFamily="18" charset="0"/>
                <a:cs typeface="Times New Roman" pitchFamily="18" charset="0"/>
              </a:rPr>
              <a:t>Signaux </a:t>
            </a:r>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sont </a:t>
            </a:r>
            <a:r>
              <a:rPr lang="fr-FR" sz="2400" dirty="0" err="1" smtClean="0">
                <a:latin typeface="Times New Roman" pitchFamily="18" charset="0"/>
                <a:cs typeface="Times New Roman" pitchFamily="18" charset="0"/>
              </a:rPr>
              <a:t>médiés</a:t>
            </a:r>
            <a:r>
              <a:rPr lang="fr-FR" sz="2400" dirty="0" smtClean="0">
                <a:latin typeface="Times New Roman" pitchFamily="18" charset="0"/>
                <a:cs typeface="Times New Roman" pitchFamily="18" charset="0"/>
              </a:rPr>
              <a:t> par plusieurs voies, on cite:  </a:t>
            </a:r>
          </a:p>
          <a:p>
            <a:pPr algn="ctr">
              <a:buNone/>
            </a:pPr>
            <a:r>
              <a:rPr lang="fr-FR" sz="2400" b="1" i="1" u="sng" dirty="0" smtClean="0">
                <a:latin typeface="Times New Roman" pitchFamily="18" charset="0"/>
                <a:cs typeface="Times New Roman" pitchFamily="18" charset="0"/>
              </a:rPr>
              <a:t>La voie canonique ou voie « β – </a:t>
            </a:r>
            <a:r>
              <a:rPr lang="fr-FR" sz="2400" b="1" i="1" u="sng" dirty="0" err="1" smtClean="0">
                <a:latin typeface="Times New Roman" pitchFamily="18" charset="0"/>
                <a:cs typeface="Times New Roman" pitchFamily="18" charset="0"/>
              </a:rPr>
              <a:t>caténine</a:t>
            </a:r>
            <a:r>
              <a:rPr lang="fr-FR" sz="2400" b="1" i="1" u="sng" dirty="0" smtClean="0">
                <a:latin typeface="Times New Roman" pitchFamily="18" charset="0"/>
                <a:cs typeface="Times New Roman" pitchFamily="18" charset="0"/>
              </a:rPr>
              <a:t> »</a:t>
            </a:r>
            <a:endParaRPr lang="fr-FR" sz="2400" dirty="0" smtClean="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20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20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3" end="3"/>
                                            </p:txEl>
                                          </p:spTgt>
                                        </p:tgtEl>
                                        <p:attrNameLst>
                                          <p:attrName>style.visibility</p:attrName>
                                        </p:attrNameLst>
                                      </p:cBhvr>
                                      <p:to>
                                        <p:strVal val="visible"/>
                                      </p:to>
                                    </p:set>
                                    <p:animEffect transition="in" filter="fade">
                                      <p:cBhvr>
                                        <p:cTn id="2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3600" b="1" i="1" dirty="0" smtClean="0">
                <a:latin typeface="Times New Roman" pitchFamily="18" charset="0"/>
                <a:cs typeface="Times New Roman" pitchFamily="18" charset="0"/>
              </a:rPr>
              <a:t>Problématique  et suggestions </a:t>
            </a:r>
            <a:endParaRPr lang="fr-FR" sz="3600" b="1" i="1" dirty="0">
              <a:latin typeface="Times New Roman" pitchFamily="18" charset="0"/>
              <a:cs typeface="Times New Roman" pitchFamily="18" charset="0"/>
            </a:endParaRPr>
          </a:p>
        </p:txBody>
      </p:sp>
      <p:sp>
        <p:nvSpPr>
          <p:cNvPr id="3" name="Espace réservé du contenu 2"/>
          <p:cNvSpPr>
            <a:spLocks noGrp="1"/>
          </p:cNvSpPr>
          <p:nvPr>
            <p:ph sz="quarter" idx="1"/>
          </p:nvPr>
        </p:nvSpPr>
        <p:spPr>
          <a:xfrm>
            <a:off x="214282" y="1643050"/>
            <a:ext cx="8556528" cy="3357586"/>
          </a:xfrm>
        </p:spPr>
        <p:txBody>
          <a:bodyPr>
            <a:noAutofit/>
          </a:bodyPr>
          <a:lstStyle/>
          <a:p>
            <a:pPr marL="0" indent="0">
              <a:buNone/>
            </a:pPr>
            <a:endParaRPr lang="fr-FR" sz="2000" b="1" i="1" u="sng" dirty="0" smtClean="0">
              <a:solidFill>
                <a:srgbClr val="7030A0"/>
              </a:solidFill>
              <a:latin typeface="Times New Roman" pitchFamily="18" charset="0"/>
              <a:cs typeface="Times New Roman" pitchFamily="18" charset="0"/>
            </a:endParaRPr>
          </a:p>
          <a:p>
            <a:pPr marL="0" indent="0">
              <a:buFont typeface="Wingdings" pitchFamily="2" charset="2"/>
              <a:buChar char="ü"/>
            </a:pPr>
            <a:r>
              <a:rPr lang="fr-FR" sz="2400" dirty="0" smtClean="0">
                <a:latin typeface="Times New Roman" pitchFamily="18" charset="0"/>
                <a:cs typeface="Times New Roman" pitchFamily="18" charset="0"/>
              </a:rPr>
              <a:t>Etude des ressources génétiques et les événements qui précédent la différenciation des </a:t>
            </a:r>
            <a:r>
              <a:rPr lang="fr-FR" sz="2400" dirty="0" err="1" smtClean="0">
                <a:latin typeface="Times New Roman" pitchFamily="18" charset="0"/>
                <a:cs typeface="Times New Roman" pitchFamily="18" charset="0"/>
              </a:rPr>
              <a:t>progéniteurs</a:t>
            </a:r>
            <a:r>
              <a:rPr lang="fr-FR" sz="2400" dirty="0" smtClean="0">
                <a:latin typeface="Times New Roman" pitchFamily="18" charset="0"/>
                <a:cs typeface="Times New Roman" pitchFamily="18" charset="0"/>
              </a:rPr>
              <a:t> dans les neurones.</a:t>
            </a:r>
          </a:p>
          <a:p>
            <a:pPr marL="0" indent="0">
              <a:buFont typeface="Wingdings" pitchFamily="2" charset="2"/>
              <a:buChar char="ü"/>
            </a:pPr>
            <a:r>
              <a:rPr lang="fr-FR" sz="2400" dirty="0" smtClean="0">
                <a:latin typeface="Times New Roman" pitchFamily="18" charset="0"/>
                <a:cs typeface="Times New Roman" pitchFamily="18" charset="0"/>
              </a:rPr>
              <a:t>Montrer que le gradient de l’activité canonique de la </a:t>
            </a:r>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qui contrôle initiation de la neurogenèse par règlement  des gènes connus s’affaiblit progressivement.</a:t>
            </a:r>
          </a:p>
          <a:p>
            <a:pPr marL="0" indent="0">
              <a:buFont typeface="Wingdings" pitchFamily="2" charset="2"/>
              <a:buChar char="ü"/>
            </a:pPr>
            <a:r>
              <a:rPr lang="fr-FR" sz="2400" dirty="0" smtClean="0">
                <a:latin typeface="Times New Roman" pitchFamily="18" charset="0"/>
                <a:cs typeface="Times New Roman" pitchFamily="18" charset="0"/>
              </a:rPr>
              <a:t>La fonction de </a:t>
            </a:r>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dans la cellule et la détermination de son destin au cours de la neurogenèse corticale est largement inconnue , les données du travail suggèrent que le gradient </a:t>
            </a:r>
            <a:r>
              <a:rPr lang="fr-FR" sz="2400" dirty="0" err="1" smtClean="0">
                <a:latin typeface="Times New Roman" pitchFamily="18" charset="0"/>
                <a:cs typeface="Times New Roman" pitchFamily="18" charset="0"/>
              </a:rPr>
              <a:t>Wnt</a:t>
            </a:r>
            <a:r>
              <a:rPr lang="fr-FR" sz="2400" dirty="0" smtClean="0">
                <a:latin typeface="Times New Roman" pitchFamily="18" charset="0"/>
                <a:cs typeface="Times New Roman" pitchFamily="18" charset="0"/>
              </a:rPr>
              <a:t> détermine l’identité cellulaire  le long de l'axe </a:t>
            </a:r>
            <a:r>
              <a:rPr lang="fr-FR" sz="2400" dirty="0" err="1" smtClean="0">
                <a:latin typeface="Times New Roman" pitchFamily="18" charset="0"/>
                <a:cs typeface="Times New Roman" pitchFamily="18" charset="0"/>
              </a:rPr>
              <a:t>latéro</a:t>
            </a:r>
            <a:r>
              <a:rPr lang="fr-FR" sz="2400" dirty="0" smtClean="0">
                <a:latin typeface="Times New Roman" pitchFamily="18" charset="0"/>
                <a:cs typeface="Times New Roman" pitchFamily="18" charset="0"/>
              </a:rPr>
              <a:t>- médial durent le développement du  télencéphale dorsal.</a:t>
            </a:r>
            <a:endParaRPr lang="fr-FR" sz="2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sz="4000" b="1" i="1" dirty="0" smtClean="0">
                <a:latin typeface="Times New Roman" pitchFamily="18" charset="0"/>
                <a:cs typeface="Times New Roman" pitchFamily="18" charset="0"/>
              </a:rPr>
              <a:t>Matériels et méthodes </a:t>
            </a:r>
            <a:endParaRPr lang="fr-FR" sz="4000" b="1" i="1" dirty="0">
              <a:latin typeface="Times New Roman" pitchFamily="18" charset="0"/>
              <a:cs typeface="Times New Roman" pitchFamily="18" charset="0"/>
            </a:endParaRPr>
          </a:p>
        </p:txBody>
      </p:sp>
      <p:sp>
        <p:nvSpPr>
          <p:cNvPr id="3" name="Espace réservé du contenu 2"/>
          <p:cNvSpPr>
            <a:spLocks noGrp="1"/>
          </p:cNvSpPr>
          <p:nvPr>
            <p:ph sz="quarter" idx="1"/>
          </p:nvPr>
        </p:nvSpPr>
        <p:spPr/>
        <p:txBody>
          <a:bodyPr>
            <a:normAutofit fontScale="85000" lnSpcReduction="10000"/>
          </a:bodyPr>
          <a:lstStyle/>
          <a:p>
            <a:pPr>
              <a:buFont typeface="Wingdings" pitchFamily="2" charset="2"/>
              <a:buChar char="Ø"/>
            </a:pPr>
            <a:r>
              <a:rPr lang="fr-FR" dirty="0" smtClean="0"/>
              <a:t> </a:t>
            </a:r>
            <a:r>
              <a:rPr lang="fr-FR" b="1" i="1" u="sng" dirty="0" smtClean="0">
                <a:solidFill>
                  <a:srgbClr val="7030A0"/>
                </a:solidFill>
                <a:latin typeface="Times New Roman" pitchFamily="18" charset="0"/>
                <a:cs typeface="Times New Roman" pitchFamily="18" charset="0"/>
              </a:rPr>
              <a:t>Matériels biologiques: </a:t>
            </a:r>
          </a:p>
          <a:p>
            <a:pPr>
              <a:buFont typeface="Wingdings" pitchFamily="2" charset="2"/>
              <a:buChar char="ü"/>
            </a:pPr>
            <a:r>
              <a:rPr lang="fr-FR" b="1" i="1" u="sng" dirty="0" smtClean="0">
                <a:solidFill>
                  <a:srgbClr val="7030A0"/>
                </a:solidFill>
                <a:latin typeface="Times New Roman" pitchFamily="18" charset="0"/>
                <a:cs typeface="Times New Roman" pitchFamily="18" charset="0"/>
              </a:rPr>
              <a:t>Animaux:</a:t>
            </a:r>
          </a:p>
          <a:p>
            <a:r>
              <a:rPr lang="fr-FR" dirty="0" smtClean="0">
                <a:latin typeface="Times New Roman" pitchFamily="18" charset="0"/>
                <a:cs typeface="Times New Roman" pitchFamily="18" charset="0"/>
              </a:rPr>
              <a:t>Souris transgéniques</a:t>
            </a:r>
            <a:r>
              <a:rPr lang="fr-FR" sz="2800" dirty="0" smtClean="0"/>
              <a:t> Bat-gal (</a:t>
            </a:r>
            <a:r>
              <a:rPr lang="fr-FR" dirty="0" smtClean="0"/>
              <a:t>l'expression de ß-galactosidase)</a:t>
            </a:r>
            <a:endParaRPr lang="fr-FR" dirty="0" smtClean="0">
              <a:latin typeface="Times New Roman" pitchFamily="18" charset="0"/>
              <a:cs typeface="Times New Roman" pitchFamily="18" charset="0"/>
            </a:endParaRPr>
          </a:p>
          <a:p>
            <a:pPr marL="0" indent="0">
              <a:buFont typeface="Wingdings" pitchFamily="2" charset="2"/>
              <a:buChar char="Ø"/>
            </a:pPr>
            <a:r>
              <a:rPr lang="fr-FR" sz="2800" b="1" i="1" u="sng" dirty="0" smtClean="0">
                <a:solidFill>
                  <a:srgbClr val="7030A0"/>
                </a:solidFill>
                <a:latin typeface="Times New Roman" pitchFamily="18" charset="0"/>
                <a:cs typeface="Times New Roman" pitchFamily="18" charset="0"/>
              </a:rPr>
              <a:t>Méthodes:</a:t>
            </a:r>
          </a:p>
          <a:p>
            <a:pPr marL="273050" indent="-273050">
              <a:buFont typeface="+mj-lt"/>
              <a:buAutoNum type="arabicPeriod"/>
            </a:pPr>
            <a:r>
              <a:rPr lang="fr-FR" sz="2800" b="1" i="1" u="sng" dirty="0" err="1" smtClean="0">
                <a:solidFill>
                  <a:srgbClr val="7030A0"/>
                </a:solidFill>
                <a:latin typeface="Times New Roman" pitchFamily="18" charset="0"/>
                <a:cs typeface="Times New Roman" pitchFamily="18" charset="0"/>
              </a:rPr>
              <a:t>Immuno</a:t>
            </a:r>
            <a:r>
              <a:rPr lang="fr-FR" sz="2800" b="1" i="1" u="sng" dirty="0" smtClean="0">
                <a:solidFill>
                  <a:srgbClr val="7030A0"/>
                </a:solidFill>
                <a:latin typeface="Times New Roman" pitchFamily="18" charset="0"/>
                <a:cs typeface="Times New Roman" pitchFamily="18" charset="0"/>
              </a:rPr>
              <a:t>-histochimie:</a:t>
            </a:r>
            <a:r>
              <a:rPr lang="fr-FR" sz="2800" dirty="0" smtClean="0">
                <a:solidFill>
                  <a:srgbClr val="7030A0"/>
                </a:solidFill>
                <a:latin typeface="Times New Roman" pitchFamily="18" charset="0"/>
                <a:cs typeface="Times New Roman" pitchFamily="18" charset="0"/>
              </a:rPr>
              <a:t> </a:t>
            </a:r>
            <a:r>
              <a:rPr lang="fr-FR" sz="2800" dirty="0" smtClean="0">
                <a:latin typeface="Times New Roman" pitchFamily="18" charset="0"/>
                <a:cs typeface="Times New Roman" pitchFamily="18" charset="0"/>
              </a:rPr>
              <a:t>sur des coupes de tissus congelés </a:t>
            </a:r>
            <a:r>
              <a:rPr lang="fr-FR" sz="2800" dirty="0" smtClean="0">
                <a:latin typeface="Times New Roman" pitchFamily="18" charset="0"/>
                <a:cs typeface="Times New Roman" pitchFamily="18" charset="0"/>
                <a:sym typeface="Wingdings" pitchFamily="2" charset="2"/>
              </a:rPr>
              <a:t> et une inc</a:t>
            </a:r>
            <a:r>
              <a:rPr lang="fr-FR" sz="2800" dirty="0" smtClean="0">
                <a:latin typeface="Times New Roman" pitchFamily="18" charset="0"/>
                <a:cs typeface="Times New Roman" pitchFamily="18" charset="0"/>
              </a:rPr>
              <a:t>ubation  dans une solution d' anticorps primaires</a:t>
            </a:r>
          </a:p>
          <a:p>
            <a:pPr marL="0" indent="0">
              <a:buFont typeface="Wingdings" pitchFamily="2" charset="2"/>
              <a:buChar char="Ø"/>
            </a:pPr>
            <a:r>
              <a:rPr lang="fr-FR" sz="2800" dirty="0" smtClean="0">
                <a:latin typeface="Times New Roman" pitchFamily="18" charset="0"/>
                <a:cs typeface="Times New Roman" pitchFamily="18" charset="0"/>
              </a:rPr>
              <a:t> Les anticorps primaires : de lapin anti- Pax6 , anti- β -</a:t>
            </a:r>
            <a:r>
              <a:rPr lang="fr-FR" sz="2800" dirty="0" err="1" smtClean="0">
                <a:latin typeface="Times New Roman" pitchFamily="18" charset="0"/>
                <a:cs typeface="Times New Roman" pitchFamily="18" charset="0"/>
              </a:rPr>
              <a:t>caténine</a:t>
            </a:r>
            <a:r>
              <a:rPr lang="fr-FR" sz="2800" dirty="0" smtClean="0">
                <a:latin typeface="Times New Roman" pitchFamily="18" charset="0"/>
                <a:cs typeface="Times New Roman" pitchFamily="18" charset="0"/>
              </a:rPr>
              <a:t>, anti- TBR1 , anti- TBR2, anti- Meis2 , anti- Prox1, anti- Sox2.</a:t>
            </a:r>
          </a:p>
          <a:p>
            <a:pPr marL="0" indent="0">
              <a:buFont typeface="Wingdings" pitchFamily="2" charset="2"/>
              <a:buChar char="Ø"/>
            </a:pPr>
            <a:r>
              <a:rPr lang="fr-FR" sz="2800" dirty="0" smtClean="0">
                <a:latin typeface="Times New Roman" pitchFamily="18" charset="0"/>
                <a:cs typeface="Times New Roman" pitchFamily="18" charset="0"/>
              </a:rPr>
              <a:t>Anticorps secondaires  avec coloration : anti-souris ou anti-lapin ALEXA594  ou  488 </a:t>
            </a:r>
          </a:p>
          <a:p>
            <a:pPr marL="273050" indent="-273050">
              <a:buFont typeface="+mj-lt"/>
              <a:buAutoNum type="arabicPeriod" startAt="2"/>
            </a:pPr>
            <a:r>
              <a:rPr lang="fr-FR" b="1" i="1" u="sng" dirty="0" smtClean="0">
                <a:solidFill>
                  <a:srgbClr val="7030A0"/>
                </a:solidFill>
                <a:latin typeface="Times New Roman" pitchFamily="18" charset="0"/>
                <a:cs typeface="Times New Roman" pitchFamily="18" charset="0"/>
              </a:rPr>
              <a:t>L'hybridation in situ:</a:t>
            </a:r>
            <a:r>
              <a:rPr lang="fr-FR" dirty="0" smtClean="0">
                <a:solidFill>
                  <a:srgbClr val="7030A0"/>
                </a:solidFill>
                <a:latin typeface="Times New Roman" pitchFamily="18" charset="0"/>
                <a:cs typeface="Times New Roman" pitchFamily="18" charset="0"/>
              </a:rPr>
              <a:t> </a:t>
            </a:r>
            <a:r>
              <a:rPr lang="fr-FR" dirty="0" smtClean="0">
                <a:latin typeface="Times New Roman" pitchFamily="18" charset="0"/>
                <a:cs typeface="Times New Roman" pitchFamily="18" charset="0"/>
              </a:rPr>
              <a:t>Sur </a:t>
            </a:r>
            <a:r>
              <a:rPr lang="fr-FR" dirty="0" err="1" smtClean="0">
                <a:latin typeface="Times New Roman" pitchFamily="18" charset="0"/>
                <a:cs typeface="Times New Roman" pitchFamily="18" charset="0"/>
              </a:rPr>
              <a:t>cryosections</a:t>
            </a:r>
            <a:r>
              <a:rPr lang="fr-FR" dirty="0" smtClean="0">
                <a:latin typeface="Times New Roman" pitchFamily="18" charset="0"/>
                <a:cs typeface="Times New Roman" pitchFamily="18" charset="0"/>
              </a:rPr>
              <a:t> du télencéphale de souris  Bat-gal </a:t>
            </a:r>
          </a:p>
          <a:p>
            <a:pPr marL="0" indent="0">
              <a:buNone/>
            </a:pPr>
            <a:endParaRPr lang="fr-FR" dirty="0">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sz="quarter" idx="1"/>
          </p:nvPr>
        </p:nvSpPr>
        <p:spPr/>
        <p:txBody>
          <a:bodyPr/>
          <a:lstStyle/>
          <a:p>
            <a:pPr marL="273050" indent="-273050">
              <a:buFont typeface="+mj-lt"/>
              <a:buAutoNum type="arabicPeriod" startAt="3"/>
            </a:pPr>
            <a:r>
              <a:rPr lang="fr-FR" u="sng" dirty="0" err="1" smtClean="0">
                <a:solidFill>
                  <a:srgbClr val="7030A0"/>
                </a:solidFill>
                <a:latin typeface="Times New Roman" pitchFamily="18" charset="0"/>
                <a:cs typeface="Times New Roman" pitchFamily="18" charset="0"/>
              </a:rPr>
              <a:t>Immunocoloration</a:t>
            </a:r>
            <a:r>
              <a:rPr lang="fr-FR" dirty="0" smtClean="0">
                <a:latin typeface="Times New Roman" pitchFamily="18" charset="0"/>
                <a:cs typeface="Times New Roman" pitchFamily="18" charset="0"/>
              </a:rPr>
              <a:t>  : Elle détermine la localisation subcellulaire des protéines dans les cellules.</a:t>
            </a:r>
          </a:p>
          <a:p>
            <a:endParaRPr lang="fr-FR" dirty="0"/>
          </a:p>
        </p:txBody>
      </p:sp>
      <p:pic>
        <p:nvPicPr>
          <p:cNvPr id="4" name="Picture 2" descr="C:\Users\isamus\Desktop\vp22_immunostaining.jpg"/>
          <p:cNvPicPr>
            <a:picLocks noChangeAspect="1" noChangeArrowheads="1"/>
          </p:cNvPicPr>
          <p:nvPr/>
        </p:nvPicPr>
        <p:blipFill>
          <a:blip r:embed="rId2" cstate="print"/>
          <a:srcRect/>
          <a:stretch>
            <a:fillRect/>
          </a:stretch>
        </p:blipFill>
        <p:spPr bwMode="auto">
          <a:xfrm>
            <a:off x="2500298" y="2714620"/>
            <a:ext cx="3960440" cy="2808946"/>
          </a:xfrm>
          <a:prstGeom prst="rect">
            <a:avLst/>
          </a:prstGeom>
          <a:noFill/>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dirty="0" smtClean="0"/>
              <a:t>Résultats </a:t>
            </a:r>
            <a:endParaRPr lang="fr-FR" dirty="0"/>
          </a:p>
        </p:txBody>
      </p:sp>
      <p:sp>
        <p:nvSpPr>
          <p:cNvPr id="3" name="Espace réservé du contenu 2"/>
          <p:cNvSpPr>
            <a:spLocks noGrp="1"/>
          </p:cNvSpPr>
          <p:nvPr>
            <p:ph sz="quarter" idx="1"/>
          </p:nvPr>
        </p:nvSpPr>
        <p:spPr>
          <a:xfrm>
            <a:off x="301752" y="2500306"/>
            <a:ext cx="8503920" cy="1785950"/>
          </a:xfrm>
        </p:spPr>
        <p:style>
          <a:lnRef idx="1">
            <a:schemeClr val="accent1"/>
          </a:lnRef>
          <a:fillRef idx="2">
            <a:schemeClr val="accent1"/>
          </a:fillRef>
          <a:effectRef idx="1">
            <a:schemeClr val="accent1"/>
          </a:effectRef>
          <a:fontRef idx="minor">
            <a:schemeClr val="dk1"/>
          </a:fontRef>
        </p:style>
        <p:txBody>
          <a:bodyPr/>
          <a:lstStyle/>
          <a:p>
            <a:pPr>
              <a:buNone/>
            </a:pPr>
            <a:r>
              <a:rPr lang="fr-FR" sz="2800" dirty="0" smtClean="0"/>
              <a:t> </a:t>
            </a:r>
          </a:p>
          <a:p>
            <a:pPr marL="450850" indent="-450850" algn="ctr">
              <a:buFont typeface="+mj-lt"/>
              <a:buAutoNum type="romanUcPeriod"/>
            </a:pPr>
            <a:r>
              <a:rPr lang="fr-F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Les mouvements graduels de l'activité  de la voie </a:t>
            </a:r>
            <a:r>
              <a:rPr lang="fr-FR" sz="2800" b="1" dirty="0" err="1"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Wnt</a:t>
            </a:r>
            <a:r>
              <a:rPr lang="fr-FR" sz="2800" b="1" dirty="0" smtClean="0">
                <a:ln w="10541" cmpd="sng">
                  <a:solidFill>
                    <a:schemeClr val="accent1">
                      <a:shade val="88000"/>
                      <a:satMod val="110000"/>
                    </a:schemeClr>
                  </a:solidFill>
                  <a:prstDash val="solid"/>
                </a:ln>
                <a:gradFill>
                  <a:gsLst>
                    <a:gs pos="0">
                      <a:schemeClr val="accent1">
                        <a:tint val="40000"/>
                        <a:satMod val="250000"/>
                      </a:schemeClr>
                    </a:gs>
                    <a:gs pos="9000">
                      <a:schemeClr val="accent1">
                        <a:tint val="52000"/>
                        <a:satMod val="300000"/>
                      </a:schemeClr>
                    </a:gs>
                    <a:gs pos="50000">
                      <a:schemeClr val="accent1">
                        <a:shade val="20000"/>
                        <a:satMod val="300000"/>
                      </a:schemeClr>
                    </a:gs>
                    <a:gs pos="79000">
                      <a:schemeClr val="accent1">
                        <a:tint val="52000"/>
                        <a:satMod val="300000"/>
                      </a:schemeClr>
                    </a:gs>
                    <a:gs pos="100000">
                      <a:schemeClr val="accent1">
                        <a:tint val="40000"/>
                        <a:satMod val="250000"/>
                      </a:schemeClr>
                    </a:gs>
                  </a:gsLst>
                  <a:lin ang="5400000"/>
                </a:gradFill>
                <a:latin typeface="Times New Roman" pitchFamily="18" charset="0"/>
                <a:cs typeface="Times New Roman" pitchFamily="18" charset="0"/>
              </a:rPr>
              <a:t> canonique dans le cortex latéral</a:t>
            </a:r>
          </a:p>
          <a:p>
            <a:pPr>
              <a:buNone/>
            </a:pPr>
            <a:endParaRPr lang="fr-FR"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285720" y="428604"/>
            <a:ext cx="8534400" cy="714380"/>
          </a:xfrm>
        </p:spPr>
        <p:txBody>
          <a:bodyPr>
            <a:normAutofit fontScale="90000"/>
          </a:bodyPr>
          <a:lstStyle/>
          <a:p>
            <a:r>
              <a:rPr lang="fr-FR" sz="3200" i="1" dirty="0" smtClean="0">
                <a:latin typeface="Times New Roman" pitchFamily="18" charset="0"/>
                <a:cs typeface="Times New Roman" pitchFamily="18" charset="0"/>
              </a:rPr>
              <a:t>  </a:t>
            </a:r>
            <a:r>
              <a:rPr lang="fr-FR" sz="3200" i="1" dirty="0" smtClean="0">
                <a:solidFill>
                  <a:srgbClr val="7030A0"/>
                </a:solidFill>
                <a:latin typeface="Times New Roman" pitchFamily="18" charset="0"/>
                <a:cs typeface="Times New Roman" pitchFamily="18" charset="0"/>
              </a:rPr>
              <a:t>Les Mouvements graduels de l'activité  de la voie </a:t>
            </a:r>
            <a:r>
              <a:rPr lang="fr-FR" sz="3200" i="1" dirty="0" err="1" smtClean="0">
                <a:solidFill>
                  <a:srgbClr val="7030A0"/>
                </a:solidFill>
                <a:latin typeface="Times New Roman" pitchFamily="18" charset="0"/>
                <a:cs typeface="Times New Roman" pitchFamily="18" charset="0"/>
              </a:rPr>
              <a:t>Wnt</a:t>
            </a:r>
            <a:r>
              <a:rPr lang="fr-FR" sz="3200" i="1" dirty="0" smtClean="0">
                <a:solidFill>
                  <a:srgbClr val="7030A0"/>
                </a:solidFill>
                <a:latin typeface="Times New Roman" pitchFamily="18" charset="0"/>
                <a:cs typeface="Times New Roman" pitchFamily="18" charset="0"/>
              </a:rPr>
              <a:t> canonique loin du cortex latéral</a:t>
            </a:r>
            <a:endParaRPr lang="fr-FR" sz="3200" i="1" dirty="0">
              <a:solidFill>
                <a:srgbClr val="7030A0"/>
              </a:solidFill>
              <a:latin typeface="Times New Roman" pitchFamily="18" charset="0"/>
              <a:cs typeface="Times New Roman" pitchFamily="18" charset="0"/>
            </a:endParaRPr>
          </a:p>
        </p:txBody>
      </p:sp>
      <p:pic>
        <p:nvPicPr>
          <p:cNvPr id="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4282" y="1428736"/>
            <a:ext cx="3429024" cy="276225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p:cNvSpPr/>
          <p:nvPr/>
        </p:nvSpPr>
        <p:spPr>
          <a:xfrm>
            <a:off x="214282" y="4286256"/>
            <a:ext cx="3429024" cy="1938992"/>
          </a:xfrm>
          <a:prstGeom prst="rect">
            <a:avLst/>
          </a:prstGeom>
        </p:spPr>
        <p:style>
          <a:lnRef idx="1">
            <a:schemeClr val="accent1"/>
          </a:lnRef>
          <a:fillRef idx="3">
            <a:schemeClr val="accent1"/>
          </a:fillRef>
          <a:effectRef idx="2">
            <a:schemeClr val="accent1"/>
          </a:effectRef>
          <a:fontRef idx="minor">
            <a:schemeClr val="lt1"/>
          </a:fontRef>
        </p:style>
        <p:txBody>
          <a:bodyPr wrap="square">
            <a:spAutoFit/>
          </a:bodyPr>
          <a:lstStyle/>
          <a:p>
            <a:pPr algn="ctr"/>
            <a:r>
              <a:rPr lang="fr-FR" sz="2000" b="1" dirty="0" smtClean="0">
                <a:solidFill>
                  <a:schemeClr val="tx1"/>
                </a:solidFill>
                <a:latin typeface="Times New Roman" pitchFamily="18" charset="0"/>
                <a:cs typeface="Times New Roman" pitchFamily="18" charset="0"/>
              </a:rPr>
              <a:t>Figure A :</a:t>
            </a:r>
          </a:p>
          <a:p>
            <a:r>
              <a:rPr lang="fr-FR" sz="2000" b="1" dirty="0" smtClean="0">
                <a:solidFill>
                  <a:schemeClr val="tx1"/>
                </a:solidFill>
                <a:latin typeface="Times New Roman" pitchFamily="18" charset="0"/>
                <a:cs typeface="Times New Roman" pitchFamily="18" charset="0"/>
              </a:rPr>
              <a:t>L’ hybridation in situ avec comme sonde la ß-gal à E8.5 d’un embryon de la souris de Bat-Gal qui servira d’un modèle pour surveiller la </a:t>
            </a:r>
            <a:r>
              <a:rPr lang="fr-FR" sz="2000" b="1" dirty="0" err="1" smtClean="0">
                <a:solidFill>
                  <a:schemeClr val="tx1"/>
                </a:solidFill>
                <a:latin typeface="Times New Roman" pitchFamily="18" charset="0"/>
                <a:cs typeface="Times New Roman" pitchFamily="18" charset="0"/>
              </a:rPr>
              <a:t>Wnt</a:t>
            </a:r>
            <a:endParaRPr lang="fr-FR" sz="2000" b="1" dirty="0">
              <a:solidFill>
                <a:schemeClr val="tx1"/>
              </a:solidFill>
              <a:latin typeface="Times New Roman" pitchFamily="18" charset="0"/>
              <a:cs typeface="Times New Roman" pitchFamily="18" charset="0"/>
            </a:endParaRPr>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499992" y="1556792"/>
            <a:ext cx="4256781" cy="265802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Rectangle à coins arrondis 6"/>
          <p:cNvSpPr/>
          <p:nvPr/>
        </p:nvSpPr>
        <p:spPr>
          <a:xfrm>
            <a:off x="4499992" y="4365104"/>
            <a:ext cx="4176464" cy="1728192"/>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fr-FR" sz="2400" b="1" dirty="0" smtClean="0">
                <a:solidFill>
                  <a:schemeClr val="tx1"/>
                </a:solidFill>
                <a:latin typeface="Times New Roman" pitchFamily="18" charset="0"/>
                <a:cs typeface="Times New Roman" pitchFamily="18" charset="0"/>
              </a:rPr>
              <a:t>Figure (B) </a:t>
            </a:r>
          </a:p>
          <a:p>
            <a:pPr algn="ctr"/>
            <a:r>
              <a:rPr lang="fr-FR" sz="2400" b="1" dirty="0" smtClean="0">
                <a:solidFill>
                  <a:schemeClr val="tx1"/>
                </a:solidFill>
                <a:latin typeface="Times New Roman" pitchFamily="18" charset="0"/>
                <a:cs typeface="Times New Roman" pitchFamily="18" charset="0"/>
              </a:rPr>
              <a:t>Section transversale de l'embryon</a:t>
            </a:r>
            <a:endParaRPr lang="fr-FR" sz="2400" b="1" dirty="0">
              <a:solidFill>
                <a:schemeClr val="tx1"/>
              </a:solidFill>
              <a:latin typeface="Times New Roman" pitchFamily="18" charset="0"/>
              <a:cs typeface="Times New Roman" pitchFamily="18"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ivil">
  <a:themeElements>
    <a:clrScheme name="Capitaux">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Civil">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l">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Civic</Template>
  <TotalTime>700</TotalTime>
  <Words>2041</Words>
  <Application>Microsoft Office PowerPoint</Application>
  <PresentationFormat>Affichage à l'écran (4:3)</PresentationFormat>
  <Paragraphs>131</Paragraphs>
  <Slides>39</Slides>
  <Notes>0</Notes>
  <HiddenSlides>0</HiddenSlides>
  <MMClips>0</MMClips>
  <ScaleCrop>false</ScaleCrop>
  <HeadingPairs>
    <vt:vector size="4" baseType="variant">
      <vt:variant>
        <vt:lpstr>Thème</vt:lpstr>
      </vt:variant>
      <vt:variant>
        <vt:i4>1</vt:i4>
      </vt:variant>
      <vt:variant>
        <vt:lpstr>Titres des diapositives</vt:lpstr>
      </vt:variant>
      <vt:variant>
        <vt:i4>39</vt:i4>
      </vt:variant>
    </vt:vector>
  </HeadingPairs>
  <TitlesOfParts>
    <vt:vector size="40" baseType="lpstr">
      <vt:lpstr>Civil</vt:lpstr>
      <vt:lpstr>Le contrôle de l’initiation à la neurogenèse par la voie de signalisation «B-caténine» de la Wnt dans le cortex des mammifères ainsi que dans la spécification cellulaire hippocampique</vt:lpstr>
      <vt:lpstr>Présentation de l’article </vt:lpstr>
      <vt:lpstr>Introduction</vt:lpstr>
      <vt:lpstr>La  protéine Wnt «Wingless-type »</vt:lpstr>
      <vt:lpstr>Problématique  et suggestions </vt:lpstr>
      <vt:lpstr>Matériels et méthodes </vt:lpstr>
      <vt:lpstr>Diapositive 7</vt:lpstr>
      <vt:lpstr>Résultats </vt:lpstr>
      <vt:lpstr>  Les Mouvements graduels de l'activité  de la voie Wnt canonique loin du cortex latéral</vt:lpstr>
      <vt:lpstr>Diapositive 10</vt:lpstr>
      <vt:lpstr>Diapositive 11</vt:lpstr>
      <vt:lpstr>Diapositive 12</vt:lpstr>
      <vt:lpstr>Résultats </vt:lpstr>
      <vt:lpstr>Diapositive 14</vt:lpstr>
      <vt:lpstr> La neurogenèse progresse dans la direction opposée comparée à l'activité des Wnt</vt:lpstr>
      <vt:lpstr> La neurogenèse progresse dans la direction opposée comparée à l'activité des Wnt</vt:lpstr>
      <vt:lpstr> La neurogenèse progresse dans la direction opposée comparée à l'activité des Wnt</vt:lpstr>
      <vt:lpstr> La neurogenèse progresse dans la direction opposée comparée à l'activité des Wnt</vt:lpstr>
      <vt:lpstr> La neurogenèse progresse dans la direction opposée comparée à l'activité des Wnt</vt:lpstr>
      <vt:lpstr> La neurogenèse progresse dans la direction opposée comparée à l'activité des Wnt</vt:lpstr>
      <vt:lpstr>Diapositive 21</vt:lpstr>
      <vt:lpstr>Activation ectopique de la signalisation wnt canonique </vt:lpstr>
      <vt:lpstr>Visualisation de coupes transversales au niveau du cortex de D6-Cre figure B,C,E,F</vt:lpstr>
      <vt:lpstr>Immunofluorecences de Pax6 (G) et Meis2 (N)</vt:lpstr>
      <vt:lpstr>faible activité canonique  de la D6-CRE</vt:lpstr>
      <vt:lpstr>Activation ectopique de la signalisation wnt canonique </vt:lpstr>
      <vt:lpstr>La marge du cortex </vt:lpstr>
      <vt:lpstr>Diapositive 28</vt:lpstr>
      <vt:lpstr>Un gradient d'activité Wnt détermine la spécificité cellulaire dans l'hippocampe </vt:lpstr>
      <vt:lpstr>La régulation de la neurogenèse par l’activité wnt canonique </vt:lpstr>
      <vt:lpstr>Diapositive 31</vt:lpstr>
      <vt:lpstr>Détail de la paroi corticale latérale montrant les neurones post-mitotiques avec moins de NeuN positivement colorées  chez la souris D6-CLEF </vt:lpstr>
      <vt:lpstr>Diapositive 33</vt:lpstr>
      <vt:lpstr>Diapositive 34</vt:lpstr>
      <vt:lpstr>Discussion </vt:lpstr>
      <vt:lpstr>Le gradient Wnt précise le développement et l'identité cellulaire dans le cortex et l'hippocampe: </vt:lpstr>
      <vt:lpstr>Organisation de la couche corticale</vt:lpstr>
      <vt:lpstr>CONCLUSION</vt:lpstr>
      <vt:lpstr>Diapositive 39</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Les voies de signalisation de la wnt dans le cortex des mammifères</dc:title>
  <dc:creator>Nany</dc:creator>
  <cp:lastModifiedBy>Hocine.CHOUKRANE</cp:lastModifiedBy>
  <cp:revision>141</cp:revision>
  <dcterms:created xsi:type="dcterms:W3CDTF">2013-11-06T08:53:39Z</dcterms:created>
  <dcterms:modified xsi:type="dcterms:W3CDTF">2013-11-20T19:51:56Z</dcterms:modified>
</cp:coreProperties>
</file>