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1" r:id="rId6"/>
    <p:sldId id="262" r:id="rId7"/>
    <p:sldId id="265"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66" r:id="rId21"/>
    <p:sldId id="267" r:id="rId22"/>
    <p:sldId id="269"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897" autoAdjust="0"/>
    <p:restoredTop sz="99824" autoAdjust="0"/>
  </p:normalViewPr>
  <p:slideViewPr>
    <p:cSldViewPr>
      <p:cViewPr>
        <p:scale>
          <a:sx n="60" d="100"/>
          <a:sy n="60" d="100"/>
        </p:scale>
        <p:origin x="-1590"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pPr/>
              <a:t>17/11/2013</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17/11/2013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CF4668DC-857F-487D-BFFA-8C0CA5037977}" type="slidenum">
              <a:rPr lang="fr-BE" smtClean="0"/>
              <a:pPr/>
              <a:t>‹N°›</a:t>
            </a:fld>
            <a:endParaRPr lang="fr-BE"/>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17/11/2013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17/11/2013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4361688" y="1026372"/>
            <a:ext cx="457200" cy="441325"/>
          </a:xfrm>
        </p:spPr>
        <p:txBody>
          <a:body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17/11/2013</a:t>
            </a:fld>
            <a:endParaRPr lang="fr-BE"/>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AA309A6D-C09C-4548-B29A-6CF363A7E532}" type="datetimeFigureOut">
              <a:rPr lang="fr-FR" smtClean="0"/>
              <a:pPr/>
              <a:t>17/11/2013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17/11/2013</a:t>
            </a:fld>
            <a:endParaRPr lang="fr-BE"/>
          </a:p>
        </p:txBody>
      </p:sp>
      <p:sp>
        <p:nvSpPr>
          <p:cNvPr id="8" name="Espace réservé du pied de page 7"/>
          <p:cNvSpPr>
            <a:spLocks noGrp="1"/>
          </p:cNvSpPr>
          <p:nvPr>
            <p:ph type="ftr" sz="quarter" idx="11"/>
          </p:nvPr>
        </p:nvSpPr>
        <p:spPr>
          <a:xfrm>
            <a:off x="304800" y="6409944"/>
            <a:ext cx="3581400" cy="365760"/>
          </a:xfrm>
        </p:spPr>
        <p:txBody>
          <a:bodyPr/>
          <a:lstStyle/>
          <a:p>
            <a:endParaRPr lang="fr-BE"/>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CF4668DC-857F-487D-BFFA-8C0CA5037977}" type="slidenum">
              <a:rPr lang="fr-BE" smtClean="0"/>
              <a:pPr/>
              <a:t>‹N°›</a:t>
            </a:fld>
            <a:endParaRPr lang="fr-BE"/>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17/11/2013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a:xfrm>
            <a:off x="4343400" y="1036020"/>
            <a:ext cx="457200" cy="441325"/>
          </a:xfrm>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AA309A6D-C09C-4548-B29A-6CF363A7E532}" type="datetimeFigureOut">
              <a:rPr lang="fr-FR" smtClean="0"/>
              <a:pPr/>
              <a:t>17/11/2013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17/11/2013</a:t>
            </a:fld>
            <a:endParaRPr lang="fr-BE"/>
          </a:p>
        </p:txBody>
      </p:sp>
      <p:sp>
        <p:nvSpPr>
          <p:cNvPr id="6" name="Espace réservé du pied de page 5"/>
          <p:cNvSpPr>
            <a:spLocks noGrp="1"/>
          </p:cNvSpPr>
          <p:nvPr>
            <p:ph type="ftr" sz="quarter" idx="11"/>
          </p:nvPr>
        </p:nvSpPr>
        <p:spPr>
          <a:xfrm>
            <a:off x="301752" y="6410848"/>
            <a:ext cx="3383280" cy="365760"/>
          </a:xfrm>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CF4668DC-857F-487D-BFFA-8C0CA5037977}" type="slidenum">
              <a:rPr lang="fr-BE" smtClean="0"/>
              <a:pPr/>
              <a:t>‹N°›</a:t>
            </a:fld>
            <a:endParaRPr lang="fr-BE"/>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AA309A6D-C09C-4548-B29A-6CF363A7E532}" type="datetimeFigureOut">
              <a:rPr lang="fr-FR" smtClean="0"/>
              <a:pPr/>
              <a:t>17/11/2013</a:t>
            </a:fld>
            <a:endParaRPr lang="fr-BE"/>
          </a:p>
        </p:txBody>
      </p:sp>
      <p:sp>
        <p:nvSpPr>
          <p:cNvPr id="6" name="Espace réservé du pied de page 5"/>
          <p:cNvSpPr>
            <a:spLocks noGrp="1"/>
          </p:cNvSpPr>
          <p:nvPr>
            <p:ph type="ftr" sz="quarter" idx="11"/>
          </p:nvPr>
        </p:nvSpPr>
        <p:spPr>
          <a:xfrm>
            <a:off x="301752" y="6410848"/>
            <a:ext cx="3584448" cy="365760"/>
          </a:xfrm>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A309A6D-C09C-4548-B29A-6CF363A7E532}" type="datetimeFigureOut">
              <a:rPr lang="fr-FR" smtClean="0"/>
              <a:pPr/>
              <a:t>17/11/2013</a:t>
            </a:fld>
            <a:endParaRPr lang="fr-BE"/>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BE"/>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4668DC-857F-487D-BFFA-8C0CA5037977}" type="slidenum">
              <a:rPr lang="fr-BE" smtClean="0"/>
              <a:pPr/>
              <a:t>‹N°›</a:t>
            </a:fld>
            <a:endParaRPr lang="fr-BE"/>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1371600" y="2819400"/>
            <a:ext cx="6400800" cy="1323980"/>
          </a:xfrm>
        </p:spPr>
        <p:txBody>
          <a:bodyPr>
            <a:normAutofit/>
          </a:bodyPr>
          <a:lstStyle/>
          <a:p>
            <a:r>
              <a:rPr lang="fr-FR" sz="3600" dirty="0" smtClean="0">
                <a:latin typeface="Times New Roman" pitchFamily="18" charset="0"/>
                <a:cs typeface="Times New Roman" pitchFamily="18" charset="0"/>
              </a:rPr>
              <a:t>Analyse d’un article scientifique </a:t>
            </a:r>
            <a:endParaRPr lang="fr-FR" sz="3600" dirty="0">
              <a:latin typeface="Times New Roman" pitchFamily="18" charset="0"/>
              <a:cs typeface="Times New Roman" pitchFamily="18" charset="0"/>
            </a:endParaRPr>
          </a:p>
        </p:txBody>
      </p:sp>
      <p:sp>
        <p:nvSpPr>
          <p:cNvPr id="4" name="Titre 3"/>
          <p:cNvSpPr>
            <a:spLocks noGrp="1"/>
          </p:cNvSpPr>
          <p:nvPr>
            <p:ph type="ctrTitle"/>
          </p:nvPr>
        </p:nvSpPr>
        <p:spPr>
          <a:xfrm>
            <a:off x="357158" y="381000"/>
            <a:ext cx="8286808" cy="1262050"/>
          </a:xfrm>
        </p:spPr>
        <p:txBody>
          <a:bodyPr>
            <a:normAutofit fontScale="90000"/>
          </a:bodyPr>
          <a:lstStyle/>
          <a:p>
            <a:r>
              <a:rPr lang="fr-FR" dirty="0" smtClean="0">
                <a:latin typeface="Times New Roman" pitchFamily="18" charset="0"/>
                <a:cs typeface="Times New Roman" pitchFamily="18" charset="0"/>
              </a:rPr>
              <a:t>La voie de signalisation «B-</a:t>
            </a:r>
            <a:r>
              <a:rPr lang="fr-FR" dirty="0" err="1" smtClean="0">
                <a:latin typeface="Times New Roman" pitchFamily="18" charset="0"/>
                <a:cs typeface="Times New Roman" pitchFamily="18" charset="0"/>
              </a:rPr>
              <a:t>caténine</a:t>
            </a:r>
            <a:r>
              <a:rPr lang="fr-FR" dirty="0" smtClean="0">
                <a:latin typeface="Times New Roman" pitchFamily="18" charset="0"/>
                <a:cs typeface="Times New Roman" pitchFamily="18" charset="0"/>
              </a:rPr>
              <a:t>» de la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dans le cortex des mammifères </a:t>
            </a:r>
            <a:endParaRPr lang="fr-FR" dirty="0">
              <a:latin typeface="Times New Roman" pitchFamily="18" charset="0"/>
              <a:cs typeface="Times New Roman" pitchFamily="18" charset="0"/>
            </a:endParaRPr>
          </a:p>
        </p:txBody>
      </p:sp>
      <p:sp>
        <p:nvSpPr>
          <p:cNvPr id="7" name="Titre 3"/>
          <p:cNvSpPr txBox="1">
            <a:spLocks/>
          </p:cNvSpPr>
          <p:nvPr/>
        </p:nvSpPr>
        <p:spPr>
          <a:xfrm>
            <a:off x="2786050" y="5000636"/>
            <a:ext cx="5986450" cy="1609724"/>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1"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Fait</a:t>
            </a:r>
            <a:r>
              <a:rPr kumimoji="0" lang="fr-FR" sz="2400" b="1" i="1"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par:</a:t>
            </a:r>
          </a:p>
          <a:p>
            <a:pPr marL="0" marR="0" lvl="0" indent="0" algn="r" defTabSz="914400" rtl="0" eaLnBrk="1" fontAlgn="auto" latinLnBrk="0" hangingPunct="1">
              <a:lnSpc>
                <a:spcPct val="100000"/>
              </a:lnSpc>
              <a:spcBef>
                <a:spcPct val="0"/>
              </a:spcBef>
              <a:spcAft>
                <a:spcPts val="0"/>
              </a:spcAft>
              <a:buClrTx/>
              <a:buSzTx/>
              <a:buFontTx/>
              <a:buNone/>
              <a:tabLst/>
              <a:defRPr/>
            </a:pPr>
            <a:r>
              <a:rPr lang="fr-FR" sz="2400" b="1" i="1" baseline="0" dirty="0" smtClean="0">
                <a:solidFill>
                  <a:schemeClr val="accent1"/>
                </a:solidFill>
                <a:latin typeface="Times New Roman" pitchFamily="18" charset="0"/>
                <a:ea typeface="+mj-ea"/>
                <a:cs typeface="Times New Roman" pitchFamily="18" charset="0"/>
              </a:rPr>
              <a:t>CHALAL</a:t>
            </a:r>
            <a:r>
              <a:rPr lang="fr-FR" sz="2400" b="1" i="1" dirty="0" smtClean="0">
                <a:solidFill>
                  <a:schemeClr val="accent1"/>
                </a:solidFill>
                <a:latin typeface="Times New Roman" pitchFamily="18" charset="0"/>
                <a:ea typeface="+mj-ea"/>
                <a:cs typeface="Times New Roman" pitchFamily="18" charset="0"/>
              </a:rPr>
              <a:t> </a:t>
            </a:r>
            <a:r>
              <a:rPr lang="fr-FR" sz="2400" b="1" i="1" dirty="0" err="1" smtClean="0">
                <a:solidFill>
                  <a:schemeClr val="accent1"/>
                </a:solidFill>
                <a:latin typeface="Times New Roman" pitchFamily="18" charset="0"/>
                <a:ea typeface="+mj-ea"/>
                <a:cs typeface="Times New Roman" pitchFamily="18" charset="0"/>
              </a:rPr>
              <a:t>Ikram</a:t>
            </a:r>
            <a:endParaRPr lang="fr-FR" sz="2400" b="1" i="1" dirty="0" smtClean="0">
              <a:solidFill>
                <a:schemeClr val="accent1"/>
              </a:solidFill>
              <a:latin typeface="Times New Roman" pitchFamily="18" charset="0"/>
              <a:ea typeface="+mj-ea"/>
              <a:cs typeface="Times New Roman"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1"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TIAIBA</a:t>
            </a:r>
            <a:r>
              <a:rPr kumimoji="0" lang="fr-FR" sz="2400" b="1" i="1"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a:t>
            </a:r>
            <a:r>
              <a:rPr kumimoji="0" lang="fr-FR" sz="2400" b="1" i="1" u="none" strike="noStrike" kern="1200" cap="none" spc="0" normalizeH="0" noProof="0" dirty="0" err="1" smtClean="0">
                <a:ln>
                  <a:noFill/>
                </a:ln>
                <a:solidFill>
                  <a:schemeClr val="accent1"/>
                </a:solidFill>
                <a:effectLst/>
                <a:uLnTx/>
                <a:uFillTx/>
                <a:latin typeface="Times New Roman" pitchFamily="18" charset="0"/>
                <a:ea typeface="+mj-ea"/>
                <a:cs typeface="Times New Roman" pitchFamily="18" charset="0"/>
              </a:rPr>
              <a:t>Imene</a:t>
            </a:r>
            <a:endParaRPr kumimoji="0" lang="fr-FR" sz="2400" b="1" i="1"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fr-FR" sz="2400" b="1" i="1" baseline="0" dirty="0" smtClean="0">
                <a:solidFill>
                  <a:schemeClr val="accent1"/>
                </a:solidFill>
                <a:latin typeface="Times New Roman" pitchFamily="18" charset="0"/>
                <a:ea typeface="+mj-ea"/>
                <a:cs typeface="Times New Roman" pitchFamily="18" charset="0"/>
              </a:rPr>
              <a:t>CHOUKRANE</a:t>
            </a:r>
            <a:r>
              <a:rPr lang="fr-FR" sz="2400" b="1" i="1" dirty="0" smtClean="0">
                <a:solidFill>
                  <a:schemeClr val="accent1"/>
                </a:solidFill>
                <a:latin typeface="Times New Roman" pitchFamily="18" charset="0"/>
                <a:ea typeface="+mj-ea"/>
                <a:cs typeface="Times New Roman" pitchFamily="18" charset="0"/>
              </a:rPr>
              <a:t> </a:t>
            </a:r>
            <a:r>
              <a:rPr lang="fr-FR" sz="2400" b="1" i="1" dirty="0" err="1" smtClean="0">
                <a:solidFill>
                  <a:schemeClr val="accent1"/>
                </a:solidFill>
                <a:latin typeface="Times New Roman" pitchFamily="18" charset="0"/>
                <a:ea typeface="+mj-ea"/>
                <a:cs typeface="Times New Roman" pitchFamily="18" charset="0"/>
              </a:rPr>
              <a:t>Thilelli</a:t>
            </a:r>
            <a:endParaRPr lang="fr-FR" sz="2400" b="1" i="1" dirty="0" smtClean="0">
              <a:solidFill>
                <a:schemeClr val="accent1"/>
              </a:solidFill>
              <a:latin typeface="Times New Roman" pitchFamily="18" charset="0"/>
              <a:ea typeface="+mj-ea"/>
              <a:cs typeface="Times New Roman"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1"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AIT</a:t>
            </a:r>
            <a:r>
              <a:rPr kumimoji="0" lang="fr-FR" sz="2400" b="1" i="1"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BELKACEM Maya</a:t>
            </a:r>
          </a:p>
          <a:p>
            <a:pPr marL="0" marR="0" lvl="0" indent="0" algn="r" defTabSz="914400" rtl="0" eaLnBrk="1" fontAlgn="auto" latinLnBrk="0" hangingPunct="1">
              <a:lnSpc>
                <a:spcPct val="100000"/>
              </a:lnSpc>
              <a:spcBef>
                <a:spcPct val="0"/>
              </a:spcBef>
              <a:spcAft>
                <a:spcPts val="0"/>
              </a:spcAft>
              <a:buClrTx/>
              <a:buSzTx/>
              <a:buFontTx/>
              <a:buNone/>
              <a:tabLst/>
              <a:defRPr/>
            </a:pPr>
            <a:r>
              <a:rPr lang="fr-FR" sz="2400" b="1" i="1" baseline="0" dirty="0" smtClean="0">
                <a:solidFill>
                  <a:schemeClr val="accent1"/>
                </a:solidFill>
                <a:latin typeface="Times New Roman" pitchFamily="18" charset="0"/>
                <a:ea typeface="+mj-ea"/>
                <a:cs typeface="Times New Roman" pitchFamily="18" charset="0"/>
              </a:rPr>
              <a:t>ALLAM</a:t>
            </a:r>
            <a:r>
              <a:rPr lang="fr-FR" sz="2400" b="1" i="1" dirty="0" smtClean="0">
                <a:solidFill>
                  <a:schemeClr val="accent1"/>
                </a:solidFill>
                <a:latin typeface="Times New Roman" pitchFamily="18" charset="0"/>
                <a:ea typeface="+mj-ea"/>
                <a:cs typeface="Times New Roman" pitchFamily="18" charset="0"/>
              </a:rPr>
              <a:t> Karima</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1"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M1 GD 2013-2014</a:t>
            </a:r>
            <a:endParaRPr kumimoji="0" lang="fr-FR" sz="2400" b="1" i="1" u="none" strike="noStrike" kern="1200" cap="none" spc="0" normalizeH="0" baseline="0" noProof="0" dirty="0">
              <a:ln>
                <a:noFill/>
              </a:ln>
              <a:solidFill>
                <a:schemeClr val="accent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20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20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20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01752" y="1527048"/>
            <a:ext cx="8503920" cy="1901952"/>
          </a:xfrm>
        </p:spPr>
        <p:txBody>
          <a:bodyPr>
            <a:normAutofit fontScale="92500" lnSpcReduction="10000"/>
          </a:bodyPr>
          <a:lstStyle/>
          <a:p>
            <a:pPr marL="0" indent="0">
              <a:buFont typeface="Wingdings" pitchFamily="2" charset="2"/>
              <a:buChar char="Ø"/>
              <a:tabLst>
                <a:tab pos="0" algn="l"/>
              </a:tabLst>
            </a:pPr>
            <a:r>
              <a:rPr lang="fr-FR" dirty="0" smtClean="0"/>
              <a:t>Une comparaison à été faite par rapport aux souris transgéniques « Axin2 » qui présente les mêmes résultats que les souris « BAT-GAL » montrant qu’elle est exprimée seulement  quand l'activité </a:t>
            </a:r>
            <a:r>
              <a:rPr lang="fr-FR" dirty="0" err="1" smtClean="0"/>
              <a:t>Wnt</a:t>
            </a:r>
            <a:r>
              <a:rPr lang="fr-FR" dirty="0" smtClean="0"/>
              <a:t> canonique est forte située au niveau de   la paroi médiale ( Fig. 1F , I, L).</a:t>
            </a:r>
          </a:p>
        </p:txBody>
      </p:sp>
      <p:pic>
        <p:nvPicPr>
          <p:cNvPr id="4" name="Image 3" descr="3.jpg"/>
          <p:cNvPicPr>
            <a:picLocks noChangeAspect="1"/>
          </p:cNvPicPr>
          <p:nvPr/>
        </p:nvPicPr>
        <p:blipFill>
          <a:blip r:embed="rId2"/>
          <a:stretch>
            <a:fillRect/>
          </a:stretch>
        </p:blipFill>
        <p:spPr>
          <a:xfrm rot="5400000">
            <a:off x="3147908" y="924002"/>
            <a:ext cx="2633870" cy="79296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85728"/>
            <a:ext cx="8534400" cy="1000132"/>
          </a:xfrm>
        </p:spPr>
        <p:txBody>
          <a:bodyPr>
            <a:noAutofit/>
          </a:bodyPr>
          <a:lstStyle/>
          <a:p>
            <a:pPr marL="457200" indent="-457200">
              <a:buFont typeface="+mj-lt"/>
              <a:buAutoNum type="arabicPeriod" startAt="2"/>
            </a:pPr>
            <a:r>
              <a:rPr lang="fr-FR" sz="2400" b="1" i="1" dirty="0" smtClean="0">
                <a:solidFill>
                  <a:srgbClr val="7030A0"/>
                </a:solidFill>
                <a:latin typeface="Times New Roman" pitchFamily="18" charset="0"/>
                <a:cs typeface="Times New Roman" pitchFamily="18" charset="0"/>
              </a:rPr>
              <a:t>La progression de la </a:t>
            </a:r>
            <a:r>
              <a:rPr lang="fr-FR" sz="2400" b="1" i="1" dirty="0" err="1" smtClean="0">
                <a:solidFill>
                  <a:srgbClr val="7030A0"/>
                </a:solidFill>
                <a:latin typeface="Times New Roman" pitchFamily="18" charset="0"/>
                <a:cs typeface="Times New Roman" pitchFamily="18" charset="0"/>
              </a:rPr>
              <a:t>neurogenèse</a:t>
            </a:r>
            <a:r>
              <a:rPr lang="fr-FR" sz="2400" b="1" i="1" dirty="0" smtClean="0">
                <a:solidFill>
                  <a:srgbClr val="7030A0"/>
                </a:solidFill>
                <a:latin typeface="Times New Roman" pitchFamily="18" charset="0"/>
                <a:cs typeface="Times New Roman" pitchFamily="18" charset="0"/>
              </a:rPr>
              <a:t> dans le néocortex est complémentaire au retrait du gradient de la signalisation canonique </a:t>
            </a:r>
            <a:r>
              <a:rPr lang="fr-FR" sz="2400" b="1" i="1" dirty="0" err="1" smtClean="0">
                <a:solidFill>
                  <a:srgbClr val="7030A0"/>
                </a:solidFill>
                <a:latin typeface="Times New Roman" pitchFamily="18" charset="0"/>
                <a:cs typeface="Times New Roman" pitchFamily="18" charset="0"/>
              </a:rPr>
              <a:t>Wnt</a:t>
            </a:r>
            <a:endParaRPr lang="fr-FR" sz="2400" b="1" i="1" dirty="0">
              <a:solidFill>
                <a:srgbClr val="7030A0"/>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301752" y="1527048"/>
            <a:ext cx="5341818" cy="4830910"/>
          </a:xfrm>
        </p:spPr>
        <p:txBody>
          <a:bodyPr>
            <a:normAutofit fontScale="70000" lnSpcReduction="20000"/>
          </a:bodyPr>
          <a:lstStyle/>
          <a:p>
            <a:pPr marL="0" indent="0">
              <a:buNone/>
            </a:pPr>
            <a:endParaRPr lang="fr-FR" dirty="0" smtClean="0">
              <a:latin typeface="Times New Roman" pitchFamily="18" charset="0"/>
              <a:cs typeface="Times New Roman" pitchFamily="18" charset="0"/>
            </a:endParaRPr>
          </a:p>
          <a:p>
            <a:pPr marL="0" indent="0">
              <a:buNone/>
            </a:pPr>
            <a:r>
              <a:rPr lang="fr-FR" dirty="0" smtClean="0">
                <a:latin typeface="Times New Roman" pitchFamily="18" charset="0"/>
                <a:cs typeface="Times New Roman" pitchFamily="18" charset="0"/>
              </a:rPr>
              <a:t>Des expériences précédentes ont montrées que la différenciation des </a:t>
            </a:r>
            <a:r>
              <a:rPr lang="fr-FR" dirty="0" err="1" smtClean="0">
                <a:latin typeface="Times New Roman" pitchFamily="18" charset="0"/>
                <a:cs typeface="Times New Roman" pitchFamily="18" charset="0"/>
              </a:rPr>
              <a:t>progéniteures</a:t>
            </a:r>
            <a:r>
              <a:rPr lang="fr-FR" dirty="0" smtClean="0">
                <a:latin typeface="Times New Roman" pitchFamily="18" charset="0"/>
                <a:cs typeface="Times New Roman" pitchFamily="18" charset="0"/>
              </a:rPr>
              <a:t> neuronaux en neurones est un processus graduel qui commence des bords antérieurs et latéraux du néocortex, mais le  niveaux de la signalisation canonique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est très faibles ou indétectables. </a:t>
            </a:r>
          </a:p>
          <a:p>
            <a:pPr marL="0" indent="0">
              <a:buNone/>
            </a:pPr>
            <a:r>
              <a:rPr lang="fr-FR" dirty="0" smtClean="0">
                <a:latin typeface="Times New Roman" pitchFamily="18" charset="0"/>
                <a:cs typeface="Times New Roman" pitchFamily="18" charset="0"/>
              </a:rPr>
              <a:t>Pour étudier si y a une corrélation possible entre le gradient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avec le gradient complémentaire dans la </a:t>
            </a:r>
            <a:r>
              <a:rPr lang="fr-FR" dirty="0" err="1" smtClean="0">
                <a:latin typeface="Times New Roman" pitchFamily="18" charset="0"/>
                <a:cs typeface="Times New Roman" pitchFamily="18" charset="0"/>
              </a:rPr>
              <a:t>neurogenèse</a:t>
            </a:r>
            <a:r>
              <a:rPr lang="fr-FR" dirty="0" smtClean="0">
                <a:latin typeface="Times New Roman" pitchFamily="18" charset="0"/>
                <a:cs typeface="Times New Roman" pitchFamily="18" charset="0"/>
              </a:rPr>
              <a:t>, l'initiation et la progression de la </a:t>
            </a:r>
            <a:r>
              <a:rPr lang="fr-FR" dirty="0" err="1" smtClean="0">
                <a:latin typeface="Times New Roman" pitchFamily="18" charset="0"/>
                <a:cs typeface="Times New Roman" pitchFamily="18" charset="0"/>
              </a:rPr>
              <a:t>neurogenèse</a:t>
            </a:r>
            <a:r>
              <a:rPr lang="fr-FR" dirty="0" smtClean="0">
                <a:latin typeface="Times New Roman" pitchFamily="18" charset="0"/>
                <a:cs typeface="Times New Roman" pitchFamily="18" charset="0"/>
              </a:rPr>
              <a:t> ont été contrôlés dans des embryons de souris à des moments critiques (figure 2: A et K) </a:t>
            </a:r>
          </a:p>
          <a:p>
            <a:pPr marL="0" indent="0">
              <a:buNone/>
            </a:pPr>
            <a:r>
              <a:rPr lang="fr-FR" dirty="0" smtClean="0">
                <a:latin typeface="Times New Roman" pitchFamily="18" charset="0"/>
                <a:cs typeface="Times New Roman" pitchFamily="18" charset="0"/>
              </a:rPr>
              <a:t>L’expression de plusieurs gènes qui sont connus pour être impliqués dans la </a:t>
            </a:r>
            <a:r>
              <a:rPr lang="fr-FR" dirty="0" err="1" smtClean="0">
                <a:latin typeface="Times New Roman" pitchFamily="18" charset="0"/>
                <a:cs typeface="Times New Roman" pitchFamily="18" charset="0"/>
              </a:rPr>
              <a:t>neurogenèse</a:t>
            </a:r>
            <a:r>
              <a:rPr lang="fr-FR" dirty="0" smtClean="0">
                <a:latin typeface="Times New Roman" pitchFamily="18" charset="0"/>
                <a:cs typeface="Times New Roman" pitchFamily="18" charset="0"/>
              </a:rPr>
              <a:t> ont été examinés « Pax6,Ngn2 » a commencée de la frontière entre le pallium ( télencéphale dorsal ) et sous-pallium (ventrale ) (figures 2A- B). </a:t>
            </a:r>
          </a:p>
          <a:p>
            <a:pPr marL="0" indent="0">
              <a:buNone/>
            </a:pPr>
            <a:endParaRPr lang="fr-FR" dirty="0" smtClean="0"/>
          </a:p>
        </p:txBody>
      </p:sp>
      <p:pic>
        <p:nvPicPr>
          <p:cNvPr id="5" name="Image 4" descr="fig2 1.png"/>
          <p:cNvPicPr>
            <a:picLocks noChangeAspect="1"/>
          </p:cNvPicPr>
          <p:nvPr/>
        </p:nvPicPr>
        <p:blipFill>
          <a:blip r:embed="rId2"/>
          <a:stretch>
            <a:fillRect/>
          </a:stretch>
        </p:blipFill>
        <p:spPr>
          <a:xfrm rot="5400000">
            <a:off x="5023194" y="2263426"/>
            <a:ext cx="4669775" cy="30003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L’expression du gène Meis2</a:t>
            </a:r>
            <a:endParaRPr lang="fr-FR" dirty="0"/>
          </a:p>
        </p:txBody>
      </p:sp>
      <p:sp>
        <p:nvSpPr>
          <p:cNvPr id="3" name="Espace réservé du contenu 2"/>
          <p:cNvSpPr>
            <a:spLocks noGrp="1"/>
          </p:cNvSpPr>
          <p:nvPr>
            <p:ph sz="quarter" idx="1"/>
          </p:nvPr>
        </p:nvSpPr>
        <p:spPr>
          <a:xfrm>
            <a:off x="357158" y="1785926"/>
            <a:ext cx="5143536" cy="4357718"/>
          </a:xfrm>
        </p:spPr>
        <p:txBody>
          <a:bodyPr>
            <a:normAutofit lnSpcReduction="10000"/>
          </a:bodyPr>
          <a:lstStyle/>
          <a:p>
            <a:pPr marL="0" indent="0">
              <a:buNone/>
            </a:pPr>
            <a:r>
              <a:rPr lang="fr-FR" dirty="0" smtClean="0">
                <a:latin typeface="Times New Roman" pitchFamily="18" charset="0"/>
                <a:cs typeface="Times New Roman" pitchFamily="18" charset="0"/>
              </a:rPr>
              <a:t>Une observation est faite par rapport à l'expression de Meis2, un gène de fonction inconnue dans le cerveau antérieur qui est  répartie de la même façon que Pax6, mais seulement le Meis2 a été initié dans le sous-pallium (figure2: D, I, N) et aussi la dynamique du gradient </a:t>
            </a:r>
            <a:r>
              <a:rPr lang="fr-FR" dirty="0" err="1" smtClean="0">
                <a:latin typeface="Times New Roman" pitchFamily="18" charset="0"/>
                <a:cs typeface="Times New Roman" pitchFamily="18" charset="0"/>
              </a:rPr>
              <a:t>latéro</a:t>
            </a:r>
            <a:r>
              <a:rPr lang="fr-FR" dirty="0" smtClean="0">
                <a:latin typeface="Times New Roman" pitchFamily="18" charset="0"/>
                <a:cs typeface="Times New Roman" pitchFamily="18" charset="0"/>
              </a:rPr>
              <a:t>- médial des </a:t>
            </a:r>
            <a:r>
              <a:rPr lang="fr-FR" dirty="0" err="1" smtClean="0">
                <a:latin typeface="Times New Roman" pitchFamily="18" charset="0"/>
                <a:cs typeface="Times New Roman" pitchFamily="18" charset="0"/>
              </a:rPr>
              <a:t>neurogènes</a:t>
            </a:r>
            <a:r>
              <a:rPr lang="fr-FR" dirty="0" smtClean="0">
                <a:latin typeface="Times New Roman" pitchFamily="18" charset="0"/>
                <a:cs typeface="Times New Roman" pitchFamily="18" charset="0"/>
              </a:rPr>
              <a:t> reflétant également la vague de la </a:t>
            </a:r>
            <a:r>
              <a:rPr lang="fr-FR" dirty="0" err="1" smtClean="0">
                <a:latin typeface="Times New Roman" pitchFamily="18" charset="0"/>
                <a:cs typeface="Times New Roman" pitchFamily="18" charset="0"/>
              </a:rPr>
              <a:t>neurogenèse</a:t>
            </a:r>
            <a:r>
              <a:rPr lang="fr-FR" dirty="0" smtClean="0">
                <a:latin typeface="Times New Roman" pitchFamily="18" charset="0"/>
                <a:cs typeface="Times New Roman" pitchFamily="18" charset="0"/>
              </a:rPr>
              <a:t>. </a:t>
            </a:r>
          </a:p>
          <a:p>
            <a:pPr marL="0" indent="0">
              <a:buNone/>
            </a:pPr>
            <a:endParaRPr lang="fr-FR" dirty="0">
              <a:latin typeface="Times New Roman" pitchFamily="18" charset="0"/>
              <a:cs typeface="Times New Roman" pitchFamily="18" charset="0"/>
            </a:endParaRPr>
          </a:p>
        </p:txBody>
      </p:sp>
      <p:pic>
        <p:nvPicPr>
          <p:cNvPr id="4" name="Image 3" descr="fig 2 2.png"/>
          <p:cNvPicPr>
            <a:picLocks noChangeAspect="1"/>
          </p:cNvPicPr>
          <p:nvPr/>
        </p:nvPicPr>
        <p:blipFill>
          <a:blip r:embed="rId2"/>
          <a:stretch>
            <a:fillRect/>
          </a:stretch>
        </p:blipFill>
        <p:spPr>
          <a:xfrm rot="16200000">
            <a:off x="4714877" y="2428866"/>
            <a:ext cx="4929223" cy="27860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85728"/>
            <a:ext cx="8534400" cy="785818"/>
          </a:xfrm>
        </p:spPr>
        <p:txBody>
          <a:bodyPr>
            <a:normAutofit fontScale="90000"/>
          </a:bodyPr>
          <a:lstStyle/>
          <a:p>
            <a:r>
              <a:rPr lang="fr-FR" dirty="0" smtClean="0"/>
              <a:t>L’expression des gènes et les marqueurs neuronaux</a:t>
            </a:r>
            <a:endParaRPr lang="fr-FR" dirty="0"/>
          </a:p>
        </p:txBody>
      </p:sp>
      <p:sp>
        <p:nvSpPr>
          <p:cNvPr id="5" name="Espace réservé du contenu 4"/>
          <p:cNvSpPr>
            <a:spLocks noGrp="1"/>
          </p:cNvSpPr>
          <p:nvPr>
            <p:ph sz="quarter" idx="1"/>
          </p:nvPr>
        </p:nvSpPr>
        <p:spPr>
          <a:xfrm>
            <a:off x="301752" y="1527048"/>
            <a:ext cx="8485090" cy="4572000"/>
          </a:xfrm>
        </p:spPr>
        <p:txBody>
          <a:bodyPr>
            <a:normAutofit/>
          </a:bodyPr>
          <a:lstStyle/>
          <a:p>
            <a:pPr marL="0" indent="0">
              <a:buNone/>
            </a:pPr>
            <a:r>
              <a:rPr lang="fr-FR" dirty="0" smtClean="0"/>
              <a:t>L'expression des gènes neurologiques ainsi que des marqueurs neuronaux tel que « Tuj1 » a été observé le long de l'axe </a:t>
            </a:r>
            <a:r>
              <a:rPr lang="fr-FR" dirty="0" err="1" smtClean="0"/>
              <a:t>antéro</a:t>
            </a:r>
            <a:r>
              <a:rPr lang="fr-FR" dirty="0" smtClean="0"/>
              <a:t>- postérieur (figures 2E,J,O,T). </a:t>
            </a:r>
          </a:p>
          <a:p>
            <a:pPr marL="0" indent="0">
              <a:buNone/>
            </a:pPr>
            <a:endParaRPr lang="fr-FR" dirty="0" smtClean="0"/>
          </a:p>
          <a:p>
            <a:pPr>
              <a:buNone/>
            </a:pPr>
            <a:endParaRPr lang="fr-FR" dirty="0"/>
          </a:p>
        </p:txBody>
      </p:sp>
      <p:pic>
        <p:nvPicPr>
          <p:cNvPr id="6" name="Image 5" descr="fig 2 3.png"/>
          <p:cNvPicPr>
            <a:picLocks noChangeAspect="1"/>
          </p:cNvPicPr>
          <p:nvPr/>
        </p:nvPicPr>
        <p:blipFill>
          <a:blip r:embed="rId2"/>
          <a:stretch>
            <a:fillRect/>
          </a:stretch>
        </p:blipFill>
        <p:spPr>
          <a:xfrm>
            <a:off x="285720" y="3071810"/>
            <a:ext cx="8715404" cy="2311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01752" y="2000240"/>
            <a:ext cx="8503920" cy="3071834"/>
          </a:xfrm>
        </p:spPr>
        <p:txBody>
          <a:bodyPr>
            <a:normAutofit/>
          </a:bodyPr>
          <a:lstStyle/>
          <a:p>
            <a:pPr marL="0" indent="0">
              <a:buNone/>
            </a:pPr>
            <a:r>
              <a:rPr lang="fr-FR" sz="3200" dirty="0" smtClean="0">
                <a:latin typeface="Times New Roman" pitchFamily="18" charset="0"/>
                <a:cs typeface="Times New Roman" pitchFamily="18" charset="0"/>
              </a:rPr>
              <a:t>En résumé, l'activité de </a:t>
            </a:r>
            <a:r>
              <a:rPr lang="fr-FR" sz="3200" dirty="0" err="1" smtClean="0">
                <a:latin typeface="Times New Roman" pitchFamily="18" charset="0"/>
                <a:cs typeface="Times New Roman" pitchFamily="18" charset="0"/>
              </a:rPr>
              <a:t>Wnt</a:t>
            </a:r>
            <a:r>
              <a:rPr lang="fr-FR" sz="3200" dirty="0" smtClean="0">
                <a:latin typeface="Times New Roman" pitchFamily="18" charset="0"/>
                <a:cs typeface="Times New Roman" pitchFamily="18" charset="0"/>
              </a:rPr>
              <a:t> canonique  dans le développement du cortex est dynamique et s'affaiblit progressivement dans des zones latérales et antérieures jusqu'à ce qu’elle disparaisse à la naissance.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57166"/>
            <a:ext cx="8534400" cy="714380"/>
          </a:xfrm>
        </p:spPr>
        <p:txBody>
          <a:bodyPr>
            <a:normAutofit fontScale="90000"/>
          </a:bodyPr>
          <a:lstStyle/>
          <a:p>
            <a:r>
              <a:rPr lang="fr-FR" dirty="0" smtClean="0"/>
              <a:t>Activation ectopique de la signalisation </a:t>
            </a:r>
            <a:r>
              <a:rPr lang="fr-FR" dirty="0" err="1" smtClean="0"/>
              <a:t>wnt</a:t>
            </a:r>
            <a:r>
              <a:rPr lang="fr-FR" dirty="0" smtClean="0"/>
              <a:t> canonique </a:t>
            </a:r>
            <a:endParaRPr lang="fr-FR" dirty="0"/>
          </a:p>
        </p:txBody>
      </p:sp>
      <p:sp>
        <p:nvSpPr>
          <p:cNvPr id="3" name="Espace réservé du contenu 2"/>
          <p:cNvSpPr>
            <a:spLocks noGrp="1"/>
          </p:cNvSpPr>
          <p:nvPr>
            <p:ph sz="quarter" idx="1"/>
          </p:nvPr>
        </p:nvSpPr>
        <p:spPr>
          <a:xfrm>
            <a:off x="301752" y="2143116"/>
            <a:ext cx="8503920" cy="3955932"/>
          </a:xfrm>
        </p:spPr>
        <p:txBody>
          <a:bodyPr>
            <a:normAutofit/>
          </a:bodyPr>
          <a:lstStyle/>
          <a:p>
            <a:pPr marL="0" indent="0">
              <a:buNone/>
            </a:pPr>
            <a:r>
              <a:rPr lang="fr-FR" sz="1600" b="1" i="1" dirty="0" smtClean="0">
                <a:latin typeface="Times New Roman" pitchFamily="18" charset="0"/>
                <a:cs typeface="Times New Roman" pitchFamily="18" charset="0"/>
              </a:rPr>
              <a:t>Est-ce que l’initiation de la </a:t>
            </a:r>
            <a:r>
              <a:rPr lang="fr-FR" sz="1600" b="1" i="1" dirty="0" err="1" smtClean="0">
                <a:latin typeface="Times New Roman" pitchFamily="18" charset="0"/>
                <a:cs typeface="Times New Roman" pitchFamily="18" charset="0"/>
              </a:rPr>
              <a:t>neurogenèse</a:t>
            </a:r>
            <a:r>
              <a:rPr lang="fr-FR" sz="1600" b="1" i="1" dirty="0" smtClean="0">
                <a:latin typeface="Times New Roman" pitchFamily="18" charset="0"/>
                <a:cs typeface="Times New Roman" pitchFamily="18" charset="0"/>
              </a:rPr>
              <a:t> dépend directement du déclin de l'activité </a:t>
            </a:r>
            <a:r>
              <a:rPr lang="fr-FR" sz="1600" b="1" i="1" dirty="0" err="1" smtClean="0">
                <a:latin typeface="Times New Roman" pitchFamily="18" charset="0"/>
                <a:cs typeface="Times New Roman" pitchFamily="18" charset="0"/>
              </a:rPr>
              <a:t>Wnt</a:t>
            </a:r>
            <a:r>
              <a:rPr lang="fr-FR" sz="1600" b="1" i="1" dirty="0" smtClean="0">
                <a:latin typeface="Times New Roman" pitchFamily="18" charset="0"/>
                <a:cs typeface="Times New Roman" pitchFamily="18" charset="0"/>
              </a:rPr>
              <a:t> ? </a:t>
            </a:r>
          </a:p>
          <a:p>
            <a:pPr marL="0" indent="0">
              <a:buNone/>
            </a:pPr>
            <a:r>
              <a:rPr lang="fr-FR" sz="1600" dirty="0" smtClean="0">
                <a:latin typeface="Times New Roman" pitchFamily="18" charset="0"/>
                <a:cs typeface="Times New Roman" pitchFamily="18" charset="0"/>
              </a:rPr>
              <a:t>Pour répondre à cette question, nous allons activez la signalisation canonique </a:t>
            </a:r>
            <a:r>
              <a:rPr lang="fr-FR" sz="1600" dirty="0" err="1" smtClean="0">
                <a:latin typeface="Times New Roman" pitchFamily="18" charset="0"/>
                <a:cs typeface="Times New Roman" pitchFamily="18" charset="0"/>
              </a:rPr>
              <a:t>Wnt</a:t>
            </a:r>
            <a:r>
              <a:rPr lang="fr-FR" sz="1600" dirty="0" smtClean="0">
                <a:latin typeface="Times New Roman" pitchFamily="18" charset="0"/>
                <a:cs typeface="Times New Roman" pitchFamily="18" charset="0"/>
              </a:rPr>
              <a:t> dans la paroi latérale à l' instant où elle aurait normalement disparue de cette partie du cortex: </a:t>
            </a:r>
          </a:p>
          <a:p>
            <a:pPr marL="0" indent="0">
              <a:buNone/>
            </a:pPr>
            <a:r>
              <a:rPr lang="fr-FR" sz="1600" dirty="0" smtClean="0">
                <a:latin typeface="Times New Roman" pitchFamily="18" charset="0"/>
                <a:cs typeface="Times New Roman" pitchFamily="18" charset="0"/>
              </a:rPr>
              <a:t>À l’aide de la D6 -</a:t>
            </a:r>
            <a:r>
              <a:rPr lang="fr-FR" sz="1600" dirty="0" err="1" smtClean="0">
                <a:latin typeface="Times New Roman" pitchFamily="18" charset="0"/>
                <a:cs typeface="Times New Roman" pitchFamily="18" charset="0"/>
              </a:rPr>
              <a:t>Cre</a:t>
            </a:r>
            <a:r>
              <a:rPr lang="fr-FR" sz="1600" dirty="0" smtClean="0">
                <a:latin typeface="Times New Roman" pitchFamily="18" charset="0"/>
                <a:cs typeface="Times New Roman" pitchFamily="18" charset="0"/>
              </a:rPr>
              <a:t>  (souris de la lignée des β - </a:t>
            </a:r>
            <a:r>
              <a:rPr lang="fr-FR" sz="1600" dirty="0" err="1" smtClean="0">
                <a:latin typeface="Times New Roman" pitchFamily="18" charset="0"/>
                <a:cs typeface="Times New Roman" pitchFamily="18" charset="0"/>
              </a:rPr>
              <a:t>cateninflox</a:t>
            </a:r>
            <a:r>
              <a:rPr lang="fr-FR" sz="1600" dirty="0" smtClean="0">
                <a:latin typeface="Times New Roman" pitchFamily="18" charset="0"/>
                <a:cs typeface="Times New Roman" pitchFamily="18" charset="0"/>
              </a:rPr>
              <a:t> ( exon3 )) qui  ont une activation permanente de la voie canonique </a:t>
            </a:r>
            <a:r>
              <a:rPr lang="fr-FR" sz="1600" dirty="0" err="1" smtClean="0">
                <a:latin typeface="Times New Roman" pitchFamily="18" charset="0"/>
                <a:cs typeface="Times New Roman" pitchFamily="18" charset="0"/>
              </a:rPr>
              <a:t>Wnt</a:t>
            </a:r>
            <a:r>
              <a:rPr lang="fr-FR" sz="1600" dirty="0" smtClean="0">
                <a:latin typeface="Times New Roman" pitchFamily="18" charset="0"/>
                <a:cs typeface="Times New Roman" pitchFamily="18" charset="0"/>
              </a:rPr>
              <a:t>  dans le cortex et l'hippocampe,  on a observé une régulation à une baisse dramatique des gènes  </a:t>
            </a:r>
            <a:r>
              <a:rPr lang="fr-FR" sz="1600" dirty="0" err="1" smtClean="0">
                <a:latin typeface="Times New Roman" pitchFamily="18" charset="0"/>
                <a:cs typeface="Times New Roman" pitchFamily="18" charset="0"/>
              </a:rPr>
              <a:t>neurogeniques</a:t>
            </a:r>
            <a:r>
              <a:rPr lang="fr-FR" sz="1600" dirty="0" smtClean="0">
                <a:latin typeface="Times New Roman" pitchFamily="18" charset="0"/>
                <a:cs typeface="Times New Roman" pitchFamily="18" charset="0"/>
              </a:rPr>
              <a:t> Pax6  , Ngn2 , tbr2 et Meis2.</a:t>
            </a:r>
          </a:p>
          <a:p>
            <a:pPr marL="0" indent="0">
              <a:buNone/>
            </a:pPr>
            <a:r>
              <a:rPr lang="fr-FR" sz="1600" dirty="0" smtClean="0">
                <a:latin typeface="Times New Roman" pitchFamily="18" charset="0"/>
                <a:cs typeface="Times New Roman" pitchFamily="18" charset="0"/>
              </a:rPr>
              <a:t>Tandis que la visualisation de  l'activité enzymatique β -gal chez une souris </a:t>
            </a:r>
            <a:r>
              <a:rPr lang="fr-FR" sz="1600" dirty="0" err="1" smtClean="0">
                <a:latin typeface="Times New Roman" pitchFamily="18" charset="0"/>
                <a:cs typeface="Times New Roman" pitchFamily="18" charset="0"/>
              </a:rPr>
              <a:t>transgenique</a:t>
            </a:r>
            <a:r>
              <a:rPr lang="fr-FR" sz="1600" dirty="0" smtClean="0">
                <a:latin typeface="Times New Roman" pitchFamily="18" charset="0"/>
                <a:cs typeface="Times New Roman" pitchFamily="18" charset="0"/>
              </a:rPr>
              <a:t>  montre une stabilisation de la β -</a:t>
            </a:r>
            <a:r>
              <a:rPr lang="fr-FR" sz="1600" dirty="0" err="1" smtClean="0">
                <a:latin typeface="Times New Roman" pitchFamily="18" charset="0"/>
                <a:cs typeface="Times New Roman" pitchFamily="18" charset="0"/>
              </a:rPr>
              <a:t>caténine</a:t>
            </a:r>
            <a:r>
              <a:rPr lang="fr-FR" sz="1600" dirty="0" smtClean="0">
                <a:latin typeface="Times New Roman" pitchFamily="18" charset="0"/>
                <a:cs typeface="Times New Roman" pitchFamily="18" charset="0"/>
              </a:rPr>
              <a:t>  qui est exprimé par une forte activation de la voie </a:t>
            </a:r>
            <a:r>
              <a:rPr lang="fr-FR" sz="1600" dirty="0" err="1" smtClean="0">
                <a:latin typeface="Times New Roman" pitchFamily="18" charset="0"/>
                <a:cs typeface="Times New Roman" pitchFamily="18" charset="0"/>
              </a:rPr>
              <a:t>Wnt</a:t>
            </a:r>
            <a:r>
              <a:rPr lang="fr-FR" sz="1600" dirty="0" smtClean="0">
                <a:latin typeface="Times New Roman" pitchFamily="18" charset="0"/>
                <a:cs typeface="Times New Roman" pitchFamily="18" charset="0"/>
              </a:rPr>
              <a:t> canonique , ( fig. 3B , C , E, F).) cortex (fig. 3G- N). </a:t>
            </a:r>
          </a:p>
          <a:p>
            <a:pPr marL="0" indent="0">
              <a:buNone/>
            </a:pPr>
            <a:r>
              <a:rPr lang="fr-FR" sz="1600" dirty="0" smtClean="0">
                <a:latin typeface="Times New Roman" pitchFamily="18" charset="0"/>
                <a:cs typeface="Times New Roman" pitchFamily="18" charset="0"/>
              </a:rPr>
              <a:t>Les niveaux normaux d'expression ont été détectés seulement à la frontière pallium - </a:t>
            </a:r>
            <a:r>
              <a:rPr lang="fr-FR" sz="1600" dirty="0" err="1" smtClean="0">
                <a:latin typeface="Times New Roman" pitchFamily="18" charset="0"/>
                <a:cs typeface="Times New Roman" pitchFamily="18" charset="0"/>
              </a:rPr>
              <a:t>souspallium</a:t>
            </a:r>
            <a:r>
              <a:rPr lang="fr-FR" sz="1600" dirty="0" smtClean="0">
                <a:latin typeface="Times New Roman" pitchFamily="18" charset="0"/>
                <a:cs typeface="Times New Roman" pitchFamily="18" charset="0"/>
              </a:rPr>
              <a:t> où la  D6 -</a:t>
            </a:r>
            <a:r>
              <a:rPr lang="fr-FR" sz="1600" dirty="0" err="1" smtClean="0">
                <a:latin typeface="Times New Roman" pitchFamily="18" charset="0"/>
                <a:cs typeface="Times New Roman" pitchFamily="18" charset="0"/>
              </a:rPr>
              <a:t>Cre</a:t>
            </a:r>
            <a:r>
              <a:rPr lang="fr-FR" sz="1600" dirty="0" smtClean="0">
                <a:latin typeface="Times New Roman" pitchFamily="18" charset="0"/>
                <a:cs typeface="Times New Roman" pitchFamily="18" charset="0"/>
              </a:rPr>
              <a:t> a montrée une activité plus faible ( Fig. 3A). </a:t>
            </a:r>
          </a:p>
          <a:p>
            <a:pPr marL="0" indent="0">
              <a:buNone/>
            </a:pPr>
            <a:r>
              <a:rPr lang="fr-FR" sz="1600" b="1" dirty="0" smtClean="0">
                <a:latin typeface="Times New Roman" pitchFamily="18" charset="0"/>
                <a:cs typeface="Times New Roman" pitchFamily="18" charset="0"/>
              </a:rPr>
              <a:t>Ce qui nous emmène à suggérer que l' initiation progressive de l'expression des </a:t>
            </a:r>
            <a:r>
              <a:rPr lang="fr-FR" sz="1600" b="1" dirty="0" err="1" smtClean="0">
                <a:latin typeface="Times New Roman" pitchFamily="18" charset="0"/>
                <a:cs typeface="Times New Roman" pitchFamily="18" charset="0"/>
              </a:rPr>
              <a:t>neurogènes</a:t>
            </a:r>
            <a:r>
              <a:rPr lang="fr-FR" sz="1600" b="1" dirty="0" smtClean="0">
                <a:latin typeface="Times New Roman" pitchFamily="18" charset="0"/>
                <a:cs typeface="Times New Roman" pitchFamily="18" charset="0"/>
              </a:rPr>
              <a:t> dépend essentiellement de l' affaiblissement de l'activité canonique Wnt.</a:t>
            </a: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latin typeface="Times New Roman" pitchFamily="18" charset="0"/>
                <a:cs typeface="Times New Roman" pitchFamily="18" charset="0"/>
              </a:rPr>
              <a:t> </a:t>
            </a:r>
            <a:r>
              <a:rPr lang="fr-FR" sz="1400" dirty="0" smtClean="0"/>
              <a:t/>
            </a:r>
            <a:br>
              <a:rPr lang="fr-FR" sz="1400" dirty="0" smtClean="0"/>
            </a:br>
            <a:endParaRPr lang="fr-FR" sz="1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57166"/>
            <a:ext cx="8534400" cy="785818"/>
          </a:xfrm>
        </p:spPr>
        <p:txBody>
          <a:bodyPr>
            <a:normAutofit fontScale="90000"/>
          </a:bodyPr>
          <a:lstStyle/>
          <a:p>
            <a:r>
              <a:rPr lang="fr-FR" dirty="0" smtClean="0"/>
              <a:t>L’influence de la </a:t>
            </a:r>
            <a:r>
              <a:rPr lang="fr-FR" dirty="0" err="1" smtClean="0"/>
              <a:t>wnt</a:t>
            </a:r>
            <a:r>
              <a:rPr lang="fr-FR" dirty="0" smtClean="0"/>
              <a:t> canonique sur l'adhésion cellulaire</a:t>
            </a:r>
            <a:endParaRPr lang="fr-FR" dirty="0"/>
          </a:p>
        </p:txBody>
      </p:sp>
      <p:sp>
        <p:nvSpPr>
          <p:cNvPr id="3" name="Espace réservé du contenu 2"/>
          <p:cNvSpPr>
            <a:spLocks noGrp="1"/>
          </p:cNvSpPr>
          <p:nvPr>
            <p:ph sz="quarter" idx="1"/>
          </p:nvPr>
        </p:nvSpPr>
        <p:spPr>
          <a:xfrm>
            <a:off x="285720" y="1527048"/>
            <a:ext cx="8519952" cy="4572000"/>
          </a:xfrm>
        </p:spPr>
        <p:txBody>
          <a:bodyPr>
            <a:normAutofit fontScale="85000" lnSpcReduction="20000"/>
          </a:bodyPr>
          <a:lstStyle/>
          <a:p>
            <a:pPr marL="0" indent="0">
              <a:buNone/>
            </a:pPr>
            <a:r>
              <a:rPr lang="fr-FR" dirty="0" smtClean="0">
                <a:latin typeface="Times New Roman" pitchFamily="18" charset="0"/>
                <a:cs typeface="Times New Roman" pitchFamily="18" charset="0"/>
              </a:rPr>
              <a:t>La β-</a:t>
            </a:r>
            <a:r>
              <a:rPr lang="fr-FR" dirty="0" err="1" smtClean="0">
                <a:latin typeface="Times New Roman" pitchFamily="18" charset="0"/>
                <a:cs typeface="Times New Roman" pitchFamily="18" charset="0"/>
              </a:rPr>
              <a:t>caténine</a:t>
            </a:r>
            <a:r>
              <a:rPr lang="fr-FR" dirty="0" smtClean="0">
                <a:latin typeface="Times New Roman" pitchFamily="18" charset="0"/>
                <a:cs typeface="Times New Roman" pitchFamily="18" charset="0"/>
              </a:rPr>
              <a:t> cytoplasmique est une partie du cytosquelette </a:t>
            </a:r>
            <a:r>
              <a:rPr lang="fr-FR" dirty="0" err="1" smtClean="0">
                <a:latin typeface="Times New Roman" pitchFamily="18" charset="0"/>
                <a:cs typeface="Times New Roman" pitchFamily="18" charset="0"/>
              </a:rPr>
              <a:t>tres</a:t>
            </a:r>
            <a:r>
              <a:rPr lang="fr-FR" dirty="0" smtClean="0">
                <a:latin typeface="Times New Roman" pitchFamily="18" charset="0"/>
                <a:cs typeface="Times New Roman" pitchFamily="18" charset="0"/>
              </a:rPr>
              <a:t> important pour assurer la communication cellulaire et la migration correcte, elle est  présente dans les jonctions adhérentes dans la membrane apicale du </a:t>
            </a:r>
            <a:r>
              <a:rPr lang="fr-FR" dirty="0" err="1" smtClean="0">
                <a:latin typeface="Times New Roman" pitchFamily="18" charset="0"/>
                <a:cs typeface="Times New Roman" pitchFamily="18" charset="0"/>
              </a:rPr>
              <a:t>neuroépithélium</a:t>
            </a:r>
            <a:r>
              <a:rPr lang="fr-FR" dirty="0" smtClean="0">
                <a:latin typeface="Times New Roman" pitchFamily="18" charset="0"/>
                <a:cs typeface="Times New Roman" pitchFamily="18" charset="0"/>
              </a:rPr>
              <a:t>.</a:t>
            </a:r>
          </a:p>
          <a:p>
            <a:pPr marL="0" indent="0">
              <a:buNone/>
            </a:pPr>
            <a:r>
              <a:rPr lang="fr-FR" dirty="0" smtClean="0"/>
              <a:t>La perte du caractère épithélial provoque une désorganisation massive de la structure laminaire du cortex, des structures en rosette ont été observées dans le VZ à </a:t>
            </a:r>
            <a:r>
              <a:rPr lang="fr-FR" dirty="0" smtClean="0"/>
              <a:t>E14</a:t>
            </a:r>
            <a:endParaRPr lang="fr-FR" dirty="0" smtClean="0"/>
          </a:p>
          <a:p>
            <a:pPr marL="0" indent="0">
              <a:buNone/>
            </a:pPr>
            <a:r>
              <a:rPr lang="fr-FR" dirty="0" smtClean="0"/>
              <a:t> À la fin de </a:t>
            </a:r>
            <a:r>
              <a:rPr lang="fr-FR" dirty="0" err="1" smtClean="0"/>
              <a:t>corticogenèse</a:t>
            </a:r>
            <a:r>
              <a:rPr lang="fr-FR" dirty="0" smtClean="0"/>
              <a:t> , de nombreux </a:t>
            </a:r>
            <a:r>
              <a:rPr lang="fr-FR" dirty="0" err="1" smtClean="0"/>
              <a:t>progéniteurs</a:t>
            </a:r>
            <a:r>
              <a:rPr lang="fr-FR" dirty="0" smtClean="0"/>
              <a:t> ectopiques en division ont été trouvés au niveau de la marge extérieure du cortex, où la voie </a:t>
            </a:r>
            <a:r>
              <a:rPr lang="fr-FR" dirty="0" err="1" smtClean="0"/>
              <a:t>Wnt</a:t>
            </a:r>
            <a:r>
              <a:rPr lang="fr-FR" dirty="0" smtClean="0"/>
              <a:t> canonique </a:t>
            </a:r>
            <a:r>
              <a:rPr lang="fr-FR" dirty="0" smtClean="0"/>
              <a:t> </a:t>
            </a:r>
            <a:r>
              <a:rPr lang="fr-FR" dirty="0" smtClean="0"/>
              <a:t>était exprimée fortement </a:t>
            </a:r>
            <a:r>
              <a:rPr lang="fr-FR" dirty="0" smtClean="0"/>
              <a:t>comme </a:t>
            </a:r>
            <a:r>
              <a:rPr lang="fr-FR" dirty="0" smtClean="0"/>
              <a:t>cela a été analysé chez BAT- Gal ( Fig. 2G, K). </a:t>
            </a:r>
          </a:p>
          <a:p>
            <a:pPr marL="0" indent="0">
              <a:buNone/>
            </a:pPr>
            <a:r>
              <a:rPr lang="fr-FR" dirty="0" smtClean="0"/>
              <a:t>En outre, la surexpression </a:t>
            </a:r>
            <a:r>
              <a:rPr lang="fr-FR" dirty="0" smtClean="0"/>
              <a:t> élevée de </a:t>
            </a:r>
            <a:r>
              <a:rPr lang="fr-FR" dirty="0" smtClean="0"/>
              <a:t>la prolifération des cellules β -</a:t>
            </a:r>
            <a:r>
              <a:rPr lang="fr-FR" dirty="0" err="1" smtClean="0"/>
              <a:t>caténine</a:t>
            </a:r>
            <a:r>
              <a:rPr lang="fr-FR" dirty="0" smtClean="0"/>
              <a:t>  dans les </a:t>
            </a:r>
            <a:r>
              <a:rPr lang="fr-FR" dirty="0" err="1" smtClean="0"/>
              <a:t>progéniteurs</a:t>
            </a:r>
            <a:r>
              <a:rPr lang="fr-FR" dirty="0" smtClean="0"/>
              <a:t> ectopiques </a:t>
            </a:r>
            <a:r>
              <a:rPr lang="fr-FR" dirty="0" smtClean="0"/>
              <a:t> </a:t>
            </a:r>
            <a:r>
              <a:rPr lang="fr-FR" dirty="0" smtClean="0"/>
              <a:t>(mesurée par l'incorporation de </a:t>
            </a:r>
            <a:r>
              <a:rPr lang="fr-FR" dirty="0" err="1" smtClean="0"/>
              <a:t>BrdU</a:t>
            </a:r>
            <a:r>
              <a:rPr lang="fr-FR" dirty="0" smtClean="0"/>
              <a:t> ) </a:t>
            </a:r>
            <a:r>
              <a:rPr lang="fr-FR" dirty="0" smtClean="0"/>
              <a:t> </a:t>
            </a:r>
            <a:r>
              <a:rPr lang="fr-FR" dirty="0" smtClean="0"/>
              <a:t>et une</a:t>
            </a:r>
            <a:r>
              <a:rPr lang="fr-FR" dirty="0" smtClean="0"/>
              <a:t> </a:t>
            </a:r>
            <a:r>
              <a:rPr lang="fr-FR" dirty="0" smtClean="0"/>
              <a:t>absence </a:t>
            </a:r>
            <a:r>
              <a:rPr lang="fr-FR" dirty="0" smtClean="0"/>
              <a:t>de marqueur neuronal β -tubuline ( Fig. 2H- N). </a:t>
            </a:r>
            <a:endParaRPr lang="fr-FR"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85728"/>
            <a:ext cx="8534400" cy="1357322"/>
          </a:xfrm>
        </p:spPr>
        <p:txBody>
          <a:bodyPr>
            <a:noAutofit/>
          </a:bodyPr>
          <a:lstStyle/>
          <a:p>
            <a:r>
              <a:rPr lang="fr-FR" sz="2800" b="1" i="1" dirty="0" smtClean="0">
                <a:latin typeface="Times New Roman" pitchFamily="18" charset="0"/>
                <a:cs typeface="Times New Roman" pitchFamily="18" charset="0"/>
              </a:rPr>
              <a:t>Un gradient d'activité </a:t>
            </a:r>
            <a:r>
              <a:rPr lang="fr-FR" sz="2800" b="1" i="1" dirty="0" err="1" smtClean="0">
                <a:latin typeface="Times New Roman" pitchFamily="18" charset="0"/>
                <a:cs typeface="Times New Roman" pitchFamily="18" charset="0"/>
              </a:rPr>
              <a:t>Wnt</a:t>
            </a:r>
            <a:r>
              <a:rPr lang="fr-FR" sz="2800" b="1" i="1" dirty="0" smtClean="0">
                <a:latin typeface="Times New Roman" pitchFamily="18" charset="0"/>
                <a:cs typeface="Times New Roman" pitchFamily="18" charset="0"/>
              </a:rPr>
              <a:t> détermine la spécificité cellulaire dans l'hippocampe</a:t>
            </a:r>
            <a:br>
              <a:rPr lang="fr-FR" sz="2800" b="1" i="1" dirty="0" smtClean="0">
                <a:latin typeface="Times New Roman" pitchFamily="18" charset="0"/>
                <a:cs typeface="Times New Roman" pitchFamily="18" charset="0"/>
              </a:rPr>
            </a:br>
            <a:endParaRPr lang="fr-FR" sz="2800"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normAutofit fontScale="92500" lnSpcReduction="10000"/>
          </a:bodyPr>
          <a:lstStyle/>
          <a:p>
            <a:r>
              <a:rPr lang="fr-FR" dirty="0" smtClean="0">
                <a:latin typeface="Times New Roman" pitchFamily="18" charset="0"/>
                <a:cs typeface="Times New Roman" pitchFamily="18" charset="0"/>
              </a:rPr>
              <a:t>L’activité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est progressivement plus faible dans le pallium latérale mais elle se maintient à des niveaux relativement élevés dans le pallium </a:t>
            </a:r>
            <a:r>
              <a:rPr lang="fr-FR" dirty="0" err="1" smtClean="0">
                <a:latin typeface="Times New Roman" pitchFamily="18" charset="0"/>
                <a:cs typeface="Times New Roman" pitchFamily="18" charset="0"/>
              </a:rPr>
              <a:t>caudomedial</a:t>
            </a:r>
            <a:r>
              <a:rPr lang="fr-FR" dirty="0" smtClean="0">
                <a:latin typeface="Times New Roman" pitchFamily="18" charset="0"/>
                <a:cs typeface="Times New Roman" pitchFamily="18" charset="0"/>
              </a:rPr>
              <a:t>. </a:t>
            </a:r>
          </a:p>
          <a:p>
            <a:r>
              <a:rPr lang="fr-FR" dirty="0" smtClean="0">
                <a:latin typeface="Times New Roman" pitchFamily="18" charset="0"/>
                <a:cs typeface="Times New Roman" pitchFamily="18" charset="0"/>
              </a:rPr>
              <a:t>La prolifération des </a:t>
            </a:r>
            <a:r>
              <a:rPr lang="fr-FR" dirty="0" err="1" smtClean="0">
                <a:latin typeface="Times New Roman" pitchFamily="18" charset="0"/>
                <a:cs typeface="Times New Roman" pitchFamily="18" charset="0"/>
              </a:rPr>
              <a:t>progéniteurs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hippocampiques</a:t>
            </a:r>
            <a:r>
              <a:rPr lang="fr-FR" dirty="0" smtClean="0">
                <a:latin typeface="Times New Roman" pitchFamily="18" charset="0"/>
                <a:cs typeface="Times New Roman" pitchFamily="18" charset="0"/>
              </a:rPr>
              <a:t> dans le pallium médial dépend  de signalisation WnT.</a:t>
            </a:r>
          </a:p>
          <a:p>
            <a:r>
              <a:rPr lang="fr-FR" dirty="0" smtClean="0">
                <a:latin typeface="Times New Roman" pitchFamily="18" charset="0"/>
                <a:cs typeface="Times New Roman" pitchFamily="18" charset="0"/>
              </a:rPr>
              <a:t>Des souris avec une  ablation conditionnelle de β-</a:t>
            </a:r>
            <a:r>
              <a:rPr lang="fr-FR" dirty="0" err="1" smtClean="0">
                <a:latin typeface="Times New Roman" pitchFamily="18" charset="0"/>
                <a:cs typeface="Times New Roman" pitchFamily="18" charset="0"/>
              </a:rPr>
              <a:t>caténine</a:t>
            </a:r>
            <a:r>
              <a:rPr lang="fr-FR" dirty="0" smtClean="0">
                <a:latin typeface="Times New Roman" pitchFamily="18" charset="0"/>
                <a:cs typeface="Times New Roman" pitchFamily="18" charset="0"/>
              </a:rPr>
              <a:t>  présentent une absence complète de l'hippocampe et le gyrus denté (DG), ainsi qu'une diminution de la prolifération cellulaire dans les domaines de </a:t>
            </a:r>
            <a:r>
              <a:rPr lang="fr-FR" dirty="0" err="1" smtClean="0">
                <a:latin typeface="Times New Roman" pitchFamily="18" charset="0"/>
                <a:cs typeface="Times New Roman" pitchFamily="18" charset="0"/>
              </a:rPr>
              <a:t>progéniteurs</a:t>
            </a:r>
            <a:r>
              <a:rPr lang="fr-FR" dirty="0" smtClean="0">
                <a:latin typeface="Times New Roman" pitchFamily="18" charset="0"/>
                <a:cs typeface="Times New Roman" pitchFamily="18" charset="0"/>
              </a:rPr>
              <a:t> respectifs. </a:t>
            </a:r>
          </a:p>
          <a:p>
            <a:r>
              <a:rPr lang="fr-FR" dirty="0" smtClean="0">
                <a:latin typeface="Times New Roman" pitchFamily="18" charset="0"/>
                <a:cs typeface="Times New Roman" pitchFamily="18" charset="0"/>
              </a:rPr>
              <a:t>En outre, la prolifération des cellules du DG adulte est également dépendante  de la voie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canonique à partir des stades embryonnaires à des stades adultes.</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57166"/>
            <a:ext cx="8534400" cy="857256"/>
          </a:xfrm>
        </p:spPr>
        <p:txBody>
          <a:bodyPr>
            <a:normAutofit fontScale="90000"/>
          </a:bodyPr>
          <a:lstStyle/>
          <a:p>
            <a:r>
              <a:rPr lang="fr-FR" b="1" dirty="0" smtClean="0">
                <a:latin typeface="Times New Roman" pitchFamily="18" charset="0"/>
                <a:cs typeface="Times New Roman" pitchFamily="18" charset="0"/>
              </a:rPr>
              <a:t>La régulation de  </a:t>
            </a:r>
            <a:r>
              <a:rPr lang="fr-FR" b="1" dirty="0" err="1" smtClean="0">
                <a:latin typeface="Times New Roman" pitchFamily="18" charset="0"/>
                <a:cs typeface="Times New Roman" pitchFamily="18" charset="0"/>
              </a:rPr>
              <a:t>neurogenèse</a:t>
            </a:r>
            <a:r>
              <a:rPr lang="fr-FR" b="1" dirty="0" smtClean="0">
                <a:latin typeface="Times New Roman" pitchFamily="18" charset="0"/>
                <a:cs typeface="Times New Roman" pitchFamily="18" charset="0"/>
              </a:rPr>
              <a:t> par l’activité </a:t>
            </a:r>
            <a:r>
              <a:rPr lang="fr-FR" b="1"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normAutofit fontScale="77500" lnSpcReduction="20000"/>
          </a:bodyPr>
          <a:lstStyle/>
          <a:p>
            <a:r>
              <a:rPr lang="fr-FR" dirty="0" smtClean="0"/>
              <a:t>La couche de neurones post-mitotiques à E13 dans la marge extérieure de la paroi corticale latérale des mutants D6-CLEF  est plus mince et irrégulière, comme visualisé par </a:t>
            </a:r>
            <a:r>
              <a:rPr lang="fr-FR" dirty="0" err="1" smtClean="0"/>
              <a:t>NeuN</a:t>
            </a:r>
            <a:r>
              <a:rPr lang="fr-FR" dirty="0" smtClean="0"/>
              <a:t>, Tuj1 et TBR1 immunofluorescence chez la souris D6-CLEF (fig. 6A-C, E-G, I, L).</a:t>
            </a:r>
          </a:p>
          <a:p>
            <a:r>
              <a:rPr lang="fr-FR" dirty="0" smtClean="0"/>
              <a:t>La discontinuité de la </a:t>
            </a:r>
            <a:r>
              <a:rPr lang="fr-FR" dirty="0" err="1" smtClean="0"/>
              <a:t>preplate</a:t>
            </a:r>
            <a:r>
              <a:rPr lang="fr-FR" dirty="0" smtClean="0"/>
              <a:t> a probablement été causée par une expression chez la  D6-CLEF dans la zone de post-mitotique (Fig. 6K) et elle est également traduite par la présence de cellules </a:t>
            </a:r>
            <a:r>
              <a:rPr lang="fr-FR" dirty="0" err="1" smtClean="0"/>
              <a:t>progénitrices</a:t>
            </a:r>
            <a:r>
              <a:rPr lang="fr-FR" dirty="0" smtClean="0"/>
              <a:t> ectopiques dans la couche </a:t>
            </a:r>
            <a:r>
              <a:rPr lang="fr-FR" dirty="0" err="1" smtClean="0"/>
              <a:t>postmitotique</a:t>
            </a:r>
            <a:r>
              <a:rPr lang="fr-FR" dirty="0" smtClean="0"/>
              <a:t> qui sont normalement situé dans le VZ et SVZ (fig. 6D, H).</a:t>
            </a:r>
          </a:p>
          <a:p>
            <a:r>
              <a:rPr lang="fr-FR" dirty="0" smtClean="0"/>
              <a:t>Contrairement à (la D6-</a:t>
            </a:r>
            <a:r>
              <a:rPr lang="fr-FR" dirty="0" err="1" smtClean="0"/>
              <a:t>Cre</a:t>
            </a:r>
            <a:r>
              <a:rPr lang="fr-FR" dirty="0" smtClean="0"/>
              <a:t>/β-</a:t>
            </a:r>
            <a:r>
              <a:rPr lang="fr-FR" dirty="0" err="1" smtClean="0"/>
              <a:t>catenin</a:t>
            </a:r>
            <a:r>
              <a:rPr lang="fr-FR" dirty="0" smtClean="0"/>
              <a:t> ) où  la coloration des jonctions adhérentes apicales  n'a pas été modifié.</a:t>
            </a:r>
          </a:p>
          <a:p>
            <a:pPr>
              <a:buNone/>
            </a:pPr>
            <a:r>
              <a:rPr lang="fr-FR" dirty="0" smtClean="0"/>
              <a:t> </a:t>
            </a:r>
          </a:p>
          <a:p>
            <a:pPr>
              <a:buFont typeface="Wingdings" pitchFamily="2" charset="2"/>
              <a:buChar char="Ø"/>
            </a:pPr>
            <a:r>
              <a:rPr lang="fr-FR" dirty="0" smtClean="0"/>
              <a:t>En résumé, l’activité canonique </a:t>
            </a:r>
            <a:r>
              <a:rPr lang="fr-FR" dirty="0" err="1" smtClean="0"/>
              <a:t>Wnt</a:t>
            </a:r>
            <a:r>
              <a:rPr lang="fr-FR" dirty="0" smtClean="0"/>
              <a:t> est soutenue dans les délais murales corticales latérales de la vague de la </a:t>
            </a:r>
            <a:r>
              <a:rPr lang="fr-FR" dirty="0" err="1" smtClean="0"/>
              <a:t>neurogenèse</a:t>
            </a:r>
            <a:r>
              <a:rPr lang="fr-FR" dirty="0" smtClean="0"/>
              <a:t> et prend en charge le modèle de corrélation entre la progression de la </a:t>
            </a:r>
            <a:r>
              <a:rPr lang="fr-FR" dirty="0" err="1" smtClean="0"/>
              <a:t>neurogenèse</a:t>
            </a:r>
            <a:r>
              <a:rPr lang="fr-FR" dirty="0" smtClean="0"/>
              <a:t> et la retraite de Wnt.</a:t>
            </a:r>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301752" y="2500306"/>
            <a:ext cx="8503920" cy="3598742"/>
          </a:xfrm>
        </p:spPr>
        <p:txBody>
          <a:bodyPr/>
          <a:lstStyle/>
          <a:p>
            <a:r>
              <a:rPr lang="fr-FR" dirty="0" smtClean="0">
                <a:latin typeface="Times New Roman" pitchFamily="18" charset="0"/>
                <a:cs typeface="Times New Roman" pitchFamily="18" charset="0"/>
              </a:rPr>
              <a:t>On peut en conclure que la disparition progressive de l'activité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est une condition préalable à l'initiation de la </a:t>
            </a:r>
            <a:r>
              <a:rPr lang="fr-FR" dirty="0" err="1" smtClean="0">
                <a:latin typeface="Times New Roman" pitchFamily="18" charset="0"/>
                <a:cs typeface="Times New Roman" pitchFamily="18" charset="0"/>
              </a:rPr>
              <a:t>neurogenèse</a:t>
            </a:r>
            <a:r>
              <a:rPr lang="fr-FR" dirty="0" smtClean="0">
                <a:latin typeface="Times New Roman" pitchFamily="18" charset="0"/>
                <a:cs typeface="Times New Roman" pitchFamily="18" charset="0"/>
              </a:rPr>
              <a:t> dans le cortex. Ainsi, la disparition progressive des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du latéral à la paroi corticale médiale peut expliquer la vague complémentaire de la </a:t>
            </a:r>
            <a:r>
              <a:rPr lang="fr-FR" dirty="0" err="1" smtClean="0">
                <a:latin typeface="Times New Roman" pitchFamily="18" charset="0"/>
                <a:cs typeface="Times New Roman" pitchFamily="18" charset="0"/>
              </a:rPr>
              <a:t>neurogenèse</a:t>
            </a:r>
            <a:r>
              <a:rPr lang="fr-FR" dirty="0" smtClean="0">
                <a:latin typeface="Times New Roman" pitchFamily="18" charset="0"/>
                <a:cs typeface="Times New Roman" pitchFamily="18" charset="0"/>
              </a:rPr>
              <a:t>.</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i="1" dirty="0" smtClean="0">
                <a:latin typeface="Times New Roman" pitchFamily="18" charset="0"/>
                <a:cs typeface="Times New Roman" pitchFamily="18" charset="0"/>
              </a:rPr>
              <a:t>Présentation de l’article </a:t>
            </a:r>
            <a:endParaRPr lang="fr-FR" sz="3600"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301752" y="1527048"/>
            <a:ext cx="8556528" cy="4572000"/>
          </a:xfrm>
        </p:spPr>
        <p:txBody>
          <a:bodyPr>
            <a:normAutofit/>
          </a:bodyPr>
          <a:lstStyle/>
          <a:p>
            <a:pPr>
              <a:buFont typeface="Wingdings" pitchFamily="2" charset="2"/>
              <a:buChar char="ü"/>
            </a:pPr>
            <a:endParaRPr lang="en-US" sz="3200" dirty="0" smtClean="0">
              <a:latin typeface="Times New Roman" pitchFamily="18" charset="0"/>
              <a:cs typeface="Times New Roman" pitchFamily="18" charset="0"/>
            </a:endParaRPr>
          </a:p>
          <a:p>
            <a:pPr>
              <a:buFont typeface="Wingdings" pitchFamily="2" charset="2"/>
              <a:buChar char="ü"/>
            </a:pPr>
            <a:r>
              <a:rPr lang="en-US" sz="3200" dirty="0" err="1" smtClean="0">
                <a:latin typeface="Times New Roman" pitchFamily="18" charset="0"/>
                <a:cs typeface="Times New Roman" pitchFamily="18" charset="0"/>
              </a:rPr>
              <a:t>Titre</a:t>
            </a:r>
            <a:r>
              <a:rPr lang="en-US" sz="3200" dirty="0" smtClean="0">
                <a:latin typeface="Times New Roman" pitchFamily="18" charset="0"/>
                <a:cs typeface="Times New Roman" pitchFamily="18" charset="0"/>
              </a:rPr>
              <a:t> : “A dynamic gradient of </a:t>
            </a:r>
            <a:r>
              <a:rPr lang="en-US" sz="3200" dirty="0" err="1" smtClean="0">
                <a:latin typeface="Times New Roman" pitchFamily="18" charset="0"/>
                <a:cs typeface="Times New Roman" pitchFamily="18" charset="0"/>
              </a:rPr>
              <a:t>Wnt</a:t>
            </a:r>
            <a:r>
              <a:rPr lang="en-US" sz="3200" dirty="0" smtClean="0">
                <a:latin typeface="Times New Roman" pitchFamily="18" charset="0"/>
                <a:cs typeface="Times New Roman" pitchFamily="18" charset="0"/>
              </a:rPr>
              <a:t> signaling controls initiation of </a:t>
            </a:r>
            <a:r>
              <a:rPr lang="en-US" sz="3200" dirty="0" err="1" smtClean="0">
                <a:latin typeface="Times New Roman" pitchFamily="18" charset="0"/>
                <a:cs typeface="Times New Roman" pitchFamily="18" charset="0"/>
              </a:rPr>
              <a:t>neurogenesis</a:t>
            </a:r>
            <a:r>
              <a:rPr lang="en-US" sz="3200" dirty="0" smtClean="0">
                <a:latin typeface="Times New Roman" pitchFamily="18" charset="0"/>
                <a:cs typeface="Times New Roman" pitchFamily="18" charset="0"/>
              </a:rPr>
              <a:t> in the mammalian cortex and cellular specification in the hippocampus”</a:t>
            </a:r>
          </a:p>
          <a:p>
            <a:pPr>
              <a:buFont typeface="Wingdings" pitchFamily="2" charset="2"/>
              <a:buChar char="ü"/>
            </a:pPr>
            <a:r>
              <a:rPr lang="en-US" sz="3200" dirty="0" err="1" smtClean="0">
                <a:latin typeface="Times New Roman" pitchFamily="18" charset="0"/>
                <a:cs typeface="Times New Roman" pitchFamily="18" charset="0"/>
              </a:rPr>
              <a:t>Auteurs</a:t>
            </a:r>
            <a:r>
              <a:rPr lang="en-US"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Ondrej</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Machon</a:t>
            </a:r>
            <a:r>
              <a:rPr lang="fr-FR" sz="3200" dirty="0" smtClean="0">
                <a:latin typeface="Times New Roman" pitchFamily="18" charset="0"/>
                <a:cs typeface="Times New Roman" pitchFamily="18" charset="0"/>
              </a:rPr>
              <a:t> » et all</a:t>
            </a:r>
          </a:p>
          <a:p>
            <a:pPr>
              <a:buFont typeface="Wingdings" pitchFamily="2" charset="2"/>
              <a:buChar char="ü"/>
            </a:pPr>
            <a:r>
              <a:rPr lang="fr-FR" sz="3200" dirty="0" smtClean="0">
                <a:latin typeface="Times New Roman" pitchFamily="18" charset="0"/>
                <a:cs typeface="Times New Roman" pitchFamily="18" charset="0"/>
              </a:rPr>
              <a:t>Revue: </a:t>
            </a:r>
            <a:r>
              <a:rPr lang="fr-FR" sz="3200" dirty="0" err="1" smtClean="0">
                <a:latin typeface="Times New Roman" pitchFamily="18" charset="0"/>
                <a:cs typeface="Times New Roman" pitchFamily="18" charset="0"/>
              </a:rPr>
              <a:t>Sciencedirect</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Developmental</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Biology</a:t>
            </a:r>
            <a:r>
              <a:rPr lang="fr-FR" sz="3200" dirty="0" smtClean="0">
                <a:latin typeface="Times New Roman" pitchFamily="18" charset="0"/>
                <a:cs typeface="Times New Roman" pitchFamily="18" charset="0"/>
              </a:rPr>
              <a:t>, 2007</a:t>
            </a:r>
            <a:endParaRPr lang="fr-FR" sz="3200" dirty="0">
              <a:latin typeface="Times New Roman" pitchFamily="18" charset="0"/>
              <a:cs typeface="Times New Roman" pitchFamily="18" charset="0"/>
            </a:endParaRPr>
          </a:p>
        </p:txBody>
      </p:sp>
      <p:pic>
        <p:nvPicPr>
          <p:cNvPr id="4" name="Image 3" descr="sc.jpg"/>
          <p:cNvPicPr>
            <a:picLocks noChangeAspect="1"/>
          </p:cNvPicPr>
          <p:nvPr/>
        </p:nvPicPr>
        <p:blipFill>
          <a:blip r:embed="rId2"/>
          <a:stretch>
            <a:fillRect/>
          </a:stretch>
        </p:blipFill>
        <p:spPr>
          <a:xfrm>
            <a:off x="3071802" y="1000108"/>
            <a:ext cx="2786082" cy="852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i="1" dirty="0" smtClean="0">
                <a:latin typeface="Times New Roman" pitchFamily="18" charset="0"/>
                <a:cs typeface="Times New Roman" pitchFamily="18" charset="0"/>
              </a:rPr>
              <a:t>Discussion</a:t>
            </a:r>
            <a:r>
              <a:rPr lang="fr-FR" dirty="0" smtClean="0"/>
              <a:t> </a:t>
            </a:r>
            <a:endParaRPr lang="fr-FR" dirty="0"/>
          </a:p>
        </p:txBody>
      </p:sp>
      <p:sp>
        <p:nvSpPr>
          <p:cNvPr id="3" name="Espace réservé du contenu 2"/>
          <p:cNvSpPr>
            <a:spLocks noGrp="1"/>
          </p:cNvSpPr>
          <p:nvPr>
            <p:ph sz="quarter" idx="1"/>
          </p:nvPr>
        </p:nvSpPr>
        <p:spPr/>
        <p:txBody>
          <a:bodyPr>
            <a:normAutofit fontScale="77500" lnSpcReduction="20000"/>
          </a:bodyPr>
          <a:lstStyle/>
          <a:p>
            <a:pPr>
              <a:buFont typeface="Wingdings" pitchFamily="2" charset="2"/>
              <a:buChar char="Ø"/>
            </a:pPr>
            <a:r>
              <a:rPr lang="fr-FR" b="1" i="1" dirty="0" err="1" smtClean="0">
                <a:solidFill>
                  <a:srgbClr val="7030A0"/>
                </a:solidFill>
                <a:latin typeface="Times New Roman" pitchFamily="18" charset="0"/>
                <a:cs typeface="Times New Roman" pitchFamily="18" charset="0"/>
              </a:rPr>
              <a:t>Wnt</a:t>
            </a:r>
            <a:r>
              <a:rPr lang="fr-FR" b="1" i="1" dirty="0" smtClean="0">
                <a:solidFill>
                  <a:srgbClr val="7030A0"/>
                </a:solidFill>
                <a:latin typeface="Times New Roman" pitchFamily="18" charset="0"/>
                <a:cs typeface="Times New Roman" pitchFamily="18" charset="0"/>
              </a:rPr>
              <a:t> et la cascade </a:t>
            </a:r>
            <a:r>
              <a:rPr lang="fr-FR" b="1" i="1" dirty="0" err="1" smtClean="0">
                <a:solidFill>
                  <a:srgbClr val="7030A0"/>
                </a:solidFill>
                <a:latin typeface="Times New Roman" pitchFamily="18" charset="0"/>
                <a:cs typeface="Times New Roman" pitchFamily="18" charset="0"/>
              </a:rPr>
              <a:t>neurogenique</a:t>
            </a:r>
            <a:endParaRPr lang="fr-FR" b="1" i="1" dirty="0" smtClean="0">
              <a:solidFill>
                <a:srgbClr val="7030A0"/>
              </a:solidFill>
              <a:latin typeface="Times New Roman" pitchFamily="18" charset="0"/>
              <a:cs typeface="Times New Roman" pitchFamily="18" charset="0"/>
            </a:endParaRPr>
          </a:p>
          <a:p>
            <a:pPr marL="627063" indent="-361950">
              <a:buFont typeface="Wingdings" pitchFamily="2" charset="2"/>
              <a:buChar char="§"/>
            </a:pPr>
            <a:r>
              <a:rPr lang="fr-FR" i="1" dirty="0" smtClean="0">
                <a:latin typeface="Times New Roman" pitchFamily="18" charset="0"/>
                <a:cs typeface="Times New Roman" pitchFamily="18" charset="0"/>
              </a:rPr>
              <a:t>Il a été démontré que</a:t>
            </a:r>
            <a:r>
              <a:rPr lang="fr-FR" dirty="0" smtClean="0">
                <a:latin typeface="Times New Roman" pitchFamily="18" charset="0"/>
                <a:cs typeface="Times New Roman" pitchFamily="18" charset="0"/>
              </a:rPr>
              <a:t>:</a:t>
            </a:r>
          </a:p>
          <a:p>
            <a:r>
              <a:rPr lang="fr-FR" dirty="0" smtClean="0">
                <a:latin typeface="Times New Roman" pitchFamily="18" charset="0"/>
                <a:cs typeface="Times New Roman" pitchFamily="18" charset="0"/>
              </a:rPr>
              <a:t> Chez les BAT- Gal que le gradient de l'activité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dans le télencéphale  se fait du pôle antérieur vers le  pôle postérieur,</a:t>
            </a:r>
          </a:p>
          <a:p>
            <a:r>
              <a:rPr lang="fr-FR" dirty="0" smtClean="0">
                <a:latin typeface="Times New Roman" pitchFamily="18" charset="0"/>
                <a:cs typeface="Times New Roman" pitchFamily="18" charset="0"/>
              </a:rPr>
              <a:t>L’activité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canonique  est nécessaire dans la période critique de l'initiation de la </a:t>
            </a:r>
            <a:r>
              <a:rPr lang="fr-FR" dirty="0" err="1" smtClean="0">
                <a:latin typeface="Times New Roman" pitchFamily="18" charset="0"/>
                <a:cs typeface="Times New Roman" pitchFamily="18" charset="0"/>
              </a:rPr>
              <a:t>neurogenèse</a:t>
            </a:r>
            <a:r>
              <a:rPr lang="fr-FR" dirty="0" smtClean="0">
                <a:latin typeface="Times New Roman" pitchFamily="18" charset="0"/>
                <a:cs typeface="Times New Roman" pitchFamily="18" charset="0"/>
              </a:rPr>
              <a:t>,  </a:t>
            </a:r>
          </a:p>
          <a:p>
            <a:r>
              <a:rPr lang="fr-FR" dirty="0" smtClean="0">
                <a:latin typeface="Times New Roman" pitchFamily="18" charset="0"/>
                <a:cs typeface="Times New Roman" pitchFamily="18" charset="0"/>
              </a:rPr>
              <a:t>Au début de la </a:t>
            </a:r>
            <a:r>
              <a:rPr lang="fr-FR" dirty="0" err="1" smtClean="0">
                <a:latin typeface="Times New Roman" pitchFamily="18" charset="0"/>
                <a:cs typeface="Times New Roman" pitchFamily="18" charset="0"/>
              </a:rPr>
              <a:t>neurogenèse</a:t>
            </a:r>
            <a:r>
              <a:rPr lang="fr-FR" dirty="0" smtClean="0">
                <a:latin typeface="Times New Roman" pitchFamily="18" charset="0"/>
                <a:cs typeface="Times New Roman" pitchFamily="18" charset="0"/>
              </a:rPr>
              <a:t> , les </a:t>
            </a:r>
            <a:r>
              <a:rPr lang="fr-FR" dirty="0" err="1" smtClean="0">
                <a:latin typeface="Times New Roman" pitchFamily="18" charset="0"/>
                <a:cs typeface="Times New Roman" pitchFamily="18" charset="0"/>
              </a:rPr>
              <a:t>neuro</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progéniteurs</a:t>
            </a:r>
            <a:r>
              <a:rPr lang="fr-FR" dirty="0" smtClean="0">
                <a:latin typeface="Times New Roman" pitchFamily="18" charset="0"/>
                <a:cs typeface="Times New Roman" pitchFamily="18" charset="0"/>
              </a:rPr>
              <a:t>  se divisent symétriquement  pour donner cellules gliales radiales</a:t>
            </a:r>
          </a:p>
          <a:p>
            <a:r>
              <a:rPr lang="fr-FR" dirty="0" smtClean="0">
                <a:latin typeface="Times New Roman" pitchFamily="18" charset="0"/>
                <a:cs typeface="Times New Roman" pitchFamily="18" charset="0"/>
              </a:rPr>
              <a:t>La progression de la </a:t>
            </a:r>
            <a:r>
              <a:rPr lang="fr-FR" dirty="0" err="1" smtClean="0">
                <a:latin typeface="Times New Roman" pitchFamily="18" charset="0"/>
                <a:cs typeface="Times New Roman" pitchFamily="18" charset="0"/>
              </a:rPr>
              <a:t>neurogenèse</a:t>
            </a:r>
            <a:r>
              <a:rPr lang="fr-FR" dirty="0" smtClean="0">
                <a:latin typeface="Times New Roman" pitchFamily="18" charset="0"/>
                <a:cs typeface="Times New Roman" pitchFamily="18" charset="0"/>
              </a:rPr>
              <a:t>  est un processus graduel qui débute du pôle antérieur du télencéphale  vers les zones postérieures et médianes . </a:t>
            </a:r>
          </a:p>
          <a:p>
            <a:r>
              <a:rPr lang="fr-FR" dirty="0" smtClean="0">
                <a:latin typeface="Times New Roman" pitchFamily="18" charset="0"/>
                <a:cs typeface="Times New Roman" pitchFamily="18" charset="0"/>
              </a:rPr>
              <a:t>L' initiation à la </a:t>
            </a:r>
            <a:r>
              <a:rPr lang="fr-FR" dirty="0" err="1" smtClean="0">
                <a:latin typeface="Times New Roman" pitchFamily="18" charset="0"/>
                <a:cs typeface="Times New Roman" pitchFamily="18" charset="0"/>
              </a:rPr>
              <a:t>neurogenèse</a:t>
            </a:r>
            <a:r>
              <a:rPr lang="fr-FR" dirty="0" smtClean="0">
                <a:latin typeface="Times New Roman" pitchFamily="18" charset="0"/>
                <a:cs typeface="Times New Roman" pitchFamily="18" charset="0"/>
              </a:rPr>
              <a:t> dépend de l’affaiblissement progressif de la signalisation canonique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a:t>
            </a:r>
          </a:p>
          <a:p>
            <a:r>
              <a:rPr lang="fr-FR" dirty="0" smtClean="0">
                <a:latin typeface="Times New Roman" pitchFamily="18" charset="0"/>
                <a:cs typeface="Times New Roman" pitchFamily="18" charset="0"/>
              </a:rPr>
              <a:t>Une  signalisation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élevée peut induire la différenciation des </a:t>
            </a:r>
            <a:r>
              <a:rPr lang="fr-FR" dirty="0" err="1" smtClean="0">
                <a:latin typeface="Times New Roman" pitchFamily="18" charset="0"/>
                <a:cs typeface="Times New Roman" pitchFamily="18" charset="0"/>
              </a:rPr>
              <a:t>progéniteurs</a:t>
            </a:r>
            <a:r>
              <a:rPr lang="fr-FR" dirty="0" smtClean="0">
                <a:latin typeface="Times New Roman" pitchFamily="18" charset="0"/>
                <a:cs typeface="Times New Roman" pitchFamily="18" charset="0"/>
              </a:rPr>
              <a:t> neuronaux  et une prolifération accrue.</a:t>
            </a:r>
            <a:endParaRPr lang="fr-FR"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500042"/>
            <a:ext cx="8534400" cy="1000132"/>
          </a:xfrm>
        </p:spPr>
        <p:txBody>
          <a:bodyPr>
            <a:normAutofit fontScale="90000"/>
          </a:bodyPr>
          <a:lstStyle/>
          <a:p>
            <a:r>
              <a:rPr lang="fr-FR" sz="3100" b="1" i="1" dirty="0" smtClean="0">
                <a:latin typeface="Times New Roman" pitchFamily="18" charset="0"/>
                <a:cs typeface="Times New Roman" pitchFamily="18" charset="0"/>
              </a:rPr>
              <a:t>Le gradient </a:t>
            </a:r>
            <a:r>
              <a:rPr lang="fr-FR" sz="3100" b="1" i="1" dirty="0" err="1" smtClean="0">
                <a:latin typeface="Times New Roman" pitchFamily="18" charset="0"/>
                <a:cs typeface="Times New Roman" pitchFamily="18" charset="0"/>
              </a:rPr>
              <a:t>Wnt</a:t>
            </a:r>
            <a:r>
              <a:rPr lang="fr-FR" sz="3100" b="1" i="1" dirty="0" smtClean="0">
                <a:latin typeface="Times New Roman" pitchFamily="18" charset="0"/>
                <a:cs typeface="Times New Roman" pitchFamily="18" charset="0"/>
              </a:rPr>
              <a:t> précise le développement et l'identité cellulaire dans le cortex et l'hippocampe:</a:t>
            </a:r>
            <a:r>
              <a:rPr lang="fr-FR" sz="3600" b="1" i="1" dirty="0" smtClean="0">
                <a:solidFill>
                  <a:srgbClr val="7030A0"/>
                </a:solidFill>
                <a:latin typeface="Times New Roman" pitchFamily="18" charset="0"/>
                <a:cs typeface="Times New Roman" pitchFamily="18" charset="0"/>
              </a:rPr>
              <a:t/>
            </a:r>
            <a:br>
              <a:rPr lang="fr-FR" sz="3600" b="1" i="1" dirty="0" smtClean="0">
                <a:solidFill>
                  <a:srgbClr val="7030A0"/>
                </a:solidFill>
                <a:latin typeface="Times New Roman" pitchFamily="18" charset="0"/>
                <a:cs typeface="Times New Roman" pitchFamily="18" charset="0"/>
              </a:rPr>
            </a:br>
            <a:endParaRPr lang="fr-FR" dirty="0"/>
          </a:p>
        </p:txBody>
      </p:sp>
      <p:sp>
        <p:nvSpPr>
          <p:cNvPr id="3" name="Espace réservé du contenu 2"/>
          <p:cNvSpPr>
            <a:spLocks noGrp="1"/>
          </p:cNvSpPr>
          <p:nvPr>
            <p:ph sz="quarter" idx="1"/>
          </p:nvPr>
        </p:nvSpPr>
        <p:spPr>
          <a:xfrm>
            <a:off x="301752" y="1857364"/>
            <a:ext cx="8503920" cy="4241684"/>
          </a:xfrm>
        </p:spPr>
        <p:txBody>
          <a:bodyPr>
            <a:normAutofit/>
          </a:bodyPr>
          <a:lstStyle/>
          <a:p>
            <a:r>
              <a:rPr lang="fr-FR" sz="2400" dirty="0" smtClean="0">
                <a:latin typeface="Times New Roman" pitchFamily="18" charset="0"/>
                <a:cs typeface="Times New Roman" pitchFamily="18" charset="0"/>
              </a:rPr>
              <a:t>Au cours du développement  de l’hippocampe , la présence de l'ourlet cortical est nécessaire et suffisante pour induire la formation de l'hippocampe et aussi sert de centre de signalisation qui exprime Wnt3a </a:t>
            </a:r>
          </a:p>
          <a:p>
            <a:r>
              <a:rPr lang="fr-FR" sz="2400" dirty="0" smtClean="0"/>
              <a:t>Dans le cortex cérébral,  la voie « β -</a:t>
            </a:r>
            <a:r>
              <a:rPr lang="fr-FR" sz="2400" dirty="0" err="1" smtClean="0"/>
              <a:t>caténine</a:t>
            </a:r>
            <a:r>
              <a:rPr lang="fr-FR" sz="2400" dirty="0" smtClean="0"/>
              <a:t>  active »  conduit à une sur- prolifération des </a:t>
            </a:r>
            <a:r>
              <a:rPr lang="fr-FR" sz="2400" dirty="0" err="1" smtClean="0"/>
              <a:t>progéniteurs</a:t>
            </a:r>
            <a:r>
              <a:rPr lang="fr-FR" sz="2400" dirty="0" smtClean="0"/>
              <a:t> corticaux.</a:t>
            </a:r>
          </a:p>
          <a:p>
            <a:r>
              <a:rPr lang="fr-FR" sz="2400" dirty="0" smtClean="0"/>
              <a:t>La signalisation </a:t>
            </a:r>
            <a:r>
              <a:rPr lang="fr-FR" sz="2400" dirty="0" err="1" smtClean="0"/>
              <a:t>Wnt</a:t>
            </a:r>
            <a:r>
              <a:rPr lang="fr-FR" sz="2400" dirty="0" smtClean="0"/>
              <a:t> β -</a:t>
            </a:r>
            <a:r>
              <a:rPr lang="fr-FR" sz="2400" dirty="0" err="1" smtClean="0"/>
              <a:t>caténine</a:t>
            </a:r>
            <a:r>
              <a:rPr lang="fr-FR" sz="2400" dirty="0" smtClean="0"/>
              <a:t>  précise le  destin cellulaire des neurones sensoriels et que les cellules sont dérivées de cellules souches de la crête neurale</a:t>
            </a:r>
            <a:endParaRPr lang="fr-FR" sz="2400" b="1" i="1" dirty="0">
              <a:solidFill>
                <a:srgbClr val="7030A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latin typeface="Times New Roman" pitchFamily="18" charset="0"/>
                <a:cs typeface="Times New Roman" pitchFamily="18" charset="0"/>
              </a:rPr>
              <a:t>CONCLUSION</a:t>
            </a:r>
            <a:endParaRPr lang="fr-FR"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normAutofit/>
          </a:bodyPr>
          <a:lstStyle/>
          <a:p>
            <a:pPr marL="0" indent="0">
              <a:buNone/>
            </a:pPr>
            <a:r>
              <a:rPr lang="fr-FR" dirty="0" smtClean="0">
                <a:latin typeface="Times New Roman" pitchFamily="18" charset="0"/>
                <a:cs typeface="Times New Roman" pitchFamily="18" charset="0"/>
              </a:rPr>
              <a:t>La voie de signalisation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intervient dans l’induction et l’organisation de nombreux tissus au cours de l’embryogenèse.  Les  molécules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se fixent sur le récepteur transmembranaire </a:t>
            </a:r>
            <a:r>
              <a:rPr lang="fr-FR" dirty="0" err="1" smtClean="0">
                <a:latin typeface="Times New Roman" pitchFamily="18" charset="0"/>
                <a:cs typeface="Times New Roman" pitchFamily="18" charset="0"/>
              </a:rPr>
              <a:t>Frizzled</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Fz</a:t>
            </a:r>
            <a:r>
              <a:rPr lang="fr-FR" dirty="0" smtClean="0">
                <a:latin typeface="Times New Roman" pitchFamily="18" charset="0"/>
                <a:cs typeface="Times New Roman" pitchFamily="18" charset="0"/>
              </a:rPr>
              <a:t>) et provoque  l’activation de complexes cytoplasmiques </a:t>
            </a:r>
            <a:r>
              <a:rPr lang="fr-FR" dirty="0" err="1" smtClean="0">
                <a:latin typeface="Times New Roman" pitchFamily="18" charset="0"/>
                <a:cs typeface="Times New Roman" pitchFamily="18" charset="0"/>
              </a:rPr>
              <a:t>multiproteiques</a:t>
            </a:r>
            <a:r>
              <a:rPr lang="fr-FR" dirty="0" smtClean="0">
                <a:latin typeface="Times New Roman" pitchFamily="18" charset="0"/>
                <a:cs typeface="Times New Roman" pitchFamily="18" charset="0"/>
              </a:rPr>
              <a:t> comprenant des protéines clés pour la régulation de la réponse génique, tel que le  régulateur </a:t>
            </a:r>
            <a:r>
              <a:rPr lang="fr-FR" dirty="0" err="1" smtClean="0">
                <a:latin typeface="Times New Roman" pitchFamily="18" charset="0"/>
                <a:cs typeface="Times New Roman" pitchFamily="18" charset="0"/>
              </a:rPr>
              <a:t>transcriptionnel</a:t>
            </a:r>
            <a:r>
              <a:rPr lang="fr-FR" dirty="0" smtClean="0">
                <a:latin typeface="Times New Roman" pitchFamily="18" charset="0"/>
                <a:cs typeface="Times New Roman" pitchFamily="18" charset="0"/>
              </a:rPr>
              <a:t>  β-</a:t>
            </a:r>
            <a:r>
              <a:rPr lang="fr-FR" dirty="0" err="1" smtClean="0">
                <a:latin typeface="Times New Roman" pitchFamily="18" charset="0"/>
                <a:cs typeface="Times New Roman" pitchFamily="18" charset="0"/>
              </a:rPr>
              <a:t>caténine</a:t>
            </a:r>
            <a:r>
              <a:rPr lang="fr-FR" dirty="0" smtClean="0">
                <a:latin typeface="Times New Roman" pitchFamily="18" charset="0"/>
                <a:cs typeface="Times New Roman" pitchFamily="18" charset="0"/>
              </a:rPr>
              <a:t> de la famille </a:t>
            </a:r>
            <a:r>
              <a:rPr lang="fr-FR" dirty="0" err="1" smtClean="0">
                <a:latin typeface="Times New Roman" pitchFamily="18" charset="0"/>
                <a:cs typeface="Times New Roman" pitchFamily="18" charset="0"/>
              </a:rPr>
              <a:t>caténine</a:t>
            </a:r>
            <a:r>
              <a:rPr lang="fr-FR" dirty="0" smtClean="0">
                <a:latin typeface="Times New Roman" pitchFamily="18" charset="0"/>
                <a:cs typeface="Times New Roman" pitchFamily="18" charset="0"/>
              </a:rPr>
              <a:t>. </a:t>
            </a:r>
          </a:p>
          <a:p>
            <a:pPr marL="0" indent="0">
              <a:buNone/>
            </a:pPr>
            <a:r>
              <a:rPr lang="fr-FR" dirty="0" smtClean="0">
                <a:latin typeface="Times New Roman" pitchFamily="18" charset="0"/>
                <a:cs typeface="Times New Roman" pitchFamily="18" charset="0"/>
              </a:rPr>
              <a:t>En l’absence du signal </a:t>
            </a:r>
            <a:r>
              <a:rPr lang="fr-FR" dirty="0" err="1" smtClean="0">
                <a:latin typeface="Times New Roman" pitchFamily="18" charset="0"/>
                <a:cs typeface="Times New Roman" pitchFamily="18" charset="0"/>
              </a:rPr>
              <a:t>Wg</a:t>
            </a:r>
            <a:r>
              <a:rPr lang="fr-FR" dirty="0" smtClean="0">
                <a:latin typeface="Times New Roman" pitchFamily="18" charset="0"/>
                <a:cs typeface="Times New Roman" pitchFamily="18" charset="0"/>
              </a:rPr>
              <a:t>, la protéine  β -</a:t>
            </a:r>
            <a:r>
              <a:rPr lang="fr-FR" dirty="0" err="1" smtClean="0">
                <a:latin typeface="Times New Roman" pitchFamily="18" charset="0"/>
                <a:cs typeface="Times New Roman" pitchFamily="18" charset="0"/>
              </a:rPr>
              <a:t>caténine</a:t>
            </a:r>
            <a:r>
              <a:rPr lang="fr-FR" dirty="0" smtClean="0">
                <a:latin typeface="Times New Roman" pitchFamily="18" charset="0"/>
                <a:cs typeface="Times New Roman" pitchFamily="18" charset="0"/>
              </a:rPr>
              <a:t> est </a:t>
            </a:r>
            <a:r>
              <a:rPr lang="fr-FR" dirty="0" err="1" smtClean="0">
                <a:latin typeface="Times New Roman" pitchFamily="18" charset="0"/>
                <a:cs typeface="Times New Roman" pitchFamily="18" charset="0"/>
              </a:rPr>
              <a:t>phosphorylée</a:t>
            </a:r>
            <a:r>
              <a:rPr lang="fr-FR" dirty="0" smtClean="0">
                <a:latin typeface="Times New Roman" pitchFamily="18" charset="0"/>
                <a:cs typeface="Times New Roman" pitchFamily="18" charset="0"/>
              </a:rPr>
              <a:t>, puis  dégradée</a:t>
            </a:r>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5900" i="1" dirty="0" smtClean="0">
                <a:latin typeface="Times New Roman" pitchFamily="18" charset="0"/>
                <a:cs typeface="Times New Roman" pitchFamily="18" charset="0"/>
              </a:rPr>
              <a:t>Introduction</a:t>
            </a:r>
            <a:endParaRPr lang="fr-FR" sz="5900" i="1" dirty="0">
              <a:latin typeface="Times New Roman" pitchFamily="18" charset="0"/>
              <a:cs typeface="Times New Roman" pitchFamily="18" charset="0"/>
            </a:endParaRPr>
          </a:p>
        </p:txBody>
      </p:sp>
      <p:sp>
        <p:nvSpPr>
          <p:cNvPr id="4" name="Espace réservé du contenu 3"/>
          <p:cNvSpPr>
            <a:spLocks noGrp="1"/>
          </p:cNvSpPr>
          <p:nvPr>
            <p:ph sz="quarter" idx="1"/>
          </p:nvPr>
        </p:nvSpPr>
        <p:spPr>
          <a:xfrm>
            <a:off x="301752" y="1527048"/>
            <a:ext cx="5484694" cy="4973786"/>
          </a:xfrm>
        </p:spPr>
        <p:txBody>
          <a:bodyPr>
            <a:normAutofit fontScale="62500" lnSpcReduction="20000"/>
          </a:bodyPr>
          <a:lstStyle/>
          <a:p>
            <a:pPr marL="0" indent="0" algn="ctr">
              <a:buFont typeface="Wingdings" pitchFamily="2" charset="2"/>
              <a:buChar char="Ø"/>
            </a:pPr>
            <a:r>
              <a:rPr lang="fr-FR" sz="2800" b="1" i="1" dirty="0" smtClean="0">
                <a:solidFill>
                  <a:srgbClr val="7030A0"/>
                </a:solidFill>
                <a:latin typeface="Times New Roman" pitchFamily="18" charset="0"/>
                <a:cs typeface="Times New Roman" pitchFamily="18" charset="0"/>
              </a:rPr>
              <a:t>Le cortex cérébrale des mammifères: </a:t>
            </a:r>
          </a:p>
          <a:p>
            <a:pPr marL="0" indent="0">
              <a:buNone/>
            </a:pPr>
            <a:r>
              <a:rPr lang="fr-FR" sz="3200" dirty="0" smtClean="0">
                <a:latin typeface="Times New Roman" pitchFamily="18" charset="0"/>
                <a:cs typeface="Times New Roman" pitchFamily="18" charset="0"/>
              </a:rPr>
              <a:t>Le siège des principales fonctions cognitives, dérive de la partie dorsale du télencéphale et son développement passe par des stades précoces dont les premiers sont des divisions symétriques des cellules </a:t>
            </a:r>
            <a:r>
              <a:rPr lang="fr-FR" sz="3200" dirty="0" err="1" smtClean="0">
                <a:latin typeface="Times New Roman" pitchFamily="18" charset="0"/>
                <a:cs typeface="Times New Roman" pitchFamily="18" charset="0"/>
              </a:rPr>
              <a:t>progénitrices</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neuroépithéliales</a:t>
            </a:r>
            <a:r>
              <a:rPr lang="fr-FR" sz="3200" dirty="0" smtClean="0">
                <a:latin typeface="Times New Roman" pitchFamily="18" charset="0"/>
                <a:cs typeface="Times New Roman" pitchFamily="18" charset="0"/>
              </a:rPr>
              <a:t> donnant une population de </a:t>
            </a:r>
            <a:r>
              <a:rPr lang="fr-FR" sz="3200" dirty="0" err="1" smtClean="0">
                <a:latin typeface="Times New Roman" pitchFamily="18" charset="0"/>
                <a:cs typeface="Times New Roman" pitchFamily="18" charset="0"/>
              </a:rPr>
              <a:t>neuroprogéniteurs</a:t>
            </a:r>
            <a:r>
              <a:rPr lang="fr-FR" sz="3200" dirty="0" smtClean="0">
                <a:latin typeface="Times New Roman" pitchFamily="18" charset="0"/>
                <a:cs typeface="Times New Roman" pitchFamily="18" charset="0"/>
                <a:sym typeface="Wingdings" pitchFamily="2" charset="2"/>
              </a:rPr>
              <a:t>  et qui de leur coté donne des cellules gliale radiales (division </a:t>
            </a:r>
            <a:r>
              <a:rPr lang="fr-FR" sz="3200" dirty="0" err="1" smtClean="0">
                <a:latin typeface="Times New Roman" pitchFamily="18" charset="0"/>
                <a:cs typeface="Times New Roman" pitchFamily="18" charset="0"/>
                <a:sym typeface="Wingdings" pitchFamily="2" charset="2"/>
              </a:rPr>
              <a:t>asymetrique</a:t>
            </a:r>
            <a:r>
              <a:rPr lang="fr-FR" sz="3200" dirty="0" smtClean="0">
                <a:latin typeface="Times New Roman" pitchFamily="18" charset="0"/>
                <a:cs typeface="Times New Roman" pitchFamily="18" charset="0"/>
                <a:sym typeface="Wingdings" pitchFamily="2" charset="2"/>
              </a:rPr>
              <a:t>).</a:t>
            </a:r>
          </a:p>
          <a:p>
            <a:pPr marL="0" indent="0">
              <a:buNone/>
            </a:pPr>
            <a:r>
              <a:rPr lang="fr-FR" sz="3200" dirty="0" smtClean="0">
                <a:latin typeface="Times New Roman" pitchFamily="18" charset="0"/>
                <a:cs typeface="Times New Roman" pitchFamily="18" charset="0"/>
                <a:sym typeface="Wingdings" pitchFamily="2" charset="2"/>
              </a:rPr>
              <a:t>Ce développement n</a:t>
            </a:r>
            <a:r>
              <a:rPr lang="fr-FR" sz="3200" dirty="0" smtClean="0">
                <a:latin typeface="Times New Roman" pitchFamily="18" charset="0"/>
                <a:cs typeface="Times New Roman" pitchFamily="18" charset="0"/>
              </a:rPr>
              <a:t>écessite des signaux inductifs et des facteurs de transcription tels que: </a:t>
            </a:r>
          </a:p>
          <a:p>
            <a:pPr marL="530225" indent="0">
              <a:buFont typeface="Wingdings" pitchFamily="2" charset="2"/>
              <a:buChar char="v"/>
            </a:pPr>
            <a:r>
              <a:rPr lang="fr-FR" sz="3200" b="1" i="1" dirty="0" smtClean="0">
                <a:latin typeface="Times New Roman" pitchFamily="18" charset="0"/>
                <a:cs typeface="Times New Roman" pitchFamily="18" charset="0"/>
              </a:rPr>
              <a:t>Pax6</a:t>
            </a:r>
            <a:r>
              <a:rPr lang="fr-FR" sz="3200" dirty="0" smtClean="0">
                <a:latin typeface="Times New Roman" pitchFamily="18" charset="0"/>
                <a:cs typeface="Times New Roman" pitchFamily="18" charset="0"/>
              </a:rPr>
              <a:t> : favorise la production de neurones durant la division asymétrique des </a:t>
            </a:r>
            <a:r>
              <a:rPr lang="fr-FR" sz="3200" dirty="0" err="1" smtClean="0">
                <a:latin typeface="Times New Roman" pitchFamily="18" charset="0"/>
                <a:cs typeface="Times New Roman" pitchFamily="18" charset="0"/>
              </a:rPr>
              <a:t>progéniteurs</a:t>
            </a:r>
            <a:r>
              <a:rPr lang="fr-FR" sz="3200" dirty="0" smtClean="0">
                <a:latin typeface="Times New Roman" pitchFamily="18" charset="0"/>
                <a:cs typeface="Times New Roman" pitchFamily="18" charset="0"/>
              </a:rPr>
              <a:t>.</a:t>
            </a:r>
          </a:p>
          <a:p>
            <a:pPr marL="530225" indent="0">
              <a:buFont typeface="Wingdings" pitchFamily="2" charset="2"/>
              <a:buChar char="v"/>
            </a:pPr>
            <a:r>
              <a:rPr lang="fr-FR" sz="3200" b="1" i="1" dirty="0" err="1" smtClean="0">
                <a:latin typeface="Times New Roman" pitchFamily="18" charset="0"/>
                <a:cs typeface="Times New Roman" pitchFamily="18" charset="0"/>
              </a:rPr>
              <a:t>Neurogenins</a:t>
            </a:r>
            <a:r>
              <a:rPr lang="fr-FR" sz="3200" dirty="0" smtClean="0">
                <a:latin typeface="Times New Roman" pitchFamily="18" charset="0"/>
                <a:cs typeface="Times New Roman" pitchFamily="18" charset="0"/>
              </a:rPr>
              <a:t> ( Ngn1 / 2): essentiels pour l'engagement de la lignée neuronale</a:t>
            </a:r>
          </a:p>
          <a:p>
            <a:pPr marL="530225" indent="0">
              <a:buFont typeface="Wingdings" pitchFamily="2" charset="2"/>
              <a:buChar char="v"/>
            </a:pPr>
            <a:r>
              <a:rPr lang="fr-FR" sz="3200" b="1" i="1" dirty="0" smtClean="0">
                <a:latin typeface="Times New Roman" pitchFamily="18" charset="0"/>
                <a:cs typeface="Times New Roman" pitchFamily="18" charset="0"/>
              </a:rPr>
              <a:t>Tbr2 </a:t>
            </a:r>
            <a:r>
              <a:rPr lang="fr-FR" sz="3200" dirty="0" smtClean="0">
                <a:latin typeface="Times New Roman" pitchFamily="18" charset="0"/>
                <a:cs typeface="Times New Roman" pitchFamily="18" charset="0"/>
              </a:rPr>
              <a:t>: Génère des neurones pour les couches corticales supérieures.</a:t>
            </a:r>
          </a:p>
          <a:p>
            <a:endParaRPr lang="fr-FR" sz="2800" dirty="0" smtClean="0">
              <a:latin typeface="Times New Roman" pitchFamily="18" charset="0"/>
              <a:cs typeface="Times New Roman" pitchFamily="18" charset="0"/>
              <a:sym typeface="Wingdings" pitchFamily="2" charset="2"/>
            </a:endParaRPr>
          </a:p>
          <a:p>
            <a:endParaRPr lang="fr-FR" dirty="0"/>
          </a:p>
        </p:txBody>
      </p:sp>
      <p:pic>
        <p:nvPicPr>
          <p:cNvPr id="5" name="Image 4" descr="index.jpg"/>
          <p:cNvPicPr>
            <a:picLocks noChangeAspect="1"/>
          </p:cNvPicPr>
          <p:nvPr/>
        </p:nvPicPr>
        <p:blipFill>
          <a:blip r:embed="rId2">
            <a:lum contrast="16000"/>
          </a:blip>
          <a:stretch>
            <a:fillRect/>
          </a:stretch>
        </p:blipFill>
        <p:spPr>
          <a:xfrm>
            <a:off x="6143636" y="1571612"/>
            <a:ext cx="2871802" cy="4286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2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b="1" i="1" dirty="0" smtClean="0">
                <a:latin typeface="Times New Roman" pitchFamily="18" charset="0"/>
                <a:cs typeface="Times New Roman" pitchFamily="18" charset="0"/>
              </a:rPr>
              <a:t>La  protéine </a:t>
            </a:r>
            <a:r>
              <a:rPr lang="fr-FR" sz="4400" b="1" i="1" dirty="0" err="1" smtClean="0">
                <a:latin typeface="Times New Roman" pitchFamily="18" charset="0"/>
                <a:cs typeface="Times New Roman" pitchFamily="18" charset="0"/>
              </a:rPr>
              <a:t>wnt</a:t>
            </a:r>
            <a:r>
              <a:rPr lang="fr-FR" sz="4400" b="1" i="1" dirty="0" smtClean="0">
                <a:latin typeface="Times New Roman" pitchFamily="18" charset="0"/>
                <a:cs typeface="Times New Roman" pitchFamily="18" charset="0"/>
              </a:rPr>
              <a:t> «</a:t>
            </a:r>
            <a:r>
              <a:rPr lang="fr-FR" sz="4400" b="1" i="1" dirty="0" err="1" smtClean="0">
                <a:latin typeface="Times New Roman" pitchFamily="18" charset="0"/>
                <a:cs typeface="Times New Roman" pitchFamily="18" charset="0"/>
              </a:rPr>
              <a:t>Wingless</a:t>
            </a:r>
            <a:r>
              <a:rPr lang="fr-FR" sz="4400" b="1" i="1" dirty="0" smtClean="0">
                <a:latin typeface="Times New Roman" pitchFamily="18" charset="0"/>
                <a:cs typeface="Times New Roman" pitchFamily="18" charset="0"/>
              </a:rPr>
              <a:t>-type »</a:t>
            </a:r>
          </a:p>
        </p:txBody>
      </p:sp>
      <p:sp>
        <p:nvSpPr>
          <p:cNvPr id="3" name="Espace réservé du contenu 2"/>
          <p:cNvSpPr>
            <a:spLocks noGrp="1"/>
          </p:cNvSpPr>
          <p:nvPr>
            <p:ph sz="quarter" idx="1"/>
          </p:nvPr>
        </p:nvSpPr>
        <p:spPr>
          <a:xfrm>
            <a:off x="301752" y="1527048"/>
            <a:ext cx="8842248" cy="4572000"/>
          </a:xfrm>
        </p:spPr>
        <p:txBody>
          <a:bodyPr>
            <a:noAutofit/>
          </a:bodyPr>
          <a:lstStyle/>
          <a:p>
            <a:r>
              <a:rPr lang="fr-FR" sz="2000" dirty="0" err="1" smtClean="0"/>
              <a:t>Wnt</a:t>
            </a:r>
            <a:r>
              <a:rPr lang="fr-FR" sz="2000" dirty="0" smtClean="0"/>
              <a:t> est une famille importante de glycoprotéines sécrétées,  molécules de signalisations extracellulaires qui coordonnent le développement de tissus multicellulaires, elles peuvent jouer un rôle régénérateur dans les cellules adultes, étant donné qu’elles contrôlent la destinée des cellules souches dans plusieurs tissus, </a:t>
            </a:r>
          </a:p>
          <a:p>
            <a:r>
              <a:rPr lang="fr-FR" sz="2000" dirty="0" smtClean="0"/>
              <a:t>Les cascades de signalisation </a:t>
            </a:r>
            <a:r>
              <a:rPr lang="fr-FR" sz="2000" dirty="0" err="1" smtClean="0"/>
              <a:t>Wnt</a:t>
            </a:r>
            <a:r>
              <a:rPr lang="fr-FR" sz="2000" dirty="0" smtClean="0"/>
              <a:t> activent des programmes morphogénétiques qui vont de la migration et la prolifération cellulaires à la détermination de la destinée des cellules et au renouvellement des cellules souches </a:t>
            </a:r>
            <a:r>
              <a:rPr lang="fr-FR" sz="2000" dirty="0" smtClean="0">
                <a:latin typeface="Times New Roman" pitchFamily="18" charset="0"/>
                <a:cs typeface="Times New Roman" pitchFamily="18" charset="0"/>
              </a:rPr>
              <a:t>y compris les cellules de l’hippocampe</a:t>
            </a:r>
          </a:p>
          <a:p>
            <a:r>
              <a:rPr lang="fr-FR" sz="2000" dirty="0" smtClean="0">
                <a:latin typeface="Times New Roman" pitchFamily="18" charset="0"/>
                <a:cs typeface="Times New Roman" pitchFamily="18" charset="0"/>
              </a:rPr>
              <a:t>Signaux </a:t>
            </a:r>
            <a:r>
              <a:rPr lang="fr-FR" sz="2000" dirty="0" err="1" smtClean="0">
                <a:latin typeface="Times New Roman" pitchFamily="18" charset="0"/>
                <a:cs typeface="Times New Roman" pitchFamily="18" charset="0"/>
              </a:rPr>
              <a:t>Wnt</a:t>
            </a:r>
            <a:r>
              <a:rPr lang="fr-FR" sz="2000" dirty="0" smtClean="0">
                <a:latin typeface="Times New Roman" pitchFamily="18" charset="0"/>
                <a:cs typeface="Times New Roman" pitchFamily="18" charset="0"/>
              </a:rPr>
              <a:t> sont </a:t>
            </a:r>
            <a:r>
              <a:rPr lang="fr-FR" sz="2000" dirty="0" err="1" smtClean="0">
                <a:latin typeface="Times New Roman" pitchFamily="18" charset="0"/>
                <a:cs typeface="Times New Roman" pitchFamily="18" charset="0"/>
              </a:rPr>
              <a:t>médiés</a:t>
            </a:r>
            <a:r>
              <a:rPr lang="fr-FR" sz="2000" dirty="0" smtClean="0">
                <a:latin typeface="Times New Roman" pitchFamily="18" charset="0"/>
                <a:cs typeface="Times New Roman" pitchFamily="18" charset="0"/>
              </a:rPr>
              <a:t> par plusieurs voies intracellulaires on cite:  </a:t>
            </a:r>
          </a:p>
          <a:p>
            <a:pPr algn="ctr">
              <a:buNone/>
            </a:pPr>
            <a:r>
              <a:rPr lang="fr-FR" sz="2400" b="1" i="1" u="sng" dirty="0" smtClean="0">
                <a:latin typeface="Times New Roman" pitchFamily="18" charset="0"/>
                <a:cs typeface="Times New Roman" pitchFamily="18" charset="0"/>
              </a:rPr>
              <a:t>La voie canonique ou voie « β – </a:t>
            </a:r>
            <a:r>
              <a:rPr lang="fr-FR" sz="2400" b="1" i="1" u="sng" dirty="0" err="1" smtClean="0">
                <a:latin typeface="Times New Roman" pitchFamily="18" charset="0"/>
                <a:cs typeface="Times New Roman" pitchFamily="18" charset="0"/>
              </a:rPr>
              <a:t>caténine</a:t>
            </a:r>
            <a:r>
              <a:rPr lang="fr-FR" sz="2400" b="1" i="1" u="sng" dirty="0" smtClean="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i="1" dirty="0" smtClean="0">
                <a:latin typeface="Times New Roman" pitchFamily="18" charset="0"/>
                <a:cs typeface="Times New Roman" pitchFamily="18" charset="0"/>
              </a:rPr>
              <a:t>Problématique  et suggestions </a:t>
            </a:r>
            <a:endParaRPr lang="fr-FR" sz="3600"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214282" y="1643050"/>
            <a:ext cx="8556528" cy="3357586"/>
          </a:xfrm>
        </p:spPr>
        <p:txBody>
          <a:bodyPr>
            <a:noAutofit/>
          </a:bodyPr>
          <a:lstStyle/>
          <a:p>
            <a:pPr marL="0" indent="0">
              <a:buNone/>
            </a:pPr>
            <a:endParaRPr lang="fr-FR" sz="2000" b="1" i="1" u="sng" dirty="0" smtClean="0">
              <a:solidFill>
                <a:srgbClr val="7030A0"/>
              </a:solidFill>
              <a:latin typeface="Times New Roman" pitchFamily="18" charset="0"/>
              <a:cs typeface="Times New Roman" pitchFamily="18" charset="0"/>
            </a:endParaRPr>
          </a:p>
          <a:p>
            <a:pPr marL="0" indent="0">
              <a:buFont typeface="Wingdings" pitchFamily="2" charset="2"/>
              <a:buChar char="ü"/>
            </a:pPr>
            <a:r>
              <a:rPr lang="fr-FR" sz="2400" dirty="0" smtClean="0">
                <a:latin typeface="Times New Roman" pitchFamily="18" charset="0"/>
                <a:cs typeface="Times New Roman" pitchFamily="18" charset="0"/>
              </a:rPr>
              <a:t>Etude des ressources génétiques et les événements qui précédent la différenciation des </a:t>
            </a:r>
            <a:r>
              <a:rPr lang="fr-FR" sz="2400" dirty="0" err="1" smtClean="0">
                <a:latin typeface="Times New Roman" pitchFamily="18" charset="0"/>
                <a:cs typeface="Times New Roman" pitchFamily="18" charset="0"/>
              </a:rPr>
              <a:t>progéniteurs</a:t>
            </a:r>
            <a:r>
              <a:rPr lang="fr-FR" sz="2400" dirty="0" smtClean="0">
                <a:latin typeface="Times New Roman" pitchFamily="18" charset="0"/>
                <a:cs typeface="Times New Roman" pitchFamily="18" charset="0"/>
              </a:rPr>
              <a:t> dans les neurones.</a:t>
            </a:r>
          </a:p>
          <a:p>
            <a:pPr marL="0" indent="0">
              <a:buFont typeface="Wingdings" pitchFamily="2" charset="2"/>
              <a:buChar char="ü"/>
            </a:pPr>
            <a:r>
              <a:rPr lang="fr-FR" sz="2400" dirty="0" smtClean="0">
                <a:latin typeface="Times New Roman" pitchFamily="18" charset="0"/>
                <a:cs typeface="Times New Roman" pitchFamily="18" charset="0"/>
              </a:rPr>
              <a:t>Montrer que le gradient affaiblit progressivement  l’activité canonique de la </a:t>
            </a:r>
            <a:r>
              <a:rPr lang="fr-FR" sz="2400" dirty="0" err="1" smtClean="0">
                <a:latin typeface="Times New Roman" pitchFamily="18" charset="0"/>
                <a:cs typeface="Times New Roman" pitchFamily="18" charset="0"/>
              </a:rPr>
              <a:t>Wnt</a:t>
            </a:r>
            <a:r>
              <a:rPr lang="fr-FR" sz="2400" dirty="0" smtClean="0">
                <a:latin typeface="Times New Roman" pitchFamily="18" charset="0"/>
                <a:cs typeface="Times New Roman" pitchFamily="18" charset="0"/>
              </a:rPr>
              <a:t>  qui contrôle initiation de la </a:t>
            </a:r>
            <a:r>
              <a:rPr lang="fr-FR" sz="2400" dirty="0" err="1" smtClean="0">
                <a:latin typeface="Times New Roman" pitchFamily="18" charset="0"/>
                <a:cs typeface="Times New Roman" pitchFamily="18" charset="0"/>
              </a:rPr>
              <a:t>neurogenèse</a:t>
            </a:r>
            <a:r>
              <a:rPr lang="fr-FR" sz="2400" dirty="0" smtClean="0">
                <a:latin typeface="Times New Roman" pitchFamily="18" charset="0"/>
                <a:cs typeface="Times New Roman" pitchFamily="18" charset="0"/>
              </a:rPr>
              <a:t> par règlement  des gènes connus.</a:t>
            </a:r>
          </a:p>
          <a:p>
            <a:pPr marL="0" indent="0">
              <a:buFont typeface="Wingdings" pitchFamily="2" charset="2"/>
              <a:buChar char="ü"/>
            </a:pPr>
            <a:r>
              <a:rPr lang="fr-FR" sz="2400" dirty="0" smtClean="0">
                <a:latin typeface="Times New Roman" pitchFamily="18" charset="0"/>
                <a:cs typeface="Times New Roman" pitchFamily="18" charset="0"/>
              </a:rPr>
              <a:t>La fonction de </a:t>
            </a:r>
            <a:r>
              <a:rPr lang="fr-FR" sz="2400" dirty="0" err="1" smtClean="0">
                <a:latin typeface="Times New Roman" pitchFamily="18" charset="0"/>
                <a:cs typeface="Times New Roman" pitchFamily="18" charset="0"/>
              </a:rPr>
              <a:t>Wnt</a:t>
            </a:r>
            <a:r>
              <a:rPr lang="fr-FR" sz="2400" dirty="0" smtClean="0">
                <a:latin typeface="Times New Roman" pitchFamily="18" charset="0"/>
                <a:cs typeface="Times New Roman" pitchFamily="18" charset="0"/>
              </a:rPr>
              <a:t> dans la cellule et la détermination de son destin au cours de la </a:t>
            </a:r>
            <a:r>
              <a:rPr lang="fr-FR" sz="2400" dirty="0" err="1" smtClean="0">
                <a:latin typeface="Times New Roman" pitchFamily="18" charset="0"/>
                <a:cs typeface="Times New Roman" pitchFamily="18" charset="0"/>
              </a:rPr>
              <a:t>neurogenèse</a:t>
            </a:r>
            <a:r>
              <a:rPr lang="fr-FR" sz="2400" dirty="0" smtClean="0">
                <a:latin typeface="Times New Roman" pitchFamily="18" charset="0"/>
                <a:cs typeface="Times New Roman" pitchFamily="18" charset="0"/>
              </a:rPr>
              <a:t> corticale est largement inconnue , les données du travail suggèrent que le gradient détermine l’identité cellulaire de </a:t>
            </a:r>
            <a:r>
              <a:rPr lang="fr-FR" sz="2400" dirty="0" err="1" smtClean="0">
                <a:latin typeface="Times New Roman" pitchFamily="18" charset="0"/>
                <a:cs typeface="Times New Roman" pitchFamily="18" charset="0"/>
              </a:rPr>
              <a:t>wnt</a:t>
            </a:r>
            <a:r>
              <a:rPr lang="fr-FR" sz="2400" dirty="0" smtClean="0">
                <a:latin typeface="Times New Roman" pitchFamily="18" charset="0"/>
                <a:cs typeface="Times New Roman" pitchFamily="18" charset="0"/>
              </a:rPr>
              <a:t> le long de l'axe </a:t>
            </a:r>
            <a:r>
              <a:rPr lang="fr-FR" sz="2400" dirty="0" err="1" smtClean="0">
                <a:latin typeface="Times New Roman" pitchFamily="18" charset="0"/>
                <a:cs typeface="Times New Roman" pitchFamily="18" charset="0"/>
              </a:rPr>
              <a:t>latéro</a:t>
            </a:r>
            <a:r>
              <a:rPr lang="fr-FR" sz="2400" dirty="0" smtClean="0">
                <a:latin typeface="Times New Roman" pitchFamily="18" charset="0"/>
                <a:cs typeface="Times New Roman" pitchFamily="18" charset="0"/>
              </a:rPr>
              <a:t>- médial durent le développement du  télencéphale dorsal.</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latin typeface="Times New Roman" pitchFamily="18" charset="0"/>
                <a:cs typeface="Times New Roman" pitchFamily="18" charset="0"/>
              </a:rPr>
              <a:t>Matériels et méthodes </a:t>
            </a:r>
            <a:endParaRPr lang="fr-FR" sz="4000"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normAutofit fontScale="92500" lnSpcReduction="20000"/>
          </a:bodyPr>
          <a:lstStyle/>
          <a:p>
            <a:pPr>
              <a:buFont typeface="Wingdings" pitchFamily="2" charset="2"/>
              <a:buChar char="Ø"/>
            </a:pPr>
            <a:r>
              <a:rPr lang="fr-FR" dirty="0" smtClean="0"/>
              <a:t> </a:t>
            </a:r>
            <a:r>
              <a:rPr lang="fr-FR" b="1" i="1" u="sng" dirty="0" smtClean="0">
                <a:solidFill>
                  <a:srgbClr val="7030A0"/>
                </a:solidFill>
                <a:latin typeface="Times New Roman" pitchFamily="18" charset="0"/>
                <a:cs typeface="Times New Roman" pitchFamily="18" charset="0"/>
              </a:rPr>
              <a:t>Matériels biologiques: </a:t>
            </a:r>
          </a:p>
          <a:p>
            <a:pPr>
              <a:buFont typeface="Wingdings" pitchFamily="2" charset="2"/>
              <a:buChar char="ü"/>
            </a:pPr>
            <a:r>
              <a:rPr lang="fr-FR" b="1" i="1" u="sng" dirty="0" smtClean="0">
                <a:solidFill>
                  <a:srgbClr val="7030A0"/>
                </a:solidFill>
                <a:latin typeface="Times New Roman" pitchFamily="18" charset="0"/>
                <a:cs typeface="Times New Roman" pitchFamily="18" charset="0"/>
              </a:rPr>
              <a:t>Animaux:</a:t>
            </a:r>
          </a:p>
          <a:p>
            <a:r>
              <a:rPr lang="fr-FR" dirty="0" smtClean="0">
                <a:latin typeface="Times New Roman" pitchFamily="18" charset="0"/>
                <a:cs typeface="Times New Roman" pitchFamily="18" charset="0"/>
              </a:rPr>
              <a:t>Souris transgéniques.</a:t>
            </a:r>
          </a:p>
          <a:p>
            <a:pPr marL="0" indent="0">
              <a:buFont typeface="Wingdings" pitchFamily="2" charset="2"/>
              <a:buChar char="Ø"/>
            </a:pPr>
            <a:r>
              <a:rPr lang="fr-FR" sz="2800" b="1" i="1" u="sng" dirty="0" smtClean="0">
                <a:solidFill>
                  <a:srgbClr val="7030A0"/>
                </a:solidFill>
                <a:latin typeface="Times New Roman" pitchFamily="18" charset="0"/>
                <a:cs typeface="Times New Roman" pitchFamily="18" charset="0"/>
              </a:rPr>
              <a:t>Méthodes:</a:t>
            </a:r>
          </a:p>
          <a:p>
            <a:pPr marL="0" indent="0">
              <a:buFont typeface="Arial" pitchFamily="34" charset="0"/>
              <a:buChar char="•"/>
            </a:pPr>
            <a:r>
              <a:rPr lang="fr-FR" sz="2800" b="1" i="1" u="sng" dirty="0" err="1" smtClean="0">
                <a:solidFill>
                  <a:srgbClr val="7030A0"/>
                </a:solidFill>
                <a:latin typeface="Times New Roman" pitchFamily="18" charset="0"/>
                <a:cs typeface="Times New Roman" pitchFamily="18" charset="0"/>
              </a:rPr>
              <a:t>Immuno</a:t>
            </a:r>
            <a:r>
              <a:rPr lang="fr-FR" sz="2800" b="1" i="1" u="sng" dirty="0" smtClean="0">
                <a:solidFill>
                  <a:srgbClr val="7030A0"/>
                </a:solidFill>
                <a:latin typeface="Times New Roman" pitchFamily="18" charset="0"/>
                <a:cs typeface="Times New Roman" pitchFamily="18" charset="0"/>
              </a:rPr>
              <a:t>-histochimie:</a:t>
            </a:r>
            <a:r>
              <a:rPr lang="fr-FR" sz="2800" dirty="0" smtClean="0">
                <a:solidFill>
                  <a:srgbClr val="7030A0"/>
                </a:solidFill>
                <a:latin typeface="Times New Roman" pitchFamily="18" charset="0"/>
                <a:cs typeface="Times New Roman" pitchFamily="18" charset="0"/>
              </a:rPr>
              <a:t> </a:t>
            </a:r>
            <a:r>
              <a:rPr lang="fr-FR" sz="2800" dirty="0" smtClean="0">
                <a:latin typeface="Times New Roman" pitchFamily="18" charset="0"/>
                <a:cs typeface="Times New Roman" pitchFamily="18" charset="0"/>
              </a:rPr>
              <a:t>sur des coupes de tissus congelés </a:t>
            </a:r>
            <a:r>
              <a:rPr lang="fr-FR" sz="2800" dirty="0" smtClean="0">
                <a:latin typeface="Times New Roman" pitchFamily="18" charset="0"/>
                <a:cs typeface="Times New Roman" pitchFamily="18" charset="0"/>
                <a:sym typeface="Wingdings" pitchFamily="2" charset="2"/>
              </a:rPr>
              <a:t> et une inc</a:t>
            </a:r>
            <a:r>
              <a:rPr lang="fr-FR" sz="2800" dirty="0" smtClean="0">
                <a:latin typeface="Times New Roman" pitchFamily="18" charset="0"/>
                <a:cs typeface="Times New Roman" pitchFamily="18" charset="0"/>
              </a:rPr>
              <a:t>ubation  dans une solution d' anticorps primaires</a:t>
            </a:r>
          </a:p>
          <a:p>
            <a:pPr marL="0" indent="0">
              <a:buFont typeface="Wingdings" pitchFamily="2" charset="2"/>
              <a:buChar char="Ø"/>
            </a:pPr>
            <a:r>
              <a:rPr lang="fr-FR" sz="2800" dirty="0" smtClean="0">
                <a:latin typeface="Times New Roman" pitchFamily="18" charset="0"/>
                <a:cs typeface="Times New Roman" pitchFamily="18" charset="0"/>
              </a:rPr>
              <a:t> Les anticorps primaires : de lapin anti- Pax6 , anti- β -</a:t>
            </a:r>
            <a:r>
              <a:rPr lang="fr-FR" sz="2800" dirty="0" err="1" smtClean="0">
                <a:latin typeface="Times New Roman" pitchFamily="18" charset="0"/>
                <a:cs typeface="Times New Roman" pitchFamily="18" charset="0"/>
              </a:rPr>
              <a:t>caténine</a:t>
            </a:r>
            <a:r>
              <a:rPr lang="fr-FR" sz="2800" dirty="0" smtClean="0">
                <a:latin typeface="Times New Roman" pitchFamily="18" charset="0"/>
                <a:cs typeface="Times New Roman" pitchFamily="18" charset="0"/>
              </a:rPr>
              <a:t>, anti- TBR1 , anti- TBR2, anti- Meis2 , anti- Prox1, anti- Sox2.</a:t>
            </a:r>
          </a:p>
          <a:p>
            <a:pPr marL="0" indent="0">
              <a:buFont typeface="Wingdings" pitchFamily="2" charset="2"/>
              <a:buChar char="Ø"/>
            </a:pPr>
            <a:r>
              <a:rPr lang="fr-FR" sz="2800" dirty="0" smtClean="0">
                <a:latin typeface="Times New Roman" pitchFamily="18" charset="0"/>
                <a:cs typeface="Times New Roman" pitchFamily="18" charset="0"/>
              </a:rPr>
              <a:t>Anticorps secondaires  avec coloration : anti-souris ou anti-lapin ALEXA594  ou  488 </a:t>
            </a:r>
          </a:p>
          <a:p>
            <a:pPr marL="0" indent="0">
              <a:buFont typeface="Arial" pitchFamily="34" charset="0"/>
              <a:buChar char="•"/>
            </a:pPr>
            <a:r>
              <a:rPr lang="fr-FR" sz="2800" b="1" i="1" u="sng" dirty="0" smtClean="0">
                <a:solidFill>
                  <a:srgbClr val="7030A0"/>
                </a:solidFill>
                <a:latin typeface="Times New Roman" pitchFamily="18" charset="0"/>
                <a:cs typeface="Times New Roman" pitchFamily="18" charset="0"/>
              </a:rPr>
              <a:t> </a:t>
            </a:r>
            <a:r>
              <a:rPr lang="fr-FR" b="1" i="1" u="sng" dirty="0" smtClean="0">
                <a:solidFill>
                  <a:srgbClr val="7030A0"/>
                </a:solidFill>
                <a:latin typeface="Times New Roman" pitchFamily="18" charset="0"/>
                <a:cs typeface="Times New Roman" pitchFamily="18" charset="0"/>
              </a:rPr>
              <a:t>L'hybridation in situ:</a:t>
            </a:r>
            <a:r>
              <a:rPr lang="fr-FR" dirty="0" smtClean="0">
                <a:solidFill>
                  <a:srgbClr val="7030A0"/>
                </a:solidFill>
                <a:latin typeface="Times New Roman" pitchFamily="18" charset="0"/>
                <a:cs typeface="Times New Roman" pitchFamily="18" charset="0"/>
              </a:rPr>
              <a:t> </a:t>
            </a:r>
            <a:r>
              <a:rPr lang="fr-FR" dirty="0" smtClean="0">
                <a:latin typeface="Times New Roman" pitchFamily="18" charset="0"/>
                <a:cs typeface="Times New Roman" pitchFamily="18" charset="0"/>
              </a:rPr>
              <a:t>Sur </a:t>
            </a:r>
            <a:r>
              <a:rPr lang="fr-FR" dirty="0" err="1" smtClean="0">
                <a:latin typeface="Times New Roman" pitchFamily="18" charset="0"/>
                <a:cs typeface="Times New Roman" pitchFamily="18" charset="0"/>
              </a:rPr>
              <a:t>cryosections</a:t>
            </a:r>
            <a:endParaRPr lang="fr-FR" dirty="0" smtClean="0">
              <a:latin typeface="Times New Roman" pitchFamily="18" charset="0"/>
              <a:cs typeface="Times New Roman" pitchFamily="18" charset="0"/>
            </a:endParaRPr>
          </a:p>
          <a:p>
            <a:pPr marL="0" indent="0">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985822"/>
          </a:xfrm>
        </p:spPr>
        <p:txBody>
          <a:bodyPr>
            <a:noAutofit/>
          </a:bodyPr>
          <a:lstStyle/>
          <a:p>
            <a:r>
              <a:rPr lang="fr-FR" sz="4000" b="1" i="1" dirty="0" smtClean="0">
                <a:latin typeface="Times New Roman" pitchFamily="18" charset="0"/>
                <a:cs typeface="Times New Roman" pitchFamily="18" charset="0"/>
              </a:rPr>
              <a:t>Résultats</a:t>
            </a:r>
            <a:r>
              <a:rPr lang="fr-FR" sz="3200" b="1" i="1" dirty="0" smtClean="0">
                <a:solidFill>
                  <a:srgbClr val="7030A0"/>
                </a:solidFill>
                <a:latin typeface="Times New Roman" pitchFamily="18" charset="0"/>
                <a:cs typeface="Times New Roman" pitchFamily="18" charset="0"/>
              </a:rPr>
              <a:t> </a:t>
            </a:r>
            <a:r>
              <a:rPr lang="fr-FR" sz="2000" b="1" i="1" dirty="0" smtClean="0">
                <a:solidFill>
                  <a:srgbClr val="7030A0"/>
                </a:solidFill>
                <a:latin typeface="Times New Roman" pitchFamily="18" charset="0"/>
                <a:cs typeface="Times New Roman" pitchFamily="18" charset="0"/>
              </a:rPr>
              <a:t/>
            </a:r>
            <a:br>
              <a:rPr lang="fr-FR" sz="2000" b="1" i="1" dirty="0" smtClean="0">
                <a:solidFill>
                  <a:srgbClr val="7030A0"/>
                </a:solidFill>
                <a:latin typeface="Times New Roman" pitchFamily="18" charset="0"/>
                <a:cs typeface="Times New Roman" pitchFamily="18" charset="0"/>
              </a:rPr>
            </a:br>
            <a:endParaRPr lang="fr-FR" sz="2000" b="1" i="1" dirty="0">
              <a:solidFill>
                <a:srgbClr val="7030A0"/>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285720" y="1571612"/>
            <a:ext cx="8485090" cy="3143272"/>
          </a:xfrm>
        </p:spPr>
        <p:txBody>
          <a:bodyPr>
            <a:noAutofit/>
          </a:bodyPr>
          <a:lstStyle/>
          <a:p>
            <a:pPr>
              <a:buFont typeface="Wingdings" pitchFamily="2" charset="2"/>
              <a:buChar char="Ø"/>
            </a:pPr>
            <a:r>
              <a:rPr lang="fr-FR" sz="2000" b="1" i="1" dirty="0" smtClean="0">
                <a:solidFill>
                  <a:srgbClr val="7030A0"/>
                </a:solidFill>
                <a:latin typeface="Times New Roman" pitchFamily="18" charset="0"/>
                <a:cs typeface="Times New Roman" pitchFamily="18" charset="0"/>
              </a:rPr>
              <a:t>La signalisation canonique de la </a:t>
            </a:r>
            <a:r>
              <a:rPr lang="fr-FR" sz="2000" b="1" i="1" dirty="0" err="1" smtClean="0">
                <a:solidFill>
                  <a:srgbClr val="7030A0"/>
                </a:solidFill>
                <a:latin typeface="Times New Roman" pitchFamily="18" charset="0"/>
                <a:cs typeface="Times New Roman" pitchFamily="18" charset="0"/>
              </a:rPr>
              <a:t>Wnt</a:t>
            </a:r>
            <a:r>
              <a:rPr lang="fr-FR" sz="2000" b="1" i="1" dirty="0" smtClean="0">
                <a:solidFill>
                  <a:srgbClr val="7030A0"/>
                </a:solidFill>
                <a:latin typeface="Times New Roman" pitchFamily="18" charset="0"/>
                <a:cs typeface="Times New Roman" pitchFamily="18" charset="0"/>
              </a:rPr>
              <a:t> se retire progressivement de l’ébauche du néocortex »</a:t>
            </a:r>
          </a:p>
          <a:p>
            <a:pPr>
              <a:buNone/>
            </a:pPr>
            <a:endParaRPr lang="fr-FR" sz="20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Activité de la </a:t>
            </a:r>
            <a:r>
              <a:rPr lang="fr-FR" sz="2000" dirty="0" err="1" smtClean="0">
                <a:latin typeface="Times New Roman" pitchFamily="18" charset="0"/>
                <a:cs typeface="Times New Roman" pitchFamily="18" charset="0"/>
              </a:rPr>
              <a:t>Wnt</a:t>
            </a:r>
            <a:r>
              <a:rPr lang="fr-FR" sz="2000" dirty="0" smtClean="0">
                <a:latin typeface="Times New Roman" pitchFamily="18" charset="0"/>
                <a:cs typeface="Times New Roman" pitchFamily="18" charset="0"/>
              </a:rPr>
              <a:t>  est concentrée dans la paroi médiane car plusieurs </a:t>
            </a:r>
            <a:r>
              <a:rPr lang="fr-FR" sz="2000" dirty="0" err="1" smtClean="0">
                <a:latin typeface="Times New Roman" pitchFamily="18" charset="0"/>
                <a:cs typeface="Times New Roman" pitchFamily="18" charset="0"/>
              </a:rPr>
              <a:t>Wnt</a:t>
            </a:r>
            <a:r>
              <a:rPr lang="fr-FR" sz="2000" dirty="0" smtClean="0">
                <a:latin typeface="Times New Roman" pitchFamily="18" charset="0"/>
                <a:cs typeface="Times New Roman" pitchFamily="18" charset="0"/>
              </a:rPr>
              <a:t> sont exprimés dans la paroi corticale médiane.</a:t>
            </a:r>
          </a:p>
          <a:p>
            <a:pPr>
              <a:buNone/>
            </a:pPr>
            <a:endParaRPr lang="fr-FR" sz="20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La surveillance du caractère dynamique de l’activité canonique de la </a:t>
            </a:r>
            <a:r>
              <a:rPr lang="fr-FR" sz="2000" dirty="0" err="1" smtClean="0">
                <a:latin typeface="Times New Roman" pitchFamily="18" charset="0"/>
                <a:cs typeface="Times New Roman" pitchFamily="18" charset="0"/>
              </a:rPr>
              <a:t>Wnt</a:t>
            </a:r>
            <a:r>
              <a:rPr lang="fr-FR" sz="2000" dirty="0" smtClean="0">
                <a:latin typeface="Times New Roman" pitchFamily="18" charset="0"/>
                <a:cs typeface="Times New Roman" pitchFamily="18" charset="0"/>
              </a:rPr>
              <a:t> dans le télencéphale en développement est faite sur une souris BAT- Gal  (expression d'une β -galactosidase ( β -gal ))  qui  reflètera ainsi  l'activité de signalisation canonique </a:t>
            </a:r>
            <a:r>
              <a:rPr lang="fr-FR" sz="2000" dirty="0" err="1" smtClean="0">
                <a:latin typeface="Times New Roman" pitchFamily="18" charset="0"/>
                <a:cs typeface="Times New Roman" pitchFamily="18" charset="0"/>
              </a:rPr>
              <a:t>Wnt</a:t>
            </a:r>
            <a:r>
              <a:rPr lang="fr-FR" sz="2000" dirty="0" smtClean="0">
                <a:latin typeface="Times New Roman" pitchFamily="18" charset="0"/>
                <a:cs typeface="Times New Roman" pitchFamily="18" charset="0"/>
              </a:rPr>
              <a:t> . </a:t>
            </a:r>
          </a:p>
          <a:p>
            <a:pPr>
              <a:buNone/>
            </a:pPr>
            <a:r>
              <a:rPr lang="fr-FR" sz="2000" b="1" i="1" dirty="0" smtClean="0">
                <a:latin typeface="Times New Roman" pitchFamily="18" charset="0"/>
                <a:cs typeface="Times New Roman" pitchFamily="18" charset="0"/>
              </a:rPr>
              <a:t>Remarque:</a:t>
            </a:r>
          </a:p>
          <a:p>
            <a:pPr marL="0" indent="0">
              <a:buNone/>
            </a:pPr>
            <a:r>
              <a:rPr lang="fr-FR" sz="2000" dirty="0" smtClean="0">
                <a:latin typeface="Times New Roman" pitchFamily="18" charset="0"/>
                <a:cs typeface="Times New Roman" pitchFamily="18" charset="0"/>
              </a:rPr>
              <a:t>Dans le cas où la protéine β -gal est très stable  dans un tissu, une </a:t>
            </a:r>
            <a:r>
              <a:rPr lang="fr-FR" sz="2000" dirty="0" err="1" smtClean="0">
                <a:latin typeface="Times New Roman" pitchFamily="18" charset="0"/>
                <a:cs typeface="Times New Roman" pitchFamily="18" charset="0"/>
              </a:rPr>
              <a:t>hébridation</a:t>
            </a:r>
            <a:r>
              <a:rPr lang="fr-FR" sz="2000" dirty="0" smtClean="0">
                <a:latin typeface="Times New Roman" pitchFamily="18" charset="0"/>
                <a:cs typeface="Times New Roman" pitchFamily="18" charset="0"/>
              </a:rPr>
              <a:t> in situ avec une </a:t>
            </a:r>
            <a:r>
              <a:rPr lang="fr-FR" sz="2000" dirty="0" err="1" smtClean="0">
                <a:latin typeface="Times New Roman" pitchFamily="18" charset="0"/>
                <a:cs typeface="Times New Roman" pitchFamily="18" charset="0"/>
              </a:rPr>
              <a:t>ribosonde</a:t>
            </a:r>
            <a:r>
              <a:rPr lang="fr-FR" sz="2000" dirty="0" smtClean="0">
                <a:latin typeface="Times New Roman" pitchFamily="18" charset="0"/>
                <a:cs typeface="Times New Roman" pitchFamily="18" charset="0"/>
              </a:rPr>
              <a:t> β -gal sur des coupes de tissus à partir de télencéphale de souris BAT- Gal est </a:t>
            </a:r>
            <a:r>
              <a:rPr lang="fr-FR" sz="2000" dirty="0" err="1" smtClean="0">
                <a:latin typeface="Times New Roman" pitchFamily="18" charset="0"/>
                <a:cs typeface="Times New Roman" pitchFamily="18" charset="0"/>
              </a:rPr>
              <a:t>necessaire</a:t>
            </a:r>
            <a:r>
              <a:rPr lang="fr-FR" sz="2000" dirty="0" smtClean="0">
                <a:latin typeface="Times New Roman" pitchFamily="18" charset="0"/>
                <a:cs typeface="Times New Roman"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71480"/>
            <a:ext cx="8534400" cy="758952"/>
          </a:xfrm>
        </p:spPr>
        <p:txBody>
          <a:bodyPr>
            <a:noAutofit/>
          </a:bodyPr>
          <a:lstStyle/>
          <a:p>
            <a:pPr marL="457200" indent="-457200">
              <a:buFont typeface="+mj-lt"/>
              <a:buAutoNum type="arabicPeriod"/>
            </a:pPr>
            <a:r>
              <a:rPr lang="fr-FR" sz="2400" b="1" i="1" dirty="0" smtClean="0">
                <a:solidFill>
                  <a:srgbClr val="7030A0"/>
                </a:solidFill>
                <a:latin typeface="Times New Roman" pitchFamily="18" charset="0"/>
                <a:cs typeface="Times New Roman" pitchFamily="18" charset="0"/>
              </a:rPr>
              <a:t>Signalisation </a:t>
            </a:r>
            <a:r>
              <a:rPr lang="fr-FR" sz="2400" b="1" i="1" dirty="0" err="1" smtClean="0">
                <a:solidFill>
                  <a:srgbClr val="7030A0"/>
                </a:solidFill>
                <a:latin typeface="Times New Roman" pitchFamily="18" charset="0"/>
                <a:cs typeface="Times New Roman" pitchFamily="18" charset="0"/>
              </a:rPr>
              <a:t>Wnt</a:t>
            </a:r>
            <a:r>
              <a:rPr lang="fr-FR" sz="2400" b="1" i="1" dirty="0" smtClean="0">
                <a:solidFill>
                  <a:srgbClr val="7030A0"/>
                </a:solidFill>
                <a:latin typeface="Times New Roman" pitchFamily="18" charset="0"/>
                <a:cs typeface="Times New Roman" pitchFamily="18" charset="0"/>
              </a:rPr>
              <a:t> est fortement active dans de larges zones avant la fermeture du tube neural (figures1A- C)</a:t>
            </a:r>
            <a:br>
              <a:rPr lang="fr-FR" sz="2400" b="1" i="1" dirty="0" smtClean="0">
                <a:solidFill>
                  <a:srgbClr val="7030A0"/>
                </a:solidFill>
                <a:latin typeface="Times New Roman" pitchFamily="18" charset="0"/>
                <a:cs typeface="Times New Roman" pitchFamily="18" charset="0"/>
              </a:rPr>
            </a:br>
            <a:endParaRPr lang="fr-FR" sz="2400" b="1" i="1" dirty="0">
              <a:solidFill>
                <a:srgbClr val="7030A0"/>
              </a:solidFill>
            </a:endParaRPr>
          </a:p>
        </p:txBody>
      </p:sp>
      <p:pic>
        <p:nvPicPr>
          <p:cNvPr id="4" name="Image 3" descr="A-C.png"/>
          <p:cNvPicPr>
            <a:picLocks noChangeAspect="1"/>
          </p:cNvPicPr>
          <p:nvPr/>
        </p:nvPicPr>
        <p:blipFill>
          <a:blip r:embed="rId2"/>
          <a:stretch>
            <a:fillRect/>
          </a:stretch>
        </p:blipFill>
        <p:spPr>
          <a:xfrm>
            <a:off x="285720" y="1643050"/>
            <a:ext cx="8643998" cy="3214710"/>
          </a:xfrm>
          <a:prstGeom prst="rect">
            <a:avLst/>
          </a:prstGeom>
        </p:spPr>
      </p:pic>
      <p:sp>
        <p:nvSpPr>
          <p:cNvPr id="5" name="Rectangle 4"/>
          <p:cNvSpPr/>
          <p:nvPr/>
        </p:nvSpPr>
        <p:spPr>
          <a:xfrm>
            <a:off x="500034" y="5286388"/>
            <a:ext cx="7715304" cy="646331"/>
          </a:xfrm>
          <a:prstGeom prst="rect">
            <a:avLst/>
          </a:prstGeom>
        </p:spPr>
        <p:txBody>
          <a:bodyPr wrap="square">
            <a:spAutoFit/>
          </a:bodyPr>
          <a:lstStyle/>
          <a:p>
            <a:r>
              <a:rPr lang="fr-FR" i="1" dirty="0" smtClean="0">
                <a:latin typeface="Times New Roman" pitchFamily="18" charset="0"/>
                <a:cs typeface="Times New Roman" pitchFamily="18" charset="0"/>
              </a:rPr>
              <a:t>L'activité </a:t>
            </a:r>
            <a:r>
              <a:rPr lang="fr-FR" i="1" dirty="0" err="1" smtClean="0">
                <a:latin typeface="Times New Roman" pitchFamily="18" charset="0"/>
                <a:cs typeface="Times New Roman" pitchFamily="18" charset="0"/>
              </a:rPr>
              <a:t>Wnt</a:t>
            </a:r>
            <a:r>
              <a:rPr lang="fr-FR" i="1" dirty="0" smtClean="0">
                <a:latin typeface="Times New Roman" pitchFamily="18" charset="0"/>
                <a:cs typeface="Times New Roman" pitchFamily="18" charset="0"/>
              </a:rPr>
              <a:t> a été détecté  aussi dans les marges latérales du télencéphale dorsal (flèches dans la figure 1C(E9.5) + E8.5 )</a:t>
            </a:r>
            <a:endParaRPr lang="fr-FR" i="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14350" indent="-514350">
              <a:buFont typeface="+mj-lt"/>
              <a:buAutoNum type="alphaLcParenR"/>
            </a:pPr>
            <a:r>
              <a:rPr lang="fr-FR" b="1" i="1" dirty="0" smtClean="0">
                <a:solidFill>
                  <a:srgbClr val="7030A0"/>
                </a:solidFill>
                <a:latin typeface="Times New Roman" pitchFamily="18" charset="0"/>
                <a:cs typeface="Times New Roman" pitchFamily="18" charset="0"/>
              </a:rPr>
              <a:t>La diminution progressive de l’activité </a:t>
            </a:r>
            <a:r>
              <a:rPr lang="fr-FR" b="1" i="1" dirty="0" err="1" smtClean="0">
                <a:solidFill>
                  <a:srgbClr val="7030A0"/>
                </a:solidFill>
                <a:latin typeface="Times New Roman" pitchFamily="18" charset="0"/>
                <a:cs typeface="Times New Roman" pitchFamily="18" charset="0"/>
              </a:rPr>
              <a:t>wnt</a:t>
            </a:r>
            <a:r>
              <a:rPr lang="fr-FR" b="1" i="1" dirty="0" smtClean="0">
                <a:solidFill>
                  <a:srgbClr val="7030A0"/>
                </a:solidFill>
                <a:latin typeface="Times New Roman" pitchFamily="18" charset="0"/>
                <a:cs typeface="Times New Roman" pitchFamily="18" charset="0"/>
              </a:rPr>
              <a:t> </a:t>
            </a:r>
            <a:endParaRPr lang="fr-FR" b="1" i="1" dirty="0">
              <a:solidFill>
                <a:srgbClr val="7030A0"/>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301752" y="1527048"/>
            <a:ext cx="8413652" cy="973258"/>
          </a:xfrm>
        </p:spPr>
        <p:txBody>
          <a:bodyPr>
            <a:normAutofit fontScale="85000" lnSpcReduction="20000"/>
          </a:bodyPr>
          <a:lstStyle/>
          <a:p>
            <a:pPr marL="0" indent="0">
              <a:buNone/>
            </a:pPr>
            <a:r>
              <a:rPr lang="fr-FR" dirty="0" smtClean="0">
                <a:latin typeface="Times New Roman" pitchFamily="18" charset="0"/>
                <a:cs typeface="Times New Roman" pitchFamily="18" charset="0"/>
              </a:rPr>
              <a:t>Nous avons remarqué que  l'activité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s’éloigne  progressivement de la partie antérieure (fig. 1D , G, J ) ainsi que des parties latérales du cortex ( </a:t>
            </a:r>
            <a:r>
              <a:rPr lang="fr-FR" sz="2400" dirty="0" smtClean="0">
                <a:latin typeface="Times New Roman" pitchFamily="18" charset="0"/>
                <a:cs typeface="Times New Roman" pitchFamily="18" charset="0"/>
              </a:rPr>
              <a:t>les flèches sur les figures1: E,H,K) </a:t>
            </a:r>
            <a:endParaRPr lang="fr-FR" dirty="0" smtClean="0">
              <a:latin typeface="Times New Roman" pitchFamily="18" charset="0"/>
              <a:cs typeface="Times New Roman" pitchFamily="18" charset="0"/>
            </a:endParaRPr>
          </a:p>
        </p:txBody>
      </p:sp>
      <p:pic>
        <p:nvPicPr>
          <p:cNvPr id="4" name="Image 3" descr="2.jpg"/>
          <p:cNvPicPr>
            <a:picLocks noChangeAspect="1"/>
          </p:cNvPicPr>
          <p:nvPr/>
        </p:nvPicPr>
        <p:blipFill>
          <a:blip r:embed="rId2"/>
          <a:stretch>
            <a:fillRect/>
          </a:stretch>
        </p:blipFill>
        <p:spPr>
          <a:xfrm rot="5400000">
            <a:off x="3571868" y="-357214"/>
            <a:ext cx="1785950" cy="7929618"/>
          </a:xfrm>
          <a:prstGeom prst="rect">
            <a:avLst/>
          </a:prstGeom>
        </p:spPr>
      </p:pic>
      <p:pic>
        <p:nvPicPr>
          <p:cNvPr id="5" name="Image 4" descr="ehk.png"/>
          <p:cNvPicPr>
            <a:picLocks noChangeAspect="1"/>
          </p:cNvPicPr>
          <p:nvPr/>
        </p:nvPicPr>
        <p:blipFill>
          <a:blip r:embed="rId3"/>
          <a:stretch>
            <a:fillRect/>
          </a:stretch>
        </p:blipFill>
        <p:spPr>
          <a:xfrm rot="5400000">
            <a:off x="3536148" y="1535894"/>
            <a:ext cx="1857389" cy="792961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664</TotalTime>
  <Words>2012</Words>
  <PresentationFormat>Affichage à l'écran (4:3)</PresentationFormat>
  <Paragraphs>103</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Civil</vt:lpstr>
      <vt:lpstr>La voie de signalisation «B-caténine» de la wnt dans le cortex des mammifères </vt:lpstr>
      <vt:lpstr>Présentation de l’article </vt:lpstr>
      <vt:lpstr>Introduction</vt:lpstr>
      <vt:lpstr>La  protéine wnt «Wingless-type »</vt:lpstr>
      <vt:lpstr>Problématique  et suggestions </vt:lpstr>
      <vt:lpstr>Matériels et méthodes </vt:lpstr>
      <vt:lpstr>Résultats  </vt:lpstr>
      <vt:lpstr>Signalisation Wnt est fortement active dans de larges zones avant la fermeture du tube neural (figures1A- C) </vt:lpstr>
      <vt:lpstr>La diminution progressive de l’activité wnt </vt:lpstr>
      <vt:lpstr>Diapositive 10</vt:lpstr>
      <vt:lpstr>La progression de la neurogenèse dans le néocortex est complémentaire au retrait du gradient de la signalisation canonique Wnt</vt:lpstr>
      <vt:lpstr>L’expression du gène Meis2</vt:lpstr>
      <vt:lpstr>L’expression des gènes et les marqueurs neuronaux</vt:lpstr>
      <vt:lpstr>Diapositive 14</vt:lpstr>
      <vt:lpstr>Activation ectopique de la signalisation wnt canonique </vt:lpstr>
      <vt:lpstr>L’influence de la wnt canonique sur l'adhésion cellulaire</vt:lpstr>
      <vt:lpstr>Un gradient d'activité Wnt détermine la spécificité cellulaire dans l'hippocampe </vt:lpstr>
      <vt:lpstr>La régulation de  neurogenèse par l’activité wnt </vt:lpstr>
      <vt:lpstr>Diapositive 19</vt:lpstr>
      <vt:lpstr>Discussion </vt:lpstr>
      <vt:lpstr>Le gradient Wnt précise le développement et l'identité cellulaire dans le cortex et l'hippocampe: </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voies de signalisation de la wnt dans le cortex des mammifères </dc:title>
  <dc:creator>Nany</dc:creator>
  <cp:lastModifiedBy>Nany</cp:lastModifiedBy>
  <cp:revision>116</cp:revision>
  <dcterms:created xsi:type="dcterms:W3CDTF">2013-11-06T08:53:39Z</dcterms:created>
  <dcterms:modified xsi:type="dcterms:W3CDTF">2013-11-17T18:50:50Z</dcterms:modified>
</cp:coreProperties>
</file>