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4" r:id="rId7"/>
    <p:sldId id="260" r:id="rId8"/>
    <p:sldId id="261" r:id="rId9"/>
    <p:sldId id="262" r:id="rId10"/>
    <p:sldId id="263" r:id="rId11"/>
    <p:sldId id="265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8BBC9F-F5B0-4B64-A4EA-338EE2F1BD4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9C8F8E7C-0779-4C04-9CF8-C40A3C2853F4}">
      <dgm:prSet custT="1"/>
      <dgm:spPr/>
      <dgm:t>
        <a:bodyPr/>
        <a:lstStyle/>
        <a:p>
          <a:pPr rtl="0"/>
          <a:r>
            <a:rPr lang="fr-FR" sz="2400" b="1" dirty="0" smtClean="0">
              <a:latin typeface="Times New Roman" pitchFamily="18" charset="0"/>
              <a:cs typeface="Times New Roman" pitchFamily="18" charset="0"/>
            </a:rPr>
            <a:t>phagocytose</a:t>
          </a:r>
          <a:br>
            <a:rPr lang="fr-FR" sz="2400" b="1" dirty="0" smtClean="0">
              <a:latin typeface="Times New Roman" pitchFamily="18" charset="0"/>
              <a:cs typeface="Times New Roman" pitchFamily="18" charset="0"/>
            </a:rPr>
          </a:br>
          <a:endParaRPr lang="fr-FR" sz="2400" b="1" dirty="0">
            <a:latin typeface="Times New Roman" pitchFamily="18" charset="0"/>
            <a:cs typeface="Times New Roman" pitchFamily="18" charset="0"/>
          </a:endParaRPr>
        </a:p>
      </dgm:t>
    </dgm:pt>
    <dgm:pt modelId="{958616C7-8B3B-4B26-AB13-4CF155533772}" type="parTrans" cxnId="{A6142C29-8310-45A3-8E87-DD608B6BDF9D}">
      <dgm:prSet/>
      <dgm:spPr/>
      <dgm:t>
        <a:bodyPr/>
        <a:lstStyle/>
        <a:p>
          <a:endParaRPr lang="fr-FR"/>
        </a:p>
      </dgm:t>
    </dgm:pt>
    <dgm:pt modelId="{5F65A66B-12E1-4897-A696-F39DE7A5B773}" type="sibTrans" cxnId="{A6142C29-8310-45A3-8E87-DD608B6BDF9D}">
      <dgm:prSet/>
      <dgm:spPr/>
      <dgm:t>
        <a:bodyPr/>
        <a:lstStyle/>
        <a:p>
          <a:endParaRPr lang="fr-FR"/>
        </a:p>
      </dgm:t>
    </dgm:pt>
    <dgm:pt modelId="{241DAAE2-83CC-426D-A012-FBA021899589}">
      <dgm:prSet custT="1"/>
      <dgm:spPr/>
      <dgm:t>
        <a:bodyPr/>
        <a:lstStyle/>
        <a:p>
          <a:pPr algn="ctr"/>
          <a:r>
            <a:rPr lang="fr-FR" sz="1800" b="1" i="0" smtClean="0">
              <a:latin typeface="Times New Roman" pitchFamily="18" charset="0"/>
              <a:cs typeface="Times New Roman" pitchFamily="18" charset="0"/>
            </a:rPr>
            <a:t>sécrètent des cytokines pour activer cellules T naïves </a:t>
          </a:r>
          <a:endParaRPr lang="fr-FR" sz="1800" b="1" i="0" dirty="0">
            <a:latin typeface="Times New Roman" pitchFamily="18" charset="0"/>
            <a:cs typeface="Times New Roman" pitchFamily="18" charset="0"/>
          </a:endParaRPr>
        </a:p>
      </dgm:t>
    </dgm:pt>
    <dgm:pt modelId="{B1966B8F-DB60-4A3D-AF88-3CF8ED13D154}" type="parTrans" cxnId="{1035FD23-FD33-480A-B87B-A3A7CEA81CFA}">
      <dgm:prSet/>
      <dgm:spPr/>
      <dgm:t>
        <a:bodyPr/>
        <a:lstStyle/>
        <a:p>
          <a:endParaRPr lang="fr-FR"/>
        </a:p>
      </dgm:t>
    </dgm:pt>
    <dgm:pt modelId="{76C7E4A0-F0B1-41AD-AB82-26CD829F8337}" type="sibTrans" cxnId="{1035FD23-FD33-480A-B87B-A3A7CEA81CFA}">
      <dgm:prSet/>
      <dgm:spPr/>
      <dgm:t>
        <a:bodyPr/>
        <a:lstStyle/>
        <a:p>
          <a:endParaRPr lang="fr-FR"/>
        </a:p>
      </dgm:t>
    </dgm:pt>
    <dgm:pt modelId="{9E195773-66FD-461F-A351-778DCCE7C8AB}">
      <dgm:prSet/>
      <dgm:spPr/>
      <dgm:t>
        <a:bodyPr/>
        <a:lstStyle/>
        <a:p>
          <a:r>
            <a:rPr lang="fr-FR" b="1" smtClean="0">
              <a:latin typeface="Times New Roman" pitchFamily="18" charset="0"/>
              <a:cs typeface="Times New Roman" pitchFamily="18" charset="0"/>
            </a:rPr>
            <a:t>Fait passer des antigènes aux CPA</a:t>
          </a:r>
          <a:endParaRPr lang="fr-FR" b="1" dirty="0">
            <a:latin typeface="Times New Roman" pitchFamily="18" charset="0"/>
            <a:cs typeface="Times New Roman" pitchFamily="18" charset="0"/>
          </a:endParaRPr>
        </a:p>
      </dgm:t>
    </dgm:pt>
    <dgm:pt modelId="{55CE17B7-D685-4315-8FF7-21BEA0AF2A63}" type="parTrans" cxnId="{D23905BE-0618-42CC-BEE5-B7AEEF90053F}">
      <dgm:prSet/>
      <dgm:spPr/>
      <dgm:t>
        <a:bodyPr/>
        <a:lstStyle/>
        <a:p>
          <a:endParaRPr lang="fr-FR"/>
        </a:p>
      </dgm:t>
    </dgm:pt>
    <dgm:pt modelId="{597461A1-8626-4C0D-A5A3-B5B21C9591DA}" type="sibTrans" cxnId="{D23905BE-0618-42CC-BEE5-B7AEEF90053F}">
      <dgm:prSet/>
      <dgm:spPr/>
      <dgm:t>
        <a:bodyPr/>
        <a:lstStyle/>
        <a:p>
          <a:endParaRPr lang="fr-FR"/>
        </a:p>
      </dgm:t>
    </dgm:pt>
    <dgm:pt modelId="{CC2319DD-44C0-4EA5-980D-080C266A4397}">
      <dgm:prSet custT="1"/>
      <dgm:spPr/>
      <dgm:t>
        <a:bodyPr/>
        <a:lstStyle/>
        <a:p>
          <a:r>
            <a:rPr lang="fr-FR" sz="2000" b="1" dirty="0" smtClean="0">
              <a:latin typeface="Times New Roman" pitchFamily="18" charset="0"/>
              <a:cs typeface="Times New Roman" pitchFamily="18" charset="0"/>
            </a:rPr>
            <a:t>les premières a s’infiltrer  dans les îlots pancréatiques  chez des souris NOD, BB</a:t>
          </a:r>
          <a:endParaRPr lang="fr-FR" sz="2000" b="1" i="0" dirty="0">
            <a:latin typeface="Times New Roman" pitchFamily="18" charset="0"/>
            <a:cs typeface="Times New Roman" pitchFamily="18" charset="0"/>
          </a:endParaRPr>
        </a:p>
      </dgm:t>
    </dgm:pt>
    <dgm:pt modelId="{F8FEC061-A2A2-4121-86C2-7155C3D66613}" type="parTrans" cxnId="{D9BA294C-4A79-4ED6-84B7-34FBA91960DC}">
      <dgm:prSet/>
      <dgm:spPr/>
      <dgm:t>
        <a:bodyPr/>
        <a:lstStyle/>
        <a:p>
          <a:endParaRPr lang="fr-FR"/>
        </a:p>
      </dgm:t>
    </dgm:pt>
    <dgm:pt modelId="{A390DFA6-0427-45D9-9273-398B4B5B312B}" type="sibTrans" cxnId="{D9BA294C-4A79-4ED6-84B7-34FBA91960DC}">
      <dgm:prSet/>
      <dgm:spPr/>
      <dgm:t>
        <a:bodyPr/>
        <a:lstStyle/>
        <a:p>
          <a:endParaRPr lang="fr-FR"/>
        </a:p>
      </dgm:t>
    </dgm:pt>
    <dgm:pt modelId="{87880B07-A8C6-455B-A380-3E068C1C1312}" type="pres">
      <dgm:prSet presAssocID="{468BBC9F-F5B0-4B64-A4EA-338EE2F1BD4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E7E54D7-D6F8-4FDB-919F-25698FF92155}" type="pres">
      <dgm:prSet presAssocID="{468BBC9F-F5B0-4B64-A4EA-338EE2F1BD47}" presName="cycle" presStyleCnt="0"/>
      <dgm:spPr/>
    </dgm:pt>
    <dgm:pt modelId="{E58B39E2-BB5C-4B49-B861-B4A1EDAE5131}" type="pres">
      <dgm:prSet presAssocID="{468BBC9F-F5B0-4B64-A4EA-338EE2F1BD47}" presName="centerShape" presStyleCnt="0"/>
      <dgm:spPr/>
    </dgm:pt>
    <dgm:pt modelId="{5893D7B6-E518-4F37-9160-9B9A0F916068}" type="pres">
      <dgm:prSet presAssocID="{468BBC9F-F5B0-4B64-A4EA-338EE2F1BD47}" presName="connSite" presStyleLbl="node1" presStyleIdx="0" presStyleCnt="5"/>
      <dgm:spPr/>
    </dgm:pt>
    <dgm:pt modelId="{6CEF81D5-873D-439B-A51B-74EDEBEAD961}" type="pres">
      <dgm:prSet presAssocID="{468BBC9F-F5B0-4B64-A4EA-338EE2F1BD47}" presName="visible" presStyleLbl="node1" presStyleIdx="0" presStyleCnt="5" custScaleX="117165" custScaleY="115346" custLinFactNeighborX="-72525" custLinFactNeighborY="-26292"/>
      <dgm:spPr>
        <a:blipFill rotWithShape="0">
          <a:blip xmlns:r="http://schemas.openxmlformats.org/officeDocument/2006/relationships" r:embed="rId1">
            <a:lum contrast="8000"/>
          </a:blip>
          <a:stretch>
            <a:fillRect/>
          </a:stretch>
        </a:blipFill>
      </dgm:spPr>
    </dgm:pt>
    <dgm:pt modelId="{B51EAB5B-747E-48BE-84C9-2EBCCAAA7171}" type="pres">
      <dgm:prSet presAssocID="{958616C7-8B3B-4B26-AB13-4CF155533772}" presName="Name25" presStyleLbl="parChTrans1D1" presStyleIdx="0" presStyleCnt="4"/>
      <dgm:spPr/>
      <dgm:t>
        <a:bodyPr/>
        <a:lstStyle/>
        <a:p>
          <a:endParaRPr lang="fr-FR"/>
        </a:p>
      </dgm:t>
    </dgm:pt>
    <dgm:pt modelId="{3DCCE88D-3FE6-4D19-925D-39DC75C8630B}" type="pres">
      <dgm:prSet presAssocID="{9C8F8E7C-0779-4C04-9CF8-C40A3C2853F4}" presName="node" presStyleCnt="0"/>
      <dgm:spPr/>
    </dgm:pt>
    <dgm:pt modelId="{2CB661A3-4D83-484B-929C-1587F1A0CCA3}" type="pres">
      <dgm:prSet presAssocID="{9C8F8E7C-0779-4C04-9CF8-C40A3C2853F4}" presName="parentNode" presStyleLbl="node1" presStyleIdx="1" presStyleCnt="5" custScaleX="264657" custScaleY="63244" custLinFactNeighborX="13683" custLinFactNeighborY="1250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79D298-1D76-4748-9FC4-36798FAF4629}" type="pres">
      <dgm:prSet presAssocID="{9C8F8E7C-0779-4C04-9CF8-C40A3C2853F4}" presName="childNode" presStyleLbl="revTx" presStyleIdx="0" presStyleCnt="0">
        <dgm:presLayoutVars>
          <dgm:bulletEnabled val="1"/>
        </dgm:presLayoutVars>
      </dgm:prSet>
      <dgm:spPr/>
    </dgm:pt>
    <dgm:pt modelId="{E5B887B3-F629-4641-8B72-D28A4E7C70A3}" type="pres">
      <dgm:prSet presAssocID="{55CE17B7-D685-4315-8FF7-21BEA0AF2A63}" presName="Name25" presStyleLbl="parChTrans1D1" presStyleIdx="1" presStyleCnt="4"/>
      <dgm:spPr/>
      <dgm:t>
        <a:bodyPr/>
        <a:lstStyle/>
        <a:p>
          <a:endParaRPr lang="fr-FR"/>
        </a:p>
      </dgm:t>
    </dgm:pt>
    <dgm:pt modelId="{4AC82B1E-30B2-4021-B746-2F6BE8992CC5}" type="pres">
      <dgm:prSet presAssocID="{9E195773-66FD-461F-A351-778DCCE7C8AB}" presName="node" presStyleCnt="0"/>
      <dgm:spPr/>
    </dgm:pt>
    <dgm:pt modelId="{5C2F6F14-8D65-481B-8D75-32B915E6B8DB}" type="pres">
      <dgm:prSet presAssocID="{9E195773-66FD-461F-A351-778DCCE7C8AB}" presName="parentNode" presStyleLbl="node1" presStyleIdx="2" presStyleCnt="5" custScaleX="259156" custScaleY="75235" custLinFactNeighborX="77327" custLinFactNeighborY="-1171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8E3557-EC76-4F90-BA3F-217E4A1364EF}" type="pres">
      <dgm:prSet presAssocID="{9E195773-66FD-461F-A351-778DCCE7C8AB}" presName="childNode" presStyleLbl="revTx" presStyleIdx="0" presStyleCnt="0">
        <dgm:presLayoutVars>
          <dgm:bulletEnabled val="1"/>
        </dgm:presLayoutVars>
      </dgm:prSet>
      <dgm:spPr/>
    </dgm:pt>
    <dgm:pt modelId="{402F6C94-D509-4949-9678-3EE77CC3FEBF}" type="pres">
      <dgm:prSet presAssocID="{B1966B8F-DB60-4A3D-AF88-3CF8ED13D154}" presName="Name25" presStyleLbl="parChTrans1D1" presStyleIdx="2" presStyleCnt="4"/>
      <dgm:spPr/>
      <dgm:t>
        <a:bodyPr/>
        <a:lstStyle/>
        <a:p>
          <a:endParaRPr lang="fr-FR"/>
        </a:p>
      </dgm:t>
    </dgm:pt>
    <dgm:pt modelId="{51908623-7124-46F1-9E31-2554E131E2CB}" type="pres">
      <dgm:prSet presAssocID="{241DAAE2-83CC-426D-A012-FBA021899589}" presName="node" presStyleCnt="0"/>
      <dgm:spPr/>
    </dgm:pt>
    <dgm:pt modelId="{8A428782-813A-42A3-A75B-F59588FE6006}" type="pres">
      <dgm:prSet presAssocID="{241DAAE2-83CC-426D-A012-FBA021899589}" presName="parentNode" presStyleLbl="node1" presStyleIdx="3" presStyleCnt="5" custScaleX="297613" custScaleY="119027" custLinFactX="20153" custLinFactNeighborX="100000" custLinFactNeighborY="-310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2F26DE-F694-4252-A46C-8E0AA68472BC}" type="pres">
      <dgm:prSet presAssocID="{241DAAE2-83CC-426D-A012-FBA021899589}" presName="childNode" presStyleLbl="revTx" presStyleIdx="0" presStyleCnt="0">
        <dgm:presLayoutVars>
          <dgm:bulletEnabled val="1"/>
        </dgm:presLayoutVars>
      </dgm:prSet>
      <dgm:spPr/>
    </dgm:pt>
    <dgm:pt modelId="{0E100EBE-C991-424C-B2D1-B36BB9F23D7F}" type="pres">
      <dgm:prSet presAssocID="{F8FEC061-A2A2-4121-86C2-7155C3D66613}" presName="Name25" presStyleLbl="parChTrans1D1" presStyleIdx="3" presStyleCnt="4"/>
      <dgm:spPr/>
      <dgm:t>
        <a:bodyPr/>
        <a:lstStyle/>
        <a:p>
          <a:endParaRPr lang="fr-FR"/>
        </a:p>
      </dgm:t>
    </dgm:pt>
    <dgm:pt modelId="{418AF0DB-C1EB-4476-B1B3-B8781B23BEDC}" type="pres">
      <dgm:prSet presAssocID="{CC2319DD-44C0-4EA5-980D-080C266A4397}" presName="node" presStyleCnt="0"/>
      <dgm:spPr/>
    </dgm:pt>
    <dgm:pt modelId="{1ED95A08-FF79-48C4-8974-52EFA942D694}" type="pres">
      <dgm:prSet presAssocID="{CC2319DD-44C0-4EA5-980D-080C266A4397}" presName="parentNode" presStyleLbl="node1" presStyleIdx="4" presStyleCnt="5" custScaleX="426482" custScaleY="105885" custLinFactX="100000" custLinFactNeighborX="108778" custLinFactNeighborY="-518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723CD6-C2DC-40D6-B6F8-2FC2AA80021C}" type="pres">
      <dgm:prSet presAssocID="{CC2319DD-44C0-4EA5-980D-080C266A4397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1035FD23-FD33-480A-B87B-A3A7CEA81CFA}" srcId="{468BBC9F-F5B0-4B64-A4EA-338EE2F1BD47}" destId="{241DAAE2-83CC-426D-A012-FBA021899589}" srcOrd="2" destOrd="0" parTransId="{B1966B8F-DB60-4A3D-AF88-3CF8ED13D154}" sibTransId="{76C7E4A0-F0B1-41AD-AB82-26CD829F8337}"/>
    <dgm:cxn modelId="{43D98B9B-67E1-4099-BC5B-7FF707935F95}" type="presOf" srcId="{F8FEC061-A2A2-4121-86C2-7155C3D66613}" destId="{0E100EBE-C991-424C-B2D1-B36BB9F23D7F}" srcOrd="0" destOrd="0" presId="urn:microsoft.com/office/officeart/2005/8/layout/radial2"/>
    <dgm:cxn modelId="{D9BA294C-4A79-4ED6-84B7-34FBA91960DC}" srcId="{468BBC9F-F5B0-4B64-A4EA-338EE2F1BD47}" destId="{CC2319DD-44C0-4EA5-980D-080C266A4397}" srcOrd="3" destOrd="0" parTransId="{F8FEC061-A2A2-4121-86C2-7155C3D66613}" sibTransId="{A390DFA6-0427-45D9-9273-398B4B5B312B}"/>
    <dgm:cxn modelId="{A6142C29-8310-45A3-8E87-DD608B6BDF9D}" srcId="{468BBC9F-F5B0-4B64-A4EA-338EE2F1BD47}" destId="{9C8F8E7C-0779-4C04-9CF8-C40A3C2853F4}" srcOrd="0" destOrd="0" parTransId="{958616C7-8B3B-4B26-AB13-4CF155533772}" sibTransId="{5F65A66B-12E1-4897-A696-F39DE7A5B773}"/>
    <dgm:cxn modelId="{84CDC87E-3F71-4D2D-ACC3-5B57E270B72B}" type="presOf" srcId="{CC2319DD-44C0-4EA5-980D-080C266A4397}" destId="{1ED95A08-FF79-48C4-8974-52EFA942D694}" srcOrd="0" destOrd="0" presId="urn:microsoft.com/office/officeart/2005/8/layout/radial2"/>
    <dgm:cxn modelId="{199EBEA3-46EB-4149-AD21-4CB127D49EFB}" type="presOf" srcId="{9E195773-66FD-461F-A351-778DCCE7C8AB}" destId="{5C2F6F14-8D65-481B-8D75-32B915E6B8DB}" srcOrd="0" destOrd="0" presId="urn:microsoft.com/office/officeart/2005/8/layout/radial2"/>
    <dgm:cxn modelId="{95F18D59-2033-4329-A896-E49605287A62}" type="presOf" srcId="{468BBC9F-F5B0-4B64-A4EA-338EE2F1BD47}" destId="{87880B07-A8C6-455B-A380-3E068C1C1312}" srcOrd="0" destOrd="0" presId="urn:microsoft.com/office/officeart/2005/8/layout/radial2"/>
    <dgm:cxn modelId="{903C46D1-A954-4417-ADC7-08898B80FFBB}" type="presOf" srcId="{958616C7-8B3B-4B26-AB13-4CF155533772}" destId="{B51EAB5B-747E-48BE-84C9-2EBCCAAA7171}" srcOrd="0" destOrd="0" presId="urn:microsoft.com/office/officeart/2005/8/layout/radial2"/>
    <dgm:cxn modelId="{647FBD9F-3CD7-4315-AA74-80CDD45494C6}" type="presOf" srcId="{55CE17B7-D685-4315-8FF7-21BEA0AF2A63}" destId="{E5B887B3-F629-4641-8B72-D28A4E7C70A3}" srcOrd="0" destOrd="0" presId="urn:microsoft.com/office/officeart/2005/8/layout/radial2"/>
    <dgm:cxn modelId="{83045F9A-BC1F-4907-9B75-F2FAB89661C4}" type="presOf" srcId="{B1966B8F-DB60-4A3D-AF88-3CF8ED13D154}" destId="{402F6C94-D509-4949-9678-3EE77CC3FEBF}" srcOrd="0" destOrd="0" presId="urn:microsoft.com/office/officeart/2005/8/layout/radial2"/>
    <dgm:cxn modelId="{D23905BE-0618-42CC-BEE5-B7AEEF90053F}" srcId="{468BBC9F-F5B0-4B64-A4EA-338EE2F1BD47}" destId="{9E195773-66FD-461F-A351-778DCCE7C8AB}" srcOrd="1" destOrd="0" parTransId="{55CE17B7-D685-4315-8FF7-21BEA0AF2A63}" sibTransId="{597461A1-8626-4C0D-A5A3-B5B21C9591DA}"/>
    <dgm:cxn modelId="{5813C64F-D7FE-4F99-8CEC-A15A7C3182D0}" type="presOf" srcId="{241DAAE2-83CC-426D-A012-FBA021899589}" destId="{8A428782-813A-42A3-A75B-F59588FE6006}" srcOrd="0" destOrd="0" presId="urn:microsoft.com/office/officeart/2005/8/layout/radial2"/>
    <dgm:cxn modelId="{655EE5B5-EC0E-40F7-AE74-94B6457AAC3A}" type="presOf" srcId="{9C8F8E7C-0779-4C04-9CF8-C40A3C2853F4}" destId="{2CB661A3-4D83-484B-929C-1587F1A0CCA3}" srcOrd="0" destOrd="0" presId="urn:microsoft.com/office/officeart/2005/8/layout/radial2"/>
    <dgm:cxn modelId="{657DD9F4-7242-426D-A574-502FAD5D6E21}" type="presParOf" srcId="{87880B07-A8C6-455B-A380-3E068C1C1312}" destId="{9E7E54D7-D6F8-4FDB-919F-25698FF92155}" srcOrd="0" destOrd="0" presId="urn:microsoft.com/office/officeart/2005/8/layout/radial2"/>
    <dgm:cxn modelId="{8D70F987-8C36-4F30-A5A5-127BC48C1E93}" type="presParOf" srcId="{9E7E54D7-D6F8-4FDB-919F-25698FF92155}" destId="{E58B39E2-BB5C-4B49-B861-B4A1EDAE5131}" srcOrd="0" destOrd="0" presId="urn:microsoft.com/office/officeart/2005/8/layout/radial2"/>
    <dgm:cxn modelId="{DFE5BB4B-FE42-43F0-A2A4-73F57FFA8374}" type="presParOf" srcId="{E58B39E2-BB5C-4B49-B861-B4A1EDAE5131}" destId="{5893D7B6-E518-4F37-9160-9B9A0F916068}" srcOrd="0" destOrd="0" presId="urn:microsoft.com/office/officeart/2005/8/layout/radial2"/>
    <dgm:cxn modelId="{1228FB3C-8117-4417-8533-7A51CC1A9291}" type="presParOf" srcId="{E58B39E2-BB5C-4B49-B861-B4A1EDAE5131}" destId="{6CEF81D5-873D-439B-A51B-74EDEBEAD961}" srcOrd="1" destOrd="0" presId="urn:microsoft.com/office/officeart/2005/8/layout/radial2"/>
    <dgm:cxn modelId="{0669C7C3-3E65-4417-8A22-D18FC8506437}" type="presParOf" srcId="{9E7E54D7-D6F8-4FDB-919F-25698FF92155}" destId="{B51EAB5B-747E-48BE-84C9-2EBCCAAA7171}" srcOrd="1" destOrd="0" presId="urn:microsoft.com/office/officeart/2005/8/layout/radial2"/>
    <dgm:cxn modelId="{32E570D1-1374-4831-B257-2975D9F9937A}" type="presParOf" srcId="{9E7E54D7-D6F8-4FDB-919F-25698FF92155}" destId="{3DCCE88D-3FE6-4D19-925D-39DC75C8630B}" srcOrd="2" destOrd="0" presId="urn:microsoft.com/office/officeart/2005/8/layout/radial2"/>
    <dgm:cxn modelId="{BC72F8B3-7B7A-4E43-9D27-641CFF73DBCB}" type="presParOf" srcId="{3DCCE88D-3FE6-4D19-925D-39DC75C8630B}" destId="{2CB661A3-4D83-484B-929C-1587F1A0CCA3}" srcOrd="0" destOrd="0" presId="urn:microsoft.com/office/officeart/2005/8/layout/radial2"/>
    <dgm:cxn modelId="{68FC80DC-8970-4537-991A-FAA445A36F41}" type="presParOf" srcId="{3DCCE88D-3FE6-4D19-925D-39DC75C8630B}" destId="{3879D298-1D76-4748-9FC4-36798FAF4629}" srcOrd="1" destOrd="0" presId="urn:microsoft.com/office/officeart/2005/8/layout/radial2"/>
    <dgm:cxn modelId="{49F07D11-F7A2-4AAD-9961-E729B0E3F418}" type="presParOf" srcId="{9E7E54D7-D6F8-4FDB-919F-25698FF92155}" destId="{E5B887B3-F629-4641-8B72-D28A4E7C70A3}" srcOrd="3" destOrd="0" presId="urn:microsoft.com/office/officeart/2005/8/layout/radial2"/>
    <dgm:cxn modelId="{2D8F990E-7CFC-4C2E-BB22-CF5A1E6ED8B2}" type="presParOf" srcId="{9E7E54D7-D6F8-4FDB-919F-25698FF92155}" destId="{4AC82B1E-30B2-4021-B746-2F6BE8992CC5}" srcOrd="4" destOrd="0" presId="urn:microsoft.com/office/officeart/2005/8/layout/radial2"/>
    <dgm:cxn modelId="{2C1C3C60-19D4-4DF6-9EB2-B2AF02CD2DCF}" type="presParOf" srcId="{4AC82B1E-30B2-4021-B746-2F6BE8992CC5}" destId="{5C2F6F14-8D65-481B-8D75-32B915E6B8DB}" srcOrd="0" destOrd="0" presId="urn:microsoft.com/office/officeart/2005/8/layout/radial2"/>
    <dgm:cxn modelId="{F855CAAB-E9DC-4760-8899-C66C9188849C}" type="presParOf" srcId="{4AC82B1E-30B2-4021-B746-2F6BE8992CC5}" destId="{C58E3557-EC76-4F90-BA3F-217E4A1364EF}" srcOrd="1" destOrd="0" presId="urn:microsoft.com/office/officeart/2005/8/layout/radial2"/>
    <dgm:cxn modelId="{ED047194-038B-4A1B-8624-8A1B4E95137B}" type="presParOf" srcId="{9E7E54D7-D6F8-4FDB-919F-25698FF92155}" destId="{402F6C94-D509-4949-9678-3EE77CC3FEBF}" srcOrd="5" destOrd="0" presId="urn:microsoft.com/office/officeart/2005/8/layout/radial2"/>
    <dgm:cxn modelId="{6345891D-4C6A-4D4E-B871-108B67098F65}" type="presParOf" srcId="{9E7E54D7-D6F8-4FDB-919F-25698FF92155}" destId="{51908623-7124-46F1-9E31-2554E131E2CB}" srcOrd="6" destOrd="0" presId="urn:microsoft.com/office/officeart/2005/8/layout/radial2"/>
    <dgm:cxn modelId="{6CE2302C-C62A-4075-A55F-E4FFE513065C}" type="presParOf" srcId="{51908623-7124-46F1-9E31-2554E131E2CB}" destId="{8A428782-813A-42A3-A75B-F59588FE6006}" srcOrd="0" destOrd="0" presId="urn:microsoft.com/office/officeart/2005/8/layout/radial2"/>
    <dgm:cxn modelId="{34CE636C-EB69-4809-A89C-1CB81B92DECA}" type="presParOf" srcId="{51908623-7124-46F1-9E31-2554E131E2CB}" destId="{1A2F26DE-F694-4252-A46C-8E0AA68472BC}" srcOrd="1" destOrd="0" presId="urn:microsoft.com/office/officeart/2005/8/layout/radial2"/>
    <dgm:cxn modelId="{C8FFC171-44AB-4DDB-9855-8896D3073737}" type="presParOf" srcId="{9E7E54D7-D6F8-4FDB-919F-25698FF92155}" destId="{0E100EBE-C991-424C-B2D1-B36BB9F23D7F}" srcOrd="7" destOrd="0" presId="urn:microsoft.com/office/officeart/2005/8/layout/radial2"/>
    <dgm:cxn modelId="{2FE42BE1-4207-4194-B92D-D330BE48E47F}" type="presParOf" srcId="{9E7E54D7-D6F8-4FDB-919F-25698FF92155}" destId="{418AF0DB-C1EB-4476-B1B3-B8781B23BEDC}" srcOrd="8" destOrd="0" presId="urn:microsoft.com/office/officeart/2005/8/layout/radial2"/>
    <dgm:cxn modelId="{7E2CB112-E49D-4A60-A1B4-CB7F2D69FD3F}" type="presParOf" srcId="{418AF0DB-C1EB-4476-B1B3-B8781B23BEDC}" destId="{1ED95A08-FF79-48C4-8974-52EFA942D694}" srcOrd="0" destOrd="0" presId="urn:microsoft.com/office/officeart/2005/8/layout/radial2"/>
    <dgm:cxn modelId="{AC51C4E2-4A72-4077-9797-EC60BD5DFF0F}" type="presParOf" srcId="{418AF0DB-C1EB-4476-B1B3-B8781B23BEDC}" destId="{F5723CD6-C2DC-40D6-B6F8-2FC2AA80021C}" srcOrd="1" destOrd="0" presId="urn:microsoft.com/office/officeart/2005/8/layout/radial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10/11/2013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l'auto-immunité et la pathogenèse du diabète de type 1 (T1D)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2976" y="3143248"/>
            <a:ext cx="7772400" cy="1199704"/>
          </a:xfrm>
        </p:spPr>
        <p:txBody>
          <a:bodyPr>
            <a:noAutofit/>
          </a:bodyPr>
          <a:lstStyle/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Présenté par: </a:t>
            </a: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ALLAM Karima</a:t>
            </a: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CHOUKRANE </a:t>
            </a:r>
            <a:r>
              <a:rPr lang="fr-FR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Thilelli</a:t>
            </a:r>
            <a:endParaRPr lang="fr-FR" sz="24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MASTER 1 GD, GROUPE 1</a:t>
            </a:r>
            <a:endParaRPr lang="fr-FR" sz="2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428596" y="2071678"/>
            <a:ext cx="77724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Etude</a:t>
            </a:r>
            <a:r>
              <a:rPr kumimoji="0" lang="fr-FR" sz="3200" b="1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d’un article scientifique 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364241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Déchargent des cytokines inflammatoires qui conduisent à l’activation des lymphocytes T: soit une réponse Th1 ou Th2 .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voie Th1 est induite  par : TNF- α , IL-1 et IL-12 =  une maladie inflammatoire =  diminution des macrophages chez les souris NOD .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effets cytotoxiques des macrophages  sont: </a:t>
            </a:r>
          </a:p>
          <a:p>
            <a:pPr marL="365125" indent="77788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rejets d'anions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superoxydés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marL="365125" indent="77788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radicaux hydroxyles, </a:t>
            </a:r>
          </a:p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1071538" y="0"/>
            <a:ext cx="6357982" cy="207165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les premières a s’infiltrer les îlots pancréatiques  chez des souris T1D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</a:br>
            <a:endParaRPr lang="fr-FR" sz="2400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-214338"/>
            <a:ext cx="8229600" cy="1143000"/>
          </a:xfrm>
        </p:spPr>
        <p:txBody>
          <a:bodyPr>
            <a:normAutofit/>
          </a:bodyPr>
          <a:lstStyle/>
          <a:p>
            <a:pPr marL="742950" indent="-742950" algn="ctr">
              <a:buFont typeface="+mj-lt"/>
              <a:buAutoNum type="arabicPeriod" startAt="2"/>
            </a:pPr>
            <a:r>
              <a:rPr lang="fr-FR" sz="3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 cellules dendritiques </a:t>
            </a:r>
            <a:endParaRPr lang="fr-FR" sz="32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Espace réservé du contenu 5" descr="images.jpg"/>
          <p:cNvPicPr>
            <a:picLocks noGrp="1" noChangeAspect="1"/>
          </p:cNvPicPr>
          <p:nvPr>
            <p:ph idx="1"/>
          </p:nvPr>
        </p:nvPicPr>
        <p:blipFill>
          <a:blip r:embed="rId2">
            <a:lum contrast="7000"/>
          </a:blip>
          <a:stretch>
            <a:fillRect/>
          </a:stretch>
        </p:blipFill>
        <p:spPr>
          <a:xfrm>
            <a:off x="214282" y="2357430"/>
            <a:ext cx="2150275" cy="1666880"/>
          </a:xfrm>
        </p:spPr>
      </p:pic>
      <p:sp>
        <p:nvSpPr>
          <p:cNvPr id="7" name="Ellipse 6"/>
          <p:cNvSpPr/>
          <p:nvPr/>
        </p:nvSpPr>
        <p:spPr>
          <a:xfrm>
            <a:off x="2857488" y="928670"/>
            <a:ext cx="128588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CPA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715008" y="928670"/>
            <a:ext cx="2714644" cy="9286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Ag peptidiques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PED BIND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2000232" y="1785926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7" idx="6"/>
          </p:cNvCxnSpPr>
          <p:nvPr/>
        </p:nvCxnSpPr>
        <p:spPr>
          <a:xfrm>
            <a:off x="4143372" y="1357298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Ellipse 12"/>
          <p:cNvSpPr/>
          <p:nvPr/>
        </p:nvSpPr>
        <p:spPr>
          <a:xfrm>
            <a:off x="2786050" y="3643314"/>
            <a:ext cx="2143140" cy="121444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Stimulation des LB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2071670" y="3357562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786446" y="3929066"/>
            <a:ext cx="2714644" cy="10715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CMH de classe II</a:t>
            </a:r>
          </a:p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+</a:t>
            </a:r>
          </a:p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TCR (LT)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Connecteur droit avec flèche 17"/>
          <p:cNvCxnSpPr>
            <a:stCxn id="13" idx="6"/>
            <a:endCxn id="16" idx="1"/>
          </p:cNvCxnSpPr>
          <p:nvPr/>
        </p:nvCxnSpPr>
        <p:spPr>
          <a:xfrm>
            <a:off x="4929190" y="4250537"/>
            <a:ext cx="857256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build="p" animBg="1"/>
      <p:bldP spid="8" grpId="0" build="p" animBg="1"/>
      <p:bldP spid="13" grpId="0" build="p" animBg="1"/>
      <p:bldP spid="16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3.gif"/>
          <p:cNvPicPr>
            <a:picLocks noGrp="1" noChangeAspect="1"/>
          </p:cNvPicPr>
          <p:nvPr>
            <p:ph idx="1"/>
          </p:nvPr>
        </p:nvPicPr>
        <p:blipFill>
          <a:blip r:embed="rId2">
            <a:lum contrast="10000"/>
          </a:blip>
          <a:stretch>
            <a:fillRect/>
          </a:stretch>
        </p:blipFill>
        <p:spPr>
          <a:xfrm>
            <a:off x="0" y="2071678"/>
            <a:ext cx="2614585" cy="2357454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92867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lymphocytes B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2857488" y="1714488"/>
            <a:ext cx="2000264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214942" y="2571744"/>
            <a:ext cx="3071834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Possède CMH II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2928926" y="2786058"/>
            <a:ext cx="1928826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214942" y="4000504"/>
            <a:ext cx="3071834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Rôle de CPA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14942" y="1214422"/>
            <a:ext cx="3071834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5-15 % des cellules circulantes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>
            <a:off x="2714612" y="3857628"/>
            <a:ext cx="2143140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000364" y="5286388"/>
            <a:ext cx="5429288" cy="11430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Chez NOD présentent les Ag aux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LTc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qui agissent contre  Acide Glutamique Décarboxylase  « GAD »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Connecteur droit avec flèche 23"/>
          <p:cNvCxnSpPr/>
          <p:nvPr/>
        </p:nvCxnSpPr>
        <p:spPr>
          <a:xfrm rot="16200000" flipH="1">
            <a:off x="1821637" y="4321975"/>
            <a:ext cx="1214446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build="p" animBg="1"/>
      <p:bldP spid="15" grpId="0" build="p" animBg="1"/>
      <p:bldP spid="16" grpId="0" build="p" animBg="1"/>
      <p:bldP spid="2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lip_image002_thumb2.gif"/>
          <p:cNvPicPr>
            <a:picLocks noGrp="1" noChangeAspect="1"/>
          </p:cNvPicPr>
          <p:nvPr>
            <p:ph idx="1"/>
          </p:nvPr>
        </p:nvPicPr>
        <p:blipFill>
          <a:blip r:embed="rId2">
            <a:lum contrast="16000"/>
          </a:blip>
          <a:stretch>
            <a:fillRect/>
          </a:stretch>
        </p:blipFill>
        <p:spPr>
          <a:xfrm>
            <a:off x="285720" y="1285860"/>
            <a:ext cx="1609725" cy="1628775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lymphocytes T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 descr="clip_image004_thumb1.gif"/>
          <p:cNvPicPr>
            <a:picLocks noChangeAspect="1"/>
          </p:cNvPicPr>
          <p:nvPr/>
        </p:nvPicPr>
        <p:blipFill>
          <a:blip r:embed="rId3">
            <a:lum contrast="14000"/>
          </a:blip>
          <a:stretch>
            <a:fillRect/>
          </a:stretch>
        </p:blipFill>
        <p:spPr>
          <a:xfrm>
            <a:off x="214282" y="3571876"/>
            <a:ext cx="1514475" cy="1647825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 flipV="1">
            <a:off x="2214546" y="1571612"/>
            <a:ext cx="2071702" cy="1285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57818" y="1000108"/>
            <a:ext cx="3286148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TCR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CMH (HLA)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2214546" y="2857496"/>
            <a:ext cx="2928958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357818" y="1714488"/>
            <a:ext cx="3286148" cy="142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CD4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CMH II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CD8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CMH I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Maturation dans le Thymus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57818" y="3286124"/>
            <a:ext cx="3286148" cy="10001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Dirigées contre les auto-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antigenes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Connecteur droit avec flèche 17"/>
          <p:cNvCxnSpPr/>
          <p:nvPr/>
        </p:nvCxnSpPr>
        <p:spPr>
          <a:xfrm>
            <a:off x="2214546" y="2857496"/>
            <a:ext cx="2071702" cy="15001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643174" y="4429132"/>
            <a:ext cx="6143668" cy="1357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Chez NOD: 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déficience  fonctionnelle dans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CD4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CD25 favorise 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développement du diabète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Connecteur droit avec flèche 24"/>
          <p:cNvCxnSpPr/>
          <p:nvPr/>
        </p:nvCxnSpPr>
        <p:spPr>
          <a:xfrm flipV="1">
            <a:off x="2285984" y="2643182"/>
            <a:ext cx="2928958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build="p" animBg="1"/>
      <p:bldP spid="14" grpId="0" build="p" animBg="1"/>
      <p:bldP spid="16" grpId="0" build="p" animBg="1"/>
      <p:bldP spid="2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409081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3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Chez un sujet </a:t>
            </a:r>
            <a:r>
              <a:rPr lang="fr-FR" sz="3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DT1</a:t>
            </a:r>
          </a:p>
          <a:p>
            <a:pPr>
              <a:buNone/>
            </a:pPr>
            <a:endParaRPr lang="fr-FR" sz="35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Les LT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CD8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présents chez les patients diabétiques et absentes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chez les sujets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sains, </a:t>
            </a:r>
          </a:p>
          <a:p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réquence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des cellules CD8 + chez les patients DT1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diminue un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après le 1</a:t>
            </a:r>
            <a:r>
              <a:rPr lang="fr-FR" sz="3500" baseline="30000" dirty="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diagnostic</a:t>
            </a:r>
          </a:p>
          <a:p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estruction 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des cellules β 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par </a:t>
            </a:r>
            <a:r>
              <a:rPr lang="fr-FR" sz="3400" dirty="0" err="1" smtClean="0">
                <a:latin typeface="Times New Roman" pitchFamily="18" charset="0"/>
                <a:cs typeface="Times New Roman" pitchFamily="18" charset="0"/>
              </a:rPr>
              <a:t>apoptose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contact direct avec les macrophages activés et les cellules 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T)</a:t>
            </a:r>
            <a:endParaRPr lang="fr-FR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285992"/>
            <a:ext cx="2152653" cy="2357454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Les cellules Natural Killer  « NK»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3372" y="1428736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Effecteurs </a:t>
            </a:r>
            <a:r>
              <a:rPr lang="fr-FR" dirty="0" smtClean="0"/>
              <a:t>de l'immunité innée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4214810" y="2357430"/>
            <a:ext cx="4500594" cy="12144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dirty="0" smtClean="0"/>
          </a:p>
          <a:p>
            <a:r>
              <a:rPr lang="fr-FR" smtClean="0"/>
              <a:t>Impliquées dans: </a:t>
            </a:r>
            <a:endParaRPr lang="fr-FR" dirty="0" smtClean="0"/>
          </a:p>
          <a:p>
            <a:r>
              <a:rPr lang="fr-FR" dirty="0" smtClean="0"/>
              <a:t>l'activité </a:t>
            </a:r>
            <a:r>
              <a:rPr lang="fr-FR" dirty="0" smtClean="0"/>
              <a:t> </a:t>
            </a:r>
            <a:r>
              <a:rPr lang="fr-FR" dirty="0" smtClean="0"/>
              <a:t>anti- virale et anti –tumorale</a:t>
            </a:r>
          </a:p>
          <a:p>
            <a:r>
              <a:rPr lang="fr-FR" dirty="0" smtClean="0"/>
              <a:t>Régulation de l’auto-immunité </a:t>
            </a:r>
          </a:p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357686" y="3929066"/>
            <a:ext cx="3786214" cy="12144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régulation de l'auto-immunité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Présentation de l’Article </a:t>
            </a:r>
            <a:endParaRPr lang="fr-FR" sz="4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1"/>
          <p:cNvSpPr txBox="1">
            <a:spLocks/>
          </p:cNvSpPr>
          <p:nvPr/>
        </p:nvSpPr>
        <p:spPr>
          <a:xfrm>
            <a:off x="0" y="1643050"/>
            <a:ext cx="9144000" cy="4357718"/>
          </a:xfrm>
          <a:prstGeom prst="rect">
            <a:avLst/>
          </a:prstGeom>
        </p:spPr>
        <p:txBody>
          <a:bodyPr>
            <a:noAutofit/>
          </a:bodyPr>
          <a:lstStyle/>
          <a:p>
            <a:pPr marL="88900" lvl="0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Titre: </a:t>
            </a:r>
            <a:r>
              <a:rPr lang="fr-FR" sz="3600" i="1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Autoimmunity and the pathogenesis of type 1 diabetes</a:t>
            </a:r>
            <a:r>
              <a:rPr lang="en-US" sz="3600" dirty="0" smtClean="0"/>
              <a:t>” = “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l’auto-immunité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et la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pathogénicité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diabète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de type 1”</a:t>
            </a:r>
            <a:endParaRPr lang="fr-FR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lvl="0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Auteurs: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Thomas R. Csorba1, Andrew W. Lyon1,3, et  Morley D. Hollenberg2</a:t>
            </a:r>
            <a:endParaRPr kumimoji="0" lang="fr-FR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88900" lvl="0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Revue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:«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Critical Reviews in Clinical Laboratory Sciences”</a:t>
            </a:r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marR="0" lvl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Date de publication: 2010</a:t>
            </a:r>
          </a:p>
          <a:p>
            <a:pPr marL="88900" marR="0" lvl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fr-FR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357718"/>
          </a:xfrm>
        </p:spPr>
        <p:txBody>
          <a:bodyPr>
            <a:noAutofit/>
          </a:bodyPr>
          <a:lstStyle/>
          <a:p>
            <a:pPr marL="88900" indent="87313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Le  Diabète du type1 « T1D » est une maladie génétique auto-immune censé résulter d'une interaction complexe entre la susceptibilité génétique (une sensibilité latente à une maladie au niveau génétique) et facteurs environnementaux encore non identifiés</a:t>
            </a:r>
          </a:p>
          <a:p>
            <a:pPr marL="88900" indent="87313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Différentes appellations: </a:t>
            </a:r>
            <a:r>
              <a:rPr lang="fr-FR" sz="3200" i="1" u="sng" dirty="0" smtClean="0">
                <a:latin typeface="Times New Roman" pitchFamily="18" charset="0"/>
                <a:cs typeface="Times New Roman" pitchFamily="18" charset="0"/>
              </a:rPr>
              <a:t>Le diabète sucré </a:t>
            </a:r>
            <a:r>
              <a:rPr lang="fr-FR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3200" i="1" u="sng" dirty="0" smtClean="0">
                <a:latin typeface="Times New Roman" pitchFamily="18" charset="0"/>
                <a:cs typeface="Times New Roman" pitchFamily="18" charset="0"/>
              </a:rPr>
              <a:t>diabète insulinodépendant </a:t>
            </a:r>
            <a:r>
              <a:rPr lang="fr-FR" sz="3200" i="1" dirty="0" smtClean="0">
                <a:latin typeface="Times New Roman" pitchFamily="18" charset="0"/>
                <a:cs typeface="Times New Roman" pitchFamily="18" charset="0"/>
              </a:rPr>
              <a:t>ou encore </a:t>
            </a:r>
            <a:r>
              <a:rPr lang="fr-FR" sz="3200" i="1" u="sng" dirty="0" smtClean="0">
                <a:latin typeface="Times New Roman" pitchFamily="18" charset="0"/>
                <a:cs typeface="Times New Roman" pitchFamily="18" charset="0"/>
              </a:rPr>
              <a:t>diabète juvénile.</a:t>
            </a:r>
          </a:p>
          <a:p>
            <a:pPr marL="0" indent="0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000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4792869"/>
          </a:xfrm>
        </p:spPr>
        <p:txBody>
          <a:bodyPr>
            <a:normAutofit fontScale="85000" lnSpcReduction="20000"/>
          </a:bodyPr>
          <a:lstStyle/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Résumer les facteurs qui sont impliqués dans le développement du diabète de type 1, 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Présenter les différentes hypothèses qui peuvent montrer la régulation du développement de la maladie, 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Fournir un point de vue thérapeutique pour s'attaquer à ce problème clinique important à l'avenir. </a:t>
            </a:r>
          </a:p>
          <a:p>
            <a:r>
              <a:rPr lang="fr-FR" sz="3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 principales questions qui n'ont pas encore reçues de réponse sont : 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Quel est l'élément déclencheur de la maladie?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Quelles sont les mécanismes de contre-régulation qui gouvernent le développement de la maladie?  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À quels moments dans le processus pathogène on pourraient faire une intervention?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pPr algn="ctr"/>
            <a:r>
              <a:rPr lang="fr-FR" sz="4400" i="1" dirty="0" smtClean="0">
                <a:latin typeface="Times New Roman" pitchFamily="18" charset="0"/>
                <a:cs typeface="Times New Roman" pitchFamily="18" charset="0"/>
              </a:rPr>
              <a:t>Problématiques</a:t>
            </a:r>
            <a:endParaRPr lang="fr-FR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Animaux:</a:t>
            </a:r>
          </a:p>
          <a:p>
            <a:pPr marL="530225" indent="-87313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Souris transgéniques « NOD » et « BB » développant un diabète spontané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MATERIELS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286412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système immunitaire est composé d'un système inné et un système adaptatif,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Composé du thymus, la rate et les ganglions lymphatiques périphériques.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système immunitaire inné répond à une grande variété d'agents pathogènes et stimule son homologue adaptatif lors d’un défi (par exemple une infection) et active ses cellules présentatrices d'antigène (CPA), puis s'engage dans les auto-antigènes</a:t>
            </a:r>
            <a:r>
              <a:rPr lang="fr-FR" i="1" u="sng" dirty="0" smtClean="0">
                <a:latin typeface="Times New Roman" pitchFamily="18" charset="0"/>
                <a:cs typeface="Times New Roman" pitchFamily="18" charset="0"/>
              </a:rPr>
              <a:t>(Constituant normal de l’organisme, auquel le système immunitaire va s’attaquer en cas de maladie auto-immune).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 différentes cellules qui interviennent:  polynucléaires (phagocytes ),LB et LT , les basophiles et les plaquettes .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résultats des réponses immunitaires  sont déterminés par les interactions entre le système inné et adaptatif qui se traduisent par  la réponse humorale et cellulaire</a:t>
            </a:r>
            <a:endParaRPr lang="fr-FR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fr-FR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1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Généralités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Implique des composants cellulaires et solubles de la réponse du système immunitaire.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Provoque la destruction et la disparition des productrices d'insuline  cellule </a:t>
            </a:r>
            <a:r>
              <a:rPr lang="fr-FR" sz="2800" dirty="0" smtClean="0"/>
              <a:t>β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du pancréas.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Déterminée par l'interaction des gènes du CMH et non-CHM dans le thymus  (locus IDDM1)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Dérégulation des cellules Th1 en sécrétant des cytokines inflammatoires favorisant une cascade auto-immune qui conduit à la maladie déclarée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Le Diabète du type 1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642910" y="1695618"/>
          <a:ext cx="9001156" cy="5162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00108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éléments du système immunitaire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re 2"/>
          <p:cNvSpPr txBox="1">
            <a:spLocks/>
          </p:cNvSpPr>
          <p:nvPr/>
        </p:nvSpPr>
        <p:spPr>
          <a:xfrm>
            <a:off x="2143108" y="785794"/>
            <a:ext cx="4500594" cy="1000108"/>
          </a:xfrm>
          <a:prstGeom prst="rect">
            <a:avLst/>
          </a:prstGeo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742950" marR="0" lvl="0" indent="-74295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41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Les macrophages </a:t>
            </a:r>
            <a:endParaRPr kumimoji="0" lang="fr-FR" sz="4100" b="1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EF81D5-873D-439B-A51B-74EDEBEAD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6CEF81D5-873D-439B-A51B-74EDEBEAD9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1EAB5B-747E-48BE-84C9-2EBCCAAA71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B51EAB5B-747E-48BE-84C9-2EBCCAAA71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B661A3-4D83-484B-929C-1587F1A0C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graphicEl>
                                              <a:dgm id="{2CB661A3-4D83-484B-929C-1587F1A0CC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79D298-1D76-4748-9FC4-36798FAF46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graphicEl>
                                              <a:dgm id="{3879D298-1D76-4748-9FC4-36798FAF46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B887B3-F629-4641-8B72-D28A4E7C70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E5B887B3-F629-4641-8B72-D28A4E7C70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2F6F14-8D65-481B-8D75-32B915E6B8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graphicEl>
                                              <a:dgm id="{5C2F6F14-8D65-481B-8D75-32B915E6B8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8E3557-EC76-4F90-BA3F-217E4A136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C58E3557-EC76-4F90-BA3F-217E4A1364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2F6C94-D509-4949-9678-3EE77CC3F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graphicEl>
                                              <a:dgm id="{402F6C94-D509-4949-9678-3EE77CC3FE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428782-813A-42A3-A75B-F59588FE60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graphicEl>
                                              <a:dgm id="{8A428782-813A-42A3-A75B-F59588FE60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2F26DE-F694-4252-A46C-8E0AA6847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>
                                            <p:graphicEl>
                                              <a:dgm id="{1A2F26DE-F694-4252-A46C-8E0AA68472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100EBE-C991-424C-B2D1-B36BB9F23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">
                                            <p:graphicEl>
                                              <a:dgm id="{0E100EBE-C991-424C-B2D1-B36BB9F23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D95A08-FF79-48C4-8974-52EFA942D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">
                                            <p:graphicEl>
                                              <a:dgm id="{1ED95A08-FF79-48C4-8974-52EFA942D6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723CD6-C2DC-40D6-B6F8-2FC2AA800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">
                                            <p:graphicEl>
                                              <a:dgm id="{F5723CD6-C2DC-40D6-B6F8-2FC2AA8002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3" grpId="0"/>
      <p:bldP spid="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350</TotalTime>
  <Words>728</Words>
  <PresentationFormat>Affichage à l'écran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Rotonde</vt:lpstr>
      <vt:lpstr>l'auto-immunité et la pathogenèse du diabète de type 1 (T1D)</vt:lpstr>
      <vt:lpstr>Plan</vt:lpstr>
      <vt:lpstr>Présentation de l’Article </vt:lpstr>
      <vt:lpstr>Introduction</vt:lpstr>
      <vt:lpstr>Problématiques</vt:lpstr>
      <vt:lpstr>MATERIELS </vt:lpstr>
      <vt:lpstr>Généralités </vt:lpstr>
      <vt:lpstr>Le Diabète du type 1</vt:lpstr>
      <vt:lpstr>Les éléments du système immunitaire</vt:lpstr>
      <vt:lpstr>Diapositive 10</vt:lpstr>
      <vt:lpstr>Les cellules dendritiques </vt:lpstr>
      <vt:lpstr>Les lymphocytes B </vt:lpstr>
      <vt:lpstr>Les lymphocytes T </vt:lpstr>
      <vt:lpstr>Diapositive 14</vt:lpstr>
      <vt:lpstr>Les cellules Natural Killer  « NK»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l'auto-immunité et la pathogenèse du diabète de type 1</dc:title>
  <dc:creator>Nany</dc:creator>
  <cp:lastModifiedBy>Nany</cp:lastModifiedBy>
  <cp:revision>49</cp:revision>
  <dcterms:created xsi:type="dcterms:W3CDTF">2013-11-06T13:05:30Z</dcterms:created>
  <dcterms:modified xsi:type="dcterms:W3CDTF">2013-11-10T11:54:58Z</dcterms:modified>
</cp:coreProperties>
</file>