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9824" autoAdjust="0"/>
  </p:normalViewPr>
  <p:slideViewPr>
    <p:cSldViewPr>
      <p:cViewPr>
        <p:scale>
          <a:sx n="90" d="100"/>
          <a:sy n="90" d="100"/>
        </p:scale>
        <p:origin x="-720" y="7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06/11/2013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06/11/2013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06/11/2013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06/11/2013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06/11/2013</a:t>
            </a:fld>
            <a:endParaRPr lang="fr-BE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06/11/2013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ce réservé du conten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06/11/2013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fr-BE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ce réservé du conten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u conten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3" name="Titr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06/11/2013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06/11/2013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ce réservé du conten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06/11/2013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cteur droit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06/11/2013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06/11/2013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fr-BE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323980"/>
          </a:xfrm>
        </p:spPr>
        <p:txBody>
          <a:bodyPr>
            <a:normAutofit/>
          </a:bodyPr>
          <a:lstStyle/>
          <a:p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Analyse d’un article scientifique </a:t>
            </a:r>
            <a:endParaRPr lang="fr-F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357158" y="381000"/>
            <a:ext cx="8286808" cy="1262050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La voie de signalisation «B-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caténine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» de la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wnt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dans le cortex des mammifères 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re 3"/>
          <p:cNvSpPr txBox="1">
            <a:spLocks/>
          </p:cNvSpPr>
          <p:nvPr/>
        </p:nvSpPr>
        <p:spPr>
          <a:xfrm>
            <a:off x="2786050" y="5000636"/>
            <a:ext cx="5986450" cy="1609724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Fait</a:t>
            </a:r>
            <a:r>
              <a:rPr kumimoji="0" lang="fr-FR" sz="2400" b="1" i="1" u="none" strike="noStrike" kern="1200" cap="none" spc="0" normalizeH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par: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400" b="1" i="1" baseline="0" dirty="0" smtClean="0">
                <a:solidFill>
                  <a:schemeClr val="accent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CHALAL</a:t>
            </a:r>
            <a:r>
              <a:rPr lang="fr-FR" sz="2400" b="1" i="1" dirty="0" smtClean="0">
                <a:solidFill>
                  <a:schemeClr val="accent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fr-FR" sz="2400" b="1" i="1" dirty="0" err="1" smtClean="0">
                <a:solidFill>
                  <a:schemeClr val="accent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Ikram</a:t>
            </a:r>
            <a:endParaRPr lang="fr-FR" sz="2400" b="1" i="1" dirty="0" smtClean="0">
              <a:solidFill>
                <a:schemeClr val="accent1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TIAIBA</a:t>
            </a:r>
            <a:r>
              <a:rPr kumimoji="0" lang="fr-FR" sz="2400" b="1" i="1" u="none" strike="noStrike" kern="1200" cap="none" spc="0" normalizeH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fr-FR" sz="2400" b="1" i="1" u="none" strike="noStrike" kern="1200" cap="none" spc="0" normalizeH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Imene</a:t>
            </a:r>
            <a:endParaRPr kumimoji="0" lang="fr-FR" sz="2400" b="1" i="1" u="none" strike="noStrike" kern="1200" cap="none" spc="0" normalizeH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400" b="1" i="1" baseline="0" dirty="0" smtClean="0">
                <a:solidFill>
                  <a:schemeClr val="accent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CHOUKRANE</a:t>
            </a:r>
            <a:r>
              <a:rPr lang="fr-FR" sz="2400" b="1" i="1" dirty="0" smtClean="0">
                <a:solidFill>
                  <a:schemeClr val="accent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fr-FR" sz="2400" b="1" i="1" dirty="0" err="1" smtClean="0">
                <a:solidFill>
                  <a:schemeClr val="accent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Thilelli</a:t>
            </a:r>
            <a:endParaRPr lang="fr-FR" sz="2400" b="1" i="1" dirty="0" smtClean="0">
              <a:solidFill>
                <a:schemeClr val="accent1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AIT</a:t>
            </a:r>
            <a:r>
              <a:rPr kumimoji="0" lang="fr-FR" sz="2400" b="1" i="1" u="none" strike="noStrike" kern="1200" cap="none" spc="0" normalizeH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BELKACEM Maya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400" b="1" i="1" baseline="0" dirty="0" smtClean="0">
                <a:solidFill>
                  <a:schemeClr val="accent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ALLAM</a:t>
            </a:r>
            <a:r>
              <a:rPr lang="fr-FR" sz="2400" b="1" i="1" dirty="0" smtClean="0">
                <a:solidFill>
                  <a:schemeClr val="accent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Karima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M1 GD 2013-2014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85822"/>
          </a:xfrm>
        </p:spPr>
        <p:txBody>
          <a:bodyPr>
            <a:noAutofit/>
          </a:bodyPr>
          <a:lstStyle/>
          <a:p>
            <a:pPr algn="l"/>
            <a:r>
              <a:rPr lang="fr-FR" sz="2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Résultats </a:t>
            </a:r>
            <a:br>
              <a:rPr lang="fr-FR" sz="2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2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  La signalisation </a:t>
            </a:r>
            <a:r>
              <a:rPr lang="fr-FR" sz="2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canonique </a:t>
            </a:r>
            <a:r>
              <a:rPr lang="fr-FR" sz="2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de la </a:t>
            </a:r>
            <a:r>
              <a:rPr lang="fr-FR" sz="20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Wnt</a:t>
            </a:r>
            <a:r>
              <a:rPr lang="fr-FR" sz="2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se </a:t>
            </a:r>
            <a:r>
              <a:rPr lang="fr-FR" sz="2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retire progressivement </a:t>
            </a:r>
            <a:r>
              <a:rPr lang="fr-FR" sz="2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fr-FR" sz="2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l’ébauche </a:t>
            </a:r>
            <a:r>
              <a:rPr lang="fr-FR" sz="2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du </a:t>
            </a:r>
            <a:r>
              <a:rPr lang="fr-FR" sz="2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néocortex »</a:t>
            </a:r>
            <a:endParaRPr lang="fr-FR" sz="20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 smtClean="0"/>
              <a:t>Activité </a:t>
            </a:r>
            <a:r>
              <a:rPr lang="fr-FR" dirty="0" smtClean="0"/>
              <a:t>de la </a:t>
            </a:r>
            <a:r>
              <a:rPr lang="fr-FR" dirty="0" err="1" smtClean="0"/>
              <a:t>Wnt</a:t>
            </a:r>
            <a:r>
              <a:rPr lang="fr-FR" dirty="0" smtClean="0"/>
              <a:t> </a:t>
            </a:r>
            <a:r>
              <a:rPr lang="fr-FR" dirty="0" smtClean="0"/>
              <a:t>dans la paroi </a:t>
            </a:r>
            <a:r>
              <a:rPr lang="fr-FR" dirty="0" smtClean="0"/>
              <a:t>médiane </a:t>
            </a:r>
            <a:r>
              <a:rPr lang="fr-FR" dirty="0" smtClean="0"/>
              <a:t>est bien décrite </a:t>
            </a:r>
            <a:r>
              <a:rPr lang="fr-FR" dirty="0" smtClean="0"/>
              <a:t>car plusieurs </a:t>
            </a:r>
            <a:r>
              <a:rPr lang="fr-FR" dirty="0" err="1" smtClean="0"/>
              <a:t>Wnt</a:t>
            </a:r>
            <a:r>
              <a:rPr lang="fr-FR" dirty="0" smtClean="0"/>
              <a:t> sont exprimés dans la paroi corticale </a:t>
            </a:r>
            <a:r>
              <a:rPr lang="fr-FR" dirty="0" smtClean="0"/>
              <a:t>médiane.</a:t>
            </a:r>
          </a:p>
          <a:p>
            <a:r>
              <a:rPr lang="fr-FR" dirty="0" smtClean="0"/>
              <a:t>Pour </a:t>
            </a:r>
            <a:r>
              <a:rPr lang="fr-FR" dirty="0" smtClean="0"/>
              <a:t>surveiller un caractère dynamique </a:t>
            </a:r>
            <a:r>
              <a:rPr lang="fr-FR" dirty="0" smtClean="0"/>
              <a:t>de cette activité </a:t>
            </a:r>
            <a:r>
              <a:rPr lang="fr-FR" dirty="0" smtClean="0"/>
              <a:t>canonique </a:t>
            </a:r>
            <a:r>
              <a:rPr lang="fr-FR" dirty="0" smtClean="0"/>
              <a:t>de la </a:t>
            </a:r>
            <a:r>
              <a:rPr lang="fr-FR" dirty="0" err="1" smtClean="0"/>
              <a:t>Wnt</a:t>
            </a:r>
            <a:r>
              <a:rPr lang="fr-FR" dirty="0" smtClean="0"/>
              <a:t> </a:t>
            </a:r>
            <a:r>
              <a:rPr lang="fr-FR" dirty="0" smtClean="0"/>
              <a:t>dans le télencéphale en développement, </a:t>
            </a:r>
            <a:r>
              <a:rPr lang="fr-FR" dirty="0" smtClean="0"/>
              <a:t>nous employons  </a:t>
            </a:r>
            <a:r>
              <a:rPr lang="fr-FR" dirty="0" smtClean="0"/>
              <a:t>la souris BAT- Gal transgénique </a:t>
            </a:r>
            <a:r>
              <a:rPr lang="fr-FR" dirty="0" smtClean="0"/>
              <a:t>où plusieurs </a:t>
            </a:r>
            <a:r>
              <a:rPr lang="fr-FR" dirty="0" smtClean="0"/>
              <a:t>sites de liaison TCF sont </a:t>
            </a:r>
            <a:r>
              <a:rPr lang="fr-FR" dirty="0" smtClean="0"/>
              <a:t>couplés à </a:t>
            </a:r>
            <a:r>
              <a:rPr lang="fr-FR" dirty="0" smtClean="0"/>
              <a:t>un promoteur minimal hétérologue </a:t>
            </a:r>
            <a:r>
              <a:rPr lang="fr-FR" dirty="0" smtClean="0"/>
              <a:t>qui commande </a:t>
            </a:r>
            <a:r>
              <a:rPr lang="fr-FR" dirty="0" smtClean="0"/>
              <a:t>l'expression </a:t>
            </a:r>
            <a:r>
              <a:rPr lang="fr-FR" dirty="0" smtClean="0"/>
              <a:t>d'une β </a:t>
            </a:r>
            <a:r>
              <a:rPr lang="fr-FR" dirty="0" smtClean="0"/>
              <a:t>-galactosidase ( β -gal ) gène rapporteur. Ainsi, l'expression de </a:t>
            </a:r>
            <a:r>
              <a:rPr lang="fr-FR" dirty="0" smtClean="0"/>
              <a:t>de β </a:t>
            </a:r>
            <a:r>
              <a:rPr lang="fr-FR" dirty="0" smtClean="0"/>
              <a:t>-gal reflète l'activité de signalisation canonique </a:t>
            </a:r>
            <a:r>
              <a:rPr lang="fr-FR" dirty="0" err="1" smtClean="0"/>
              <a:t>Wnt</a:t>
            </a:r>
            <a:r>
              <a:rPr lang="fr-FR" dirty="0" smtClean="0"/>
              <a:t> . </a:t>
            </a:r>
            <a:endParaRPr lang="fr-FR" dirty="0" smtClean="0"/>
          </a:p>
          <a:p>
            <a:r>
              <a:rPr lang="fr-FR" dirty="0" smtClean="0"/>
              <a:t>Quand la </a:t>
            </a:r>
            <a:r>
              <a:rPr lang="fr-FR" dirty="0" smtClean="0"/>
              <a:t>protéine β -gal est très stable et persiste dans un </a:t>
            </a:r>
            <a:r>
              <a:rPr lang="fr-FR" dirty="0" smtClean="0"/>
              <a:t>tissu après </a:t>
            </a:r>
            <a:r>
              <a:rPr lang="fr-FR" dirty="0" smtClean="0"/>
              <a:t>la cessation de son expression , la mesure de </a:t>
            </a:r>
            <a:r>
              <a:rPr lang="fr-FR" dirty="0" smtClean="0"/>
              <a:t>son activité enzymatique  </a:t>
            </a:r>
            <a:r>
              <a:rPr lang="fr-FR" dirty="0" smtClean="0"/>
              <a:t>peut ne pas refléter l'activité </a:t>
            </a:r>
            <a:r>
              <a:rPr lang="fr-FR" dirty="0" err="1" smtClean="0"/>
              <a:t>Wnt</a:t>
            </a:r>
            <a:r>
              <a:rPr lang="fr-FR" dirty="0" smtClean="0"/>
              <a:t> canonique en temps </a:t>
            </a:r>
            <a:r>
              <a:rPr lang="fr-FR" dirty="0" smtClean="0"/>
              <a:t>réel ( Fig1</a:t>
            </a:r>
            <a:r>
              <a:rPr lang="fr-FR" dirty="0" smtClean="0"/>
              <a:t>). 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C'est </a:t>
            </a:r>
            <a:r>
              <a:rPr lang="fr-FR" dirty="0" smtClean="0"/>
              <a:t>pourquoi nous avons effectué </a:t>
            </a:r>
            <a:r>
              <a:rPr lang="fr-FR" dirty="0" smtClean="0"/>
              <a:t>une </a:t>
            </a:r>
            <a:r>
              <a:rPr lang="fr-FR" dirty="0" err="1" smtClean="0"/>
              <a:t>hébridation</a:t>
            </a:r>
            <a:r>
              <a:rPr lang="fr-FR" dirty="0" smtClean="0"/>
              <a:t> in situ avec </a:t>
            </a:r>
            <a:r>
              <a:rPr lang="fr-FR" dirty="0" smtClean="0"/>
              <a:t>une </a:t>
            </a:r>
            <a:r>
              <a:rPr lang="fr-FR" dirty="0" err="1" smtClean="0"/>
              <a:t>ribosonde</a:t>
            </a:r>
            <a:r>
              <a:rPr lang="fr-FR" dirty="0" smtClean="0"/>
              <a:t> β -gal sur des coupes de tissus à partir </a:t>
            </a:r>
            <a:r>
              <a:rPr lang="fr-FR" dirty="0" smtClean="0"/>
              <a:t>de télencéphale </a:t>
            </a:r>
            <a:r>
              <a:rPr lang="fr-FR" dirty="0" smtClean="0"/>
              <a:t>de souris BAT- </a:t>
            </a:r>
            <a:r>
              <a:rPr lang="fr-FR" dirty="0" smtClean="0"/>
              <a:t>Gal.</a:t>
            </a:r>
          </a:p>
          <a:p>
            <a:r>
              <a:rPr lang="fr-FR" dirty="0" smtClean="0"/>
              <a:t>Signalisation </a:t>
            </a:r>
            <a:r>
              <a:rPr lang="fr-FR" dirty="0" err="1" smtClean="0"/>
              <a:t>Wnt</a:t>
            </a:r>
            <a:r>
              <a:rPr lang="fr-FR" dirty="0" smtClean="0"/>
              <a:t> est fortement actif dans de larges zones de la tête développement à </a:t>
            </a:r>
            <a:r>
              <a:rPr lang="fr-FR" dirty="0" smtClean="0"/>
              <a:t>E8, avant la fermeture du tube neural (figures 1A- C </a:t>
            </a:r>
            <a:r>
              <a:rPr lang="fr-FR" dirty="0" smtClean="0"/>
              <a:t>).</a:t>
            </a:r>
          </a:p>
          <a:p>
            <a:r>
              <a:rPr lang="fr-FR" dirty="0" smtClean="0"/>
              <a:t>Alors </a:t>
            </a:r>
            <a:r>
              <a:rPr lang="fr-FR" dirty="0" smtClean="0"/>
              <a:t>que </a:t>
            </a:r>
            <a:r>
              <a:rPr lang="fr-FR" dirty="0" smtClean="0"/>
              <a:t>l’activité de la </a:t>
            </a:r>
            <a:r>
              <a:rPr lang="fr-FR" dirty="0" err="1" smtClean="0"/>
              <a:t>Wnt</a:t>
            </a:r>
            <a:r>
              <a:rPr lang="fr-FR" dirty="0" smtClean="0"/>
              <a:t> a </a:t>
            </a:r>
            <a:r>
              <a:rPr lang="fr-FR" dirty="0" smtClean="0"/>
              <a:t>été détectée dans le télencéphale dorsal , y compris la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Résumé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ctrTitle"/>
          </p:nvPr>
        </p:nvSpPr>
        <p:spPr>
          <a:xfrm>
            <a:off x="642910" y="3000372"/>
            <a:ext cx="7772400" cy="1643074"/>
          </a:xfrm>
        </p:spPr>
        <p:txBody>
          <a:bodyPr>
            <a:normAutofit/>
          </a:bodyPr>
          <a:lstStyle/>
          <a:p>
            <a:r>
              <a:rPr lang="fr-FR" sz="6600" i="1" dirty="0" smtClean="0">
                <a:latin typeface="Times New Roman" pitchFamily="18" charset="0"/>
                <a:cs typeface="Times New Roman" pitchFamily="18" charset="0"/>
              </a:rPr>
              <a:t>Introduction</a:t>
            </a:r>
            <a:endParaRPr lang="fr-FR" sz="66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Le cortex cérébrale des mammifères</a:t>
            </a:r>
            <a:endParaRPr lang="fr-FR" sz="36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116662"/>
          </a:xfrm>
        </p:spPr>
        <p:txBody>
          <a:bodyPr>
            <a:normAutofit fontScale="92500" lnSpcReduction="20000"/>
          </a:bodyPr>
          <a:lstStyle/>
          <a:p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Le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siège principal des fonctions cognitives</a:t>
            </a:r>
          </a:p>
          <a:p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Le développement du cortex cérébrale des mammifères passe par des stades précoces:</a:t>
            </a:r>
          </a:p>
          <a:p>
            <a:pPr marL="273050" indent="-96838">
              <a:buFont typeface="Wingdings" pitchFamily="2" charset="2"/>
              <a:buChar char="Ø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Dérive de la partie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dorsale du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télencéphale</a:t>
            </a:r>
          </a:p>
          <a:p>
            <a:pPr marL="530225" indent="0">
              <a:buFont typeface="Wingdings" pitchFamily="2" charset="2"/>
              <a:buChar char="v"/>
            </a:pPr>
            <a:r>
              <a:rPr lang="fr-FR" sz="2600" u="sng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2600" u="sng" baseline="30000" dirty="0" smtClean="0">
                <a:latin typeface="Times New Roman" pitchFamily="18" charset="0"/>
                <a:cs typeface="Times New Roman" pitchFamily="18" charset="0"/>
              </a:rPr>
              <a:t>er</a:t>
            </a:r>
            <a:r>
              <a:rPr lang="fr-FR" sz="2600" u="sng" dirty="0" smtClean="0">
                <a:latin typeface="Times New Roman" pitchFamily="18" charset="0"/>
                <a:cs typeface="Times New Roman" pitchFamily="18" charset="0"/>
              </a:rPr>
              <a:t> stade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: Division symétriques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des cellules </a:t>
            </a:r>
            <a:r>
              <a:rPr lang="fr-FR" sz="2600" dirty="0" err="1" smtClean="0">
                <a:latin typeface="Times New Roman" pitchFamily="18" charset="0"/>
                <a:cs typeface="Times New Roman" pitchFamily="18" charset="0"/>
              </a:rPr>
              <a:t>progénitrices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dirty="0" err="1" smtClean="0">
                <a:latin typeface="Times New Roman" pitchFamily="18" charset="0"/>
                <a:cs typeface="Times New Roman" pitchFamily="18" charset="0"/>
              </a:rPr>
              <a:t>neuroépithéliales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donnant une population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fr-FR" sz="2600" dirty="0" err="1" smtClean="0">
                <a:latin typeface="Times New Roman" pitchFamily="18" charset="0"/>
                <a:cs typeface="Times New Roman" pitchFamily="18" charset="0"/>
              </a:rPr>
              <a:t>neuroprogéniteurs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cellules gliale radiales  (division </a:t>
            </a:r>
            <a:r>
              <a:rPr lang="fr-FR" sz="26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asymetrique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)</a:t>
            </a:r>
          </a:p>
          <a:p>
            <a:pPr marL="273050" indent="-96838">
              <a:buFont typeface="Wingdings" pitchFamily="2" charset="2"/>
              <a:buChar char="Ø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Nécessite des signaux inductifs et des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facteurs de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transcription:</a:t>
            </a:r>
          </a:p>
          <a:p>
            <a:pPr marL="530225" indent="0">
              <a:buFont typeface="Wingdings" pitchFamily="2" charset="2"/>
              <a:buChar char="v"/>
            </a:pPr>
            <a:r>
              <a:rPr lang="fr-FR" sz="2600" b="1" i="1" dirty="0" smtClean="0">
                <a:latin typeface="Times New Roman" pitchFamily="18" charset="0"/>
                <a:cs typeface="Times New Roman" pitchFamily="18" charset="0"/>
              </a:rPr>
              <a:t>Pax6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: favorise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la production de neurones durant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la division asymétrique des </a:t>
            </a:r>
            <a:r>
              <a:rPr lang="fr-FR" sz="2600" dirty="0" err="1" smtClean="0">
                <a:latin typeface="Times New Roman" pitchFamily="18" charset="0"/>
                <a:cs typeface="Times New Roman" pitchFamily="18" charset="0"/>
              </a:rPr>
              <a:t>progéniteurs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RGC.</a:t>
            </a:r>
            <a:endParaRPr lang="fr-FR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530225" indent="0">
              <a:buFont typeface="Wingdings" pitchFamily="2" charset="2"/>
              <a:buChar char="v"/>
            </a:pPr>
            <a:r>
              <a:rPr lang="fr-FR" sz="2600" b="1" i="1" dirty="0" err="1" smtClean="0">
                <a:latin typeface="Times New Roman" pitchFamily="18" charset="0"/>
                <a:cs typeface="Times New Roman" pitchFamily="18" charset="0"/>
              </a:rPr>
              <a:t>Neurogenins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( Ngn1 /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2): essentiels pour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l'engagement de la lignée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neuronale</a:t>
            </a:r>
          </a:p>
          <a:p>
            <a:pPr marL="530225" indent="0">
              <a:buFont typeface="Wingdings" pitchFamily="2" charset="2"/>
              <a:buChar char="v"/>
            </a:pPr>
            <a:r>
              <a:rPr lang="fr-FR" sz="2400" b="1" i="1" dirty="0" smtClean="0">
                <a:latin typeface="Times New Roman" pitchFamily="18" charset="0"/>
                <a:cs typeface="Times New Roman" pitchFamily="18" charset="0"/>
              </a:rPr>
              <a:t>Tbr2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Génère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des neurones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pour les couches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corticales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supérieures.</a:t>
            </a:r>
            <a:endParaRPr lang="fr-FR" sz="2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sz="2400" dirty="0" smtClean="0"/>
          </a:p>
          <a:p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La  </a:t>
            </a:r>
            <a:r>
              <a:rPr lang="fr-FR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wnt</a:t>
            </a:r>
            <a:endParaRPr lang="fr-FR" sz="4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842248" cy="4572000"/>
          </a:xfrm>
        </p:spPr>
        <p:txBody>
          <a:bodyPr>
            <a:noAutofit/>
          </a:bodyPr>
          <a:lstStyle/>
          <a:p>
            <a:pPr marL="85725" indent="-85725">
              <a:buFont typeface="Arial" pitchFamily="34" charset="0"/>
              <a:buChar char="•"/>
            </a:pP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Molécules 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sécrétées 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par les cellules </a:t>
            </a:r>
          </a:p>
          <a:p>
            <a:pPr marL="85725" indent="-85725">
              <a:buFont typeface="Arial" pitchFamily="34" charset="0"/>
              <a:buChar char="•"/>
            </a:pP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égulent 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nombreux processus de développement y 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compris la prolifération 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 des cellules de l’hippocampe</a:t>
            </a:r>
            <a:endParaRPr lang="fr-FR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85725" indent="-85725">
              <a:buFont typeface="Arial" pitchFamily="34" charset="0"/>
              <a:buChar char="•"/>
            </a:pP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Signaux </a:t>
            </a:r>
            <a:r>
              <a:rPr lang="fr-FR" sz="1800" dirty="0" err="1" smtClean="0">
                <a:latin typeface="Times New Roman" pitchFamily="18" charset="0"/>
                <a:cs typeface="Times New Roman" pitchFamily="18" charset="0"/>
              </a:rPr>
              <a:t>Wnt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sont </a:t>
            </a:r>
            <a:r>
              <a:rPr lang="fr-FR" sz="1800" dirty="0" err="1" smtClean="0">
                <a:latin typeface="Times New Roman" pitchFamily="18" charset="0"/>
                <a:cs typeface="Times New Roman" pitchFamily="18" charset="0"/>
              </a:rPr>
              <a:t>médiés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par plusieurs 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voies intracellulaires:</a:t>
            </a:r>
          </a:p>
          <a:p>
            <a:pPr marL="85725" indent="0">
              <a:buFont typeface="Wingdings" pitchFamily="2" charset="2"/>
              <a:buChar char="Ø"/>
            </a:pPr>
            <a:r>
              <a:rPr lang="fr-FR" sz="1800" b="1" i="1" u="sng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fr-FR" sz="1800" b="1" i="1" u="sng" dirty="0" smtClean="0">
                <a:latin typeface="Times New Roman" pitchFamily="18" charset="0"/>
                <a:cs typeface="Times New Roman" pitchFamily="18" charset="0"/>
              </a:rPr>
              <a:t>a voie canonique de la β </a:t>
            </a:r>
            <a:r>
              <a:rPr lang="fr-FR" sz="1800" b="1" i="1" u="sng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fr-FR" sz="1800" b="1" i="1" u="sng" dirty="0" err="1" smtClean="0">
                <a:latin typeface="Times New Roman" pitchFamily="18" charset="0"/>
                <a:cs typeface="Times New Roman" pitchFamily="18" charset="0"/>
              </a:rPr>
              <a:t>caténine</a:t>
            </a:r>
            <a:r>
              <a:rPr lang="fr-FR" sz="1800" b="1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, présente dans 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un gradient 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médio-latérale et contrôle la  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prolifération des cellules β 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fr-FR" sz="1800" dirty="0" err="1" smtClean="0">
                <a:latin typeface="Times New Roman" pitchFamily="18" charset="0"/>
                <a:cs typeface="Times New Roman" pitchFamily="18" charset="0"/>
              </a:rPr>
              <a:t>caténine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Font typeface="Wingdings" pitchFamily="2" charset="2"/>
              <a:buChar char="v"/>
            </a:pPr>
            <a:r>
              <a:rPr lang="fr-FR" sz="2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Historique :</a:t>
            </a:r>
            <a:endParaRPr lang="fr-FR" sz="2000" b="1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pitchFamily="34" charset="0"/>
              <a:buChar char="•"/>
            </a:pP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signalisation β -</a:t>
            </a:r>
            <a:r>
              <a:rPr lang="fr-FR" sz="1800" dirty="0" err="1" smtClean="0">
                <a:latin typeface="Times New Roman" pitchFamily="18" charset="0"/>
                <a:cs typeface="Times New Roman" pitchFamily="18" charset="0"/>
              </a:rPr>
              <a:t>caténine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  favorise la différenciation et détermine le destin du SNC (</a:t>
            </a:r>
            <a:r>
              <a:rPr lang="fr-FR" sz="1800" dirty="0" err="1" smtClean="0">
                <a:latin typeface="Times New Roman" pitchFamily="18" charset="0"/>
                <a:cs typeface="Times New Roman" pitchFamily="18" charset="0"/>
              </a:rPr>
              <a:t>Ciani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 and Salinas, 2005) </a:t>
            </a:r>
          </a:p>
          <a:p>
            <a:pPr marL="0" indent="0">
              <a:buFont typeface="Arial" pitchFamily="34" charset="0"/>
              <a:buChar char="•"/>
            </a:pP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Au cours de la </a:t>
            </a:r>
            <a:r>
              <a:rPr lang="fr-FR" sz="1800" dirty="0" err="1" smtClean="0">
                <a:latin typeface="Times New Roman" pitchFamily="18" charset="0"/>
                <a:cs typeface="Times New Roman" pitchFamily="18" charset="0"/>
              </a:rPr>
              <a:t>corticogenèse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 , un gradient de Fgf8 , Pax6 est </a:t>
            </a:r>
            <a:r>
              <a:rPr lang="fr-FR" sz="1800" dirty="0" err="1" smtClean="0">
                <a:latin typeface="Times New Roman" pitchFamily="18" charset="0"/>
                <a:cs typeface="Times New Roman" pitchFamily="18" charset="0"/>
              </a:rPr>
              <a:t>Wnt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 dépendant (Grove et al., 1998 )</a:t>
            </a:r>
          </a:p>
          <a:p>
            <a:pPr marL="0" indent="0">
              <a:buFont typeface="Arial" pitchFamily="34" charset="0"/>
              <a:buChar char="•"/>
            </a:pP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Expansion des </a:t>
            </a:r>
            <a:r>
              <a:rPr lang="fr-FR" sz="1800" dirty="0" err="1" smtClean="0">
                <a:latin typeface="Times New Roman" pitchFamily="18" charset="0"/>
                <a:cs typeface="Times New Roman" pitchFamily="18" charset="0"/>
              </a:rPr>
              <a:t>progéniteurs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 est  réglementé par la signalisation canonique </a:t>
            </a:r>
            <a:r>
              <a:rPr lang="fr-FR" sz="1800" dirty="0" err="1" smtClean="0">
                <a:latin typeface="Times New Roman" pitchFamily="18" charset="0"/>
                <a:cs typeface="Times New Roman" pitchFamily="18" charset="0"/>
              </a:rPr>
              <a:t>Wnt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 (Lee et al , 2000; . </a:t>
            </a:r>
            <a:r>
              <a:rPr lang="fr-FR" sz="1800" dirty="0" err="1" smtClean="0">
                <a:latin typeface="Times New Roman" pitchFamily="18" charset="0"/>
                <a:cs typeface="Times New Roman" pitchFamily="18" charset="0"/>
              </a:rPr>
              <a:t>Galceran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 et al, 2000 ; . </a:t>
            </a:r>
            <a:r>
              <a:rPr lang="fr-FR" sz="1800" dirty="0" err="1" smtClean="0">
                <a:latin typeface="Times New Roman" pitchFamily="18" charset="0"/>
                <a:cs typeface="Times New Roman" pitchFamily="18" charset="0"/>
              </a:rPr>
              <a:t>Machon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 et al , 2003)</a:t>
            </a:r>
          </a:p>
          <a:p>
            <a:pPr marL="0" indent="0">
              <a:buFont typeface="Arial" pitchFamily="34" charset="0"/>
              <a:buChar char="•"/>
            </a:pP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Dans le développement du néocortex  et la moelle épinière, le contrôle de la  prolifération des cellules β -</a:t>
            </a:r>
            <a:r>
              <a:rPr lang="fr-FR" sz="1800" dirty="0" err="1" smtClean="0">
                <a:latin typeface="Times New Roman" pitchFamily="18" charset="0"/>
                <a:cs typeface="Times New Roman" pitchFamily="18" charset="0"/>
              </a:rPr>
              <a:t>caténine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 est régulée par le cycle cellulaire dans les </a:t>
            </a:r>
            <a:r>
              <a:rPr lang="fr-FR" sz="1800" dirty="0" err="1" smtClean="0">
                <a:latin typeface="Times New Roman" pitchFamily="18" charset="0"/>
                <a:cs typeface="Times New Roman" pitchFamily="18" charset="0"/>
              </a:rPr>
              <a:t>progéniteurs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fr-FR" sz="1800" dirty="0" err="1" smtClean="0">
                <a:latin typeface="Times New Roman" pitchFamily="18" charset="0"/>
                <a:cs typeface="Times New Roman" pitchFamily="18" charset="0"/>
              </a:rPr>
              <a:t>Chenn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dirty="0" err="1" smtClean="0">
                <a:latin typeface="Times New Roman" pitchFamily="18" charset="0"/>
                <a:cs typeface="Times New Roman" pitchFamily="18" charset="0"/>
              </a:rPr>
              <a:t>andWalsh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 , 2002; 2003; </a:t>
            </a:r>
            <a:r>
              <a:rPr lang="fr-FR" sz="1800" dirty="0" err="1" smtClean="0">
                <a:latin typeface="Times New Roman" pitchFamily="18" charset="0"/>
                <a:cs typeface="Times New Roman" pitchFamily="18" charset="0"/>
              </a:rPr>
              <a:t>Megason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 et McMahon ,  2002; </a:t>
            </a:r>
            <a:r>
              <a:rPr lang="fr-FR" sz="1800" dirty="0" err="1" smtClean="0">
                <a:latin typeface="Times New Roman" pitchFamily="18" charset="0"/>
                <a:cs typeface="Times New Roman" pitchFamily="18" charset="0"/>
              </a:rPr>
              <a:t>Zechner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 et al , 2003</a:t>
            </a:r>
            <a:endParaRPr lang="fr-FR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Problématique  et suggestions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01752" y="1428736"/>
            <a:ext cx="8556528" cy="5143536"/>
          </a:xfrm>
        </p:spPr>
        <p:txBody>
          <a:bodyPr>
            <a:noAutofit/>
          </a:bodyPr>
          <a:lstStyle/>
          <a:p>
            <a:pPr marL="0" indent="0">
              <a:buFont typeface="Wingdings" pitchFamily="2" charset="2"/>
              <a:buChar char="Ø"/>
            </a:pPr>
            <a:r>
              <a:rPr lang="fr-FR" sz="16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Exemples  pour prouver que  les signalisation de la </a:t>
            </a:r>
            <a:r>
              <a:rPr lang="fr-FR" sz="16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Wnt</a:t>
            </a:r>
            <a:r>
              <a:rPr lang="fr-FR" sz="16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peuvent </a:t>
            </a:r>
            <a:r>
              <a:rPr lang="fr-FR" sz="16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déclencher des processus </a:t>
            </a:r>
            <a:r>
              <a:rPr lang="fr-FR" sz="16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cellulaires contradictoires selon le </a:t>
            </a:r>
            <a:r>
              <a:rPr lang="fr-FR" sz="16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stade de </a:t>
            </a:r>
            <a:r>
              <a:rPr lang="fr-FR" sz="16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développement et selon différents gradients:</a:t>
            </a:r>
            <a:endParaRPr lang="fr-FR" sz="1600" b="1" i="1" u="sng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pitchFamily="34" charset="0"/>
              <a:buChar char="•"/>
            </a:pP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La signalisation antérieure exprimant Fgf8 établit l'axe antérieur-postérieur dans le cortex qui est contrecarré par le gradient de Emx2 </a:t>
            </a:r>
          </a:p>
          <a:p>
            <a:pPr marL="0" indent="0">
              <a:buFont typeface="Arial" pitchFamily="34" charset="0"/>
              <a:buChar char="•"/>
            </a:pP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gradient de Pax6 de la partie antérieure et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le pôle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latéral avec le gradient inverse de Emx2 </a:t>
            </a:r>
          </a:p>
          <a:p>
            <a:pPr marL="0" indent="0">
              <a:buFont typeface="Arial" pitchFamily="34" charset="0"/>
              <a:buChar char="•"/>
            </a:pP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Signalisation 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Wnt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 est en partie 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médiée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 par Emx2 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Wnt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 -dépendant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nécessaire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pour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le développement 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hippocampique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>
              <a:buFont typeface="Arial" pitchFamily="34" charset="0"/>
              <a:buChar char="•"/>
            </a:pP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Les signaux 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Wnt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 canoniques sont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transmis par l'intermédiaire d' Emx2 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Emx2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qui régule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positivement la voie 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Wnt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Font typeface="Wingdings" pitchFamily="2" charset="2"/>
              <a:buChar char="Ø"/>
            </a:pP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6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But du travail </a:t>
            </a:r>
            <a:endParaRPr lang="fr-FR" sz="1600" b="1" i="1" u="sng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Wingdings" pitchFamily="2" charset="2"/>
              <a:buChar char="ü"/>
            </a:pP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Etude des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ressources génétiques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et les événements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qui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précédent la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différenciation des 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progéniteurs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dans les neurones.</a:t>
            </a:r>
          </a:p>
          <a:p>
            <a:pPr marL="0" indent="0">
              <a:buFont typeface="Wingdings" pitchFamily="2" charset="2"/>
              <a:buChar char="ü"/>
            </a:pP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Montrer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que le gradient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affaiblit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progressivement 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l’activité canonique de la 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Wnt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  qui contrôle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initiation de la 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neurogenèse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 par règlement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 des gènes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connus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neurogenes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Font typeface="Wingdings" pitchFamily="2" charset="2"/>
              <a:buChar char="ü"/>
            </a:pP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fonction de 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Wnt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 dans la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cellule et la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détermination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de son destin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au cours de la 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neurogenèse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 corticale est largement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inconnue , les données du travail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suggèrent que le gradient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détermine l’identité cellulaire de 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wnt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le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long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l'axe 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latéro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- médial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durent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le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développement du  télencéphale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dorsal</a:t>
            </a:r>
            <a:endParaRPr lang="fr-FR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Materiels</a:t>
            </a:r>
            <a:r>
              <a:rPr lang="fr-FR" dirty="0" smtClean="0"/>
              <a:t> et </a:t>
            </a:r>
            <a:r>
              <a:rPr lang="fr-FR" dirty="0" err="1" smtClean="0"/>
              <a:t>methodes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fr-FR" dirty="0" smtClean="0"/>
              <a:t> </a:t>
            </a:r>
            <a:r>
              <a:rPr lang="fr-FR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Matériels biologiques: Animaux: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Souris transgéniques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« D6-CLEF », créés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au Centre transgénique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norvégien par injection de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pronucléus d'une construction de plasmide dans lequel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 domaine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d'activation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de β-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caténine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est liée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au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gene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LEF-1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de fusion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qui a été couplé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à un promoteur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D6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Souris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rapporteurs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Wnt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BAT-Gal: utilisées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pour cartographier l'activité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Wnt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chez les souris normales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et pour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surveiller l'activité ectopique dans les croisements D6-CLEF/BAT-Gal. 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Souris D6-CRE: Utilisée pour l’activation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conditionnelle et l'inactivation de la voie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Wnt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canonique, 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ouris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transgeniques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avec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loxP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flanked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exon3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ou exons (2-6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) sur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 gène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de la β-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caténine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ont été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croisées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pour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les D6-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Cre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ouris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transgéniques avec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loxP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flanked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Pax6 pour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inactivation conditionnelle de Pax6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ont été croisées pour les D6-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Cre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Font typeface="Wingdings" pitchFamily="2" charset="2"/>
              <a:buChar char="§"/>
            </a:pPr>
            <a:r>
              <a:rPr lang="fr-FR" sz="32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Immunohistochimie</a:t>
            </a:r>
            <a:endParaRPr lang="fr-FR" sz="3200" b="1" i="1" u="sng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Wingdings" pitchFamily="2" charset="2"/>
              <a:buChar char="ü"/>
            </a:pP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 Coupes </a:t>
            </a: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de tissus congelés </a:t>
            </a: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 de 8 </a:t>
            </a:r>
            <a:r>
              <a:rPr lang="fr-FR" sz="2900" dirty="0" err="1" smtClean="0">
                <a:latin typeface="Times New Roman" pitchFamily="18" charset="0"/>
                <a:cs typeface="Times New Roman" pitchFamily="18" charset="0"/>
              </a:rPr>
              <a:t>um</a:t>
            </a: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 d'épaisseur ont été perméabilisées à 0,1% de Triton X-100 dans du PBS et saturées dans 5 % de BSA </a:t>
            </a: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 et  </a:t>
            </a: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sérum de chèvre de 5</a:t>
            </a: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%.</a:t>
            </a:r>
            <a:endParaRPr lang="fr-FR" sz="29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Wingdings" pitchFamily="2" charset="2"/>
              <a:buChar char="ü"/>
            </a:pP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Incubation toute une la </a:t>
            </a: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nuit dans la solution d' anticorps primaire (0,5 % de BSA, du sérum de chèvre 0,5% , 0,1% de Triton X-100 dans du PBS) . </a:t>
            </a:r>
            <a:endParaRPr lang="fr-FR" sz="29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Wingdings" pitchFamily="2" charset="2"/>
              <a:buChar char="ü"/>
            </a:pP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Pour </a:t>
            </a: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certains anticorps ,  </a:t>
            </a: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petite ébullition </a:t>
            </a: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de sections dans 0,01 M tampon de citrate était nécessaire. </a:t>
            </a:r>
            <a:endParaRPr lang="fr-FR" sz="29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Wingdings" pitchFamily="2" charset="2"/>
              <a:buChar char="ü"/>
            </a:pP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Coloration des anticorps secondaires </a:t>
            </a: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a été effectuée pendant 30-60 min . </a:t>
            </a:r>
            <a:endParaRPr lang="fr-FR" sz="29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Wingdings" pitchFamily="2" charset="2"/>
              <a:buChar char="ü"/>
            </a:pP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anticorps primaires : lapin anti- Pax6 </a:t>
            </a: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de lapin anti- β -</a:t>
            </a:r>
            <a:r>
              <a:rPr lang="fr-FR" sz="2900" dirty="0" err="1" smtClean="0">
                <a:latin typeface="Times New Roman" pitchFamily="18" charset="0"/>
                <a:cs typeface="Times New Roman" pitchFamily="18" charset="0"/>
              </a:rPr>
              <a:t>caténine</a:t>
            </a: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de lapin anti- </a:t>
            </a: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TBR1 </a:t>
            </a: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, de lapin anti- </a:t>
            </a: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tbr2, </a:t>
            </a: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de lapin anti- Meis2 </a:t>
            </a: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de lapin anti- </a:t>
            </a: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Prox1, </a:t>
            </a: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de lapin </a:t>
            </a: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anti- Sox2.</a:t>
            </a:r>
          </a:p>
          <a:p>
            <a:pPr marL="0" indent="0">
              <a:buFont typeface="Wingdings" pitchFamily="2" charset="2"/>
              <a:buChar char="ü"/>
            </a:pP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Anticorps </a:t>
            </a: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secondaires : anti-souris ou anti-lapin ALEXA594 ou 488 </a:t>
            </a:r>
          </a:p>
          <a:p>
            <a:pPr marL="0" indent="0">
              <a:buFont typeface="Wingdings" pitchFamily="2" charset="2"/>
              <a:buChar char="ü"/>
            </a:pP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Les noyaux ont été visualisés par 4,6- </a:t>
            </a:r>
            <a:r>
              <a:rPr lang="fr-FR" sz="2900" dirty="0" err="1" smtClean="0">
                <a:latin typeface="Times New Roman" pitchFamily="18" charset="0"/>
                <a:cs typeface="Times New Roman" pitchFamily="18" charset="0"/>
              </a:rPr>
              <a:t>diamidino</a:t>
            </a: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 -2- </a:t>
            </a:r>
            <a:r>
              <a:rPr lang="fr-FR" sz="2900" dirty="0" err="1" smtClean="0">
                <a:latin typeface="Times New Roman" pitchFamily="18" charset="0"/>
                <a:cs typeface="Times New Roman" pitchFamily="18" charset="0"/>
              </a:rPr>
              <a:t>phénylindol</a:t>
            </a: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 ( DAPI , Roche, 0,1 </a:t>
            </a:r>
            <a:r>
              <a:rPr lang="fr-FR" sz="2900" dirty="0" err="1" smtClean="0">
                <a:latin typeface="Times New Roman" pitchFamily="18" charset="0"/>
                <a:cs typeface="Times New Roman" pitchFamily="18" charset="0"/>
              </a:rPr>
              <a:t>pg</a:t>
            </a: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 ml -1</a:t>
            </a: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0">
              <a:buFont typeface="Wingdings" pitchFamily="2" charset="2"/>
              <a:buChar char="ü"/>
            </a:pP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images de fluorescence ont été obtenus  </a:t>
            </a: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par un </a:t>
            </a: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microscope </a:t>
            </a: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Axioskop2 (Zeiss ) en </a:t>
            </a: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utilisant un logiciel </a:t>
            </a:r>
            <a:r>
              <a:rPr lang="fr-FR" sz="2900" dirty="0" err="1" smtClean="0">
                <a:latin typeface="Times New Roman" pitchFamily="18" charset="0"/>
                <a:cs typeface="Times New Roman" pitchFamily="18" charset="0"/>
              </a:rPr>
              <a:t>Axiovision</a:t>
            </a: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 . </a:t>
            </a:r>
            <a:endParaRPr lang="fr-FR" sz="29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Wingdings" pitchFamily="2" charset="2"/>
              <a:buChar char="ü"/>
            </a:pP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images électroniques ont été traitées à </a:t>
            </a: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l'aide Adobe </a:t>
            </a: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Photoshop et le </a:t>
            </a:r>
            <a:r>
              <a:rPr lang="fr-FR" sz="2900" dirty="0" smtClean="0">
                <a:latin typeface="Times New Roman" pitchFamily="18" charset="0"/>
                <a:cs typeface="Times New Roman" pitchFamily="18" charset="0"/>
              </a:rPr>
              <a:t>logiciel </a:t>
            </a:r>
            <a:r>
              <a:rPr lang="fr-FR" sz="2900" dirty="0" err="1" smtClean="0">
                <a:latin typeface="Times New Roman" pitchFamily="18" charset="0"/>
                <a:cs typeface="Times New Roman" pitchFamily="18" charset="0"/>
              </a:rPr>
              <a:t>illustrator</a:t>
            </a:r>
            <a:r>
              <a:rPr lang="fr-FR" dirty="0" smtClean="0"/>
              <a:t>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L'hybridation in </a:t>
            </a:r>
            <a:r>
              <a:rPr lang="fr-FR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situ</a:t>
            </a:r>
          </a:p>
          <a:p>
            <a:pPr marL="0" indent="0"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ur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cryosections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de 8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um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d'épaisseur, réalisée selon des protocoles standards, incubées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pendant la nuit à 68 ° C.</a:t>
            </a:r>
            <a:br>
              <a:rPr lang="fr-FR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Plasmides pour sondes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antisens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ont été aimablement fournies: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KA1, Ngn2, VGLUT2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et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Neuropilin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-2 (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NP2)</a:t>
            </a:r>
          </a:p>
          <a:p>
            <a:pPr marL="0" indent="0"/>
            <a:r>
              <a:rPr lang="fr-FR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fr-FR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coloration de l'acétylcholinestérase</a:t>
            </a:r>
            <a:br>
              <a:rPr lang="fr-FR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fr-FR" b="1" i="1" u="sng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224</TotalTime>
  <Words>1078</Words>
  <PresentationFormat>Affichage à l'écran (4:3)</PresentationFormat>
  <Paragraphs>69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Civil</vt:lpstr>
      <vt:lpstr>La voie de signalisation «B-caténine» de la wnt dans le cortex des mammifères </vt:lpstr>
      <vt:lpstr>Résumé </vt:lpstr>
      <vt:lpstr>Introduction</vt:lpstr>
      <vt:lpstr>Le cortex cérébrale des mammifères</vt:lpstr>
      <vt:lpstr>La  wnt</vt:lpstr>
      <vt:lpstr>Problématique  et suggestions </vt:lpstr>
      <vt:lpstr>Materiels et methodes </vt:lpstr>
      <vt:lpstr>Méthodes</vt:lpstr>
      <vt:lpstr>Diapositive 9</vt:lpstr>
      <vt:lpstr>Résultats  «  La signalisation canonique de la Wnt se retire progressivement de l’ébauche du néocortex 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voies de signalisation de la wnt dans le cortex des mammifères </dc:title>
  <dc:creator>Nany</dc:creator>
  <cp:lastModifiedBy>Nany</cp:lastModifiedBy>
  <cp:revision>36</cp:revision>
  <dcterms:created xsi:type="dcterms:W3CDTF">2013-11-06T08:53:39Z</dcterms:created>
  <dcterms:modified xsi:type="dcterms:W3CDTF">2013-11-06T13:04:01Z</dcterms:modified>
</cp:coreProperties>
</file>