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60" r:id="rId3"/>
    <p:sldId id="261" r:id="rId4"/>
    <p:sldId id="262" r:id="rId5"/>
    <p:sldId id="280" r:id="rId6"/>
    <p:sldId id="281" r:id="rId7"/>
    <p:sldId id="263" r:id="rId8"/>
    <p:sldId id="264" r:id="rId9"/>
    <p:sldId id="265" r:id="rId10"/>
    <p:sldId id="266" r:id="rId11"/>
    <p:sldId id="267" r:id="rId12"/>
    <p:sldId id="269" r:id="rId13"/>
    <p:sldId id="270" r:id="rId14"/>
    <p:sldId id="271" r:id="rId15"/>
    <p:sldId id="272" r:id="rId16"/>
    <p:sldId id="275" r:id="rId17"/>
    <p:sldId id="274" r:id="rId18"/>
    <p:sldId id="276" r:id="rId19"/>
    <p:sldId id="277" r:id="rId20"/>
    <p:sldId id="278" r:id="rId21"/>
    <p:sldId id="279" r:id="rId22"/>
    <p:sldId id="282" r:id="rId23"/>
    <p:sldId id="28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CC94DED-1378-4001-AB6E-E1D276DA8399}">
          <p14:sldIdLst>
            <p14:sldId id="256"/>
            <p14:sldId id="260"/>
            <p14:sldId id="261"/>
            <p14:sldId id="262"/>
            <p14:sldId id="280"/>
            <p14:sldId id="281"/>
            <p14:sldId id="263"/>
            <p14:sldId id="264"/>
          </p14:sldIdLst>
        </p14:section>
        <p14:section name="Section sans titre" id="{1CC78494-DAFE-4E0E-9925-48A532A2F000}">
          <p14:sldIdLst>
            <p14:sldId id="265"/>
            <p14:sldId id="266"/>
            <p14:sldId id="267"/>
            <p14:sldId id="269"/>
            <p14:sldId id="270"/>
            <p14:sldId id="271"/>
            <p14:sldId id="272"/>
            <p14:sldId id="275"/>
            <p14:sldId id="274"/>
            <p14:sldId id="276"/>
            <p14:sldId id="277"/>
            <p14:sldId id="278"/>
            <p14:sldId id="279"/>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B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F4668DC-857F-487D-BFFA-8C0CA5037977}" type="slidenum">
              <a:rPr lang="fr-BE" smtClean="0"/>
              <a:t>‹N°›</a:t>
            </a:fld>
            <a:endParaRPr lang="fr-BE"/>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11" name="Title 10"/>
          <p:cNvSpPr>
            <a:spLocks noGrp="1"/>
          </p:cNvSpPr>
          <p:nvPr>
            <p:ph type="title"/>
          </p:nvPr>
        </p:nvSpPr>
        <p:spPr/>
        <p:txBody>
          <a:bodyPr/>
          <a:lstStyle/>
          <a:p>
            <a:r>
              <a:rPr lang="fr-FR" smtClean="0"/>
              <a:t>Modifiez le style du titre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309A6D-C09C-4548-B29A-6CF363A7E532}" type="datetimeFigureOut">
              <a:rPr lang="fr-FR" smtClean="0"/>
              <a:t>23/10/2013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12" name="Title 1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23/10/2013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23/10/2013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23/10/2013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fr-FR" smtClean="0"/>
              <a:t>Modifiez le style du titre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23/10/2013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fr-FR" smtClean="0"/>
              <a:t>Modifiez le style du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23/10/2013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A309A6D-C09C-4548-B29A-6CF363A7E532}" type="datetimeFigureOut">
              <a:rPr lang="fr-FR" smtClean="0"/>
              <a:t>23/10/2013</a:t>
            </a:fld>
            <a:endParaRPr lang="fr-BE"/>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BE"/>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467544" y="836712"/>
            <a:ext cx="8424936" cy="2283007"/>
          </a:xfrm>
        </p:spPr>
        <p:txBody>
          <a:bodyPr/>
          <a:lstStyle/>
          <a:p>
            <a:r>
              <a:rPr lang="fr-FR" dirty="0" smtClean="0">
                <a:latin typeface="Times New Roman" panose="02020603050405020304" pitchFamily="18" charset="0"/>
                <a:cs typeface="Times New Roman" panose="02020603050405020304" pitchFamily="18" charset="0"/>
              </a:rPr>
              <a:t>Virus d’Immunodéficience Humaine</a:t>
            </a:r>
            <a:endParaRPr lang="fr-CA"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645024"/>
            <a:ext cx="6120680" cy="3212976"/>
          </a:xfrm>
          <a:prstGeom prst="rect">
            <a:avLst/>
          </a:prstGeom>
        </p:spPr>
      </p:pic>
    </p:spTree>
    <p:extLst>
      <p:ext uri="{BB962C8B-B14F-4D97-AF65-F5344CB8AC3E}">
        <p14:creationId xmlns:p14="http://schemas.microsoft.com/office/powerpoint/2010/main" val="18740750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92001" y="559398"/>
            <a:ext cx="8272487" cy="5566765"/>
          </a:xfrm>
        </p:spPr>
        <p:txBody>
          <a:bodyPr/>
          <a:lstStyle/>
          <a:p>
            <a:r>
              <a:rPr lang="fr-CA" dirty="0"/>
              <a:t>Ils sont regroupés selon leurs différences génétiques </a:t>
            </a:r>
            <a:r>
              <a:rPr lang="fr-CA" dirty="0" smtClean="0"/>
              <a:t>(Figure 3</a:t>
            </a:r>
            <a:r>
              <a:rPr lang="fr-CA" dirty="0"/>
              <a:t>). </a:t>
            </a:r>
            <a:endParaRPr lang="fr-CA" dirty="0" smtClean="0"/>
          </a:p>
          <a:p>
            <a:pPr marL="0" indent="0">
              <a:buNone/>
            </a:pPr>
            <a:r>
              <a:rPr lang="fr-CA" dirty="0" smtClean="0"/>
              <a:t>Par </a:t>
            </a:r>
            <a:r>
              <a:rPr lang="fr-CA" dirty="0"/>
              <a:t>exemple, le groupe VIH 1 est divisé en trois groupes M, N et O dont le matériel génétique diffère de plus de 20 % qui sont eux-mêmes subdivisés en sous-types, désignés pour le groupe M par une lettre de A à K</a:t>
            </a:r>
            <a:r>
              <a:rPr lang="fr-CA" dirty="0" smtClean="0"/>
              <a:t>.</a:t>
            </a:r>
          </a:p>
          <a:p>
            <a:pPr marL="0" indent="0">
              <a:buNone/>
            </a:pPr>
            <a:endParaRPr lang="fr-FR" dirty="0"/>
          </a:p>
          <a:p>
            <a:pPr marL="0" indent="0">
              <a:buNone/>
            </a:pPr>
            <a:endParaRPr lang="fr-CA" dirty="0" smtClean="0"/>
          </a:p>
          <a:p>
            <a:pPr marL="0" indent="0">
              <a:buNone/>
            </a:pPr>
            <a:endParaRPr lang="fr-CA" dirty="0"/>
          </a:p>
          <a:p>
            <a:pPr marL="0" indent="0">
              <a:buNone/>
            </a:pPr>
            <a:endParaRPr lang="fr-CA" dirty="0"/>
          </a:p>
          <a:p>
            <a:endParaRPr lang="fr-CA"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1547664" y="3615680"/>
            <a:ext cx="5976664" cy="283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788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1" end="1"/>
                                            </p:txEl>
                                          </p:spTgt>
                                        </p:tgtEl>
                                      </p:cBhvr>
                                    </p:animEffect>
                                    <p:animScale>
                                      <p:cBhvr>
                                        <p:cTn id="10" dur="250" autoRev="1" fill="hold"/>
                                        <p:tgtEl>
                                          <p:spTgt spid="5">
                                            <p:txEl>
                                              <p:pRg st="1" end="1"/>
                                            </p:txEl>
                                          </p:spTgt>
                                        </p:tgtEl>
                                      </p:cBhvr>
                                      <p:by x="105000" y="105000"/>
                                    </p:animScale>
                                  </p:childTnLst>
                                </p:cTn>
                              </p:par>
                              <p:par>
                                <p:cTn id="11" presetID="2" presetClass="entr" presetSubtype="4"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3" y="2248347"/>
            <a:ext cx="8712968" cy="4349005"/>
          </a:xfrm>
        </p:spPr>
        <p:txBody>
          <a:bodyPr>
            <a:normAutofit lnSpcReduction="10000"/>
          </a:bodyPr>
          <a:lstStyle/>
          <a:p>
            <a:pPr marL="457200" indent="-277813">
              <a:buFont typeface="+mj-lt"/>
              <a:buAutoNum type="arabicPeriod"/>
            </a:pPr>
            <a:r>
              <a:rPr lang="fr-FR" b="1" i="1" dirty="0" smtClean="0">
                <a:latin typeface="Times New Roman" panose="02020603050405020304" pitchFamily="18" charset="0"/>
                <a:cs typeface="Times New Roman" panose="02020603050405020304" pitchFamily="18" charset="0"/>
              </a:rPr>
              <a:t>La structure</a:t>
            </a:r>
            <a:r>
              <a:rPr lang="fr-FR" b="1" dirty="0" smtClean="0">
                <a:latin typeface="Times New Roman" panose="02020603050405020304" pitchFamily="18" charset="0"/>
                <a:cs typeface="Times New Roman" panose="02020603050405020304" pitchFamily="18" charset="0"/>
              </a:rPr>
              <a:t>: </a:t>
            </a:r>
          </a:p>
          <a:p>
            <a:r>
              <a:rPr lang="fr-FR" dirty="0" smtClean="0">
                <a:latin typeface="Times New Roman" panose="02020603050405020304" pitchFamily="18" charset="0"/>
                <a:cs typeface="Times New Roman" panose="02020603050405020304" pitchFamily="18" charset="0"/>
              </a:rPr>
              <a:t>De l’ extérieur vers l’int</a:t>
            </a:r>
            <a:r>
              <a:rPr lang="fr-FR" dirty="0">
                <a:latin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cs typeface="Times New Roman" panose="02020603050405020304" pitchFamily="18" charset="0"/>
              </a:rPr>
              <a:t>rieur :</a:t>
            </a:r>
            <a:endParaRPr lang="fr-CA" dirty="0" smtClean="0">
              <a:latin typeface="Times New Roman" panose="02020603050405020304" pitchFamily="18" charset="0"/>
              <a:cs typeface="Times New Roman" panose="02020603050405020304" pitchFamily="18" charset="0"/>
            </a:endParaRPr>
          </a:p>
          <a:p>
            <a:r>
              <a:rPr lang="fr-CA" dirty="0" smtClean="0">
                <a:latin typeface="Times New Roman" panose="02020603050405020304" pitchFamily="18" charset="0"/>
                <a:cs typeface="Times New Roman" panose="02020603050405020304" pitchFamily="18" charset="0"/>
              </a:rPr>
              <a:t>Coque </a:t>
            </a:r>
            <a:r>
              <a:rPr lang="fr-CA" dirty="0">
                <a:latin typeface="Times New Roman" panose="02020603050405020304" pitchFamily="18" charset="0"/>
                <a:cs typeface="Times New Roman" panose="02020603050405020304" pitchFamily="18" charset="0"/>
              </a:rPr>
              <a:t>ou </a:t>
            </a:r>
            <a:r>
              <a:rPr lang="fr-CA" dirty="0" smtClean="0">
                <a:latin typeface="Times New Roman" panose="02020603050405020304" pitchFamily="18" charset="0"/>
                <a:cs typeface="Times New Roman" panose="02020603050405020304" pitchFamily="18" charset="0"/>
              </a:rPr>
              <a:t>enveloppe l’extérieur </a:t>
            </a:r>
            <a:r>
              <a:rPr lang="fr-CA" dirty="0">
                <a:latin typeface="Times New Roman" panose="02020603050405020304" pitchFamily="18" charset="0"/>
                <a:cs typeface="Times New Roman" panose="02020603050405020304" pitchFamily="18" charset="0"/>
              </a:rPr>
              <a:t>de la </a:t>
            </a:r>
            <a:r>
              <a:rPr lang="fr-CA" dirty="0" smtClean="0">
                <a:latin typeface="Times New Roman" panose="02020603050405020304" pitchFamily="18" charset="0"/>
                <a:cs typeface="Times New Roman" panose="02020603050405020304" pitchFamily="18" charset="0"/>
              </a:rPr>
              <a:t>sphère est </a:t>
            </a:r>
            <a:r>
              <a:rPr lang="fr-CA" dirty="0">
                <a:latin typeface="Times New Roman" panose="02020603050405020304" pitchFamily="18" charset="0"/>
                <a:cs typeface="Times New Roman" panose="02020603050405020304" pitchFamily="18" charset="0"/>
              </a:rPr>
              <a:t>une coque avec </a:t>
            </a:r>
            <a:r>
              <a:rPr lang="fr-CA" dirty="0" smtClean="0">
                <a:latin typeface="Times New Roman" panose="02020603050405020304" pitchFamily="18" charset="0"/>
                <a:cs typeface="Times New Roman" panose="02020603050405020304" pitchFamily="18" charset="0"/>
              </a:rPr>
              <a:t>des protubérances implantées à </a:t>
            </a:r>
            <a:r>
              <a:rPr lang="fr-CA" dirty="0">
                <a:latin typeface="Times New Roman" panose="02020603050405020304" pitchFamily="18" charset="0"/>
                <a:cs typeface="Times New Roman" panose="02020603050405020304" pitchFamily="18" charset="0"/>
              </a:rPr>
              <a:t>la surface : ce sont </a:t>
            </a:r>
            <a:r>
              <a:rPr lang="fr-CA" dirty="0" smtClean="0">
                <a:latin typeface="Times New Roman" panose="02020603050405020304" pitchFamily="18" charset="0"/>
                <a:cs typeface="Times New Roman" panose="02020603050405020304" pitchFamily="18" charset="0"/>
              </a:rPr>
              <a:t>les glycoprotéines virales appelées </a:t>
            </a:r>
            <a:r>
              <a:rPr lang="fr-CA" dirty="0">
                <a:latin typeface="Times New Roman" panose="02020603050405020304" pitchFamily="18" charset="0"/>
                <a:cs typeface="Times New Roman" panose="02020603050405020304" pitchFamily="18" charset="0"/>
              </a:rPr>
              <a:t>gp120 et gp41.</a:t>
            </a:r>
          </a:p>
          <a:p>
            <a:r>
              <a:rPr lang="fr-CA" dirty="0">
                <a:latin typeface="Times New Roman" panose="02020603050405020304" pitchFamily="18" charset="0"/>
                <a:cs typeface="Times New Roman" panose="02020603050405020304" pitchFamily="18" charset="0"/>
              </a:rPr>
              <a:t>L</a:t>
            </a:r>
            <a:r>
              <a:rPr lang="fr-CA" dirty="0" smtClean="0">
                <a:latin typeface="Times New Roman" panose="02020603050405020304" pitchFamily="18" charset="0"/>
                <a:cs typeface="Times New Roman" panose="02020603050405020304" pitchFamily="18" charset="0"/>
              </a:rPr>
              <a:t>a </a:t>
            </a:r>
            <a:r>
              <a:rPr lang="fr-CA" dirty="0">
                <a:latin typeface="Times New Roman" panose="02020603050405020304" pitchFamily="18" charset="0"/>
                <a:cs typeface="Times New Roman" panose="02020603050405020304" pitchFamily="18" charset="0"/>
              </a:rPr>
              <a:t>matrice est </a:t>
            </a:r>
            <a:r>
              <a:rPr lang="fr-CA" dirty="0" smtClean="0">
                <a:latin typeface="Times New Roman" panose="02020603050405020304" pitchFamily="18" charset="0"/>
                <a:cs typeface="Times New Roman" panose="02020603050405020304" pitchFamily="18" charset="0"/>
              </a:rPr>
              <a:t>constituée de </a:t>
            </a:r>
            <a:r>
              <a:rPr lang="fr-CA" dirty="0">
                <a:latin typeface="Times New Roman" panose="02020603050405020304" pitchFamily="18" charset="0"/>
                <a:cs typeface="Times New Roman" panose="02020603050405020304" pitchFamily="18" charset="0"/>
              </a:rPr>
              <a:t>la protéine </a:t>
            </a:r>
            <a:r>
              <a:rPr lang="fr-CA" dirty="0" smtClean="0">
                <a:latin typeface="Times New Roman" panose="02020603050405020304" pitchFamily="18" charset="0"/>
                <a:cs typeface="Times New Roman" panose="02020603050405020304" pitchFamily="18" charset="0"/>
              </a:rPr>
              <a:t>virale appelée </a:t>
            </a:r>
            <a:r>
              <a:rPr lang="fr-CA" dirty="0">
                <a:latin typeface="Times New Roman" panose="02020603050405020304" pitchFamily="18" charset="0"/>
                <a:cs typeface="Times New Roman" panose="02020603050405020304" pitchFamily="18" charset="0"/>
              </a:rPr>
              <a:t>p17.</a:t>
            </a:r>
          </a:p>
          <a:p>
            <a:r>
              <a:rPr lang="fr-CA" dirty="0">
                <a:latin typeface="Times New Roman" panose="02020603050405020304" pitchFamily="18" charset="0"/>
                <a:cs typeface="Times New Roman" panose="02020603050405020304" pitchFamily="18" charset="0"/>
              </a:rPr>
              <a:t>Le noyau contient </a:t>
            </a:r>
            <a:r>
              <a:rPr lang="fr-CA"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fr-CA" dirty="0">
                <a:latin typeface="Times New Roman" panose="02020603050405020304" pitchFamily="18" charset="0"/>
                <a:cs typeface="Times New Roman" panose="02020603050405020304" pitchFamily="18" charset="0"/>
              </a:rPr>
              <a:t>d’autres protéines, p24,p7/p9 </a:t>
            </a:r>
            <a:r>
              <a:rPr lang="fr-CA"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fr-CA" dirty="0" smtClean="0">
                <a:latin typeface="Times New Roman" panose="02020603050405020304" pitchFamily="18" charset="0"/>
                <a:cs typeface="Times New Roman" panose="02020603050405020304" pitchFamily="18" charset="0"/>
              </a:rPr>
              <a:t>les </a:t>
            </a:r>
            <a:r>
              <a:rPr lang="fr-CA" dirty="0">
                <a:latin typeface="Times New Roman" panose="02020603050405020304" pitchFamily="18" charset="0"/>
                <a:cs typeface="Times New Roman" panose="02020603050405020304" pitchFamily="18" charset="0"/>
              </a:rPr>
              <a:t>enzymes virales : transcriptase inverse. </a:t>
            </a:r>
            <a:r>
              <a:rPr lang="fr-CA" dirty="0" err="1">
                <a:latin typeface="Times New Roman" panose="02020603050405020304" pitchFamily="18" charset="0"/>
                <a:cs typeface="Times New Roman" panose="02020603050405020304" pitchFamily="18" charset="0"/>
              </a:rPr>
              <a:t>intégrase</a:t>
            </a:r>
            <a:r>
              <a:rPr lang="fr-CA" dirty="0">
                <a:latin typeface="Times New Roman" panose="02020603050405020304" pitchFamily="18" charset="0"/>
                <a:cs typeface="Times New Roman" panose="02020603050405020304" pitchFamily="18" charset="0"/>
              </a:rPr>
              <a:t> et protéase </a:t>
            </a:r>
            <a:r>
              <a:rPr lang="fr-CA"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fr-CA" dirty="0" smtClean="0">
                <a:latin typeface="Times New Roman" panose="02020603050405020304" pitchFamily="18" charset="0"/>
                <a:cs typeface="Times New Roman" panose="02020603050405020304" pitchFamily="18" charset="0"/>
              </a:rPr>
              <a:t>le </a:t>
            </a:r>
            <a:r>
              <a:rPr lang="fr-CA" dirty="0">
                <a:latin typeface="Times New Roman" panose="02020603050405020304" pitchFamily="18" charset="0"/>
                <a:cs typeface="Times New Roman" panose="02020603050405020304" pitchFamily="18" charset="0"/>
              </a:rPr>
              <a:t>matériel génétique formé de deux brins d’ARN </a:t>
            </a:r>
            <a:r>
              <a:rPr lang="fr-CA" dirty="0" smtClean="0">
                <a:latin typeface="Times New Roman" panose="02020603050405020304" pitchFamily="18" charset="0"/>
                <a:cs typeface="Times New Roman" panose="02020603050405020304" pitchFamily="18" charset="0"/>
              </a:rPr>
              <a:t>identiques</a:t>
            </a:r>
          </a:p>
          <a:p>
            <a:pPr marL="0" indent="0">
              <a:buNone/>
            </a:pPr>
            <a:r>
              <a:rPr lang="fr-CA" dirty="0" smtClean="0">
                <a:latin typeface="Times New Roman" panose="02020603050405020304" pitchFamily="18" charset="0"/>
                <a:cs typeface="Times New Roman" panose="02020603050405020304" pitchFamily="18" charset="0"/>
              </a:rPr>
              <a:t> </a:t>
            </a:r>
            <a:endParaRPr lang="fr-CA" dirty="0">
              <a:latin typeface="Times New Roman" panose="02020603050405020304" pitchFamily="18" charset="0"/>
              <a:cs typeface="Times New Roman" panose="02020603050405020304" pitchFamily="18" charset="0"/>
            </a:endParaRPr>
          </a:p>
          <a:p>
            <a:pPr marL="0" indent="0">
              <a:buNone/>
            </a:pPr>
            <a:endParaRPr lang="fr-CA" dirty="0">
              <a:latin typeface="Times New Roman" panose="02020603050405020304" pitchFamily="18" charset="0"/>
              <a:cs typeface="Times New Roman" panose="02020603050405020304" pitchFamily="18" charset="0"/>
            </a:endParaRPr>
          </a:p>
          <a:p>
            <a:pPr>
              <a:buFontTx/>
              <a:buChar char="-"/>
            </a:pPr>
            <a:endParaRPr lang="fr-CA" dirty="0" smtClean="0">
              <a:latin typeface="Times New Roman" panose="02020603050405020304" pitchFamily="18" charset="0"/>
              <a:cs typeface="Times New Roman" panose="02020603050405020304" pitchFamily="18" charset="0"/>
            </a:endParaRPr>
          </a:p>
          <a:p>
            <a:pPr>
              <a:buFontTx/>
              <a:buChar char="-"/>
            </a:pPr>
            <a:endParaRPr lang="fr-CA"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a:xfrm>
            <a:off x="323528" y="0"/>
            <a:ext cx="7915957" cy="1700808"/>
          </a:xfrm>
        </p:spPr>
        <p:txBody>
          <a:bodyPr/>
          <a:lstStyle/>
          <a:p>
            <a:pPr marL="1028700" indent="-1028700">
              <a:buFont typeface="+mj-lt"/>
              <a:buAutoNum type="romanUcPeriod" startAt="6"/>
              <a:tabLst>
                <a:tab pos="2236788" algn="l"/>
              </a:tabLst>
            </a:pPr>
            <a:r>
              <a:rPr lang="fr-FR" sz="4400" dirty="0" smtClean="0">
                <a:latin typeface="Times New Roman" panose="02020603050405020304" pitchFamily="18" charset="0"/>
                <a:cs typeface="Times New Roman" panose="02020603050405020304" pitchFamily="18" charset="0"/>
              </a:rPr>
              <a:t>LA STRUCTURE ET LE GENOME</a:t>
            </a:r>
            <a:br>
              <a:rPr lang="fr-FR" sz="4400" dirty="0" smtClean="0">
                <a:latin typeface="Times New Roman" panose="02020603050405020304" pitchFamily="18" charset="0"/>
                <a:cs typeface="Times New Roman" panose="02020603050405020304" pitchFamily="18" charset="0"/>
              </a:rPr>
            </a:br>
            <a:r>
              <a:rPr lang="fr-FR" sz="2800" dirty="0" smtClean="0">
                <a:latin typeface="Times New Roman" panose="02020603050405020304" pitchFamily="18" charset="0"/>
                <a:cs typeface="Times New Roman" panose="02020603050405020304" pitchFamily="18" charset="0"/>
              </a:rPr>
              <a:t>(Planche 3)</a:t>
            </a:r>
            <a:endParaRPr lang="fr-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242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1" end="1"/>
                                            </p:txEl>
                                          </p:spTgt>
                                        </p:tgtEl>
                                      </p:cBhvr>
                                    </p:animEffect>
                                    <p:animScale>
                                      <p:cBhvr>
                                        <p:cTn id="17" dur="250" autoRev="1" fill="hold"/>
                                        <p:tgtEl>
                                          <p:spTgt spid="2">
                                            <p:txEl>
                                              <p:pRg st="1" end="1"/>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2">
                                            <p:txEl>
                                              <p:pRg st="2" end="2"/>
                                            </p:txEl>
                                          </p:spTgt>
                                        </p:tgtEl>
                                      </p:cBhvr>
                                    </p:animEffect>
                                    <p:animScale>
                                      <p:cBhvr>
                                        <p:cTn id="20" dur="250" autoRev="1" fill="hold"/>
                                        <p:tgtEl>
                                          <p:spTgt spid="2">
                                            <p:txEl>
                                              <p:pRg st="2" end="2"/>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2">
                                            <p:txEl>
                                              <p:pRg st="3" end="3"/>
                                            </p:txEl>
                                          </p:spTgt>
                                        </p:tgtEl>
                                      </p:cBhvr>
                                    </p:animEffect>
                                    <p:animScale>
                                      <p:cBhvr>
                                        <p:cTn id="23" dur="250" autoRev="1" fill="hold"/>
                                        <p:tgtEl>
                                          <p:spTgt spid="2">
                                            <p:txEl>
                                              <p:pRg st="3" end="3"/>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2">
                                            <p:txEl>
                                              <p:pRg st="4" end="4"/>
                                            </p:txEl>
                                          </p:spTgt>
                                        </p:tgtEl>
                                      </p:cBhvr>
                                    </p:animEffect>
                                    <p:animScale>
                                      <p:cBhvr>
                                        <p:cTn id="26" dur="250" autoRev="1" fill="hold"/>
                                        <p:tgtEl>
                                          <p:spTgt spid="2">
                                            <p:txEl>
                                              <p:pRg st="4" end="4"/>
                                            </p:txEl>
                                          </p:spTgt>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2">
                                            <p:txEl>
                                              <p:pRg st="5" end="5"/>
                                            </p:txEl>
                                          </p:spTgt>
                                        </p:tgtEl>
                                      </p:cBhvr>
                                    </p:animEffect>
                                    <p:animScale>
                                      <p:cBhvr>
                                        <p:cTn id="29" dur="250" autoRev="1" fill="hold"/>
                                        <p:tgtEl>
                                          <p:spTgt spid="2">
                                            <p:txEl>
                                              <p:pRg st="5" end="5"/>
                                            </p:txEl>
                                          </p:spTgt>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2">
                                            <p:txEl>
                                              <p:pRg st="6" end="6"/>
                                            </p:txEl>
                                          </p:spTgt>
                                        </p:tgtEl>
                                      </p:cBhvr>
                                    </p:animEffect>
                                    <p:animScale>
                                      <p:cBhvr>
                                        <p:cTn id="32" dur="250" autoRev="1" fill="hold"/>
                                        <p:tgtEl>
                                          <p:spTgt spid="2">
                                            <p:txEl>
                                              <p:pRg st="6" end="6"/>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2">
                                            <p:txEl>
                                              <p:pRg st="7" end="7"/>
                                            </p:txEl>
                                          </p:spTgt>
                                        </p:tgtEl>
                                      </p:cBhvr>
                                    </p:animEffect>
                                    <p:animScale>
                                      <p:cBhvr>
                                        <p:cTn id="35" dur="250" autoRev="1" fill="hold"/>
                                        <p:tgtEl>
                                          <p:spTgt spid="2">
                                            <p:txEl>
                                              <p:pRg st="7" end="7"/>
                                            </p:txEl>
                                          </p:spTgt>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2">
                                            <p:txEl>
                                              <p:pRg st="8" end="8"/>
                                            </p:txEl>
                                          </p:spTgt>
                                        </p:tgtEl>
                                      </p:cBhvr>
                                    </p:animEffect>
                                    <p:animScale>
                                      <p:cBhvr>
                                        <p:cTn id="38" dur="250" autoRev="1" fill="hold"/>
                                        <p:tgtEl>
                                          <p:spTgt spid="2">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76672"/>
            <a:ext cx="4752527" cy="5649491"/>
          </a:xfrm>
        </p:spPr>
        <p:txBody>
          <a:bodyPr>
            <a:normAutofit/>
          </a:bodyPr>
          <a:lstStyle/>
          <a:p>
            <a:r>
              <a:rPr lang="fr-FR" sz="2800" dirty="0" smtClean="0">
                <a:latin typeface="Times New Roman" panose="02020603050405020304" pitchFamily="18" charset="0"/>
                <a:cs typeface="Times New Roman" panose="02020603050405020304" pitchFamily="18" charset="0"/>
              </a:rPr>
              <a:t>Le génome:</a:t>
            </a:r>
          </a:p>
          <a:p>
            <a:pPr marL="0" indent="0">
              <a:buFont typeface="Wingdings" panose="05000000000000000000" pitchFamily="2" charset="2"/>
              <a:buChar char="Ø"/>
            </a:pPr>
            <a:r>
              <a:rPr lang="fr-CA" sz="2800" dirty="0">
                <a:latin typeface="Times New Roman" panose="02020603050405020304" pitchFamily="18" charset="0"/>
                <a:cs typeface="Times New Roman" panose="02020603050405020304" pitchFamily="18" charset="0"/>
              </a:rPr>
              <a:t>Chaque molécule d’ARN est constituée d’environ 9200 nucléotides, il comporte trois gènes principaux (gag, </a:t>
            </a:r>
            <a:r>
              <a:rPr lang="fr-CA" sz="2800" dirty="0" err="1" smtClean="0">
                <a:latin typeface="Times New Roman" panose="02020603050405020304" pitchFamily="18" charset="0"/>
                <a:cs typeface="Times New Roman" panose="02020603050405020304" pitchFamily="18" charset="0"/>
              </a:rPr>
              <a:t>pol,env</a:t>
            </a:r>
            <a:r>
              <a:rPr lang="fr-CA" sz="2800" dirty="0" smtClean="0">
                <a:latin typeface="Times New Roman" panose="02020603050405020304" pitchFamily="18" charset="0"/>
                <a:cs typeface="Times New Roman" panose="02020603050405020304" pitchFamily="18" charset="0"/>
              </a:rPr>
              <a:t>)</a:t>
            </a:r>
          </a:p>
          <a:p>
            <a:pPr marL="0" indent="0">
              <a:buNone/>
            </a:pPr>
            <a:endParaRPr lang="fr-CA" sz="28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Char char="Ø"/>
            </a:pPr>
            <a:r>
              <a:rPr lang="fr-CA" sz="2800" dirty="0" smtClean="0">
                <a:latin typeface="Times New Roman" panose="02020603050405020304" pitchFamily="18" charset="0"/>
                <a:cs typeface="Times New Roman" panose="02020603050405020304" pitchFamily="18" charset="0"/>
              </a:rPr>
              <a:t>Six </a:t>
            </a:r>
            <a:r>
              <a:rPr lang="fr-CA" sz="2800" dirty="0">
                <a:latin typeface="Times New Roman" panose="02020603050405020304" pitchFamily="18" charset="0"/>
                <a:cs typeface="Times New Roman" panose="02020603050405020304" pitchFamily="18" charset="0"/>
              </a:rPr>
              <a:t>autres petits gènes tat, nef, </a:t>
            </a:r>
            <a:r>
              <a:rPr lang="fr-CA" sz="2800" dirty="0" err="1">
                <a:latin typeface="Times New Roman" panose="02020603050405020304" pitchFamily="18" charset="0"/>
                <a:cs typeface="Times New Roman" panose="02020603050405020304" pitchFamily="18" charset="0"/>
              </a:rPr>
              <a:t>rev</a:t>
            </a:r>
            <a:r>
              <a:rPr lang="fr-CA" sz="2800" dirty="0">
                <a:latin typeface="Times New Roman" panose="02020603050405020304" pitchFamily="18" charset="0"/>
                <a:cs typeface="Times New Roman" panose="02020603050405020304" pitchFamily="18" charset="0"/>
              </a:rPr>
              <a:t>, </a:t>
            </a:r>
            <a:r>
              <a:rPr lang="fr-CA" sz="2800" dirty="0" err="1" smtClean="0">
                <a:latin typeface="Times New Roman" panose="02020603050405020304" pitchFamily="18" charset="0"/>
                <a:cs typeface="Times New Roman" panose="02020603050405020304" pitchFamily="18" charset="0"/>
              </a:rPr>
              <a:t>vpu</a:t>
            </a:r>
            <a:r>
              <a:rPr lang="fr-CA" sz="2800" dirty="0" smtClean="0">
                <a:latin typeface="Times New Roman" panose="02020603050405020304" pitchFamily="18" charset="0"/>
                <a:cs typeface="Times New Roman" panose="02020603050405020304" pitchFamily="18" charset="0"/>
              </a:rPr>
              <a:t>, </a:t>
            </a:r>
            <a:r>
              <a:rPr lang="fr-CA" sz="2800" dirty="0" err="1" smtClean="0">
                <a:latin typeface="Times New Roman" panose="02020603050405020304" pitchFamily="18" charset="0"/>
                <a:cs typeface="Times New Roman" panose="02020603050405020304" pitchFamily="18" charset="0"/>
              </a:rPr>
              <a:t>vpr</a:t>
            </a:r>
            <a:r>
              <a:rPr lang="fr-CA" sz="2800" dirty="0" smtClean="0">
                <a:latin typeface="Times New Roman" panose="02020603050405020304" pitchFamily="18" charset="0"/>
                <a:cs typeface="Times New Roman" panose="02020603050405020304" pitchFamily="18" charset="0"/>
              </a:rPr>
              <a:t> </a:t>
            </a:r>
            <a:r>
              <a:rPr lang="fr-CA" sz="2800" dirty="0">
                <a:latin typeface="Times New Roman" panose="02020603050405020304" pitchFamily="18" charset="0"/>
                <a:cs typeface="Times New Roman" panose="02020603050405020304" pitchFamily="18" charset="0"/>
              </a:rPr>
              <a:t>et vif, à l’origine des protéines </a:t>
            </a:r>
            <a:r>
              <a:rPr lang="fr-CA" sz="2800" dirty="0" smtClean="0">
                <a:latin typeface="Times New Roman" panose="02020603050405020304" pitchFamily="18" charset="0"/>
                <a:cs typeface="Times New Roman" panose="02020603050405020304" pitchFamily="18" charset="0"/>
              </a:rPr>
              <a:t>qui régulent </a:t>
            </a:r>
            <a:r>
              <a:rPr lang="fr-CA" sz="2800" dirty="0">
                <a:latin typeface="Times New Roman" panose="02020603050405020304" pitchFamily="18" charset="0"/>
                <a:cs typeface="Times New Roman" panose="02020603050405020304" pitchFamily="18" charset="0"/>
              </a:rPr>
              <a:t>la croissance du virus dans </a:t>
            </a:r>
            <a:r>
              <a:rPr lang="fr-CA" sz="2800" dirty="0" smtClean="0">
                <a:latin typeface="Times New Roman" panose="02020603050405020304" pitchFamily="18" charset="0"/>
                <a:cs typeface="Times New Roman" panose="02020603050405020304" pitchFamily="18" charset="0"/>
              </a:rPr>
              <a:t>les cellules </a:t>
            </a:r>
            <a:r>
              <a:rPr lang="fr-CA" sz="2800" dirty="0">
                <a:latin typeface="Times New Roman" panose="02020603050405020304" pitchFamily="18" charset="0"/>
                <a:cs typeface="Times New Roman" panose="02020603050405020304" pitchFamily="18" charset="0"/>
              </a:rPr>
              <a:t>(protéines de régulation).</a:t>
            </a:r>
          </a:p>
          <a:p>
            <a:pPr marL="0" indent="0">
              <a:buNone/>
            </a:pPr>
            <a:endParaRPr lang="fr-CA" dirty="0"/>
          </a:p>
          <a:p>
            <a:pPr marL="0" indent="0">
              <a:buNone/>
            </a:pPr>
            <a:endParaRPr lang="fr-CA" dirty="0"/>
          </a:p>
        </p:txBody>
      </p:sp>
      <p:pic>
        <p:nvPicPr>
          <p:cNvPr id="5" name="Image 4"/>
          <p:cNvPicPr>
            <a:picLocks noChangeAspect="1"/>
          </p:cNvPicPr>
          <p:nvPr/>
        </p:nvPicPr>
        <p:blipFill>
          <a:blip r:embed="rId2">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4932040" y="476672"/>
            <a:ext cx="4030484" cy="619268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32656"/>
            <a:ext cx="4030484" cy="6192688"/>
          </a:xfrm>
          <a:prstGeom prst="rect">
            <a:avLst/>
          </a:prstGeom>
        </p:spPr>
      </p:pic>
    </p:spTree>
    <p:extLst>
      <p:ext uri="{BB962C8B-B14F-4D97-AF65-F5344CB8AC3E}">
        <p14:creationId xmlns:p14="http://schemas.microsoft.com/office/powerpoint/2010/main" val="168629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5576" y="3789040"/>
            <a:ext cx="7756263" cy="1054250"/>
          </a:xfrm>
        </p:spPr>
        <p:txBody>
          <a:bodyPr/>
          <a:lstStyle/>
          <a:p>
            <a:pPr marL="857250" indent="-857250">
              <a:buFont typeface="+mj-lt"/>
              <a:buAutoNum type="romanUcPeriod" startAt="7"/>
            </a:pPr>
            <a:r>
              <a:rPr lang="fr-FR" sz="4400" dirty="0" smtClean="0">
                <a:latin typeface="Times New Roman" panose="02020603050405020304" pitchFamily="18" charset="0"/>
                <a:cs typeface="Times New Roman" panose="02020603050405020304" pitchFamily="18" charset="0"/>
              </a:rPr>
              <a:t>CYCLE DE REPLICATION</a:t>
            </a:r>
            <a:br>
              <a:rPr lang="fr-FR" sz="4400" dirty="0" smtClean="0">
                <a:latin typeface="Times New Roman" panose="02020603050405020304" pitchFamily="18" charset="0"/>
                <a:cs typeface="Times New Roman" panose="02020603050405020304" pitchFamily="18" charset="0"/>
              </a:rPr>
            </a:br>
            <a:r>
              <a:rPr lang="fr-FR" sz="4400" dirty="0" smtClean="0">
                <a:latin typeface="Times New Roman" panose="02020603050405020304" pitchFamily="18" charset="0"/>
                <a:cs typeface="Times New Roman" panose="02020603050405020304" pitchFamily="18" charset="0"/>
              </a:rPr>
              <a:t>(Planche 4)</a:t>
            </a:r>
            <a:endParaRPr lang="fr-CA"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197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3501008"/>
            <a:ext cx="7745505" cy="1036637"/>
          </a:xfrm>
        </p:spPr>
        <p:txBody>
          <a:bodyPr>
            <a:normAutofit/>
          </a:bodyPr>
          <a:lstStyle/>
          <a:p>
            <a:pPr algn="ctr"/>
            <a:r>
              <a:rPr lang="fr-CA" sz="5400" i="1" dirty="0" smtClean="0">
                <a:latin typeface="Times New Roman" panose="02020603050405020304" pitchFamily="18" charset="0"/>
                <a:cs typeface="Times New Roman" panose="02020603050405020304" pitchFamily="18" charset="0"/>
              </a:rPr>
              <a:t> Maladie </a:t>
            </a:r>
            <a:r>
              <a:rPr lang="fr-CA" sz="5400" i="1" dirty="0">
                <a:latin typeface="Times New Roman" panose="02020603050405020304" pitchFamily="18" charset="0"/>
                <a:cs typeface="Times New Roman" panose="02020603050405020304" pitchFamily="18" charset="0"/>
              </a:rPr>
              <a:t>du sida</a:t>
            </a:r>
          </a:p>
        </p:txBody>
      </p:sp>
      <p:sp>
        <p:nvSpPr>
          <p:cNvPr id="3" name="Titre 2"/>
          <p:cNvSpPr>
            <a:spLocks noGrp="1"/>
          </p:cNvSpPr>
          <p:nvPr>
            <p:ph type="title"/>
          </p:nvPr>
        </p:nvSpPr>
        <p:spPr/>
        <p:txBody>
          <a:bodyPr/>
          <a:lstStyle/>
          <a:p>
            <a:pPr marL="1028700" indent="-1028700">
              <a:buFont typeface="+mj-lt"/>
              <a:buAutoNum type="romanUcPeriod" startAt="8"/>
            </a:pPr>
            <a:r>
              <a:rPr lang="fr-CA" dirty="0" smtClean="0"/>
              <a:t>Physiopathologie</a:t>
            </a:r>
            <a:r>
              <a:rPr lang="fr-CA" dirty="0"/>
              <a:t/>
            </a:r>
            <a:br>
              <a:rPr lang="fr-CA" dirty="0"/>
            </a:br>
            <a:endParaRPr lang="fr-CA" dirty="0"/>
          </a:p>
        </p:txBody>
      </p:sp>
    </p:spTree>
    <p:extLst>
      <p:ext uri="{BB962C8B-B14F-4D97-AF65-F5344CB8AC3E}">
        <p14:creationId xmlns:p14="http://schemas.microsoft.com/office/powerpoint/2010/main" val="2776037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2564904"/>
            <a:ext cx="7745505" cy="3877815"/>
          </a:xfrm>
        </p:spPr>
        <p:txBody>
          <a:bodyPr>
            <a:normAutofit/>
          </a:bodyPr>
          <a:lstStyle/>
          <a:p>
            <a:pPr marL="0" indent="0">
              <a:buNone/>
            </a:pPr>
            <a:r>
              <a:rPr lang="fr-FR" sz="4400" i="1" dirty="0" smtClean="0">
                <a:latin typeface="Times New Roman" panose="02020603050405020304" pitchFamily="18" charset="0"/>
                <a:cs typeface="Times New Roman" panose="02020603050405020304" pitchFamily="18" charset="0"/>
              </a:rPr>
              <a:t> </a:t>
            </a:r>
            <a:endParaRPr lang="fr-CA" sz="4400" i="1"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a:xfrm>
            <a:off x="435954" y="332656"/>
            <a:ext cx="8708046" cy="859702"/>
          </a:xfrm>
        </p:spPr>
        <p:txBody>
          <a:bodyPr/>
          <a:lstStyle/>
          <a:p>
            <a:pPr marL="914400" indent="-914400" algn="l">
              <a:buFont typeface="+mj-lt"/>
              <a:buAutoNum type="arabicPeriod"/>
            </a:pPr>
            <a:r>
              <a:rPr lang="fr-CA" sz="4800" dirty="0">
                <a:latin typeface="Times New Roman" panose="02020603050405020304" pitchFamily="18" charset="0"/>
                <a:cs typeface="Times New Roman" panose="02020603050405020304" pitchFamily="18" charset="0"/>
              </a:rPr>
              <a:t>Mode de transmission </a:t>
            </a:r>
            <a:br>
              <a:rPr lang="fr-CA" sz="4800" dirty="0">
                <a:latin typeface="Times New Roman" panose="02020603050405020304" pitchFamily="18" charset="0"/>
                <a:cs typeface="Times New Roman" panose="02020603050405020304" pitchFamily="18" charset="0"/>
              </a:rPr>
            </a:br>
            <a:endParaRPr lang="fr-CA" sz="48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6" y="908720"/>
            <a:ext cx="9144000" cy="5517232"/>
          </a:xfrm>
          <a:prstGeom prst="rect">
            <a:avLst/>
          </a:prstGeom>
        </p:spPr>
      </p:pic>
    </p:spTree>
    <p:extLst>
      <p:ext uri="{BB962C8B-B14F-4D97-AF65-F5344CB8AC3E}">
        <p14:creationId xmlns:p14="http://schemas.microsoft.com/office/powerpoint/2010/main" val="1851604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8104" y="469315"/>
            <a:ext cx="3635896" cy="1015469"/>
          </a:xfrm>
        </p:spPr>
        <p:txBody>
          <a:bodyPr/>
          <a:lstStyle/>
          <a:p>
            <a:pPr marL="514350" indent="-514350">
              <a:buFont typeface="+mj-lt"/>
              <a:buAutoNum type="arabicPeriod" startAt="2"/>
            </a:pPr>
            <a:r>
              <a:rPr lang="fr-CA" dirty="0"/>
              <a:t>LE DIAGNOSTIC </a:t>
            </a:r>
          </a:p>
        </p:txBody>
      </p:sp>
      <p:sp>
        <p:nvSpPr>
          <p:cNvPr id="3" name="Espace réservé du contenu 2"/>
          <p:cNvSpPr>
            <a:spLocks noGrp="1"/>
          </p:cNvSpPr>
          <p:nvPr>
            <p:ph idx="1"/>
          </p:nvPr>
        </p:nvSpPr>
        <p:spPr/>
        <p:txBody>
          <a:bodyPr/>
          <a:lstStyle/>
          <a:p>
            <a:r>
              <a:rPr lang="fr-CA" dirty="0"/>
              <a:t>WESTERN </a:t>
            </a:r>
            <a:r>
              <a:rPr lang="fr-CA" dirty="0" smtClean="0"/>
              <a:t>BLOT</a:t>
            </a:r>
          </a:p>
          <a:p>
            <a:pPr marL="0" indent="0">
              <a:buNone/>
            </a:pPr>
            <a:endParaRPr lang="fr-CA" dirty="0"/>
          </a:p>
        </p:txBody>
      </p:sp>
      <p:sp>
        <p:nvSpPr>
          <p:cNvPr id="6" name="Espace réservé du texte 5"/>
          <p:cNvSpPr>
            <a:spLocks noGrp="1"/>
          </p:cNvSpPr>
          <p:nvPr>
            <p:ph type="body" sz="half" idx="2"/>
          </p:nvPr>
        </p:nvSpPr>
        <p:spPr>
          <a:xfrm>
            <a:off x="5436096" y="2996952"/>
            <a:ext cx="3707904" cy="3096344"/>
          </a:xfrm>
        </p:spPr>
        <p:txBody>
          <a:bodyPr>
            <a:normAutofit fontScale="92500"/>
          </a:bodyPr>
          <a:lstStyle/>
          <a:p>
            <a:endParaRPr lang="fr-FR" dirty="0" smtClean="0"/>
          </a:p>
          <a:p>
            <a:endParaRPr lang="fr-FR" dirty="0"/>
          </a:p>
          <a:p>
            <a:r>
              <a:rPr lang="fr-CA" sz="2400" dirty="0">
                <a:latin typeface="Times New Roman" panose="02020603050405020304" pitchFamily="18" charset="0"/>
                <a:cs typeface="Times New Roman" panose="02020603050405020304" pitchFamily="18" charset="0"/>
              </a:rPr>
              <a:t>Le test </a:t>
            </a:r>
            <a:r>
              <a:rPr lang="fr-CA" sz="2400" dirty="0" err="1">
                <a:latin typeface="Times New Roman" panose="02020603050405020304" pitchFamily="18" charset="0"/>
                <a:cs typeface="Times New Roman" panose="02020603050405020304" pitchFamily="18" charset="0"/>
              </a:rPr>
              <a:t>Elisa</a:t>
            </a:r>
            <a:r>
              <a:rPr lang="fr-CA" sz="2400" dirty="0">
                <a:latin typeface="Times New Roman" panose="02020603050405020304" pitchFamily="18" charset="0"/>
                <a:cs typeface="Times New Roman" panose="02020603050405020304" pitchFamily="18" charset="0"/>
              </a:rPr>
              <a:t> consiste en la recherche des anticorps anti-VIH. Ils sont décelables dans le sang entre le 21e et 26e jour après la contamination. Cette période correspond au début de la séroconversion.</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2" y="764704"/>
            <a:ext cx="5184575" cy="5328592"/>
          </a:xfrm>
          <a:prstGeom prst="rect">
            <a:avLst/>
          </a:prstGeom>
        </p:spPr>
      </p:pic>
      <p:sp>
        <p:nvSpPr>
          <p:cNvPr id="7" name="Rectangle à coins arrondis 6"/>
          <p:cNvSpPr/>
          <p:nvPr/>
        </p:nvSpPr>
        <p:spPr>
          <a:xfrm>
            <a:off x="1043608" y="404664"/>
            <a:ext cx="31683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WESTREN BLOT</a:t>
            </a:r>
            <a:endParaRPr lang="fr-CA" dirty="0"/>
          </a:p>
        </p:txBody>
      </p:sp>
      <p:sp>
        <p:nvSpPr>
          <p:cNvPr id="8" name="Rectangle à coins arrondis 7"/>
          <p:cNvSpPr/>
          <p:nvPr/>
        </p:nvSpPr>
        <p:spPr>
          <a:xfrm>
            <a:off x="5796136" y="2060848"/>
            <a:ext cx="25922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ELISA</a:t>
            </a:r>
            <a:endParaRPr lang="fr-CA" dirty="0"/>
          </a:p>
        </p:txBody>
      </p:sp>
    </p:spTree>
    <p:extLst>
      <p:ext uri="{BB962C8B-B14F-4D97-AF65-F5344CB8AC3E}">
        <p14:creationId xmlns:p14="http://schemas.microsoft.com/office/powerpoint/2010/main" val="772973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xEl>
                                              <p:pRg st="2" end="2"/>
                                            </p:txEl>
                                          </p:spTgt>
                                        </p:tgtEl>
                                      </p:cBhvr>
                                    </p:animEffect>
                                    <p:animScale>
                                      <p:cBhvr>
                                        <p:cTn id="27" dur="250" autoRev="1" fill="hold"/>
                                        <p:tgtEl>
                                          <p:spTgt spid="6">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2001" y="559398"/>
            <a:ext cx="7912447" cy="5566765"/>
          </a:xfrm>
        </p:spPr>
        <p:txBody>
          <a:bodyPr>
            <a:normAutofit lnSpcReduction="10000"/>
          </a:bodyPr>
          <a:lstStyle/>
          <a:p>
            <a:r>
              <a:rPr lang="fr-CA" dirty="0">
                <a:latin typeface="Times New Roman" panose="02020603050405020304" pitchFamily="18" charset="0"/>
                <a:cs typeface="Times New Roman" panose="02020603050405020304" pitchFamily="18" charset="0"/>
              </a:rPr>
              <a:t>AUTRES METHODES </a:t>
            </a:r>
            <a:r>
              <a:rPr lang="fr-CA" dirty="0" smtClean="0">
                <a:latin typeface="Times New Roman" panose="02020603050405020304" pitchFamily="18" charset="0"/>
                <a:cs typeface="Times New Roman" panose="02020603050405020304" pitchFamily="18" charset="0"/>
              </a:rPr>
              <a:t>DIAGNOSTIQUES:</a:t>
            </a:r>
            <a:endParaRPr lang="fr-CA" dirty="0">
              <a:latin typeface="Times New Roman" panose="02020603050405020304" pitchFamily="18" charset="0"/>
              <a:cs typeface="Times New Roman" panose="02020603050405020304" pitchFamily="18" charset="0"/>
            </a:endParaRPr>
          </a:p>
          <a:p>
            <a:pPr marL="0" indent="0">
              <a:buNone/>
            </a:pPr>
            <a:endParaRPr lang="fr-CA"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CA" dirty="0">
                <a:latin typeface="Times New Roman" panose="02020603050405020304" pitchFamily="18" charset="0"/>
                <a:cs typeface="Times New Roman" panose="02020603050405020304" pitchFamily="18" charset="0"/>
              </a:rPr>
              <a:t>Ag </a:t>
            </a:r>
            <a:r>
              <a:rPr lang="fr-CA" dirty="0" smtClean="0">
                <a:latin typeface="Times New Roman" panose="02020603050405020304" pitchFamily="18" charset="0"/>
                <a:cs typeface="Times New Roman" panose="02020603050405020304" pitchFamily="18" charset="0"/>
              </a:rPr>
              <a:t>p24:</a:t>
            </a:r>
          </a:p>
          <a:p>
            <a:pPr marL="365125" indent="-9525">
              <a:buFont typeface="Wingdings" panose="05000000000000000000" pitchFamily="2" charset="2"/>
              <a:buChar char="Ø"/>
            </a:pPr>
            <a:r>
              <a:rPr lang="fr-CA" dirty="0" err="1">
                <a:latin typeface="Times New Roman" panose="02020603050405020304" pitchFamily="18" charset="0"/>
                <a:cs typeface="Times New Roman" panose="02020603050405020304" pitchFamily="18" charset="0"/>
              </a:rPr>
              <a:t>I</a:t>
            </a:r>
            <a:r>
              <a:rPr lang="fr-CA" dirty="0" err="1" smtClean="0">
                <a:latin typeface="Times New Roman" panose="02020603050405020304" pitchFamily="18" charset="0"/>
                <a:cs typeface="Times New Roman" panose="02020603050405020304" pitchFamily="18" charset="0"/>
              </a:rPr>
              <a:t>mmunocapture</a:t>
            </a:r>
            <a:r>
              <a:rPr lang="fr-CA" dirty="0" smtClean="0">
                <a:latin typeface="Times New Roman" panose="02020603050405020304" pitchFamily="18" charset="0"/>
                <a:cs typeface="Times New Roman" panose="02020603050405020304" pitchFamily="18" charset="0"/>
              </a:rPr>
              <a:t> AC</a:t>
            </a:r>
          </a:p>
          <a:p>
            <a:pPr marL="365125" indent="-9525">
              <a:buFont typeface="Wingdings" panose="05000000000000000000" pitchFamily="2" charset="2"/>
              <a:buChar char="Ø"/>
            </a:pPr>
            <a:r>
              <a:rPr lang="fr-CA" dirty="0" smtClean="0">
                <a:latin typeface="Times New Roman" panose="02020603050405020304" pitchFamily="18" charset="0"/>
                <a:cs typeface="Times New Roman" panose="02020603050405020304" pitchFamily="18" charset="0"/>
              </a:rPr>
              <a:t>5 </a:t>
            </a:r>
            <a:r>
              <a:rPr lang="fr-CA" dirty="0">
                <a:latin typeface="Times New Roman" panose="02020603050405020304" pitchFamily="18" charset="0"/>
                <a:cs typeface="Times New Roman" panose="02020603050405020304" pitchFamily="18" charset="0"/>
              </a:rPr>
              <a:t>à 10 </a:t>
            </a:r>
            <a:r>
              <a:rPr lang="fr-CA" dirty="0" smtClean="0">
                <a:latin typeface="Times New Roman" panose="02020603050405020304" pitchFamily="18" charset="0"/>
                <a:cs typeface="Times New Roman" panose="02020603050405020304" pitchFamily="18" charset="0"/>
              </a:rPr>
              <a:t>premiers jours</a:t>
            </a:r>
            <a:endParaRPr lang="fr-CA" dirty="0">
              <a:latin typeface="Times New Roman" panose="02020603050405020304" pitchFamily="18" charset="0"/>
              <a:cs typeface="Times New Roman" panose="02020603050405020304" pitchFamily="18" charset="0"/>
            </a:endParaRPr>
          </a:p>
          <a:p>
            <a:pPr marL="365125" indent="-9525">
              <a:buFont typeface="Wingdings" panose="05000000000000000000" pitchFamily="2" charset="2"/>
              <a:buChar char="Ø"/>
            </a:pPr>
            <a:r>
              <a:rPr lang="fr-CA" dirty="0">
                <a:latin typeface="Times New Roman" panose="02020603050405020304" pitchFamily="18" charset="0"/>
                <a:cs typeface="Times New Roman" panose="02020603050405020304" pitchFamily="18" charset="0"/>
              </a:rPr>
              <a:t>R</a:t>
            </a:r>
            <a:r>
              <a:rPr lang="fr-CA" dirty="0" smtClean="0">
                <a:latin typeface="Times New Roman" panose="02020603050405020304" pitchFamily="18" charset="0"/>
                <a:cs typeface="Times New Roman" panose="02020603050405020304" pitchFamily="18" charset="0"/>
              </a:rPr>
              <a:t>echerche sérologique 6semainesplus </a:t>
            </a:r>
            <a:r>
              <a:rPr lang="fr-CA" dirty="0">
                <a:latin typeface="Times New Roman" panose="02020603050405020304" pitchFamily="18" charset="0"/>
                <a:cs typeface="Times New Roman" panose="02020603050405020304" pitchFamily="18" charset="0"/>
              </a:rPr>
              <a:t>tard</a:t>
            </a:r>
          </a:p>
          <a:p>
            <a:pPr marL="365125" indent="-9525">
              <a:buFont typeface="Wingdings" panose="05000000000000000000" pitchFamily="2" charset="2"/>
              <a:buChar char="Ø"/>
            </a:pPr>
            <a:endParaRPr lang="fr-CA"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CA" dirty="0" smtClean="0">
                <a:latin typeface="Times New Roman" panose="02020603050405020304" pitchFamily="18" charset="0"/>
                <a:cs typeface="Times New Roman" panose="02020603050405020304" pitchFamily="18" charset="0"/>
              </a:rPr>
              <a:t>Isolement </a:t>
            </a:r>
            <a:r>
              <a:rPr lang="fr-CA" dirty="0">
                <a:latin typeface="Times New Roman" panose="02020603050405020304" pitchFamily="18" charset="0"/>
                <a:cs typeface="Times New Roman" panose="02020603050405020304" pitchFamily="18" charset="0"/>
              </a:rPr>
              <a:t>viral</a:t>
            </a:r>
          </a:p>
          <a:p>
            <a:pPr marL="365125" indent="-9525">
              <a:buFont typeface="Wingdings" panose="05000000000000000000" pitchFamily="2" charset="2"/>
              <a:buChar char="Ø"/>
            </a:pPr>
            <a:r>
              <a:rPr lang="fr-CA" dirty="0" smtClean="0">
                <a:latin typeface="Times New Roman" panose="02020603050405020304" pitchFamily="18" charset="0"/>
                <a:cs typeface="Times New Roman" panose="02020603050405020304" pitchFamily="18" charset="0"/>
              </a:rPr>
              <a:t>Culture</a:t>
            </a:r>
          </a:p>
          <a:p>
            <a:pPr marL="365125" indent="-9525">
              <a:buFont typeface="Wingdings" panose="05000000000000000000" pitchFamily="2" charset="2"/>
              <a:buChar char="Ø"/>
            </a:pPr>
            <a:r>
              <a:rPr lang="fr-CA" dirty="0" smtClean="0">
                <a:latin typeface="Times New Roman" panose="02020603050405020304" pitchFamily="18" charset="0"/>
                <a:cs typeface="Times New Roman" panose="02020603050405020304" pitchFamily="18" charset="0"/>
              </a:rPr>
              <a:t>Identification </a:t>
            </a:r>
            <a:r>
              <a:rPr lang="fr-CA" dirty="0">
                <a:latin typeface="Times New Roman" panose="02020603050405020304" pitchFamily="18" charset="0"/>
                <a:cs typeface="Times New Roman" panose="02020603050405020304" pitchFamily="18" charset="0"/>
              </a:rPr>
              <a:t>de la souche</a:t>
            </a:r>
          </a:p>
          <a:p>
            <a:pPr marL="0" indent="0">
              <a:buNone/>
            </a:pPr>
            <a:endParaRPr lang="fr-CA"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CA" dirty="0">
                <a:latin typeface="Times New Roman" panose="02020603050405020304" pitchFamily="18" charset="0"/>
                <a:cs typeface="Times New Roman" panose="02020603050405020304" pitchFamily="18" charset="0"/>
              </a:rPr>
              <a:t>PCR</a:t>
            </a:r>
          </a:p>
          <a:p>
            <a:pPr marL="365125" indent="-9525">
              <a:buFont typeface="Wingdings" panose="05000000000000000000" pitchFamily="2" charset="2"/>
              <a:buChar char="Ø"/>
            </a:pPr>
            <a:r>
              <a:rPr lang="fr-CA" dirty="0" smtClean="0">
                <a:latin typeface="Times New Roman" panose="02020603050405020304" pitchFamily="18" charset="0"/>
                <a:cs typeface="Times New Roman" panose="02020603050405020304" pitchFamily="18" charset="0"/>
              </a:rPr>
              <a:t> Lymphocytes </a:t>
            </a:r>
            <a:r>
              <a:rPr lang="fr-CA" dirty="0">
                <a:latin typeface="Times New Roman" panose="02020603050405020304" pitchFamily="18" charset="0"/>
                <a:cs typeface="Times New Roman" panose="02020603050405020304" pitchFamily="18" charset="0"/>
              </a:rPr>
              <a:t>ou </a:t>
            </a:r>
            <a:r>
              <a:rPr lang="fr-CA" dirty="0" smtClean="0">
                <a:latin typeface="Times New Roman" panose="02020603050405020304" pitchFamily="18" charset="0"/>
                <a:cs typeface="Times New Roman" panose="02020603050405020304" pitchFamily="18" charset="0"/>
              </a:rPr>
              <a:t>plasma</a:t>
            </a:r>
            <a:endParaRPr lang="fr-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30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marL="0" indent="0"/>
            <a:r>
              <a:rPr lang="fr-CA" dirty="0"/>
              <a:t>la primo-infection qui se traduit par une quantité de virus dans le sang très élevée et une forte immunodépression</a:t>
            </a:r>
          </a:p>
          <a:p>
            <a:pPr marL="0" indent="0">
              <a:buNone/>
            </a:pPr>
            <a:endParaRPr lang="fr-CA" dirty="0"/>
          </a:p>
          <a:p>
            <a:pPr marL="0" indent="0"/>
            <a:r>
              <a:rPr lang="fr-CA" dirty="0"/>
              <a:t>une  phase de latence pendant laquelle le système immunitaire semble contrôler la réplication virale,</a:t>
            </a:r>
          </a:p>
          <a:p>
            <a:endParaRPr lang="fr-CA" dirty="0"/>
          </a:p>
          <a:p>
            <a:pPr marL="0" indent="0"/>
            <a:r>
              <a:rPr lang="fr-CA" dirty="0"/>
              <a:t>la maladie </a:t>
            </a:r>
            <a:r>
              <a:rPr lang="fr-CA" dirty="0" smtClean="0"/>
              <a:t>SIDA avec </a:t>
            </a:r>
            <a:r>
              <a:rPr lang="fr-CA" dirty="0"/>
              <a:t>une immunodépression de plus en plus forte et une grande quantité de virus dans le sang</a:t>
            </a:r>
            <a:r>
              <a:rPr lang="fr-CA" dirty="0" smtClean="0"/>
              <a:t>.</a:t>
            </a:r>
          </a:p>
          <a:p>
            <a:pPr marL="0" indent="0">
              <a:buNone/>
            </a:pPr>
            <a:endParaRPr lang="fr-FR" dirty="0" smtClean="0"/>
          </a:p>
          <a:p>
            <a:pPr marL="0" indent="0">
              <a:buNone/>
            </a:pPr>
            <a:r>
              <a:rPr lang="fr-FR" dirty="0" smtClean="0"/>
              <a:t>On peut également  expliquer ces trois phases  par  ce graphe,</a:t>
            </a:r>
            <a:endParaRPr lang="fr-CA" dirty="0"/>
          </a:p>
          <a:p>
            <a:endParaRPr lang="fr-CA" dirty="0"/>
          </a:p>
        </p:txBody>
      </p:sp>
      <p:sp>
        <p:nvSpPr>
          <p:cNvPr id="3" name="Titre 2"/>
          <p:cNvSpPr>
            <a:spLocks noGrp="1"/>
          </p:cNvSpPr>
          <p:nvPr>
            <p:ph type="title"/>
          </p:nvPr>
        </p:nvSpPr>
        <p:spPr/>
        <p:txBody>
          <a:bodyPr/>
          <a:lstStyle/>
          <a:p>
            <a:pPr marL="742950" indent="-742950">
              <a:buFont typeface="+mj-lt"/>
              <a:buAutoNum type="arabicPeriod" startAt="2"/>
            </a:pPr>
            <a:r>
              <a:rPr lang="fr-CA" sz="3600" dirty="0" smtClean="0">
                <a:latin typeface="Times New Roman" panose="02020603050405020304" pitchFamily="18" charset="0"/>
                <a:cs typeface="Times New Roman" panose="02020603050405020304" pitchFamily="18" charset="0"/>
              </a:rPr>
              <a:t>EVOLUTION </a:t>
            </a:r>
            <a:r>
              <a:rPr lang="fr-CA" sz="3600" dirty="0">
                <a:latin typeface="Times New Roman" panose="02020603050405020304" pitchFamily="18" charset="0"/>
                <a:cs typeface="Times New Roman" panose="02020603050405020304" pitchFamily="18" charset="0"/>
              </a:rPr>
              <a:t>DE LA MALADIE</a:t>
            </a:r>
            <a:r>
              <a:rPr lang="fr-CA" dirty="0"/>
              <a:t/>
            </a:r>
            <a:br>
              <a:rPr lang="fr-CA" dirty="0"/>
            </a:br>
            <a:endParaRPr lang="fr-CA" dirty="0"/>
          </a:p>
        </p:txBody>
      </p:sp>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tretch>
            <a:fillRect/>
          </a:stretch>
        </p:blipFill>
        <p:spPr>
          <a:xfrm>
            <a:off x="251520" y="188640"/>
            <a:ext cx="8424936" cy="5189722"/>
          </a:xfrm>
          <a:prstGeom prst="rect">
            <a:avLst/>
          </a:prstGeom>
        </p:spPr>
      </p:pic>
    </p:spTree>
    <p:extLst>
      <p:ext uri="{BB962C8B-B14F-4D97-AF65-F5344CB8AC3E}">
        <p14:creationId xmlns:p14="http://schemas.microsoft.com/office/powerpoint/2010/main" val="161815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2">
                                            <p:txEl>
                                              <p:pRg st="0" end="0"/>
                                            </p:txEl>
                                          </p:spTgt>
                                        </p:tgtEl>
                                      </p:cBhvr>
                                    </p:animEffect>
                                    <p:animScale>
                                      <p:cBhvr>
                                        <p:cTn id="14" dur="250" autoRev="1" fill="hold"/>
                                        <p:tgtEl>
                                          <p:spTgt spid="2">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2">
                                            <p:txEl>
                                              <p:pRg st="2" end="2"/>
                                            </p:txEl>
                                          </p:spTgt>
                                        </p:tgtEl>
                                      </p:cBhvr>
                                    </p:animEffect>
                                    <p:animScale>
                                      <p:cBhvr>
                                        <p:cTn id="19" dur="250" autoRev="1" fill="hold"/>
                                        <p:tgtEl>
                                          <p:spTgt spid="2">
                                            <p:txEl>
                                              <p:pRg st="2" end="2"/>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2">
                                            <p:txEl>
                                              <p:pRg st="4" end="4"/>
                                            </p:txEl>
                                          </p:spTgt>
                                        </p:tgtEl>
                                      </p:cBhvr>
                                    </p:animEffect>
                                    <p:animScale>
                                      <p:cBhvr>
                                        <p:cTn id="24" dur="250" autoRev="1" fill="hold"/>
                                        <p:tgtEl>
                                          <p:spTgt spid="2">
                                            <p:txEl>
                                              <p:pRg st="4" end="4"/>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2">
                                            <p:txEl>
                                              <p:pRg st="6" end="6"/>
                                            </p:txEl>
                                          </p:spTgt>
                                        </p:tgtEl>
                                      </p:cBhvr>
                                    </p:animEffect>
                                    <p:animScale>
                                      <p:cBhvr>
                                        <p:cTn id="29" dur="250" autoRev="1" fill="hold"/>
                                        <p:tgtEl>
                                          <p:spTgt spid="2">
                                            <p:txEl>
                                              <p:pRg st="6" end="6"/>
                                            </p:txEl>
                                          </p:spTgt>
                                        </p:tgtEl>
                                      </p:cBhvr>
                                      <p:by x="105000" y="105000"/>
                                    </p:animScale>
                                  </p:childTnLst>
                                </p:cTn>
                              </p:par>
                              <p:par>
                                <p:cTn id="30" presetID="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99247" y="2914154"/>
            <a:ext cx="7745505" cy="3229743"/>
          </a:xfrm>
        </p:spPr>
        <p:txBody>
          <a:bodyPr/>
          <a:lstStyle/>
          <a:p>
            <a:r>
              <a:rPr lang="fr-FR" dirty="0" smtClean="0">
                <a:latin typeface="Times New Roman" panose="02020603050405020304" pitchFamily="18" charset="0"/>
                <a:cs typeface="Times New Roman" panose="02020603050405020304" pitchFamily="18" charset="0"/>
              </a:rPr>
              <a:t>Les armes thérapeutiques anti-VIH ou les antiviraux ont pour objectif de diminuer la charge virale  et de la rendre indétectable en ralentissant la multiplication du VIH, ce qui permet l’augmentation du taux des CD4.</a:t>
            </a:r>
          </a:p>
          <a:p>
            <a:pPr marL="0" indent="0">
              <a:buNone/>
            </a:pPr>
            <a:endParaRPr lang="fr-CA"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p:txBody>
          <a:bodyPr/>
          <a:lstStyle/>
          <a:p>
            <a:pPr marL="914400" indent="-914400">
              <a:buFont typeface="+mj-lt"/>
              <a:buAutoNum type="arabicPeriod" startAt="3"/>
            </a:pPr>
            <a:r>
              <a:rPr lang="fr-CA" dirty="0"/>
              <a:t>TRAITEMENT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8208912" cy="6768752"/>
          </a:xfrm>
          <a:prstGeom prst="rect">
            <a:avLst/>
          </a:prstGeom>
        </p:spPr>
      </p:pic>
    </p:spTree>
    <p:extLst>
      <p:ext uri="{BB962C8B-B14F-4D97-AF65-F5344CB8AC3E}">
        <p14:creationId xmlns:p14="http://schemas.microsoft.com/office/powerpoint/2010/main" val="2027568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2">
                                            <p:txEl>
                                              <p:pRg st="0" end="0"/>
                                            </p:txEl>
                                          </p:spTgt>
                                        </p:tgtEl>
                                      </p:cBhvr>
                                    </p:animEffect>
                                    <p:animScale>
                                      <p:cBhvr>
                                        <p:cTn id="14" dur="250" autoRev="1" fill="hold"/>
                                        <p:tgtEl>
                                          <p:spTgt spid="2">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248347"/>
            <a:ext cx="9143999" cy="4421013"/>
          </a:xfrm>
        </p:spPr>
        <p:txBody>
          <a:bodyPr>
            <a:normAutofit/>
          </a:bodyPr>
          <a:lstStyle/>
          <a:p>
            <a:r>
              <a:rPr lang="fr-CA" b="1" i="1" dirty="0" smtClean="0">
                <a:solidFill>
                  <a:srgbClr val="FF0000"/>
                </a:solidFill>
                <a:latin typeface="Times New Roman" panose="02020603050405020304" pitchFamily="18" charset="0"/>
                <a:cs typeface="Times New Roman" panose="02020603050405020304" pitchFamily="18" charset="0"/>
              </a:rPr>
              <a:t>Le </a:t>
            </a:r>
            <a:r>
              <a:rPr lang="fr-CA" b="1" i="1" dirty="0">
                <a:solidFill>
                  <a:srgbClr val="FF0000"/>
                </a:solidFill>
                <a:latin typeface="Times New Roman" panose="02020603050405020304" pitchFamily="18" charset="0"/>
                <a:cs typeface="Times New Roman" panose="02020603050405020304" pitchFamily="18" charset="0"/>
              </a:rPr>
              <a:t>SIDA </a:t>
            </a:r>
            <a:r>
              <a:rPr lang="fr-CA" dirty="0" smtClean="0">
                <a:latin typeface="Times New Roman" panose="02020603050405020304" pitchFamily="18" charset="0"/>
                <a:cs typeface="Times New Roman" panose="02020603050405020304" pitchFamily="18" charset="0"/>
              </a:rPr>
              <a:t>a </a:t>
            </a:r>
            <a:r>
              <a:rPr lang="fr-CA" dirty="0">
                <a:latin typeface="Times New Roman" panose="02020603050405020304" pitchFamily="18" charset="0"/>
                <a:cs typeface="Times New Roman" panose="02020603050405020304" pitchFamily="18" charset="0"/>
              </a:rPr>
              <a:t>fait apparition dès les années cinquante en Afrique Centrale mais ces quelques cas sporadiques sont passés inaperçus. </a:t>
            </a:r>
            <a:endParaRPr lang="fr-CA" dirty="0" smtClean="0">
              <a:latin typeface="Times New Roman" panose="02020603050405020304" pitchFamily="18" charset="0"/>
              <a:cs typeface="Times New Roman" panose="02020603050405020304" pitchFamily="18" charset="0"/>
            </a:endParaRPr>
          </a:p>
          <a:p>
            <a:r>
              <a:rPr lang="fr-CA" dirty="0" smtClean="0">
                <a:latin typeface="Times New Roman" panose="02020603050405020304" pitchFamily="18" charset="0"/>
                <a:cs typeface="Times New Roman" panose="02020603050405020304" pitchFamily="18" charset="0"/>
              </a:rPr>
              <a:t>Les </a:t>
            </a:r>
            <a:r>
              <a:rPr lang="fr-CA" dirty="0">
                <a:latin typeface="Times New Roman" panose="02020603050405020304" pitchFamily="18" charset="0"/>
                <a:cs typeface="Times New Roman" panose="02020603050405020304" pitchFamily="18" charset="0"/>
              </a:rPr>
              <a:t>premiers groupes de patient suffisant pour définir le syndrome nouveau furent identifiés en </a:t>
            </a:r>
            <a:r>
              <a:rPr lang="fr-CA" b="1" i="1" dirty="0">
                <a:latin typeface="Times New Roman" panose="02020603050405020304" pitchFamily="18" charset="0"/>
                <a:cs typeface="Times New Roman" panose="02020603050405020304" pitchFamily="18" charset="0"/>
              </a:rPr>
              <a:t>Californie</a:t>
            </a:r>
            <a:r>
              <a:rPr lang="fr-CA" b="1" dirty="0">
                <a:latin typeface="Times New Roman" panose="02020603050405020304" pitchFamily="18" charset="0"/>
                <a:cs typeface="Times New Roman" panose="02020603050405020304" pitchFamily="18" charset="0"/>
              </a:rPr>
              <a:t> </a:t>
            </a:r>
            <a:r>
              <a:rPr lang="fr-CA" dirty="0">
                <a:latin typeface="Times New Roman" panose="02020603050405020304" pitchFamily="18" charset="0"/>
                <a:cs typeface="Times New Roman" panose="02020603050405020304" pitchFamily="18" charset="0"/>
              </a:rPr>
              <a:t>et </a:t>
            </a:r>
            <a:r>
              <a:rPr lang="fr-CA" b="1" i="1" dirty="0">
                <a:latin typeface="Times New Roman" panose="02020603050405020304" pitchFamily="18" charset="0"/>
                <a:cs typeface="Times New Roman" panose="02020603050405020304" pitchFamily="18" charset="0"/>
              </a:rPr>
              <a:t>à New York en </a:t>
            </a:r>
            <a:r>
              <a:rPr lang="fr-CA" b="1" i="1" dirty="0">
                <a:solidFill>
                  <a:schemeClr val="tx1"/>
                </a:solidFill>
                <a:latin typeface="Times New Roman" panose="02020603050405020304" pitchFamily="18" charset="0"/>
                <a:cs typeface="Times New Roman" panose="02020603050405020304" pitchFamily="18" charset="0"/>
              </a:rPr>
              <a:t>1981</a:t>
            </a:r>
            <a:r>
              <a:rPr lang="fr-CA" dirty="0">
                <a:latin typeface="Times New Roman" panose="02020603050405020304" pitchFamily="18" charset="0"/>
                <a:cs typeface="Times New Roman" panose="02020603050405020304" pitchFamily="18" charset="0"/>
              </a:rPr>
              <a:t>.</a:t>
            </a:r>
          </a:p>
          <a:p>
            <a:r>
              <a:rPr lang="fr-CA" dirty="0">
                <a:latin typeface="Times New Roman" panose="02020603050405020304" pitchFamily="18" charset="0"/>
                <a:cs typeface="Times New Roman" panose="02020603050405020304" pitchFamily="18" charset="0"/>
              </a:rPr>
              <a:t>Deux ans plus tard (1983), l'origine virale de cette affection et ces principaux modes de transmission étaient connus et depuis ce qui semblait n'être qu'une épidémie touchant la population homosexuelle américaine est devenue l'une des pandémies les plus graves au XXIème </a:t>
            </a:r>
            <a:r>
              <a:rPr lang="fr-CA" dirty="0" smtClean="0">
                <a:latin typeface="Times New Roman" panose="02020603050405020304" pitchFamily="18" charset="0"/>
                <a:cs typeface="Times New Roman" panose="02020603050405020304" pitchFamily="18" charset="0"/>
              </a:rPr>
              <a:t>siècle. on estimait en 2012 selon l’OMS à </a:t>
            </a:r>
            <a:r>
              <a:rPr lang="fr-CA" dirty="0">
                <a:latin typeface="Times New Roman" panose="02020603050405020304" pitchFamily="18" charset="0"/>
                <a:cs typeface="Times New Roman" panose="02020603050405020304" pitchFamily="18" charset="0"/>
              </a:rPr>
              <a:t>plus de </a:t>
            </a:r>
            <a:r>
              <a:rPr lang="fr-CA" sz="2800" b="1" dirty="0" smtClean="0">
                <a:solidFill>
                  <a:srgbClr val="00B050"/>
                </a:solidFill>
                <a:latin typeface="Times New Roman" panose="02020603050405020304" pitchFamily="18" charset="0"/>
                <a:cs typeface="Times New Roman" panose="02020603050405020304" pitchFamily="18" charset="0"/>
              </a:rPr>
              <a:t>35,3 millions</a:t>
            </a:r>
            <a:r>
              <a:rPr lang="fr-CA" sz="2800" dirty="0">
                <a:solidFill>
                  <a:srgbClr val="00B050"/>
                </a:solidFill>
                <a:latin typeface="Times New Roman" panose="02020603050405020304" pitchFamily="18" charset="0"/>
                <a:cs typeface="Times New Roman" panose="02020603050405020304" pitchFamily="18" charset="0"/>
              </a:rPr>
              <a:t> </a:t>
            </a:r>
            <a:r>
              <a:rPr lang="fr-CA" dirty="0" smtClean="0">
                <a:latin typeface="Times New Roman" panose="02020603050405020304" pitchFamily="18" charset="0"/>
                <a:cs typeface="Times New Roman" panose="02020603050405020304" pitchFamily="18" charset="0"/>
              </a:rPr>
              <a:t>des </a:t>
            </a:r>
            <a:r>
              <a:rPr lang="fr-CA" dirty="0">
                <a:latin typeface="Times New Roman" panose="02020603050405020304" pitchFamily="18" charset="0"/>
                <a:cs typeface="Times New Roman" panose="02020603050405020304" pitchFamily="18" charset="0"/>
              </a:rPr>
              <a:t>personnes atteintes.</a:t>
            </a:r>
          </a:p>
          <a:p>
            <a:endParaRPr lang="fr-CA"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p:txBody>
          <a:bodyPr/>
          <a:lstStyle/>
          <a:p>
            <a:pPr marL="1028700" indent="-1028700">
              <a:buFont typeface="+mj-lt"/>
              <a:buAutoNum type="romanUcPeriod"/>
            </a:pPr>
            <a:r>
              <a:rPr lang="fr-CA" dirty="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2242244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1" end="1"/>
                                            </p:txEl>
                                          </p:spTgt>
                                        </p:tgtEl>
                                      </p:cBhvr>
                                    </p:animEffect>
                                    <p:animScale>
                                      <p:cBhvr>
                                        <p:cTn id="17" dur="250" autoRev="1" fill="hold"/>
                                        <p:tgtEl>
                                          <p:spTgt spid="2">
                                            <p:txEl>
                                              <p:pRg st="1" end="1"/>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xEl>
                                              <p:pRg st="2" end="2"/>
                                            </p:txEl>
                                          </p:spTgt>
                                        </p:tgtEl>
                                      </p:cBhvr>
                                    </p:animEffect>
                                    <p:animScale>
                                      <p:cBhvr>
                                        <p:cTn id="22" dur="25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tretch>
            <a:fillRect/>
          </a:stretch>
        </p:blipFill>
        <p:spPr>
          <a:xfrm>
            <a:off x="827584" y="2132856"/>
            <a:ext cx="7128792" cy="4725144"/>
          </a:xfrm>
        </p:spPr>
      </p:pic>
      <p:sp>
        <p:nvSpPr>
          <p:cNvPr id="3" name="Titre 2"/>
          <p:cNvSpPr>
            <a:spLocks noGrp="1"/>
          </p:cNvSpPr>
          <p:nvPr>
            <p:ph type="title"/>
          </p:nvPr>
        </p:nvSpPr>
        <p:spPr/>
        <p:txBody>
          <a:bodyPr/>
          <a:lstStyle/>
          <a:p>
            <a:pPr marL="914400" indent="-914400">
              <a:buFont typeface="+mj-lt"/>
              <a:buAutoNum type="arabicPeriod" startAt="4"/>
            </a:pPr>
            <a:r>
              <a:rPr lang="fr-CA" dirty="0">
                <a:latin typeface="Times New Roman" panose="02020603050405020304" pitchFamily="18" charset="0"/>
                <a:cs typeface="Times New Roman" panose="02020603050405020304" pitchFamily="18" charset="0"/>
              </a:rPr>
              <a:t>PREVENTION</a:t>
            </a:r>
          </a:p>
        </p:txBody>
      </p:sp>
    </p:spTree>
    <p:extLst>
      <p:ext uri="{BB962C8B-B14F-4D97-AF65-F5344CB8AC3E}">
        <p14:creationId xmlns:p14="http://schemas.microsoft.com/office/powerpoint/2010/main" val="376132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7" y="2248347"/>
            <a:ext cx="8424936" cy="4349005"/>
          </a:xfrm>
        </p:spPr>
        <p:txBody>
          <a:bodyPr>
            <a:normAutofit/>
          </a:bodyPr>
          <a:lstStyle/>
          <a:p>
            <a:r>
              <a:rPr lang="fr-CA" dirty="0"/>
              <a:t>Si le VIH détruit le système immunitaire la discrimination détruit les valeurs morales de l’individu</a:t>
            </a:r>
          </a:p>
          <a:p>
            <a:r>
              <a:rPr lang="fr-CA" dirty="0"/>
              <a:t> C’est pour cela  que les  personnes séropositives on le droit </a:t>
            </a:r>
            <a:r>
              <a:rPr lang="fr-CA" dirty="0" smtClean="0"/>
              <a:t>d’être </a:t>
            </a:r>
            <a:r>
              <a:rPr lang="fr-CA" dirty="0"/>
              <a:t>pris en charge </a:t>
            </a:r>
            <a:r>
              <a:rPr lang="fr-CA" dirty="0" smtClean="0"/>
              <a:t>médico- </a:t>
            </a:r>
            <a:r>
              <a:rPr lang="fr-CA" dirty="0"/>
              <a:t>psycho-sociale</a:t>
            </a:r>
          </a:p>
          <a:p>
            <a:r>
              <a:rPr lang="fr-CA" dirty="0"/>
              <a:t>Dans ce but plusieurs associations veillent à </a:t>
            </a:r>
            <a:r>
              <a:rPr lang="fr-CA" dirty="0" smtClean="0"/>
              <a:t>sensibiliser </a:t>
            </a:r>
            <a:r>
              <a:rPr lang="fr-CA" dirty="0"/>
              <a:t>les gens </a:t>
            </a:r>
            <a:r>
              <a:rPr lang="fr-CA" dirty="0" err="1" smtClean="0"/>
              <a:t>sérpositifs</a:t>
            </a:r>
            <a:r>
              <a:rPr lang="fr-CA" dirty="0" smtClean="0"/>
              <a:t> contre </a:t>
            </a:r>
            <a:r>
              <a:rPr lang="fr-CA" dirty="0"/>
              <a:t>cette maladie  et </a:t>
            </a:r>
            <a:r>
              <a:rPr lang="fr-CA" dirty="0" smtClean="0"/>
              <a:t>surtout les </a:t>
            </a:r>
            <a:r>
              <a:rPr lang="fr-CA" dirty="0"/>
              <a:t>inciter </a:t>
            </a:r>
            <a:r>
              <a:rPr lang="fr-CA" dirty="0" smtClean="0"/>
              <a:t> à </a:t>
            </a:r>
            <a:r>
              <a:rPr lang="fr-CA" dirty="0"/>
              <a:t>se rapprocher aux centres </a:t>
            </a:r>
            <a:r>
              <a:rPr lang="fr-CA" dirty="0" smtClean="0"/>
              <a:t>d’</a:t>
            </a:r>
            <a:r>
              <a:rPr lang="fr-CA" dirty="0" err="1" smtClean="0"/>
              <a:t>épistage</a:t>
            </a:r>
            <a:r>
              <a:rPr lang="fr-CA" dirty="0"/>
              <a:t>, l’une des plus importante </a:t>
            </a:r>
            <a:r>
              <a:rPr lang="fr-CA" dirty="0" smtClean="0"/>
              <a:t>sur Alger </a:t>
            </a:r>
            <a:r>
              <a:rPr lang="fr-CA" dirty="0"/>
              <a:t>est l’association  </a:t>
            </a:r>
            <a:r>
              <a:rPr lang="fr-CA" dirty="0" smtClean="0"/>
              <a:t>« EL HAYET » crée </a:t>
            </a:r>
            <a:r>
              <a:rPr lang="fr-CA" dirty="0"/>
              <a:t>en 1998 par des personnes infectées et affectées par le virus du </a:t>
            </a:r>
            <a:r>
              <a:rPr lang="fr-CA" dirty="0" smtClean="0"/>
              <a:t>VIH.</a:t>
            </a:r>
            <a:endParaRPr lang="fr-CA" dirty="0"/>
          </a:p>
          <a:p>
            <a:endParaRPr lang="fr-CA" dirty="0"/>
          </a:p>
        </p:txBody>
      </p:sp>
      <p:sp>
        <p:nvSpPr>
          <p:cNvPr id="3" name="Titre 2"/>
          <p:cNvSpPr>
            <a:spLocks noGrp="1"/>
          </p:cNvSpPr>
          <p:nvPr>
            <p:ph type="title"/>
          </p:nvPr>
        </p:nvSpPr>
        <p:spPr/>
        <p:txBody>
          <a:bodyPr/>
          <a:lstStyle/>
          <a:p>
            <a:pPr marL="1028700" indent="-1028700">
              <a:buFont typeface="+mj-lt"/>
              <a:buAutoNum type="romanUcPeriod" startAt="8"/>
            </a:pPr>
            <a:r>
              <a:rPr lang="fr-CA" dirty="0" smtClean="0">
                <a:latin typeface="Times New Roman" panose="02020603050405020304" pitchFamily="18" charset="0"/>
                <a:cs typeface="Times New Roman" panose="02020603050405020304" pitchFamily="18" charset="0"/>
              </a:rPr>
              <a:t>CONCLUSION</a:t>
            </a:r>
            <a:endParaRPr lang="fr-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070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99247" y="2996952"/>
            <a:ext cx="8049217" cy="3129210"/>
          </a:xfrm>
        </p:spPr>
        <p:txBody>
          <a:bodyPr/>
          <a:lstStyle/>
          <a:p>
            <a:r>
              <a:rPr lang="fr-FR" dirty="0" smtClean="0"/>
              <a:t>On remercie tout le personnel d’</a:t>
            </a:r>
            <a:r>
              <a:rPr lang="fr-FR" dirty="0" err="1" smtClean="0"/>
              <a:t>acceuil</a:t>
            </a:r>
            <a:r>
              <a:rPr lang="fr-FR" dirty="0" smtClean="0"/>
              <a:t> et les infirmiers du centre d’</a:t>
            </a:r>
            <a:r>
              <a:rPr lang="fr-FR" dirty="0" err="1"/>
              <a:t>é</a:t>
            </a:r>
            <a:r>
              <a:rPr lang="fr-FR" dirty="0" err="1" smtClean="0"/>
              <a:t>pistage</a:t>
            </a:r>
            <a:r>
              <a:rPr lang="fr-FR" dirty="0" smtClean="0"/>
              <a:t> et l’hôpital spécialisé en maladies infectieuses « EL HADI FLICI » ( ex – EL KATTAR ) pour leur précieuse informations  </a:t>
            </a:r>
            <a:endParaRPr lang="fr-CA" dirty="0"/>
          </a:p>
        </p:txBody>
      </p:sp>
      <p:sp>
        <p:nvSpPr>
          <p:cNvPr id="3" name="Titre 2"/>
          <p:cNvSpPr>
            <a:spLocks noGrp="1"/>
          </p:cNvSpPr>
          <p:nvPr>
            <p:ph type="title"/>
          </p:nvPr>
        </p:nvSpPr>
        <p:spPr/>
        <p:txBody>
          <a:bodyPr/>
          <a:lstStyle/>
          <a:p>
            <a:r>
              <a:rPr lang="fr-FR" dirty="0" smtClean="0"/>
              <a:t>Remerciements</a:t>
            </a:r>
            <a:endParaRPr lang="fr-CA" dirty="0"/>
          </a:p>
        </p:txBody>
      </p:sp>
    </p:spTree>
    <p:extLst>
      <p:ext uri="{BB962C8B-B14F-4D97-AF65-F5344CB8AC3E}">
        <p14:creationId xmlns:p14="http://schemas.microsoft.com/office/powerpoint/2010/main" val="3730282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052736"/>
            <a:ext cx="7048351" cy="2797594"/>
          </a:xfrm>
        </p:spPr>
        <p:txBody>
          <a:bodyPr/>
          <a:lstStyle/>
          <a:p>
            <a:pPr algn="ctr"/>
            <a:r>
              <a:rPr lang="fr-FR" dirty="0" smtClean="0"/>
              <a:t>MERCI POUR VOTRE INTENTION </a:t>
            </a:r>
            <a:endParaRPr lang="fr-CA"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284984"/>
            <a:ext cx="6408711" cy="3096344"/>
          </a:xfrm>
          <a:prstGeom prst="rect">
            <a:avLst/>
          </a:prstGeom>
        </p:spPr>
      </p:pic>
    </p:spTree>
    <p:extLst>
      <p:ext uri="{BB962C8B-B14F-4D97-AF65-F5344CB8AC3E}">
        <p14:creationId xmlns:p14="http://schemas.microsoft.com/office/powerpoint/2010/main" val="490847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248347"/>
            <a:ext cx="8964487" cy="4609653"/>
          </a:xfrm>
        </p:spPr>
        <p:txBody>
          <a:bodyPr>
            <a:normAutofit fontScale="92500"/>
          </a:bodyPr>
          <a:lstStyle/>
          <a:p>
            <a:r>
              <a:rPr lang="fr-CA" sz="2800" b="1" i="1" dirty="0">
                <a:solidFill>
                  <a:srgbClr val="FF0000"/>
                </a:solidFill>
                <a:latin typeface="Times New Roman" panose="02020603050405020304" pitchFamily="18" charset="0"/>
                <a:cs typeface="Times New Roman" panose="02020603050405020304" pitchFamily="18" charset="0"/>
              </a:rPr>
              <a:t>VIH</a:t>
            </a:r>
            <a:r>
              <a:rPr lang="fr-CA" dirty="0">
                <a:latin typeface="Times New Roman" panose="02020603050405020304" pitchFamily="18" charset="0"/>
                <a:cs typeface="Times New Roman" panose="02020603050405020304" pitchFamily="18" charset="0"/>
              </a:rPr>
              <a:t> : </a:t>
            </a:r>
            <a:r>
              <a:rPr lang="fr-CA" b="1" u="sng" dirty="0" smtClean="0">
                <a:solidFill>
                  <a:srgbClr val="FF0000"/>
                </a:solidFill>
                <a:latin typeface="Times New Roman" panose="02020603050405020304" pitchFamily="18" charset="0"/>
                <a:cs typeface="Times New Roman" panose="02020603050405020304" pitchFamily="18" charset="0"/>
              </a:rPr>
              <a:t>V</a:t>
            </a:r>
            <a:r>
              <a:rPr lang="fr-CA" dirty="0" smtClean="0">
                <a:latin typeface="Times New Roman" panose="02020603050405020304" pitchFamily="18" charset="0"/>
                <a:cs typeface="Times New Roman" panose="02020603050405020304" pitchFamily="18" charset="0"/>
              </a:rPr>
              <a:t>irus </a:t>
            </a:r>
            <a:r>
              <a:rPr lang="fr-CA" dirty="0">
                <a:latin typeface="Times New Roman" panose="02020603050405020304" pitchFamily="18" charset="0"/>
                <a:cs typeface="Times New Roman" panose="02020603050405020304" pitchFamily="18" charset="0"/>
              </a:rPr>
              <a:t>de </a:t>
            </a:r>
            <a:r>
              <a:rPr lang="fr-CA" dirty="0" smtClean="0">
                <a:latin typeface="Times New Roman" panose="02020603050405020304" pitchFamily="18" charset="0"/>
                <a:cs typeface="Times New Roman" panose="02020603050405020304" pitchFamily="18" charset="0"/>
              </a:rPr>
              <a:t>l‘</a:t>
            </a:r>
            <a:r>
              <a:rPr lang="fr-CA" b="1" i="1" dirty="0" smtClean="0">
                <a:solidFill>
                  <a:srgbClr val="FF0000"/>
                </a:solidFill>
                <a:latin typeface="Times New Roman" panose="02020603050405020304" pitchFamily="18" charset="0"/>
                <a:cs typeface="Times New Roman" panose="02020603050405020304" pitchFamily="18" charset="0"/>
              </a:rPr>
              <a:t>I</a:t>
            </a:r>
            <a:r>
              <a:rPr lang="fr-CA" dirty="0" smtClean="0">
                <a:latin typeface="Times New Roman" panose="02020603050405020304" pitchFamily="18" charset="0"/>
                <a:cs typeface="Times New Roman" panose="02020603050405020304" pitchFamily="18" charset="0"/>
              </a:rPr>
              <a:t>mmunodéficience </a:t>
            </a:r>
            <a:r>
              <a:rPr lang="fr-CA" b="1" i="1" dirty="0" smtClean="0">
                <a:solidFill>
                  <a:srgbClr val="FF0000"/>
                </a:solidFill>
                <a:latin typeface="Times New Roman" panose="02020603050405020304" pitchFamily="18" charset="0"/>
                <a:cs typeface="Times New Roman" panose="02020603050405020304" pitchFamily="18" charset="0"/>
              </a:rPr>
              <a:t>H</a:t>
            </a:r>
            <a:r>
              <a:rPr lang="fr-CA" dirty="0" smtClean="0">
                <a:latin typeface="Times New Roman" panose="02020603050405020304" pitchFamily="18" charset="0"/>
                <a:cs typeface="Times New Roman" panose="02020603050405020304" pitchFamily="18" charset="0"/>
              </a:rPr>
              <a:t>umaine</a:t>
            </a:r>
            <a:r>
              <a:rPr lang="fr-CA" dirty="0">
                <a:latin typeface="Times New Roman" panose="02020603050405020304" pitchFamily="18" charset="0"/>
                <a:cs typeface="Times New Roman" panose="02020603050405020304" pitchFamily="18" charset="0"/>
              </a:rPr>
              <a:t>, appartient au monde du vivant mais, comme tout </a:t>
            </a:r>
            <a:r>
              <a:rPr lang="fr-CA" dirty="0" smtClean="0">
                <a:latin typeface="Times New Roman" panose="02020603050405020304" pitchFamily="18" charset="0"/>
                <a:cs typeface="Times New Roman" panose="02020603050405020304" pitchFamily="18" charset="0"/>
              </a:rPr>
              <a:t>virus le </a:t>
            </a:r>
            <a:r>
              <a:rPr lang="fr-CA" b="1" i="1" u="sng" dirty="0">
                <a:latin typeface="Times New Roman" panose="02020603050405020304" pitchFamily="18" charset="0"/>
                <a:cs typeface="Times New Roman" panose="02020603050405020304" pitchFamily="18" charset="0"/>
              </a:rPr>
              <a:t>VIH</a:t>
            </a:r>
            <a:r>
              <a:rPr lang="fr-CA" dirty="0">
                <a:latin typeface="Times New Roman" panose="02020603050405020304" pitchFamily="18" charset="0"/>
                <a:cs typeface="Times New Roman" panose="02020603050405020304" pitchFamily="18" charset="0"/>
              </a:rPr>
              <a:t> ne se développe et ne se reproduit qu’à l’intérieur des cellules d’un hôte bien spécifique qui est </a:t>
            </a:r>
            <a:r>
              <a:rPr lang="fr-CA" b="1" i="1" dirty="0">
                <a:latin typeface="Times New Roman" panose="02020603050405020304" pitchFamily="18" charset="0"/>
                <a:cs typeface="Times New Roman" panose="02020603050405020304" pitchFamily="18" charset="0"/>
              </a:rPr>
              <a:t>l’être humain</a:t>
            </a:r>
            <a:r>
              <a:rPr lang="fr-CA" dirty="0" smtClean="0">
                <a:latin typeface="Times New Roman" panose="02020603050405020304" pitchFamily="18" charset="0"/>
                <a:cs typeface="Times New Roman" panose="02020603050405020304" pitchFamily="18" charset="0"/>
              </a:rPr>
              <a:t>.</a:t>
            </a:r>
          </a:p>
          <a:p>
            <a:endParaRPr lang="fr-CA" dirty="0">
              <a:latin typeface="Times New Roman" panose="02020603050405020304" pitchFamily="18" charset="0"/>
              <a:cs typeface="Times New Roman" panose="02020603050405020304" pitchFamily="18" charset="0"/>
            </a:endParaRPr>
          </a:p>
          <a:p>
            <a:r>
              <a:rPr lang="fr-CA" sz="2800" b="1" i="1" dirty="0" smtClean="0">
                <a:solidFill>
                  <a:srgbClr val="FF0000"/>
                </a:solidFill>
                <a:latin typeface="Times New Roman" panose="02020603050405020304" pitchFamily="18" charset="0"/>
                <a:cs typeface="Times New Roman" panose="02020603050405020304" pitchFamily="18" charset="0"/>
              </a:rPr>
              <a:t>SIDA</a:t>
            </a:r>
            <a:r>
              <a:rPr lang="fr-CA" dirty="0">
                <a:latin typeface="Times New Roman" panose="02020603050405020304" pitchFamily="18" charset="0"/>
                <a:cs typeface="Times New Roman" panose="02020603050405020304" pitchFamily="18" charset="0"/>
              </a:rPr>
              <a:t> : Le </a:t>
            </a:r>
            <a:r>
              <a:rPr lang="fr-CA" b="1" i="1" u="sng" dirty="0" smtClean="0">
                <a:solidFill>
                  <a:srgbClr val="FF0000"/>
                </a:solidFill>
                <a:latin typeface="Times New Roman" panose="02020603050405020304" pitchFamily="18" charset="0"/>
                <a:cs typeface="Times New Roman" panose="02020603050405020304" pitchFamily="18" charset="0"/>
              </a:rPr>
              <a:t>S</a:t>
            </a:r>
            <a:r>
              <a:rPr lang="fr-CA" dirty="0" smtClean="0">
                <a:latin typeface="Times New Roman" panose="02020603050405020304" pitchFamily="18" charset="0"/>
                <a:cs typeface="Times New Roman" panose="02020603050405020304" pitchFamily="18" charset="0"/>
              </a:rPr>
              <a:t>yndrome </a:t>
            </a:r>
            <a:r>
              <a:rPr lang="fr-CA" dirty="0">
                <a:latin typeface="Times New Roman" panose="02020603050405020304" pitchFamily="18" charset="0"/>
                <a:cs typeface="Times New Roman" panose="02020603050405020304" pitchFamily="18" charset="0"/>
              </a:rPr>
              <a:t>de </a:t>
            </a:r>
            <a:r>
              <a:rPr lang="fr-CA" dirty="0" smtClean="0">
                <a:latin typeface="Times New Roman" panose="02020603050405020304" pitchFamily="18" charset="0"/>
                <a:cs typeface="Times New Roman" panose="02020603050405020304" pitchFamily="18" charset="0"/>
              </a:rPr>
              <a:t>l‘</a:t>
            </a:r>
            <a:r>
              <a:rPr lang="fr-CA" b="1" i="1" u="sng" dirty="0" smtClean="0">
                <a:solidFill>
                  <a:srgbClr val="FF0000"/>
                </a:solidFill>
                <a:latin typeface="Times New Roman" panose="02020603050405020304" pitchFamily="18" charset="0"/>
                <a:cs typeface="Times New Roman" panose="02020603050405020304" pitchFamily="18" charset="0"/>
              </a:rPr>
              <a:t>I</a:t>
            </a:r>
            <a:r>
              <a:rPr lang="fr-CA" dirty="0" smtClean="0">
                <a:latin typeface="Times New Roman" panose="02020603050405020304" pitchFamily="18" charset="0"/>
                <a:cs typeface="Times New Roman" panose="02020603050405020304" pitchFamily="18" charset="0"/>
              </a:rPr>
              <a:t>mmunodéficience </a:t>
            </a:r>
            <a:r>
              <a:rPr lang="fr-CA" b="1" i="1" u="sng" dirty="0" smtClean="0">
                <a:solidFill>
                  <a:srgbClr val="FF0000"/>
                </a:solidFill>
                <a:latin typeface="Times New Roman" panose="02020603050405020304" pitchFamily="18" charset="0"/>
                <a:cs typeface="Times New Roman" panose="02020603050405020304" pitchFamily="18" charset="0"/>
              </a:rPr>
              <a:t>A</a:t>
            </a:r>
            <a:r>
              <a:rPr lang="fr-CA" dirty="0" smtClean="0">
                <a:latin typeface="Times New Roman" panose="02020603050405020304" pitchFamily="18" charset="0"/>
                <a:cs typeface="Times New Roman" panose="02020603050405020304" pitchFamily="18" charset="0"/>
              </a:rPr>
              <a:t>cquise</a:t>
            </a:r>
            <a:r>
              <a:rPr lang="fr-CA" dirty="0">
                <a:latin typeface="Times New Roman" panose="02020603050405020304" pitchFamily="18" charset="0"/>
                <a:cs typeface="Times New Roman" panose="02020603050405020304" pitchFamily="18" charset="0"/>
              </a:rPr>
              <a:t>, est un ensemble de symptômes consécutifs à la destruction de plusieurs cellules du système immunitaire par un </a:t>
            </a:r>
            <a:r>
              <a:rPr lang="fr-CA" u="sng" dirty="0">
                <a:latin typeface="Times New Roman" panose="02020603050405020304" pitchFamily="18" charset="0"/>
                <a:cs typeface="Times New Roman" panose="02020603050405020304" pitchFamily="18" charset="0"/>
              </a:rPr>
              <a:t>rétrovirus</a:t>
            </a:r>
            <a:r>
              <a:rPr lang="fr-CA" dirty="0">
                <a:latin typeface="Times New Roman" panose="02020603050405020304" pitchFamily="18" charset="0"/>
                <a:cs typeface="Times New Roman" panose="02020603050405020304" pitchFamily="18" charset="0"/>
              </a:rPr>
              <a:t>. Le </a:t>
            </a:r>
            <a:r>
              <a:rPr lang="fr-CA" b="1" u="sng" dirty="0">
                <a:latin typeface="Times New Roman" panose="02020603050405020304" pitchFamily="18" charset="0"/>
                <a:cs typeface="Times New Roman" panose="02020603050405020304" pitchFamily="18" charset="0"/>
              </a:rPr>
              <a:t>sida</a:t>
            </a:r>
            <a:r>
              <a:rPr lang="fr-CA" dirty="0">
                <a:latin typeface="Times New Roman" panose="02020603050405020304" pitchFamily="18" charset="0"/>
                <a:cs typeface="Times New Roman" panose="02020603050405020304" pitchFamily="18" charset="0"/>
              </a:rPr>
              <a:t> est le dernier stade de l'infection par ce virus et finit par la mort de l'organisme infecté. Il existe plusieurs rétrovirus responsables du sida, chacun infectant une espèce particulière, </a:t>
            </a:r>
            <a:r>
              <a:rPr lang="fr-CA" i="1" u="sng" dirty="0">
                <a:latin typeface="Times New Roman" panose="02020603050405020304" pitchFamily="18" charset="0"/>
                <a:cs typeface="Times New Roman" panose="02020603050405020304" pitchFamily="18" charset="0"/>
              </a:rPr>
              <a:t>exemples</a:t>
            </a:r>
            <a:r>
              <a:rPr lang="fr-CA" dirty="0">
                <a:latin typeface="Times New Roman" panose="02020603050405020304" pitchFamily="18" charset="0"/>
                <a:cs typeface="Times New Roman" panose="02020603050405020304" pitchFamily="18" charset="0"/>
              </a:rPr>
              <a:t> :  virus de l'immunodéficience humaine (VIH) infectant l'Homme, le VIS infectant les singes et le VIF pour le chat.</a:t>
            </a:r>
          </a:p>
          <a:p>
            <a:endParaRPr lang="fr-CA"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p:txBody>
          <a:bodyPr/>
          <a:lstStyle/>
          <a:p>
            <a:pPr marL="1028700" indent="-1028700">
              <a:buFont typeface="+mj-lt"/>
              <a:buAutoNum type="romanUcPeriod" startAt="2"/>
            </a:pPr>
            <a:r>
              <a:rPr lang="fr-CA" dirty="0" smtClean="0">
                <a:latin typeface="Times New Roman" panose="02020603050405020304" pitchFamily="18" charset="0"/>
                <a:cs typeface="Times New Roman" panose="02020603050405020304" pitchFamily="18" charset="0"/>
              </a:rPr>
              <a:t>DEFINITIONS</a:t>
            </a:r>
            <a:endParaRPr lang="fr-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761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99247" y="2248347"/>
            <a:ext cx="7745505" cy="4421013"/>
          </a:xfrm>
        </p:spPr>
        <p:txBody>
          <a:bodyPr>
            <a:normAutofit/>
          </a:bodyPr>
          <a:lstStyle/>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r>
              <a:rPr lang="fr-CA" dirty="0" smtClean="0"/>
              <a:t>Le </a:t>
            </a:r>
            <a:r>
              <a:rPr lang="fr-CA" dirty="0"/>
              <a:t>Rapport sur l’épidémie mondiale de sida </a:t>
            </a:r>
            <a:r>
              <a:rPr lang="fr-CA" dirty="0" smtClean="0"/>
              <a:t>à GENÈVE</a:t>
            </a:r>
            <a:r>
              <a:rPr lang="fr-CA" dirty="0"/>
              <a:t>, 20 novembre </a:t>
            </a:r>
            <a:r>
              <a:rPr lang="fr-CA" dirty="0" smtClean="0"/>
              <a:t>2012 de </a:t>
            </a:r>
            <a:r>
              <a:rPr lang="fr-CA" dirty="0"/>
              <a:t>l’ONUSIDA </a:t>
            </a:r>
            <a:r>
              <a:rPr lang="fr-CA" dirty="0" smtClean="0"/>
              <a:t>:</a:t>
            </a:r>
          </a:p>
          <a:p>
            <a:pPr marL="0" indent="0" algn="ctr">
              <a:buNone/>
            </a:pPr>
            <a:r>
              <a:rPr lang="fr-FR" i="1" dirty="0">
                <a:latin typeface="Times New Roman" panose="02020603050405020304" pitchFamily="18" charset="0"/>
                <a:cs typeface="Times New Roman" panose="02020603050405020304" pitchFamily="18" charset="0"/>
              </a:rPr>
              <a:t>(</a:t>
            </a:r>
            <a:r>
              <a:rPr lang="fr-FR" i="1" dirty="0" smtClean="0">
                <a:latin typeface="Times New Roman" panose="02020603050405020304" pitchFamily="18" charset="0"/>
                <a:cs typeface="Times New Roman" panose="02020603050405020304" pitchFamily="18" charset="0"/>
              </a:rPr>
              <a:t>PLANCHE 1)</a:t>
            </a:r>
            <a:endParaRPr lang="fr-CA" i="1" dirty="0" smtClean="0">
              <a:latin typeface="Times New Roman" panose="02020603050405020304" pitchFamily="18" charset="0"/>
              <a:cs typeface="Times New Roman" panose="02020603050405020304" pitchFamily="18" charset="0"/>
            </a:endParaRPr>
          </a:p>
          <a:p>
            <a:pPr marL="0" indent="0">
              <a:buNone/>
            </a:pPr>
            <a:endParaRPr lang="fr-CA" dirty="0"/>
          </a:p>
        </p:txBody>
      </p:sp>
      <p:sp>
        <p:nvSpPr>
          <p:cNvPr id="3" name="Titre 2"/>
          <p:cNvSpPr>
            <a:spLocks noGrp="1"/>
          </p:cNvSpPr>
          <p:nvPr>
            <p:ph type="title"/>
          </p:nvPr>
        </p:nvSpPr>
        <p:spPr/>
        <p:txBody>
          <a:bodyPr/>
          <a:lstStyle/>
          <a:p>
            <a:pPr marL="1028700" indent="-1028700">
              <a:buFont typeface="+mj-lt"/>
              <a:buAutoNum type="romanUcPeriod" startAt="3"/>
            </a:pPr>
            <a:r>
              <a:rPr lang="fr-CA" dirty="0" smtClean="0"/>
              <a:t>EPIDIMIOLOGIE</a:t>
            </a:r>
            <a:endParaRPr lang="fr-CA" dirty="0"/>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tretch>
            <a:fillRect/>
          </a:stretch>
        </p:blipFill>
        <p:spPr>
          <a:xfrm>
            <a:off x="971600" y="2132856"/>
            <a:ext cx="7200800" cy="2880320"/>
          </a:xfrm>
          <a:prstGeom prst="rect">
            <a:avLst/>
          </a:prstGeom>
        </p:spPr>
      </p:pic>
    </p:spTree>
    <p:extLst>
      <p:ext uri="{BB962C8B-B14F-4D97-AF65-F5344CB8AC3E}">
        <p14:creationId xmlns:p14="http://schemas.microsoft.com/office/powerpoint/2010/main" val="2254698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
                                            <p:txEl>
                                              <p:pRg st="7" end="7"/>
                                            </p:txEl>
                                          </p:spTgt>
                                        </p:tgtEl>
                                      </p:cBhvr>
                                    </p:animEffect>
                                    <p:animScale>
                                      <p:cBhvr>
                                        <p:cTn id="18" dur="250" autoRev="1" fill="hold"/>
                                        <p:tgtEl>
                                          <p:spTgt spid="2">
                                            <p:txEl>
                                              <p:pRg st="7" end="7"/>
                                            </p:txEl>
                                          </p:spTgt>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2">
                                            <p:txEl>
                                              <p:pRg st="8" end="8"/>
                                            </p:txEl>
                                          </p:spTgt>
                                        </p:tgtEl>
                                      </p:cBhvr>
                                    </p:animEffect>
                                    <p:animScale>
                                      <p:cBhvr>
                                        <p:cTn id="21" dur="250" autoRev="1" fill="hold"/>
                                        <p:tgtEl>
                                          <p:spTgt spid="2">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29425"/>
          </a:xfrm>
          <a:prstGeom prst="rect">
            <a:avLst/>
          </a:prstGeom>
        </p:spPr>
      </p:pic>
    </p:spTree>
    <p:extLst>
      <p:ext uri="{BB962C8B-B14F-4D97-AF65-F5344CB8AC3E}">
        <p14:creationId xmlns:p14="http://schemas.microsoft.com/office/powerpoint/2010/main" val="3736105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72795"/>
            <a:ext cx="5616624" cy="677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320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1028700" indent="-1028700">
              <a:buFont typeface="+mj-lt"/>
              <a:buAutoNum type="romanUcPeriod" startAt="4"/>
            </a:pPr>
            <a:r>
              <a:rPr lang="fr-CA" dirty="0" smtClean="0">
                <a:latin typeface="Times New Roman" panose="02020603050405020304" pitchFamily="18" charset="0"/>
                <a:cs typeface="Times New Roman" panose="02020603050405020304" pitchFamily="18" charset="0"/>
              </a:rPr>
              <a:t>TAXONIMIE</a:t>
            </a:r>
            <a:endParaRPr lang="fr-CA" dirty="0">
              <a:latin typeface="Times New Roman" panose="02020603050405020304" pitchFamily="18" charset="0"/>
              <a:cs typeface="Times New Roman" panose="02020603050405020304" pitchFamily="18" charset="0"/>
            </a:endParaRPr>
          </a:p>
        </p:txBody>
      </p:sp>
      <p:sp>
        <p:nvSpPr>
          <p:cNvPr id="5" name="Espace réservé du contenu 4"/>
          <p:cNvSpPr>
            <a:spLocks noGrp="1"/>
          </p:cNvSpPr>
          <p:nvPr>
            <p:ph idx="1"/>
          </p:nvPr>
        </p:nvSpPr>
        <p:spPr>
          <a:xfrm>
            <a:off x="699247" y="2248347"/>
            <a:ext cx="7745505" cy="4421013"/>
          </a:xfrm>
        </p:spPr>
        <p:txBody>
          <a:bodyPr>
            <a:normAutofit/>
          </a:bodyPr>
          <a:lstStyle/>
          <a:p>
            <a:r>
              <a:rPr lang="fr-CA" sz="3200" dirty="0" smtClean="0">
                <a:latin typeface="Times New Roman" panose="02020603050405020304" pitchFamily="18" charset="0"/>
                <a:cs typeface="Times New Roman" panose="02020603050405020304" pitchFamily="18" charset="0"/>
              </a:rPr>
              <a:t>Règne </a:t>
            </a:r>
            <a:r>
              <a:rPr lang="fr-CA" sz="3200" dirty="0">
                <a:latin typeface="Times New Roman" panose="02020603050405020304" pitchFamily="18" charset="0"/>
                <a:cs typeface="Times New Roman" panose="02020603050405020304" pitchFamily="18" charset="0"/>
              </a:rPr>
              <a:t>: Virus</a:t>
            </a:r>
          </a:p>
          <a:p>
            <a:r>
              <a:rPr lang="fr-CA" sz="3200" dirty="0">
                <a:latin typeface="Times New Roman" panose="02020603050405020304" pitchFamily="18" charset="0"/>
                <a:cs typeface="Times New Roman" panose="02020603050405020304" pitchFamily="18" charset="0"/>
              </a:rPr>
              <a:t>Groupe: Groupe VI</a:t>
            </a:r>
          </a:p>
          <a:p>
            <a:r>
              <a:rPr lang="fr-CA" sz="3200" dirty="0">
                <a:latin typeface="Times New Roman" panose="02020603050405020304" pitchFamily="18" charset="0"/>
                <a:cs typeface="Times New Roman" panose="02020603050405020304" pitchFamily="18" charset="0"/>
              </a:rPr>
              <a:t>Famille: </a:t>
            </a:r>
            <a:r>
              <a:rPr lang="fr-CA" sz="3200" dirty="0" err="1" smtClean="0">
                <a:latin typeface="Times New Roman" panose="02020603050405020304" pitchFamily="18" charset="0"/>
                <a:cs typeface="Times New Roman" panose="02020603050405020304" pitchFamily="18" charset="0"/>
              </a:rPr>
              <a:t>Rétroviridae</a:t>
            </a:r>
            <a:endParaRPr lang="fr-CA" sz="3200" dirty="0">
              <a:latin typeface="Times New Roman" panose="02020603050405020304" pitchFamily="18" charset="0"/>
              <a:cs typeface="Times New Roman" panose="02020603050405020304" pitchFamily="18" charset="0"/>
            </a:endParaRPr>
          </a:p>
          <a:p>
            <a:r>
              <a:rPr lang="fr-CA" sz="3200" dirty="0">
                <a:latin typeface="Times New Roman" panose="02020603050405020304" pitchFamily="18" charset="0"/>
                <a:cs typeface="Times New Roman" panose="02020603050405020304" pitchFamily="18" charset="0"/>
              </a:rPr>
              <a:t>Sous-famille: </a:t>
            </a:r>
            <a:r>
              <a:rPr lang="fr-CA" sz="3200" dirty="0" err="1">
                <a:latin typeface="Times New Roman" panose="02020603050405020304" pitchFamily="18" charset="0"/>
                <a:cs typeface="Times New Roman" panose="02020603050405020304" pitchFamily="18" charset="0"/>
              </a:rPr>
              <a:t>Orthoretrovirinae</a:t>
            </a:r>
            <a:endParaRPr lang="fr-CA" sz="3200" dirty="0">
              <a:latin typeface="Times New Roman" panose="02020603050405020304" pitchFamily="18" charset="0"/>
              <a:cs typeface="Times New Roman" panose="02020603050405020304" pitchFamily="18" charset="0"/>
            </a:endParaRPr>
          </a:p>
          <a:p>
            <a:r>
              <a:rPr lang="fr-CA" sz="3200" dirty="0">
                <a:latin typeface="Times New Roman" panose="02020603050405020304" pitchFamily="18" charset="0"/>
                <a:cs typeface="Times New Roman" panose="02020603050405020304" pitchFamily="18" charset="0"/>
              </a:rPr>
              <a:t>Genre: Lentivirus</a:t>
            </a:r>
          </a:p>
          <a:p>
            <a:r>
              <a:rPr lang="fr-CA" sz="3200" dirty="0">
                <a:latin typeface="Times New Roman" panose="02020603050405020304" pitchFamily="18" charset="0"/>
                <a:cs typeface="Times New Roman" panose="02020603050405020304" pitchFamily="18" charset="0"/>
              </a:rPr>
              <a:t>Espèce: VIH</a:t>
            </a:r>
          </a:p>
          <a:p>
            <a:r>
              <a:rPr lang="fr-CA" sz="3200" dirty="0">
                <a:latin typeface="Times New Roman" panose="02020603050405020304" pitchFamily="18" charset="0"/>
                <a:cs typeface="Times New Roman" panose="02020603050405020304" pitchFamily="18" charset="0"/>
              </a:rPr>
              <a:t>Type: </a:t>
            </a:r>
            <a:r>
              <a:rPr lang="fr-CA" sz="3200" dirty="0" smtClean="0">
                <a:latin typeface="Times New Roman" panose="02020603050405020304" pitchFamily="18" charset="0"/>
                <a:cs typeface="Times New Roman" panose="02020603050405020304" pitchFamily="18" charset="0"/>
              </a:rPr>
              <a:t>VIH-1 et VIH-2</a:t>
            </a:r>
            <a:endParaRPr lang="fr-CA" sz="3200" dirty="0">
              <a:latin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630041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0" nodeType="clickEffect">
                                  <p:stCondLst>
                                    <p:cond delay="0"/>
                                  </p:stCondLst>
                                  <p:iterate type="lt">
                                    <p:tmPct val="4000"/>
                                  </p:iterate>
                                  <p:childTnLst>
                                    <p:set>
                                      <p:cBhvr override="childStyle">
                                        <p:cTn id="11" dur="500" fill="hold"/>
                                        <p:tgtEl>
                                          <p:spTgt spid="5">
                                            <p:txEl>
                                              <p:pRg st="0" end="0"/>
                                            </p:txEl>
                                          </p:spTgt>
                                        </p:tgtEl>
                                        <p:attrNameLst>
                                          <p:attrName>style.color</p:attrName>
                                        </p:attrNameLst>
                                      </p:cBhvr>
                                      <p:to>
                                        <p:clrVal>
                                          <a:srgbClr val="FF0000"/>
                                        </p:clrVal>
                                      </p:to>
                                    </p:set>
                                    <p:set>
                                      <p:cBhvr>
                                        <p:cTn id="12" dur="500" fill="hold"/>
                                        <p:tgtEl>
                                          <p:spTgt spid="5">
                                            <p:txEl>
                                              <p:pRg st="0" end="0"/>
                                            </p:txEl>
                                          </p:spTgt>
                                        </p:tgtEl>
                                        <p:attrNameLst>
                                          <p:attrName>fillcolor</p:attrName>
                                        </p:attrNameLst>
                                      </p:cBhvr>
                                      <p:to>
                                        <p:clrVal>
                                          <a:srgbClr val="FF0000"/>
                                        </p:clrVal>
                                      </p:to>
                                    </p:set>
                                    <p:set>
                                      <p:cBhvr>
                                        <p:cTn id="13" dur="500" fill="hold"/>
                                        <p:tgtEl>
                                          <p:spTgt spid="5">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grpId="0" nodeType="clickEffect">
                                  <p:stCondLst>
                                    <p:cond delay="0"/>
                                  </p:stCondLst>
                                  <p:iterate type="lt">
                                    <p:tmPct val="4000"/>
                                  </p:iterate>
                                  <p:childTnLst>
                                    <p:set>
                                      <p:cBhvr override="childStyle">
                                        <p:cTn id="17" dur="500" fill="hold"/>
                                        <p:tgtEl>
                                          <p:spTgt spid="5">
                                            <p:txEl>
                                              <p:pRg st="1" end="1"/>
                                            </p:txEl>
                                          </p:spTgt>
                                        </p:tgtEl>
                                        <p:attrNameLst>
                                          <p:attrName>style.color</p:attrName>
                                        </p:attrNameLst>
                                      </p:cBhvr>
                                      <p:to>
                                        <p:clrVal>
                                          <a:srgbClr val="FF0000"/>
                                        </p:clrVal>
                                      </p:to>
                                    </p:set>
                                    <p:set>
                                      <p:cBhvr>
                                        <p:cTn id="18" dur="500" fill="hold"/>
                                        <p:tgtEl>
                                          <p:spTgt spid="5">
                                            <p:txEl>
                                              <p:pRg st="1" end="1"/>
                                            </p:txEl>
                                          </p:spTgt>
                                        </p:tgtEl>
                                        <p:attrNameLst>
                                          <p:attrName>fillcolor</p:attrName>
                                        </p:attrNameLst>
                                      </p:cBhvr>
                                      <p:to>
                                        <p:clrVal>
                                          <a:srgbClr val="FF0000"/>
                                        </p:clrVal>
                                      </p:to>
                                    </p:set>
                                    <p:set>
                                      <p:cBhvr>
                                        <p:cTn id="19" dur="500" fill="hold"/>
                                        <p:tgtEl>
                                          <p:spTgt spid="5">
                                            <p:txEl>
                                              <p:pRg st="1" end="1"/>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grpId="0" nodeType="clickEffect">
                                  <p:stCondLst>
                                    <p:cond delay="0"/>
                                  </p:stCondLst>
                                  <p:iterate type="lt">
                                    <p:tmPct val="4000"/>
                                  </p:iterate>
                                  <p:childTnLst>
                                    <p:set>
                                      <p:cBhvr override="childStyle">
                                        <p:cTn id="23" dur="500" fill="hold"/>
                                        <p:tgtEl>
                                          <p:spTgt spid="5">
                                            <p:txEl>
                                              <p:pRg st="2" end="2"/>
                                            </p:txEl>
                                          </p:spTgt>
                                        </p:tgtEl>
                                        <p:attrNameLst>
                                          <p:attrName>style.color</p:attrName>
                                        </p:attrNameLst>
                                      </p:cBhvr>
                                      <p:to>
                                        <p:clrVal>
                                          <a:srgbClr val="FF0000"/>
                                        </p:clrVal>
                                      </p:to>
                                    </p:set>
                                    <p:set>
                                      <p:cBhvr>
                                        <p:cTn id="24" dur="500" fill="hold"/>
                                        <p:tgtEl>
                                          <p:spTgt spid="5">
                                            <p:txEl>
                                              <p:pRg st="2" end="2"/>
                                            </p:txEl>
                                          </p:spTgt>
                                        </p:tgtEl>
                                        <p:attrNameLst>
                                          <p:attrName>fillcolor</p:attrName>
                                        </p:attrNameLst>
                                      </p:cBhvr>
                                      <p:to>
                                        <p:clrVal>
                                          <a:srgbClr val="FF0000"/>
                                        </p:clrVal>
                                      </p:to>
                                    </p:set>
                                    <p:set>
                                      <p:cBhvr>
                                        <p:cTn id="25" dur="500" fill="hold"/>
                                        <p:tgtEl>
                                          <p:spTgt spid="5">
                                            <p:txEl>
                                              <p:pRg st="2" end="2"/>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0" nodeType="clickEffect">
                                  <p:stCondLst>
                                    <p:cond delay="0"/>
                                  </p:stCondLst>
                                  <p:iterate type="lt">
                                    <p:tmPct val="4000"/>
                                  </p:iterate>
                                  <p:childTnLst>
                                    <p:set>
                                      <p:cBhvr override="childStyle">
                                        <p:cTn id="29" dur="500" fill="hold"/>
                                        <p:tgtEl>
                                          <p:spTgt spid="5">
                                            <p:txEl>
                                              <p:pRg st="3" end="3"/>
                                            </p:txEl>
                                          </p:spTgt>
                                        </p:tgtEl>
                                        <p:attrNameLst>
                                          <p:attrName>style.color</p:attrName>
                                        </p:attrNameLst>
                                      </p:cBhvr>
                                      <p:to>
                                        <p:clrVal>
                                          <a:srgbClr val="FF0000"/>
                                        </p:clrVal>
                                      </p:to>
                                    </p:set>
                                    <p:set>
                                      <p:cBhvr>
                                        <p:cTn id="30" dur="500" fill="hold"/>
                                        <p:tgtEl>
                                          <p:spTgt spid="5">
                                            <p:txEl>
                                              <p:pRg st="3" end="3"/>
                                            </p:txEl>
                                          </p:spTgt>
                                        </p:tgtEl>
                                        <p:attrNameLst>
                                          <p:attrName>fillcolor</p:attrName>
                                        </p:attrNameLst>
                                      </p:cBhvr>
                                      <p:to>
                                        <p:clrVal>
                                          <a:srgbClr val="FF0000"/>
                                        </p:clrVal>
                                      </p:to>
                                    </p:set>
                                    <p:set>
                                      <p:cBhvr>
                                        <p:cTn id="31" dur="500" fill="hold"/>
                                        <p:tgtEl>
                                          <p:spTgt spid="5">
                                            <p:txEl>
                                              <p:pRg st="3" end="3"/>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grpId="0" nodeType="clickEffect">
                                  <p:stCondLst>
                                    <p:cond delay="0"/>
                                  </p:stCondLst>
                                  <p:iterate type="lt">
                                    <p:tmPct val="4000"/>
                                  </p:iterate>
                                  <p:childTnLst>
                                    <p:set>
                                      <p:cBhvr override="childStyle">
                                        <p:cTn id="35" dur="500" fill="hold"/>
                                        <p:tgtEl>
                                          <p:spTgt spid="5">
                                            <p:txEl>
                                              <p:pRg st="4" end="4"/>
                                            </p:txEl>
                                          </p:spTgt>
                                        </p:tgtEl>
                                        <p:attrNameLst>
                                          <p:attrName>style.color</p:attrName>
                                        </p:attrNameLst>
                                      </p:cBhvr>
                                      <p:to>
                                        <p:clrVal>
                                          <a:srgbClr val="FF0000"/>
                                        </p:clrVal>
                                      </p:to>
                                    </p:set>
                                    <p:set>
                                      <p:cBhvr>
                                        <p:cTn id="36" dur="500" fill="hold"/>
                                        <p:tgtEl>
                                          <p:spTgt spid="5">
                                            <p:txEl>
                                              <p:pRg st="4" end="4"/>
                                            </p:txEl>
                                          </p:spTgt>
                                        </p:tgtEl>
                                        <p:attrNameLst>
                                          <p:attrName>fillcolor</p:attrName>
                                        </p:attrNameLst>
                                      </p:cBhvr>
                                      <p:to>
                                        <p:clrVal>
                                          <a:srgbClr val="FF0000"/>
                                        </p:clrVal>
                                      </p:to>
                                    </p:set>
                                    <p:set>
                                      <p:cBhvr>
                                        <p:cTn id="37" dur="500" fill="hold"/>
                                        <p:tgtEl>
                                          <p:spTgt spid="5">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5">
                                            <p:txEl>
                                              <p:pRg st="5" end="5"/>
                                            </p:txEl>
                                          </p:spTgt>
                                        </p:tgtEl>
                                        <p:attrNameLst>
                                          <p:attrName>style.color</p:attrName>
                                        </p:attrNameLst>
                                      </p:cBhvr>
                                      <p:to>
                                        <p:clrVal>
                                          <a:srgbClr val="FF0000"/>
                                        </p:clrVal>
                                      </p:to>
                                    </p:set>
                                    <p:set>
                                      <p:cBhvr>
                                        <p:cTn id="42" dur="500" fill="hold"/>
                                        <p:tgtEl>
                                          <p:spTgt spid="5">
                                            <p:txEl>
                                              <p:pRg st="5" end="5"/>
                                            </p:txEl>
                                          </p:spTgt>
                                        </p:tgtEl>
                                        <p:attrNameLst>
                                          <p:attrName>fillcolor</p:attrName>
                                        </p:attrNameLst>
                                      </p:cBhvr>
                                      <p:to>
                                        <p:clrVal>
                                          <a:srgbClr val="FF0000"/>
                                        </p:clrVal>
                                      </p:to>
                                    </p:set>
                                    <p:set>
                                      <p:cBhvr>
                                        <p:cTn id="43" dur="500" fill="hold"/>
                                        <p:tgtEl>
                                          <p:spTgt spid="5">
                                            <p:txEl>
                                              <p:pRg st="5" end="5"/>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6" presetClass="emph" presetSubtype="0" fill="hold" grpId="0" nodeType="clickEffect">
                                  <p:stCondLst>
                                    <p:cond delay="0"/>
                                  </p:stCondLst>
                                  <p:iterate type="lt">
                                    <p:tmPct val="4000"/>
                                  </p:iterate>
                                  <p:childTnLst>
                                    <p:set>
                                      <p:cBhvr override="childStyle">
                                        <p:cTn id="47" dur="500" fill="hold"/>
                                        <p:tgtEl>
                                          <p:spTgt spid="5">
                                            <p:txEl>
                                              <p:pRg st="6" end="6"/>
                                            </p:txEl>
                                          </p:spTgt>
                                        </p:tgtEl>
                                        <p:attrNameLst>
                                          <p:attrName>style.color</p:attrName>
                                        </p:attrNameLst>
                                      </p:cBhvr>
                                      <p:to>
                                        <p:clrVal>
                                          <a:srgbClr val="FF0000"/>
                                        </p:clrVal>
                                      </p:to>
                                    </p:set>
                                    <p:set>
                                      <p:cBhvr>
                                        <p:cTn id="48" dur="500" fill="hold"/>
                                        <p:tgtEl>
                                          <p:spTgt spid="5">
                                            <p:txEl>
                                              <p:pRg st="6" end="6"/>
                                            </p:txEl>
                                          </p:spTgt>
                                        </p:tgtEl>
                                        <p:attrNameLst>
                                          <p:attrName>fillcolor</p:attrName>
                                        </p:attrNameLst>
                                      </p:cBhvr>
                                      <p:to>
                                        <p:clrVal>
                                          <a:srgbClr val="FF0000"/>
                                        </p:clrVal>
                                      </p:to>
                                    </p:set>
                                    <p:set>
                                      <p:cBhvr>
                                        <p:cTn id="49" dur="500" fill="hold"/>
                                        <p:tgtEl>
                                          <p:spTgt spid="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buFont typeface="+mj-lt"/>
              <a:buAutoNum type="arabicPeriod"/>
            </a:pPr>
            <a:r>
              <a:rPr lang="fr-FR" dirty="0" smtClean="0">
                <a:latin typeface="Times New Roman" panose="02020603050405020304" pitchFamily="18" charset="0"/>
                <a:cs typeface="Times New Roman" panose="02020603050405020304" pitchFamily="18" charset="0"/>
              </a:rPr>
              <a:t>TYPES </a:t>
            </a:r>
            <a:endParaRPr lang="fr-CA" dirty="0" smtClean="0">
              <a:latin typeface="Times New Roman" panose="02020603050405020304" pitchFamily="18" charset="0"/>
              <a:cs typeface="Times New Roman" panose="02020603050405020304" pitchFamily="18" charset="0"/>
            </a:endParaRPr>
          </a:p>
          <a:p>
            <a:r>
              <a:rPr lang="fr-CA" dirty="0" smtClean="0">
                <a:latin typeface="Times New Roman" panose="02020603050405020304" pitchFamily="18" charset="0"/>
                <a:cs typeface="Times New Roman" panose="02020603050405020304" pitchFamily="18" charset="0"/>
              </a:rPr>
              <a:t>Il </a:t>
            </a:r>
            <a:r>
              <a:rPr lang="fr-CA" dirty="0">
                <a:latin typeface="Times New Roman" panose="02020603050405020304" pitchFamily="18" charset="0"/>
                <a:cs typeface="Times New Roman" panose="02020603050405020304" pitchFamily="18" charset="0"/>
              </a:rPr>
              <a:t>n’y a pas un VIH mais des VIH, même si sous le microscope électronique tous les VIH se </a:t>
            </a:r>
            <a:r>
              <a:rPr lang="fr-CA" dirty="0" smtClean="0">
                <a:latin typeface="Times New Roman" panose="02020603050405020304" pitchFamily="18" charset="0"/>
                <a:cs typeface="Times New Roman" panose="02020603050405020304" pitchFamily="18" charset="0"/>
              </a:rPr>
              <a:t>ressemblent </a:t>
            </a:r>
          </a:p>
          <a:p>
            <a:pPr marL="0" indent="0">
              <a:buNone/>
            </a:pPr>
            <a:r>
              <a:rPr lang="fr-CA" dirty="0" smtClean="0"/>
              <a:t>                    </a:t>
            </a:r>
          </a:p>
          <a:p>
            <a:endParaRPr lang="fr-CA" dirty="0"/>
          </a:p>
        </p:txBody>
      </p:sp>
      <p:sp>
        <p:nvSpPr>
          <p:cNvPr id="3" name="Titre 2"/>
          <p:cNvSpPr>
            <a:spLocks noGrp="1"/>
          </p:cNvSpPr>
          <p:nvPr>
            <p:ph type="title"/>
          </p:nvPr>
        </p:nvSpPr>
        <p:spPr/>
        <p:txBody>
          <a:bodyPr/>
          <a:lstStyle/>
          <a:p>
            <a:pPr marL="1028700" indent="-1028700">
              <a:buFont typeface="+mj-lt"/>
              <a:buAutoNum type="romanUcPeriod" startAt="5"/>
            </a:pPr>
            <a:r>
              <a:rPr lang="fr-CA" dirty="0">
                <a:latin typeface="Times New Roman" panose="02020603050405020304" pitchFamily="18" charset="0"/>
                <a:cs typeface="Times New Roman" panose="02020603050405020304" pitchFamily="18" charset="0"/>
              </a:rPr>
              <a:t>TYPES ET ORIGINE</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2283024" y="4077072"/>
            <a:ext cx="5180816" cy="250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a:off x="1259632" y="3717032"/>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2226884" y="3429000"/>
            <a:ext cx="504056" cy="468052"/>
          </a:xfrm>
          <a:prstGeom prst="ellipse">
            <a:avLst/>
          </a:prstGeom>
          <a:solidFill>
            <a:srgbClr val="F183E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1</a:t>
            </a:r>
            <a:endParaRPr lang="fr-C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082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2">
                                            <p:txEl>
                                              <p:pRg st="1" end="1"/>
                                            </p:txEl>
                                          </p:spTgt>
                                        </p:tgtEl>
                                      </p:cBhvr>
                                    </p:animEffect>
                                    <p:animScale>
                                      <p:cBhvr>
                                        <p:cTn id="15" dur="250" autoRev="1" fill="hold"/>
                                        <p:tgtEl>
                                          <p:spTgt spid="2">
                                            <p:txEl>
                                              <p:pRg st="1" end="1"/>
                                            </p:txEl>
                                          </p:spTgt>
                                        </p:tgtEl>
                                      </p:cBhvr>
                                      <p:by x="105000" y="105000"/>
                                    </p:animScale>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additive="base">
                                        <p:cTn id="26" dur="500" fill="hold"/>
                                        <p:tgtEl>
                                          <p:spTgt spid="2050"/>
                                        </p:tgtEl>
                                        <p:attrNameLst>
                                          <p:attrName>ppt_x</p:attrName>
                                        </p:attrNameLst>
                                      </p:cBhvr>
                                      <p:tavLst>
                                        <p:tav tm="0">
                                          <p:val>
                                            <p:strVal val="#ppt_x"/>
                                          </p:val>
                                        </p:tav>
                                        <p:tav tm="100000">
                                          <p:val>
                                            <p:strVal val="#ppt_x"/>
                                          </p:val>
                                        </p:tav>
                                      </p:tavLst>
                                    </p:anim>
                                    <p:anim calcmode="lin" valueType="num">
                                      <p:cBhvr additive="base">
                                        <p:cTn id="2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07505" y="1412776"/>
            <a:ext cx="4032448" cy="5256584"/>
          </a:xfrm>
        </p:spPr>
        <p:txBody>
          <a:bodyPr>
            <a:normAutofit fontScale="92500" lnSpcReduction="20000"/>
          </a:bodyPr>
          <a:lstStyle/>
          <a:p>
            <a:pPr marL="457200" indent="-457200">
              <a:buFont typeface="+mj-lt"/>
              <a:buAutoNum type="arabicPeriod" startAt="2"/>
            </a:pPr>
            <a:r>
              <a:rPr lang="fr-FR" sz="3000" b="1" i="1" dirty="0" smtClean="0">
                <a:latin typeface="Times New Roman" panose="02020603050405020304" pitchFamily="18" charset="0"/>
                <a:cs typeface="Times New Roman" panose="02020603050405020304" pitchFamily="18" charset="0"/>
              </a:rPr>
              <a:t>Origine:</a:t>
            </a:r>
          </a:p>
          <a:p>
            <a:pPr marL="0" indent="0">
              <a:buFont typeface="Wingdings" panose="05000000000000000000" pitchFamily="2" charset="2"/>
              <a:buChar char="Ø"/>
            </a:pPr>
            <a:r>
              <a:rPr lang="fr-CA" sz="2600" dirty="0" smtClean="0">
                <a:latin typeface="Times New Roman" panose="02020603050405020304" pitchFamily="18" charset="0"/>
                <a:cs typeface="Times New Roman" panose="02020603050405020304" pitchFamily="18" charset="0"/>
              </a:rPr>
              <a:t>Les </a:t>
            </a:r>
            <a:r>
              <a:rPr lang="fr-CA" sz="2600" dirty="0">
                <a:latin typeface="Times New Roman" panose="02020603050405020304" pitchFamily="18" charset="0"/>
                <a:cs typeface="Times New Roman" panose="02020603050405020304" pitchFamily="18" charset="0"/>
              </a:rPr>
              <a:t>VIH sont plus ou moins proches les uns des autres. Sur cet arbre </a:t>
            </a:r>
            <a:r>
              <a:rPr lang="fr-CA" sz="2600" dirty="0" smtClean="0">
                <a:latin typeface="Times New Roman" panose="02020603050405020304" pitchFamily="18" charset="0"/>
                <a:cs typeface="Times New Roman" panose="02020603050405020304" pitchFamily="18" charset="0"/>
              </a:rPr>
              <a:t>(FIGURE2) apparaissent </a:t>
            </a:r>
            <a:r>
              <a:rPr lang="fr-CA" sz="2600" dirty="0">
                <a:latin typeface="Times New Roman" panose="02020603050405020304" pitchFamily="18" charset="0"/>
                <a:cs typeface="Times New Roman" panose="02020603050405020304" pitchFamily="18" charset="0"/>
              </a:rPr>
              <a:t>2 groupes génétiquement très </a:t>
            </a:r>
            <a:r>
              <a:rPr lang="fr-CA" sz="2600" dirty="0" smtClean="0">
                <a:latin typeface="Times New Roman" panose="02020603050405020304" pitchFamily="18" charset="0"/>
                <a:cs typeface="Times New Roman" panose="02020603050405020304" pitchFamily="18" charset="0"/>
              </a:rPr>
              <a:t>éloignés.</a:t>
            </a:r>
          </a:p>
          <a:p>
            <a:pPr marL="0" indent="0">
              <a:buNone/>
            </a:pPr>
            <a:endParaRPr lang="fr-CA" sz="260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Char char="Ø"/>
            </a:pPr>
            <a:r>
              <a:rPr lang="fr-CA" sz="2600" dirty="0" smtClean="0">
                <a:latin typeface="Times New Roman" panose="02020603050405020304" pitchFamily="18" charset="0"/>
                <a:cs typeface="Times New Roman" panose="02020603050405020304" pitchFamily="18" charset="0"/>
              </a:rPr>
              <a:t>Dans </a:t>
            </a:r>
            <a:r>
              <a:rPr lang="fr-CA" sz="2600" dirty="0">
                <a:latin typeface="Times New Roman" panose="02020603050405020304" pitchFamily="18" charset="0"/>
                <a:cs typeface="Times New Roman" panose="02020603050405020304" pitchFamily="18" charset="0"/>
              </a:rPr>
              <a:t>chacun des groupes, un virus humain est proche des virus identifiés chez les singes  et appelés SIV : </a:t>
            </a:r>
            <a:endParaRPr lang="fr-CA" sz="2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CA" sz="2600" dirty="0" smtClean="0">
                <a:latin typeface="Times New Roman" panose="02020603050405020304" pitchFamily="18" charset="0"/>
                <a:cs typeface="Times New Roman" panose="02020603050405020304" pitchFamily="18" charset="0"/>
              </a:rPr>
              <a:t>VIH </a:t>
            </a:r>
            <a:r>
              <a:rPr lang="fr-CA" sz="2600" dirty="0">
                <a:latin typeface="Times New Roman" panose="02020603050405020304" pitchFamily="18" charset="0"/>
                <a:cs typeface="Times New Roman" panose="02020603050405020304" pitchFamily="18" charset="0"/>
              </a:rPr>
              <a:t>1 est proche du SIV </a:t>
            </a:r>
            <a:r>
              <a:rPr lang="fr-CA" sz="2600" dirty="0" smtClean="0">
                <a:latin typeface="Times New Roman" panose="02020603050405020304" pitchFamily="18" charset="0"/>
                <a:cs typeface="Times New Roman" panose="02020603050405020304" pitchFamily="18" charset="0"/>
              </a:rPr>
              <a:t>chimpanzé.</a:t>
            </a:r>
          </a:p>
          <a:p>
            <a:pPr>
              <a:buFont typeface="Wingdings" panose="05000000000000000000" pitchFamily="2" charset="2"/>
              <a:buChar char="ü"/>
            </a:pPr>
            <a:r>
              <a:rPr lang="fr-CA" sz="2600" dirty="0" smtClean="0">
                <a:latin typeface="Times New Roman" panose="02020603050405020304" pitchFamily="18" charset="0"/>
                <a:cs typeface="Times New Roman" panose="02020603050405020304" pitchFamily="18" charset="0"/>
              </a:rPr>
              <a:t>VIH </a:t>
            </a:r>
            <a:r>
              <a:rPr lang="fr-CA" sz="2600" dirty="0">
                <a:latin typeface="Times New Roman" panose="02020603050405020304" pitchFamily="18" charset="0"/>
                <a:cs typeface="Times New Roman" panose="02020603050405020304" pitchFamily="18" charset="0"/>
              </a:rPr>
              <a:t>2 est proche du SIV </a:t>
            </a:r>
            <a:r>
              <a:rPr lang="fr-CA" sz="2600" dirty="0" smtClean="0">
                <a:latin typeface="Times New Roman" panose="02020603050405020304" pitchFamily="18" charset="0"/>
                <a:cs typeface="Times New Roman" panose="02020603050405020304" pitchFamily="18" charset="0"/>
              </a:rPr>
              <a:t>macaque.</a:t>
            </a:r>
          </a:p>
          <a:p>
            <a:pPr>
              <a:buFont typeface="Wingdings" panose="05000000000000000000" pitchFamily="2" charset="2"/>
              <a:buChar char="ü"/>
            </a:pPr>
            <a:endParaRPr lang="fr-FR" dirty="0"/>
          </a:p>
          <a:p>
            <a:pPr>
              <a:buFont typeface="Wingdings" panose="05000000000000000000" pitchFamily="2" charset="2"/>
              <a:buChar char="ü"/>
            </a:pPr>
            <a:endParaRPr lang="fr-FR" dirty="0" smtClean="0"/>
          </a:p>
          <a:p>
            <a:pPr>
              <a:buFont typeface="Wingdings" panose="05000000000000000000" pitchFamily="2" charset="2"/>
              <a:buChar char="ü"/>
            </a:pPr>
            <a:endParaRPr lang="fr-FR" dirty="0"/>
          </a:p>
          <a:p>
            <a:pPr>
              <a:buFont typeface="Wingdings" panose="05000000000000000000" pitchFamily="2" charset="2"/>
              <a:buChar char="ü"/>
            </a:pPr>
            <a:endParaRPr lang="fr-CA" dirty="0" smtClean="0"/>
          </a:p>
          <a:p>
            <a:pPr marL="0" indent="0">
              <a:buNone/>
            </a:pPr>
            <a:endParaRPr lang="fr-CA" dirty="0"/>
          </a:p>
          <a:p>
            <a:pPr>
              <a:buFont typeface="Wingdings" panose="05000000000000000000" pitchFamily="2" charset="2"/>
              <a:buChar char="ü"/>
            </a:pPr>
            <a:endParaRPr lang="fr-CA" dirty="0"/>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49000"/>
                    </a14:imgEffect>
                  </a14:imgLayer>
                </a14:imgProps>
              </a:ext>
              <a:ext uri="{28A0092B-C50C-407E-A947-70E740481C1C}">
                <a14:useLocalDpi xmlns:a14="http://schemas.microsoft.com/office/drawing/2010/main" val="0"/>
              </a:ext>
            </a:extLst>
          </a:blip>
          <a:stretch>
            <a:fillRect/>
          </a:stretch>
        </p:blipFill>
        <p:spPr>
          <a:xfrm>
            <a:off x="4139952" y="476672"/>
            <a:ext cx="5004048" cy="5544616"/>
          </a:xfrm>
          <a:prstGeom prst="rect">
            <a:avLst/>
          </a:prstGeom>
        </p:spPr>
      </p:pic>
    </p:spTree>
    <p:extLst>
      <p:ext uri="{BB962C8B-B14F-4D97-AF65-F5344CB8AC3E}">
        <p14:creationId xmlns:p14="http://schemas.microsoft.com/office/powerpoint/2010/main" val="489319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
                                            <p:txEl>
                                              <p:pRg st="3" end="3"/>
                                            </p:txEl>
                                          </p:spTgt>
                                        </p:tgtEl>
                                      </p:cBhvr>
                                    </p:animEffect>
                                    <p:animScale>
                                      <p:cBhvr>
                                        <p:cTn id="21" dur="250" autoRev="1" fill="hold"/>
                                        <p:tgtEl>
                                          <p:spTgt spid="4">
                                            <p:txEl>
                                              <p:pRg st="3" end="3"/>
                                            </p:txEl>
                                          </p:spTgt>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4">
                                            <p:txEl>
                                              <p:pRg st="4" end="4"/>
                                            </p:txEl>
                                          </p:spTgt>
                                        </p:tgtEl>
                                      </p:cBhvr>
                                    </p:animEffect>
                                    <p:animScale>
                                      <p:cBhvr>
                                        <p:cTn id="24" dur="250" autoRev="1" fill="hold"/>
                                        <p:tgtEl>
                                          <p:spTgt spid="4">
                                            <p:txEl>
                                              <p:pRg st="4" end="4"/>
                                            </p:txEl>
                                          </p:spTgt>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4">
                                            <p:txEl>
                                              <p:pRg st="5" end="5"/>
                                            </p:txEl>
                                          </p:spTgt>
                                        </p:tgtEl>
                                      </p:cBhvr>
                                    </p:animEffect>
                                    <p:animScale>
                                      <p:cBhvr>
                                        <p:cTn id="27" dur="250" autoRev="1" fill="hold"/>
                                        <p:tgtEl>
                                          <p:spTgt spid="4">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vre relié">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332</TotalTime>
  <Words>654</Words>
  <Application>Microsoft Office PowerPoint</Application>
  <PresentationFormat>Affichage à l'écran (4:3)</PresentationFormat>
  <Paragraphs>105</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Livre relié</vt:lpstr>
      <vt:lpstr>Virus d’Immunodéficience Humaine</vt:lpstr>
      <vt:lpstr>INTRODUCTION</vt:lpstr>
      <vt:lpstr>DEFINITIONS</vt:lpstr>
      <vt:lpstr>EPIDIMIOLOGIE</vt:lpstr>
      <vt:lpstr>Présentation PowerPoint</vt:lpstr>
      <vt:lpstr>Présentation PowerPoint</vt:lpstr>
      <vt:lpstr>TAXONIMIE</vt:lpstr>
      <vt:lpstr>TYPES ET ORIGINE</vt:lpstr>
      <vt:lpstr>Présentation PowerPoint</vt:lpstr>
      <vt:lpstr>Présentation PowerPoint</vt:lpstr>
      <vt:lpstr>LA STRUCTURE ET LE GENOME (Planche 3)</vt:lpstr>
      <vt:lpstr>Présentation PowerPoint</vt:lpstr>
      <vt:lpstr>CYCLE DE REPLICATION (Planche 4)</vt:lpstr>
      <vt:lpstr>Physiopathologie </vt:lpstr>
      <vt:lpstr>Mode de transmission  </vt:lpstr>
      <vt:lpstr>LE DIAGNOSTIC </vt:lpstr>
      <vt:lpstr>Présentation PowerPoint</vt:lpstr>
      <vt:lpstr>EVOLUTION DE LA MALADIE </vt:lpstr>
      <vt:lpstr>TRAITEMENT</vt:lpstr>
      <vt:lpstr>PREVENTION</vt:lpstr>
      <vt:lpstr>CONCLUSION</vt:lpstr>
      <vt:lpstr>Remerciements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d’Immunodéficience Humaine (VIH) </dc:title>
  <dc:creator>Invité</dc:creator>
  <cp:lastModifiedBy>Invité</cp:lastModifiedBy>
  <cp:revision>35</cp:revision>
  <dcterms:created xsi:type="dcterms:W3CDTF">2013-10-22T21:36:07Z</dcterms:created>
  <dcterms:modified xsi:type="dcterms:W3CDTF">2013-10-23T21:25:37Z</dcterms:modified>
</cp:coreProperties>
</file>