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33" r:id="rId3"/>
    <p:sldId id="334" r:id="rId4"/>
    <p:sldId id="259" r:id="rId5"/>
    <p:sldId id="260" r:id="rId6"/>
    <p:sldId id="261" r:id="rId7"/>
    <p:sldId id="262" r:id="rId8"/>
    <p:sldId id="263" r:id="rId9"/>
    <p:sldId id="264" r:id="rId10"/>
    <p:sldId id="278" r:id="rId11"/>
    <p:sldId id="279" r:id="rId12"/>
    <p:sldId id="280" r:id="rId13"/>
    <p:sldId id="282" r:id="rId14"/>
    <p:sldId id="281" r:id="rId15"/>
    <p:sldId id="283" r:id="rId16"/>
    <p:sldId id="284" r:id="rId17"/>
    <p:sldId id="288" r:id="rId18"/>
    <p:sldId id="289" r:id="rId19"/>
    <p:sldId id="290" r:id="rId20"/>
    <p:sldId id="291" r:id="rId21"/>
    <p:sldId id="287" r:id="rId22"/>
    <p:sldId id="293" r:id="rId23"/>
    <p:sldId id="326" r:id="rId24"/>
    <p:sldId id="330" r:id="rId25"/>
    <p:sldId id="329" r:id="rId26"/>
    <p:sldId id="327" r:id="rId27"/>
    <p:sldId id="294" r:id="rId28"/>
    <p:sldId id="295" r:id="rId29"/>
    <p:sldId id="299" r:id="rId30"/>
    <p:sldId id="304" r:id="rId31"/>
    <p:sldId id="335" r:id="rId32"/>
    <p:sldId id="312" r:id="rId33"/>
    <p:sldId id="336" r:id="rId34"/>
    <p:sldId id="296" r:id="rId35"/>
    <p:sldId id="323" r:id="rId36"/>
    <p:sldId id="298" r:id="rId37"/>
    <p:sldId id="337" r:id="rId38"/>
    <p:sldId id="338" r:id="rId39"/>
    <p:sldId id="331" r:id="rId40"/>
    <p:sldId id="319" r:id="rId41"/>
    <p:sldId id="318" r:id="rId42"/>
    <p:sldId id="300" r:id="rId43"/>
    <p:sldId id="308" r:id="rId44"/>
    <p:sldId id="309" r:id="rId45"/>
    <p:sldId id="340" r:id="rId46"/>
    <p:sldId id="341" r:id="rId47"/>
    <p:sldId id="301" r:id="rId48"/>
    <p:sldId id="310" r:id="rId49"/>
    <p:sldId id="342" r:id="rId50"/>
    <p:sldId id="343" r:id="rId51"/>
    <p:sldId id="297" r:id="rId52"/>
    <p:sldId id="313" r:id="rId53"/>
    <p:sldId id="303" r:id="rId54"/>
    <p:sldId id="324" r:id="rId55"/>
    <p:sldId id="325" r:id="rId56"/>
    <p:sldId id="305" r:id="rId57"/>
    <p:sldId id="314" r:id="rId58"/>
    <p:sldId id="315" r:id="rId59"/>
    <p:sldId id="316" r:id="rId60"/>
    <p:sldId id="339" r:id="rId61"/>
    <p:sldId id="320" r:id="rId62"/>
    <p:sldId id="321"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8870" autoAdjust="0"/>
  </p:normalViewPr>
  <p:slideViewPr>
    <p:cSldViewPr>
      <p:cViewPr varScale="1">
        <p:scale>
          <a:sx n="67" d="100"/>
          <a:sy n="67" d="100"/>
        </p:scale>
        <p:origin x="1476"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chub\Desktop\EPRD%202013\impact%20V11e.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jmscherrer\Bureau\Synthese%20tableaux%20infra%20annuel%20M12%20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lt1"/>
                </a:solidFill>
                <a:latin typeface="+mn-lt"/>
                <a:ea typeface="+mn-ea"/>
                <a:cs typeface="+mn-cs"/>
              </a:defRPr>
            </a:pPr>
            <a:r>
              <a:rPr lang="en-US" sz="2800" dirty="0" err="1" smtClean="0">
                <a:solidFill>
                  <a:schemeClr val="lt1"/>
                </a:solidFill>
                <a:latin typeface="+mn-lt"/>
                <a:ea typeface="+mn-ea"/>
                <a:cs typeface="+mn-cs"/>
              </a:rPr>
              <a:t>Hôpital</a:t>
            </a:r>
            <a:r>
              <a:rPr lang="en-US" sz="2800" baseline="0" dirty="0" smtClean="0">
                <a:solidFill>
                  <a:schemeClr val="lt1"/>
                </a:solidFill>
                <a:latin typeface="+mn-lt"/>
                <a:ea typeface="+mn-ea"/>
                <a:cs typeface="+mn-cs"/>
              </a:rPr>
              <a:t> : un </a:t>
            </a:r>
            <a:r>
              <a:rPr lang="en-US" sz="2800" baseline="0" dirty="0" err="1" smtClean="0">
                <a:solidFill>
                  <a:schemeClr val="lt1"/>
                </a:solidFill>
                <a:latin typeface="+mn-lt"/>
                <a:ea typeface="+mn-ea"/>
                <a:cs typeface="+mn-cs"/>
              </a:rPr>
              <a:t>financement</a:t>
            </a:r>
            <a:r>
              <a:rPr lang="en-US" sz="2800" baseline="0" dirty="0" smtClean="0">
                <a:solidFill>
                  <a:schemeClr val="lt1"/>
                </a:solidFill>
                <a:latin typeface="+mn-lt"/>
                <a:ea typeface="+mn-ea"/>
                <a:cs typeface="+mn-cs"/>
              </a:rPr>
              <a:t> </a:t>
            </a:r>
            <a:r>
              <a:rPr lang="en-US" sz="2800" baseline="0" dirty="0" err="1" smtClean="0">
                <a:solidFill>
                  <a:schemeClr val="lt1"/>
                </a:solidFill>
                <a:latin typeface="+mn-lt"/>
                <a:ea typeface="+mn-ea"/>
                <a:cs typeface="+mn-cs"/>
              </a:rPr>
              <a:t>essentiel</a:t>
            </a:r>
            <a:r>
              <a:rPr lang="en-US" sz="2800" baseline="0" dirty="0" smtClean="0">
                <a:solidFill>
                  <a:schemeClr val="lt1"/>
                </a:solidFill>
                <a:latin typeface="+mn-lt"/>
                <a:ea typeface="+mn-ea"/>
                <a:cs typeface="+mn-cs"/>
              </a:rPr>
              <a:t> </a:t>
            </a:r>
            <a:r>
              <a:rPr lang="en-US" sz="2800" baseline="0" dirty="0" err="1" smtClean="0">
                <a:solidFill>
                  <a:schemeClr val="lt1"/>
                </a:solidFill>
                <a:latin typeface="+mn-lt"/>
                <a:ea typeface="+mn-ea"/>
                <a:cs typeface="+mn-cs"/>
              </a:rPr>
              <a:t>assuré</a:t>
            </a:r>
            <a:r>
              <a:rPr lang="en-US" sz="2800" baseline="0" dirty="0" smtClean="0">
                <a:solidFill>
                  <a:schemeClr val="lt1"/>
                </a:solidFill>
                <a:latin typeface="+mn-lt"/>
                <a:ea typeface="+mn-ea"/>
                <a:cs typeface="+mn-cs"/>
              </a:rPr>
              <a:t> par </a:t>
            </a:r>
            <a:r>
              <a:rPr lang="en-US" sz="2800" baseline="0" dirty="0" err="1" smtClean="0">
                <a:solidFill>
                  <a:schemeClr val="lt1"/>
                </a:solidFill>
                <a:latin typeface="+mn-lt"/>
                <a:ea typeface="+mn-ea"/>
                <a:cs typeface="+mn-cs"/>
              </a:rPr>
              <a:t>l’assurance</a:t>
            </a:r>
            <a:r>
              <a:rPr lang="en-US" sz="2800" baseline="0" dirty="0" smtClean="0">
                <a:solidFill>
                  <a:schemeClr val="lt1"/>
                </a:solidFill>
                <a:latin typeface="+mn-lt"/>
                <a:ea typeface="+mn-ea"/>
                <a:cs typeface="+mn-cs"/>
              </a:rPr>
              <a:t> </a:t>
            </a:r>
            <a:r>
              <a:rPr lang="en-US" sz="2800" baseline="0" dirty="0" err="1" smtClean="0">
                <a:solidFill>
                  <a:schemeClr val="lt1"/>
                </a:solidFill>
                <a:latin typeface="+mn-lt"/>
                <a:ea typeface="+mn-ea"/>
                <a:cs typeface="+mn-cs"/>
              </a:rPr>
              <a:t>maladie</a:t>
            </a:r>
            <a:r>
              <a:rPr lang="en-US" sz="2800" baseline="0" dirty="0" smtClean="0">
                <a:solidFill>
                  <a:schemeClr val="lt1"/>
                </a:solidFill>
                <a:latin typeface="+mn-lt"/>
                <a:ea typeface="+mn-ea"/>
                <a:cs typeface="+mn-cs"/>
              </a:rPr>
              <a:t> </a:t>
            </a:r>
          </a:p>
        </c:rich>
      </c:tx>
      <c:layout>
        <c:manualLayout>
          <c:xMode val="edge"/>
          <c:yMode val="edge"/>
          <c:x val="0.13740896829692778"/>
          <c:y val="1.5991668840790473E-2"/>
        </c:manualLayout>
      </c:layout>
      <c:overlay val="0"/>
      <c:spPr>
        <a:solidFill>
          <a:srgbClr val="CC0000"/>
        </a:solidFill>
        <a:ln>
          <a:noFill/>
        </a:ln>
        <a:effectLst/>
        <a:scene3d>
          <a:camera prst="orthographicFront">
            <a:rot lat="0" lon="0" rev="0"/>
          </a:camera>
          <a:lightRig rig="freezing" dir="t">
            <a:rot lat="0" lon="0" rev="6000000"/>
          </a:lightRig>
        </a:scene3d>
        <a:sp3d contourW="12700" prstMaterial="dkEdge">
          <a:bevelT w="44450" h="25400"/>
          <a:contourClr>
            <a:schemeClr val="accent5">
              <a:shade val="30000"/>
            </a:schemeClr>
          </a:contourClr>
        </a:sp3d>
      </c:spPr>
    </c:title>
    <c:autoTitleDeleted val="0"/>
    <c:plotArea>
      <c:layout/>
      <c:pieChart>
        <c:varyColors val="1"/>
        <c:ser>
          <c:idx val="0"/>
          <c:order val="0"/>
          <c:explosion val="25"/>
          <c:dLbls>
            <c:dLbl>
              <c:idx val="0"/>
              <c:layout>
                <c:manualLayout>
                  <c:x val="3.1496410958460605E-2"/>
                  <c:y val="0.2492439978579159"/>
                </c:manualLayout>
              </c:layout>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6600">
                      <a:solidFill>
                        <a:schemeClr val="lt1"/>
                      </a:solidFill>
                      <a:latin typeface="+mn-lt"/>
                      <a:ea typeface="+mn-ea"/>
                      <a:cs typeface="+mn-cs"/>
                    </a:defRPr>
                  </a:pPr>
                  <a:endParaRPr lang="fr-FR"/>
                </a:p>
              </c:txPr>
              <c:showLegendKey val="0"/>
              <c:showVal val="0"/>
              <c:showCatName val="0"/>
              <c:showSerName val="0"/>
              <c:showPercent val="1"/>
              <c:showBubbleSize val="0"/>
              <c:extLst>
                <c:ext xmlns:c15="http://schemas.microsoft.com/office/drawing/2012/chart" uri="{CE6537A1-D6FC-4f65-9D91-7224C49458BB}"/>
              </c:extLst>
            </c:dLbl>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4400">
                    <a:solidFill>
                      <a:schemeClr val="lt1"/>
                    </a:solidFill>
                    <a:latin typeface="+mn-lt"/>
                    <a:ea typeface="+mn-ea"/>
                    <a:cs typeface="+mn-cs"/>
                  </a:defRPr>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'Feuil1 (2)'!$G$5:$G$7</c:f>
              <c:strCache>
                <c:ptCount val="3"/>
                <c:pt idx="0">
                  <c:v>Produits versés par l’assurance maladie</c:v>
                </c:pt>
                <c:pt idx="1">
                  <c:v>Autres produits de l’activité hospitalière</c:v>
                </c:pt>
                <c:pt idx="2">
                  <c:v>Autres produits</c:v>
                </c:pt>
              </c:strCache>
            </c:strRef>
          </c:cat>
          <c:val>
            <c:numRef>
              <c:f>'Feuil1 (2)'!$H$5:$H$7</c:f>
              <c:numCache>
                <c:formatCode>#,##0</c:formatCode>
                <c:ptCount val="3"/>
                <c:pt idx="0">
                  <c:v>349325000</c:v>
                </c:pt>
                <c:pt idx="1">
                  <c:v>34780000</c:v>
                </c:pt>
                <c:pt idx="2">
                  <c:v>50317000</c:v>
                </c:pt>
              </c:numCache>
            </c:numRef>
          </c:val>
        </c:ser>
        <c:ser>
          <c:idx val="1"/>
          <c:order val="1"/>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'Feuil1 (2)'!$G$5:$G$7</c:f>
              <c:strCache>
                <c:ptCount val="3"/>
                <c:pt idx="0">
                  <c:v>Produits versés par l’assurance maladie</c:v>
                </c:pt>
                <c:pt idx="1">
                  <c:v>Autres produits de l’activité hospitalière</c:v>
                </c:pt>
                <c:pt idx="2">
                  <c:v>Autres produits</c:v>
                </c:pt>
              </c:strCache>
            </c:strRef>
          </c:cat>
          <c:val>
            <c:numRef>
              <c:f>'Feuil1 (2)'!$I$5:$I$7</c:f>
              <c:numCache>
                <c:formatCode>0%</c:formatCode>
                <c:ptCount val="3"/>
                <c:pt idx="0">
                  <c:v>0.80411443251032411</c:v>
                </c:pt>
                <c:pt idx="1">
                  <c:v>8.0060402097499664E-2</c:v>
                </c:pt>
                <c:pt idx="2">
                  <c:v>0.11582516539217627</c:v>
                </c:pt>
              </c:numCache>
            </c:numRef>
          </c:val>
        </c:ser>
        <c:dLbls>
          <c:showLegendKey val="0"/>
          <c:showVal val="0"/>
          <c:showCatName val="0"/>
          <c:showSerName val="0"/>
          <c:showPercent val="1"/>
          <c:showBubbleSize val="0"/>
          <c:showLeaderLines val="1"/>
        </c:dLbls>
        <c:firstSliceAng val="211"/>
      </c:pieChart>
    </c:plotArea>
    <c:legend>
      <c:legendPos val="r"/>
      <c:overlay val="0"/>
      <c:txPr>
        <a:bodyPr/>
        <a:lstStyle/>
        <a:p>
          <a:pPr>
            <a:defRPr sz="2400"/>
          </a:pPr>
          <a:endParaRPr lang="fr-FR"/>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24674269908708E-2"/>
          <c:y val="2.2230468695299044E-2"/>
          <c:w val="0.9665506514601826"/>
          <c:h val="0.88238252064553335"/>
        </c:manualLayout>
      </c:layout>
      <c:lineChart>
        <c:grouping val="standard"/>
        <c:varyColors val="0"/>
        <c:ser>
          <c:idx val="0"/>
          <c:order val="0"/>
          <c:tx>
            <c:strRef>
              <c:f>Feuil10!$B$17</c:f>
              <c:strCache>
                <c:ptCount val="1"/>
                <c:pt idx="0">
                  <c:v>Public</c:v>
                </c:pt>
              </c:strCache>
            </c:strRef>
          </c:tx>
          <c:spPr>
            <a:ln w="66675" cap="rnd" cmpd="sng" algn="ctr">
              <a:solidFill>
                <a:schemeClr val="accent1">
                  <a:shade val="95000"/>
                  <a:satMod val="105000"/>
                </a:schemeClr>
              </a:solidFill>
              <a:round/>
            </a:ln>
            <a:effectLst/>
          </c:spPr>
          <c:marker>
            <c:symbol val="circle"/>
            <c:size val="22"/>
            <c:spPr>
              <a:solidFill>
                <a:schemeClr val="lt1"/>
              </a:solidFill>
              <a:ln>
                <a:noFill/>
              </a:ln>
              <a:effectLst/>
            </c:spPr>
          </c:marker>
          <c:dLbls>
            <c:spPr>
              <a:noFill/>
              <a:ln>
                <a:noFill/>
              </a:ln>
              <a:effectLst/>
            </c:spPr>
            <c:txPr>
              <a:bodyPr rot="-2100000" spcFirstLastPara="1" vertOverflow="ellipsis" wrap="square" lIns="38100" tIns="19050" rIns="38100" bIns="19050" anchor="ctr" anchorCtr="1">
                <a:spAutoFit/>
              </a:bodyPr>
              <a:lstStyle/>
              <a:p>
                <a:pPr>
                  <a:defRPr sz="2000" b="1" i="0" u="none" strike="noStrike" kern="1200" baseline="0">
                    <a:solidFill>
                      <a:schemeClr val="accen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Feuil10!$C$16:$G$16</c:f>
              <c:strCache>
                <c:ptCount val="5"/>
                <c:pt idx="0">
                  <c:v>2009</c:v>
                </c:pt>
                <c:pt idx="1">
                  <c:v>2010</c:v>
                </c:pt>
                <c:pt idx="2">
                  <c:v>2011</c:v>
                </c:pt>
                <c:pt idx="3">
                  <c:v>2012</c:v>
                </c:pt>
                <c:pt idx="4">
                  <c:v>2013</c:v>
                </c:pt>
              </c:strCache>
            </c:strRef>
          </c:cat>
          <c:val>
            <c:numRef>
              <c:f>Feuil10!$C$17:$G$17</c:f>
              <c:numCache>
                <c:formatCode>#,##0.00</c:formatCode>
                <c:ptCount val="5"/>
                <c:pt idx="0">
                  <c:v>1512.74</c:v>
                </c:pt>
                <c:pt idx="1">
                  <c:v>1400.84</c:v>
                </c:pt>
                <c:pt idx="2">
                  <c:v>1395.05</c:v>
                </c:pt>
                <c:pt idx="3">
                  <c:v>1394.28</c:v>
                </c:pt>
                <c:pt idx="4">
                  <c:v>1376.50531</c:v>
                </c:pt>
              </c:numCache>
            </c:numRef>
          </c:val>
          <c:smooth val="0"/>
        </c:ser>
        <c:ser>
          <c:idx val="1"/>
          <c:order val="1"/>
          <c:tx>
            <c:strRef>
              <c:f>Feuil10!$B$18</c:f>
              <c:strCache>
                <c:ptCount val="1"/>
                <c:pt idx="0">
                  <c:v>Privé</c:v>
                </c:pt>
              </c:strCache>
            </c:strRef>
          </c:tx>
          <c:spPr>
            <a:ln w="69850" cap="rnd" cmpd="sng" algn="ctr">
              <a:solidFill>
                <a:schemeClr val="accent5"/>
              </a:solidFill>
              <a:round/>
            </a:ln>
            <a:effectLst/>
          </c:spPr>
          <c:marker>
            <c:symbol val="circle"/>
            <c:size val="17"/>
            <c:spPr>
              <a:solidFill>
                <a:schemeClr val="lt1"/>
              </a:solidFill>
              <a:ln>
                <a:noFill/>
              </a:ln>
              <a:effectLst/>
            </c:spPr>
          </c:marker>
          <c:dLbls>
            <c:spPr>
              <a:noFill/>
              <a:ln>
                <a:noFill/>
              </a:ln>
              <a:effectLst/>
            </c:spPr>
            <c:txPr>
              <a:bodyPr rot="-2100000" spcFirstLastPara="1" vertOverflow="ellipsis" wrap="square" lIns="38100" tIns="19050" rIns="38100" bIns="19050" anchor="ctr" anchorCtr="1">
                <a:spAutoFit/>
              </a:bodyPr>
              <a:lstStyle/>
              <a:p>
                <a:pPr>
                  <a:defRPr sz="2000" b="1" i="0" u="none" strike="noStrike" kern="1200" baseline="0">
                    <a:solidFill>
                      <a:schemeClr val="accent2"/>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Feuil10!$C$16:$G$16</c:f>
              <c:strCache>
                <c:ptCount val="5"/>
                <c:pt idx="0">
                  <c:v>2009</c:v>
                </c:pt>
                <c:pt idx="1">
                  <c:v>2010</c:v>
                </c:pt>
                <c:pt idx="2">
                  <c:v>2011</c:v>
                </c:pt>
                <c:pt idx="3">
                  <c:v>2012</c:v>
                </c:pt>
                <c:pt idx="4">
                  <c:v>2013</c:v>
                </c:pt>
              </c:strCache>
            </c:strRef>
          </c:cat>
          <c:val>
            <c:numRef>
              <c:f>Feuil10!$C$18:$G$18</c:f>
              <c:numCache>
                <c:formatCode>#,##0.00</c:formatCode>
                <c:ptCount val="5"/>
                <c:pt idx="0">
                  <c:v>993.45</c:v>
                </c:pt>
                <c:pt idx="1">
                  <c:v>898.9</c:v>
                </c:pt>
                <c:pt idx="2">
                  <c:v>827.81</c:v>
                </c:pt>
                <c:pt idx="3">
                  <c:v>791.48</c:v>
                </c:pt>
                <c:pt idx="4">
                  <c:v>786.36804500000005</c:v>
                </c:pt>
              </c:numCache>
            </c:numRef>
          </c:val>
          <c:smooth val="0"/>
        </c:ser>
        <c:dLbls>
          <c:dLblPos val="ctr"/>
          <c:showLegendKey val="0"/>
          <c:showVal val="1"/>
          <c:showCatName val="0"/>
          <c:showSerName val="0"/>
          <c:showPercent val="0"/>
          <c:showBubbleSize val="0"/>
        </c:dLbls>
        <c:marker val="1"/>
        <c:smooth val="0"/>
        <c:axId val="328348464"/>
        <c:axId val="329096120"/>
      </c:lineChart>
      <c:catAx>
        <c:axId val="3283484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fr-FR"/>
          </a:p>
        </c:txPr>
        <c:crossAx val="329096120"/>
        <c:crosses val="autoZero"/>
        <c:auto val="1"/>
        <c:lblAlgn val="ctr"/>
        <c:lblOffset val="100"/>
        <c:noMultiLvlLbl val="0"/>
      </c:catAx>
      <c:valAx>
        <c:axId val="329096120"/>
        <c:scaling>
          <c:orientation val="minMax"/>
          <c:max val="1600"/>
          <c:min val="750"/>
        </c:scaling>
        <c:delete val="1"/>
        <c:axPos val="l"/>
        <c:numFmt formatCode="#,##0.00" sourceLinked="1"/>
        <c:majorTickMark val="none"/>
        <c:minorTickMark val="none"/>
        <c:tickLblPos val="nextTo"/>
        <c:crossAx val="328348464"/>
        <c:crosses val="autoZero"/>
        <c:crossBetween val="between"/>
      </c:valAx>
      <c:spPr>
        <a:noFill/>
        <a:ln>
          <a:noFill/>
        </a:ln>
        <a:effectLst/>
      </c:spPr>
    </c:plotArea>
    <c:legend>
      <c:legendPos val="b"/>
      <c:layout>
        <c:manualLayout>
          <c:xMode val="edge"/>
          <c:yMode val="edge"/>
          <c:x val="0.57644840228480365"/>
          <c:y val="0.67428162327932673"/>
          <c:w val="0.40509914607189246"/>
          <c:h val="8.118322107238380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manualLayout>
          <c:layoutTarget val="inner"/>
          <c:xMode val="edge"/>
          <c:yMode val="edge"/>
          <c:x val="3.8865269784388472E-2"/>
          <c:y val="0.14302800919167569"/>
          <c:w val="0.84013510216651444"/>
          <c:h val="0.82564234854332563"/>
        </c:manualLayout>
      </c:layout>
      <c:scatterChart>
        <c:scatterStyle val="lineMarker"/>
        <c:varyColors val="0"/>
        <c:ser>
          <c:idx val="0"/>
          <c:order val="0"/>
          <c:spPr>
            <a:ln w="66675">
              <a:noFill/>
            </a:ln>
          </c:spPr>
          <c:dLbls>
            <c:dLbl>
              <c:idx val="0"/>
              <c:layout>
                <c:manualLayout>
                  <c:x val="7.1047957371225632E-3"/>
                  <c:y val="3.1446540880503207E-2"/>
                </c:manualLayout>
              </c:layout>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chemeClr val="lt1"/>
                      </a:solidFill>
                      <a:latin typeface="+mn-lt"/>
                      <a:ea typeface="+mn-ea"/>
                      <a:cs typeface="+mn-cs"/>
                    </a:defRPr>
                  </a:pPr>
                  <a:endParaRPr lang="fr-FR"/>
                </a:p>
              </c:txPr>
              <c:showLegendKey val="0"/>
              <c:showVal val="1"/>
              <c:showCatName val="1"/>
              <c:showSerName val="0"/>
              <c:showPercent val="0"/>
              <c:showBubbleSize val="0"/>
              <c:extLst>
                <c:ext xmlns:c15="http://schemas.microsoft.com/office/drawing/2012/chart" uri="{CE6537A1-D6FC-4f65-9D91-7224C49458BB}"/>
              </c:extLst>
            </c:dLbl>
            <c:dLbl>
              <c:idx val="37"/>
              <c:layout>
                <c:manualLayout>
                  <c:x val="0"/>
                  <c:y val="8.17610062893082E-2"/>
                </c:manualLayout>
              </c:layout>
              <c:tx>
                <c:rich>
                  <a:bodyPr/>
                  <a:lstStyle/>
                  <a:p>
                    <a:pPr>
                      <a:defRPr>
                        <a:solidFill>
                          <a:schemeClr val="lt1"/>
                        </a:solidFill>
                        <a:latin typeface="+mn-lt"/>
                        <a:ea typeface="+mn-ea"/>
                        <a:cs typeface="+mn-cs"/>
                      </a:defRPr>
                    </a:pPr>
                    <a:r>
                      <a:rPr lang="en-US">
                        <a:solidFill>
                          <a:schemeClr val="lt1"/>
                        </a:solidFill>
                        <a:latin typeface="+mn-lt"/>
                        <a:ea typeface="+mn-ea"/>
                        <a:cs typeface="+mn-cs"/>
                      </a:rPr>
                      <a:t>USP;36,9%; 26,25%</a:t>
                    </a:r>
                  </a:p>
                </c:rich>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showLegendKey val="0"/>
              <c:showVal val="1"/>
              <c:showCatName val="1"/>
              <c:showSerName val="0"/>
              <c:showPercent val="0"/>
              <c:showBubbleSize val="0"/>
              <c:extLst>
                <c:ext xmlns:c15="http://schemas.microsoft.com/office/drawing/2012/chart" uri="{CE6537A1-D6FC-4f65-9D91-7224C49458BB}"/>
              </c:extLst>
            </c:dLbl>
            <c:dLbl>
              <c:idx val="38"/>
              <c:layout>
                <c:manualLayout>
                  <c:x val="-0.15393742744856734"/>
                  <c:y val="0.10377358490566053"/>
                </c:manualLayout>
              </c:layout>
              <c:tx>
                <c:rich>
                  <a:bodyPr/>
                  <a:lstStyle/>
                  <a:p>
                    <a:pPr>
                      <a:defRPr>
                        <a:solidFill>
                          <a:schemeClr val="lt1"/>
                        </a:solidFill>
                        <a:latin typeface="+mn-lt"/>
                        <a:ea typeface="+mn-ea"/>
                        <a:cs typeface="+mn-cs"/>
                      </a:defRPr>
                    </a:pPr>
                    <a:r>
                      <a:rPr lang="fr-FR">
                        <a:solidFill>
                          <a:schemeClr val="lt1"/>
                        </a:solidFill>
                        <a:latin typeface="+mn-lt"/>
                        <a:ea typeface="+mn-ea"/>
                        <a:cs typeface="+mn-cs"/>
                      </a:rPr>
                      <a:t>Traitement</a:t>
                    </a:r>
                    <a:r>
                      <a:rPr lang="fr-FR" baseline="0">
                        <a:solidFill>
                          <a:schemeClr val="lt1"/>
                        </a:solidFill>
                        <a:latin typeface="+mn-lt"/>
                        <a:ea typeface="+mn-ea"/>
                        <a:cs typeface="+mn-cs"/>
                      </a:rPr>
                      <a:t> de la douleur;</a:t>
                    </a:r>
                    <a:r>
                      <a:rPr lang="fr-FR">
                        <a:solidFill>
                          <a:schemeClr val="lt1"/>
                        </a:solidFill>
                        <a:latin typeface="+mn-lt"/>
                        <a:ea typeface="+mn-ea"/>
                        <a:cs typeface="+mn-cs"/>
                      </a:rPr>
                      <a:t>71,3%; 51,30%</a:t>
                    </a:r>
                  </a:p>
                </c:rich>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Pos val="r"/>
              <c:showLegendKey val="0"/>
              <c:showVal val="1"/>
              <c:showCatName val="1"/>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'nuage pts'!$AE$5:$AE$43</c:f>
              <c:numCache>
                <c:formatCode>0.0%</c:formatCode>
                <c:ptCount val="39"/>
                <c:pt idx="0">
                  <c:v>-0.30499075785582291</c:v>
                </c:pt>
                <c:pt idx="1">
                  <c:v>-0.15398320183252762</c:v>
                </c:pt>
                <c:pt idx="2">
                  <c:v>-9.6842105263157896E-2</c:v>
                </c:pt>
                <c:pt idx="3">
                  <c:v>-7.8476630121177227E-2</c:v>
                </c:pt>
                <c:pt idx="4">
                  <c:v>-6.46808510638298E-2</c:v>
                </c:pt>
                <c:pt idx="5">
                  <c:v>-3.9800995024875677E-2</c:v>
                </c:pt>
                <c:pt idx="6">
                  <c:v>-3.9123683499864996E-2</c:v>
                </c:pt>
                <c:pt idx="7">
                  <c:v>-3.5790112223233278E-2</c:v>
                </c:pt>
                <c:pt idx="8">
                  <c:v>-2.9323481874855683E-2</c:v>
                </c:pt>
                <c:pt idx="9">
                  <c:v>-2.6237671167289131E-2</c:v>
                </c:pt>
                <c:pt idx="10">
                  <c:v>-1.8445322793148894E-2</c:v>
                </c:pt>
                <c:pt idx="11">
                  <c:v>-8.4219858156028508E-3</c:v>
                </c:pt>
                <c:pt idx="12">
                  <c:v>-2.8838231255149701E-3</c:v>
                </c:pt>
                <c:pt idx="13">
                  <c:v>3.1940377961139255E-3</c:v>
                </c:pt>
                <c:pt idx="14">
                  <c:v>5.1813471502590754E-3</c:v>
                </c:pt>
                <c:pt idx="15">
                  <c:v>1.0765757944087533E-2</c:v>
                </c:pt>
                <c:pt idx="16">
                  <c:v>1.1771000535045489E-2</c:v>
                </c:pt>
                <c:pt idx="17">
                  <c:v>1.6166281755196309E-2</c:v>
                </c:pt>
                <c:pt idx="18">
                  <c:v>2.1420518602029353E-2</c:v>
                </c:pt>
                <c:pt idx="19">
                  <c:v>2.8210116731517527E-2</c:v>
                </c:pt>
                <c:pt idx="20">
                  <c:v>2.9268292682926862E-2</c:v>
                </c:pt>
                <c:pt idx="21">
                  <c:v>3.3446437227338831E-2</c:v>
                </c:pt>
                <c:pt idx="22">
                  <c:v>3.5272277227722824E-2</c:v>
                </c:pt>
                <c:pt idx="23">
                  <c:v>5.0769538277033829E-2</c:v>
                </c:pt>
                <c:pt idx="24">
                  <c:v>7.2591289045314644E-2</c:v>
                </c:pt>
                <c:pt idx="25">
                  <c:v>7.8389261744966507E-2</c:v>
                </c:pt>
                <c:pt idx="26">
                  <c:v>9.8841508503820674E-2</c:v>
                </c:pt>
                <c:pt idx="27">
                  <c:v>9.9173553719008253E-2</c:v>
                </c:pt>
                <c:pt idx="28">
                  <c:v>0.10650887573964497</c:v>
                </c:pt>
                <c:pt idx="29">
                  <c:v>0.11603650586701447</c:v>
                </c:pt>
                <c:pt idx="30">
                  <c:v>0.13354700854700874</c:v>
                </c:pt>
                <c:pt idx="31">
                  <c:v>0.13674732695554306</c:v>
                </c:pt>
                <c:pt idx="32">
                  <c:v>0.15566563467492273</c:v>
                </c:pt>
                <c:pt idx="33">
                  <c:v>0.15920096852300253</c:v>
                </c:pt>
                <c:pt idx="34">
                  <c:v>0.17821782178217838</c:v>
                </c:pt>
                <c:pt idx="35">
                  <c:v>0.2100000000000001</c:v>
                </c:pt>
                <c:pt idx="36">
                  <c:v>0.27586206896551752</c:v>
                </c:pt>
                <c:pt idx="37">
                  <c:v>0.36923076923076953</c:v>
                </c:pt>
                <c:pt idx="38">
                  <c:v>0.7133550488599345</c:v>
                </c:pt>
              </c:numCache>
            </c:numRef>
          </c:xVal>
          <c:yVal>
            <c:numRef>
              <c:f>'nuage pts'!$AF$5:$AF$43</c:f>
              <c:numCache>
                <c:formatCode>0.00%</c:formatCode>
                <c:ptCount val="39"/>
                <c:pt idx="0">
                  <c:v>-0.12691251908728821</c:v>
                </c:pt>
                <c:pt idx="1">
                  <c:v>2.8120902166800577E-2</c:v>
                </c:pt>
                <c:pt idx="2">
                  <c:v>-1.7184959528946289E-2</c:v>
                </c:pt>
                <c:pt idx="3">
                  <c:v>4.350299527677242E-2</c:v>
                </c:pt>
                <c:pt idx="4">
                  <c:v>-9.3606494337504037E-2</c:v>
                </c:pt>
                <c:pt idx="5">
                  <c:v>4.7781891682673584E-2</c:v>
                </c:pt>
                <c:pt idx="6">
                  <c:v>-0.10297095239987901</c:v>
                </c:pt>
                <c:pt idx="7">
                  <c:v>-1.5730823185362501E-2</c:v>
                </c:pt>
                <c:pt idx="8">
                  <c:v>-3.0677523329070443E-2</c:v>
                </c:pt>
                <c:pt idx="9">
                  <c:v>-5.5822769936350283E-2</c:v>
                </c:pt>
                <c:pt idx="10">
                  <c:v>0.11235824566317357</c:v>
                </c:pt>
                <c:pt idx="11">
                  <c:v>0.11499465657626612</c:v>
                </c:pt>
                <c:pt idx="12">
                  <c:v>-1.3166733920719003E-2</c:v>
                </c:pt>
                <c:pt idx="13">
                  <c:v>7.1920416431682704E-2</c:v>
                </c:pt>
                <c:pt idx="14">
                  <c:v>-4.5450650781764496E-2</c:v>
                </c:pt>
                <c:pt idx="15">
                  <c:v>-1.6068751971792881E-2</c:v>
                </c:pt>
                <c:pt idx="16">
                  <c:v>-2.7256655874109987E-2</c:v>
                </c:pt>
                <c:pt idx="17">
                  <c:v>-5.2959439174181083E-2</c:v>
                </c:pt>
                <c:pt idx="18">
                  <c:v>-2.5755187709302831E-2</c:v>
                </c:pt>
                <c:pt idx="19">
                  <c:v>-2.6886608606241029E-2</c:v>
                </c:pt>
                <c:pt idx="20">
                  <c:v>-4.4690132411445331E-3</c:v>
                </c:pt>
                <c:pt idx="21">
                  <c:v>-1.3240649792614063E-2</c:v>
                </c:pt>
                <c:pt idx="22">
                  <c:v>-4.2481796802289799E-2</c:v>
                </c:pt>
                <c:pt idx="23">
                  <c:v>4.2045520130797161E-2</c:v>
                </c:pt>
                <c:pt idx="24">
                  <c:v>-6.2953190981709498E-2</c:v>
                </c:pt>
                <c:pt idx="25">
                  <c:v>7.3665963657898903E-2</c:v>
                </c:pt>
                <c:pt idx="26">
                  <c:v>0.13439537406298163</c:v>
                </c:pt>
                <c:pt idx="27">
                  <c:v>3.7590063003141952E-2</c:v>
                </c:pt>
                <c:pt idx="28">
                  <c:v>0.22291558001218112</c:v>
                </c:pt>
                <c:pt idx="29">
                  <c:v>0.1165494738072532</c:v>
                </c:pt>
                <c:pt idx="30">
                  <c:v>0.1449546180548035</c:v>
                </c:pt>
                <c:pt idx="31">
                  <c:v>0.15630738643386607</c:v>
                </c:pt>
                <c:pt idx="32">
                  <c:v>6.6851946473127519E-2</c:v>
                </c:pt>
                <c:pt idx="33">
                  <c:v>5.4372364853178111E-2</c:v>
                </c:pt>
                <c:pt idx="34">
                  <c:v>5.6167833656833088E-2</c:v>
                </c:pt>
                <c:pt idx="35">
                  <c:v>0.20242930959523292</c:v>
                </c:pt>
                <c:pt idx="36">
                  <c:v>0.19782599670891943</c:v>
                </c:pt>
                <c:pt idx="37">
                  <c:v>0.2625397267698199</c:v>
                </c:pt>
                <c:pt idx="38">
                  <c:v>0.51302748629723149</c:v>
                </c:pt>
              </c:numCache>
            </c:numRef>
          </c:yVal>
          <c:smooth val="0"/>
        </c:ser>
        <c:dLbls>
          <c:showLegendKey val="0"/>
          <c:showVal val="0"/>
          <c:showCatName val="0"/>
          <c:showSerName val="0"/>
          <c:showPercent val="0"/>
          <c:showBubbleSize val="0"/>
        </c:dLbls>
        <c:axId val="329096904"/>
        <c:axId val="329097296"/>
      </c:scatterChart>
      <c:valAx>
        <c:axId val="329096904"/>
        <c:scaling>
          <c:orientation val="minMax"/>
        </c:scaling>
        <c:delete val="0"/>
        <c:axPos val="t"/>
        <c:majorGridlines/>
        <c:title>
          <c:tx>
            <c:rich>
              <a:bodyPr/>
              <a:lstStyle/>
              <a:p>
                <a:pPr>
                  <a:defRPr/>
                </a:pPr>
                <a:r>
                  <a:rPr lang="fr-FR"/>
                  <a:t>Evolution activité</a:t>
                </a:r>
              </a:p>
            </c:rich>
          </c:tx>
          <c:overlay val="0"/>
        </c:title>
        <c:numFmt formatCode="0.0%" sourceLinked="1"/>
        <c:majorTickMark val="none"/>
        <c:minorTickMark val="none"/>
        <c:tickLblPos val="nextTo"/>
        <c:crossAx val="329097296"/>
        <c:crosses val="max"/>
        <c:crossBetween val="midCat"/>
      </c:valAx>
      <c:valAx>
        <c:axId val="329097296"/>
        <c:scaling>
          <c:orientation val="minMax"/>
        </c:scaling>
        <c:delete val="0"/>
        <c:axPos val="r"/>
        <c:majorGridlines/>
        <c:title>
          <c:tx>
            <c:rich>
              <a:bodyPr/>
              <a:lstStyle/>
              <a:p>
                <a:pPr>
                  <a:defRPr/>
                </a:pPr>
                <a:r>
                  <a:rPr lang="en-US"/>
                  <a:t>Evolution du chiffre d'affaires</a:t>
                </a:r>
              </a:p>
            </c:rich>
          </c:tx>
          <c:overlay val="0"/>
        </c:title>
        <c:numFmt formatCode="0.00%" sourceLinked="1"/>
        <c:majorTickMark val="none"/>
        <c:minorTickMark val="none"/>
        <c:tickLblPos val="nextTo"/>
        <c:crossAx val="329096904"/>
        <c:crosses val="max"/>
        <c:crossBetween val="midCat"/>
      </c:valAx>
    </c:plotArea>
    <c:plotVisOnly val="1"/>
    <c:dispBlanksAs val="gap"/>
    <c:showDLblsOverMax val="0"/>
  </c:chart>
  <c:spPr>
    <a:solidFill>
      <a:schemeClr val="bg1"/>
    </a:solidFill>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0.65789</cdr:x>
      <cdr:y>0.82558</cdr:y>
    </cdr:from>
    <cdr:to>
      <cdr:x>0.98246</cdr:x>
      <cdr:y>0.96512</cdr:y>
    </cdr:to>
    <cdr:sp macro="" textlink="">
      <cdr:nvSpPr>
        <cdr:cNvPr id="2" name="ZoneTexte 1"/>
        <cdr:cNvSpPr txBox="1"/>
      </cdr:nvSpPr>
      <cdr:spPr>
        <a:xfrm xmlns:a="http://schemas.openxmlformats.org/drawingml/2006/main">
          <a:off x="5400600" y="5112568"/>
          <a:ext cx="2664296" cy="864096"/>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fr-FR" sz="1600" b="1" u="sng" dirty="0" smtClean="0"/>
            <a:t>Structure des recettes du CHRU de BESANCON</a:t>
          </a:r>
        </a:p>
        <a:p xmlns:a="http://schemas.openxmlformats.org/drawingml/2006/main">
          <a:pPr algn="ctr"/>
          <a:r>
            <a:rPr lang="fr-FR" sz="1600" b="1" u="sng" dirty="0" smtClean="0"/>
            <a:t>350 M€ sur 435 M€</a:t>
          </a:r>
          <a:endParaRPr lang="fr-FR" sz="1600" b="1" u="sng" dirty="0"/>
        </a:p>
      </cdr:txBody>
    </cdr:sp>
  </cdr:relSizeAnchor>
  <cdr:relSizeAnchor xmlns:cdr="http://schemas.openxmlformats.org/drawingml/2006/chartDrawing">
    <cdr:from>
      <cdr:x>0.54386</cdr:x>
      <cdr:y>0.7907</cdr:y>
    </cdr:from>
    <cdr:to>
      <cdr:x>0.64912</cdr:x>
      <cdr:y>0.88371</cdr:y>
    </cdr:to>
    <cdr:cxnSp macro="">
      <cdr:nvCxnSpPr>
        <cdr:cNvPr id="4" name="Connecteur droit avec flèche 3"/>
        <cdr:cNvCxnSpPr/>
      </cdr:nvCxnSpPr>
      <cdr:spPr>
        <a:xfrm xmlns:a="http://schemas.openxmlformats.org/drawingml/2006/main" flipH="1" flipV="1">
          <a:off x="4464496" y="4896544"/>
          <a:ext cx="864096" cy="576016"/>
        </a:xfrm>
        <a:prstGeom xmlns:a="http://schemas.openxmlformats.org/drawingml/2006/main" prst="straightConnector1">
          <a:avLst/>
        </a:prstGeom>
        <a:ln xmlns:a="http://schemas.openxmlformats.org/drawingml/2006/main" w="50800">
          <a:tailEnd type="arrow"/>
        </a:ln>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0.31429</cdr:x>
      <cdr:y>0.7619</cdr:y>
    </cdr:from>
    <cdr:to>
      <cdr:x>0.87619</cdr:x>
      <cdr:y>0.96825</cdr:y>
    </cdr:to>
    <cdr:sp macro="" textlink="">
      <cdr:nvSpPr>
        <cdr:cNvPr id="2" name="Rectangle 1"/>
        <cdr:cNvSpPr/>
      </cdr:nvSpPr>
      <cdr:spPr>
        <a:xfrm xmlns:a="http://schemas.openxmlformats.org/drawingml/2006/main">
          <a:off x="2357454" y="3429024"/>
          <a:ext cx="4214842" cy="928694"/>
        </a:xfrm>
        <a:prstGeom xmlns:a="http://schemas.openxmlformats.org/drawingml/2006/main" prst="rect">
          <a:avLst/>
        </a:prstGeom>
        <a:solidFill xmlns:a="http://schemas.openxmlformats.org/drawingml/2006/main">
          <a:schemeClr val="accent6">
            <a:lumMod val="75000"/>
            <a:alpha val="2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0.0381</cdr:x>
      <cdr:y>0.14286</cdr:y>
    </cdr:from>
    <cdr:to>
      <cdr:x>0.31429</cdr:x>
      <cdr:y>0.7619</cdr:y>
    </cdr:to>
    <cdr:sp macro="" textlink="">
      <cdr:nvSpPr>
        <cdr:cNvPr id="3" name="Rectangle 2"/>
        <cdr:cNvSpPr/>
      </cdr:nvSpPr>
      <cdr:spPr>
        <a:xfrm xmlns:a="http://schemas.openxmlformats.org/drawingml/2006/main">
          <a:off x="285753" y="642955"/>
          <a:ext cx="2071702" cy="2786048"/>
        </a:xfrm>
        <a:prstGeom xmlns:a="http://schemas.openxmlformats.org/drawingml/2006/main" prst="rect">
          <a:avLst/>
        </a:prstGeom>
        <a:solidFill xmlns:a="http://schemas.openxmlformats.org/drawingml/2006/main">
          <a:schemeClr val="tx2">
            <a:lumMod val="60000"/>
            <a:lumOff val="40000"/>
            <a:alpha val="2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0.31429</cdr:x>
      <cdr:y>0.14286</cdr:y>
    </cdr:from>
    <cdr:to>
      <cdr:x>0.87618</cdr:x>
      <cdr:y>0.7619</cdr:y>
    </cdr:to>
    <cdr:sp macro="" textlink="">
      <cdr:nvSpPr>
        <cdr:cNvPr id="4" name="Rectangle 3"/>
        <cdr:cNvSpPr/>
      </cdr:nvSpPr>
      <cdr:spPr>
        <a:xfrm xmlns:a="http://schemas.openxmlformats.org/drawingml/2006/main">
          <a:off x="2357454" y="642942"/>
          <a:ext cx="4214778" cy="2786048"/>
        </a:xfrm>
        <a:prstGeom xmlns:a="http://schemas.openxmlformats.org/drawingml/2006/main" prst="rect">
          <a:avLst/>
        </a:prstGeom>
        <a:solidFill xmlns:a="http://schemas.openxmlformats.org/drawingml/2006/main">
          <a:schemeClr val="accent3">
            <a:lumMod val="75000"/>
            <a:alpha val="2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fr-FR"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D59FA-A6D0-43D1-9F74-30AF3E6F4158}" type="datetimeFigureOut">
              <a:rPr lang="fr-FR" smtClean="0"/>
              <a:pPr/>
              <a:t>10/09/2013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2E5ECD-95CC-4A75-A801-42AB93698158}" type="slidenum">
              <a:rPr lang="fr-FR" smtClean="0"/>
              <a:pPr/>
              <a:t>‹N°›</a:t>
            </a:fld>
            <a:endParaRPr lang="fr-FR"/>
          </a:p>
        </p:txBody>
      </p:sp>
    </p:spTree>
    <p:extLst>
      <p:ext uri="{BB962C8B-B14F-4D97-AF65-F5344CB8AC3E}">
        <p14:creationId xmlns:p14="http://schemas.microsoft.com/office/powerpoint/2010/main" val="2963075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4E208-AA7D-4B4E-B3B6-F9AC7081E005}" type="slidenum">
              <a:rPr lang="fr-FR"/>
              <a:pPr/>
              <a:t>4</a:t>
            </a:fld>
            <a:endParaRPr lang="fr-FR"/>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pPr>
              <a:lnSpc>
                <a:spcPct val="80000"/>
              </a:lnSpc>
            </a:pPr>
            <a:r>
              <a:rPr lang="fr-FR" sz="800"/>
              <a:t>Concernant le contexte au sein duquel s’inscrivent les réformes du Plan Hôpital 2007, arrêtons-nous tout d’abord sur un état des lieux, autrement dit sur les forces et les faiblesses de l’hôpital aujourd’hui.</a:t>
            </a:r>
          </a:p>
          <a:p>
            <a:pPr>
              <a:lnSpc>
                <a:spcPct val="80000"/>
              </a:lnSpc>
            </a:pPr>
            <a:endParaRPr lang="fr-FR" sz="800"/>
          </a:p>
          <a:p>
            <a:pPr>
              <a:lnSpc>
                <a:spcPct val="80000"/>
              </a:lnSpc>
              <a:spcBef>
                <a:spcPct val="0"/>
              </a:spcBef>
            </a:pPr>
            <a:r>
              <a:rPr lang="fr-FR" sz="800" b="1"/>
              <a:t>L’hôpital a de solides atouts</a:t>
            </a:r>
            <a:r>
              <a:rPr lang="fr-FR" sz="800"/>
              <a:t> </a:t>
            </a:r>
            <a:r>
              <a:rPr lang="fr-FR" sz="800" b="1"/>
              <a:t>:</a:t>
            </a:r>
          </a:p>
          <a:p>
            <a:pPr>
              <a:lnSpc>
                <a:spcPct val="80000"/>
              </a:lnSpc>
              <a:spcBef>
                <a:spcPct val="0"/>
              </a:spcBef>
            </a:pPr>
            <a:r>
              <a:rPr lang="fr-FR" sz="800"/>
              <a:t>- L’accès aux soins sans discrimination. </a:t>
            </a:r>
          </a:p>
          <a:p>
            <a:pPr>
              <a:lnSpc>
                <a:spcPct val="80000"/>
              </a:lnSpc>
              <a:spcBef>
                <a:spcPct val="0"/>
              </a:spcBef>
            </a:pPr>
            <a:r>
              <a:rPr lang="fr-FR" sz="800"/>
              <a:t>- Le professionnalisme des équipes médicales et soignantes.</a:t>
            </a:r>
          </a:p>
          <a:p>
            <a:pPr>
              <a:lnSpc>
                <a:spcPct val="80000"/>
              </a:lnSpc>
              <a:spcBef>
                <a:spcPct val="0"/>
              </a:spcBef>
            </a:pPr>
            <a:r>
              <a:rPr lang="fr-FR" sz="800"/>
              <a:t>- L’excellence de certaines disciplines.</a:t>
            </a:r>
          </a:p>
          <a:p>
            <a:pPr>
              <a:lnSpc>
                <a:spcPct val="80000"/>
              </a:lnSpc>
              <a:spcBef>
                <a:spcPct val="0"/>
              </a:spcBef>
            </a:pPr>
            <a:r>
              <a:rPr lang="fr-FR" sz="800"/>
              <a:t>- De nombreux services qui font référence au plan international.</a:t>
            </a:r>
          </a:p>
          <a:p>
            <a:pPr>
              <a:lnSpc>
                <a:spcPct val="80000"/>
              </a:lnSpc>
              <a:spcBef>
                <a:spcPct val="0"/>
              </a:spcBef>
            </a:pPr>
            <a:r>
              <a:rPr lang="fr-FR" sz="800"/>
              <a:t>- L’amélioration continue de la qualité, de la sécurité et de l’évaluation, l’établissement de relations contractuelles avec les ARH…</a:t>
            </a:r>
          </a:p>
          <a:p>
            <a:pPr>
              <a:lnSpc>
                <a:spcPct val="80000"/>
              </a:lnSpc>
              <a:spcBef>
                <a:spcPct val="0"/>
              </a:spcBef>
            </a:pPr>
            <a:r>
              <a:rPr lang="fr-FR" sz="800"/>
              <a:t>- Et, bien sûr, la confiance de la population dans son système de santé et ses établissements.</a:t>
            </a:r>
          </a:p>
          <a:p>
            <a:pPr>
              <a:lnSpc>
                <a:spcPct val="80000"/>
              </a:lnSpc>
              <a:spcBef>
                <a:spcPct val="0"/>
              </a:spcBef>
            </a:pPr>
            <a:r>
              <a:rPr lang="fr-FR" sz="800" b="1"/>
              <a:t>Tous ces atouts indiquent que quelles que soient les difficultés actuelles du système hospitalier : </a:t>
            </a:r>
          </a:p>
          <a:p>
            <a:pPr>
              <a:lnSpc>
                <a:spcPct val="80000"/>
              </a:lnSpc>
              <a:spcBef>
                <a:spcPct val="0"/>
              </a:spcBef>
            </a:pPr>
            <a:r>
              <a:rPr lang="fr-FR" sz="800" b="1"/>
              <a:t>- ce n’est pas la pratique médicale qui est en cause, mais l’organisation de l’hôpital. </a:t>
            </a:r>
          </a:p>
          <a:p>
            <a:pPr>
              <a:lnSpc>
                <a:spcPct val="80000"/>
              </a:lnSpc>
              <a:spcBef>
                <a:spcPct val="0"/>
              </a:spcBef>
            </a:pPr>
            <a:r>
              <a:rPr lang="fr-FR" sz="800" b="1"/>
              <a:t>- l’hôpital détient en lui les ressources nécessaires à sa modernisation.</a:t>
            </a:r>
          </a:p>
          <a:p>
            <a:pPr>
              <a:lnSpc>
                <a:spcPct val="80000"/>
              </a:lnSpc>
              <a:spcBef>
                <a:spcPct val="0"/>
              </a:spcBef>
              <a:buFontTx/>
              <a:buChar char="-"/>
            </a:pPr>
            <a:endParaRPr lang="fr-FR" sz="800"/>
          </a:p>
          <a:p>
            <a:pPr>
              <a:lnSpc>
                <a:spcPct val="80000"/>
              </a:lnSpc>
              <a:spcBef>
                <a:spcPct val="0"/>
              </a:spcBef>
            </a:pPr>
            <a:r>
              <a:rPr lang="fr-FR" sz="800" b="1"/>
              <a:t>Ces difficultés, quant à elles, sont nombreuses :</a:t>
            </a:r>
          </a:p>
          <a:p>
            <a:pPr>
              <a:lnSpc>
                <a:spcPct val="80000"/>
              </a:lnSpc>
              <a:spcBef>
                <a:spcPct val="0"/>
              </a:spcBef>
            </a:pPr>
            <a:r>
              <a:rPr lang="fr-FR" sz="800"/>
              <a:t>- Elles sont médico-financières, liées à l’évolution des techniques et des pratiques médicales, au cloisonnement des spécialités et à une situation financière préoccupante.</a:t>
            </a:r>
          </a:p>
          <a:p>
            <a:pPr>
              <a:lnSpc>
                <a:spcPct val="80000"/>
              </a:lnSpc>
              <a:spcBef>
                <a:spcPct val="0"/>
              </a:spcBef>
            </a:pPr>
            <a:r>
              <a:rPr lang="fr-FR" sz="800"/>
              <a:t>- Elles sont aussi identitaires, en raison d’une certaine démotivation du personnel et des nouvelles attentes des usagers.</a:t>
            </a:r>
          </a:p>
          <a:p>
            <a:pPr>
              <a:lnSpc>
                <a:spcPct val="80000"/>
              </a:lnSpc>
              <a:spcBef>
                <a:spcPct val="0"/>
              </a:spcBef>
            </a:pPr>
            <a:r>
              <a:rPr lang="fr-FR" sz="800"/>
              <a:t>- La difficulté est également organisationnelle, liée à une organisation obsolète et trop administrative, aux difficultés à établir des complémentarités inter-établissements, à la fracture entre le secteur sanitaire et le secteur social et médico-social… et les conditions de mise en œuvre de la réduction du temps de travail.</a:t>
            </a:r>
          </a:p>
          <a:p>
            <a:pPr>
              <a:lnSpc>
                <a:spcPct val="80000"/>
              </a:lnSpc>
              <a:spcBef>
                <a:spcPct val="0"/>
              </a:spcBef>
            </a:pPr>
            <a:r>
              <a:rPr lang="fr-FR" sz="800"/>
              <a:t>- Enfin, se rajoute l’évolution démographique, avec d’un côté, le vieillissement de la population et de l’autre, la pénurie de personnes qualifiées dans certaines régions et de praticiens, et un pic prévu en 2012</a:t>
            </a:r>
          </a:p>
          <a:p>
            <a:pPr>
              <a:lnSpc>
                <a:spcPct val="80000"/>
              </a:lnSpc>
              <a:spcBef>
                <a:spcPct val="0"/>
              </a:spcBef>
              <a:buFontTx/>
              <a:buChar char="-"/>
            </a:pPr>
            <a:endParaRPr lang="fr-FR" sz="800"/>
          </a:p>
          <a:p>
            <a:pPr>
              <a:lnSpc>
                <a:spcPct val="80000"/>
              </a:lnSpc>
              <a:spcBef>
                <a:spcPct val="0"/>
              </a:spcBef>
            </a:pPr>
            <a:r>
              <a:rPr lang="fr-FR" sz="800"/>
              <a:t>Mécontentements, repli sur soi, discours critique… le risque de déclin du système hospitalier est réel. Il y a donc </a:t>
            </a:r>
            <a:r>
              <a:rPr lang="fr-FR" sz="800" b="1"/>
              <a:t>nécessité à réformer l’hôpital, pour le moderniser. </a:t>
            </a:r>
          </a:p>
          <a:p>
            <a:pPr>
              <a:lnSpc>
                <a:spcPct val="80000"/>
              </a:lnSpc>
              <a:spcBef>
                <a:spcPct val="0"/>
              </a:spcBef>
            </a:pPr>
            <a:r>
              <a:rPr lang="fr-FR" sz="800"/>
              <a:t>Dans un contexte général d’envolée des dépenses de santé, </a:t>
            </a:r>
            <a:r>
              <a:rPr lang="fr-FR" sz="800" b="1"/>
              <a:t>il en va du maintien et du développement du service de santé français.</a:t>
            </a:r>
          </a:p>
          <a:p>
            <a:pPr>
              <a:lnSpc>
                <a:spcPct val="80000"/>
              </a:lnSpc>
              <a:spcBef>
                <a:spcPct val="0"/>
              </a:spcBef>
              <a:buFontTx/>
              <a:buChar char="-"/>
            </a:pPr>
            <a:endParaRPr lang="fr-FR" sz="800" b="1"/>
          </a:p>
          <a:p>
            <a:pPr>
              <a:lnSpc>
                <a:spcPct val="80000"/>
              </a:lnSpc>
            </a:pPr>
            <a:endParaRPr lang="fr-FR" sz="800"/>
          </a:p>
          <a:p>
            <a:endParaRPr lang="fr-FR"/>
          </a:p>
        </p:txBody>
      </p:sp>
    </p:spTree>
    <p:extLst>
      <p:ext uri="{BB962C8B-B14F-4D97-AF65-F5344CB8AC3E}">
        <p14:creationId xmlns:p14="http://schemas.microsoft.com/office/powerpoint/2010/main" val="3142860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F78-BF58-4319-AB97-FBCAC5E082E7}" type="slidenum">
              <a:rPr lang="fr-FR"/>
              <a:pPr/>
              <a:t>13</a:t>
            </a:fld>
            <a:endParaRPr lang="fr-F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a:spcBef>
                <a:spcPct val="0"/>
              </a:spcBef>
            </a:pPr>
            <a:r>
              <a:rPr lang="fr-FR" dirty="0" smtClean="0"/>
              <a:t>Qui dit amélioration de la qualité du service offert aux patients dit nouvelles dimensions de la qualité et des relations avec les patients et leurs familles. </a:t>
            </a:r>
            <a:endParaRPr lang="fr-FR" dirty="0"/>
          </a:p>
          <a:p>
            <a:endParaRPr lang="fr-FR" dirty="0"/>
          </a:p>
          <a:p>
            <a:endParaRPr lang="fr-FR" dirty="0"/>
          </a:p>
        </p:txBody>
      </p:sp>
    </p:spTree>
    <p:extLst>
      <p:ext uri="{BB962C8B-B14F-4D97-AF65-F5344CB8AC3E}">
        <p14:creationId xmlns:p14="http://schemas.microsoft.com/office/powerpoint/2010/main" val="117635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F78-BF58-4319-AB97-FBCAC5E082E7}" type="slidenum">
              <a:rPr lang="fr-FR"/>
              <a:pPr/>
              <a:t>14</a:t>
            </a:fld>
            <a:endParaRPr lang="fr-F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 champ d’action investi par la nouvelle certification, l’EPP </a:t>
            </a:r>
            <a:br>
              <a:rPr lang="fr-FR" dirty="0" smtClean="0"/>
            </a:br>
            <a:r>
              <a:rPr lang="fr-FR" dirty="0" smtClean="0"/>
              <a:t>( l’évaluation des pratiques professionnelles) et la GDR (gestion des risques).</a:t>
            </a:r>
          </a:p>
          <a:p>
            <a:endParaRPr lang="fr-FR" dirty="0"/>
          </a:p>
        </p:txBody>
      </p:sp>
    </p:spTree>
    <p:extLst>
      <p:ext uri="{BB962C8B-B14F-4D97-AF65-F5344CB8AC3E}">
        <p14:creationId xmlns:p14="http://schemas.microsoft.com/office/powerpoint/2010/main" val="100742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F78-BF58-4319-AB97-FBCAC5E082E7}" type="slidenum">
              <a:rPr lang="fr-FR"/>
              <a:pPr/>
              <a:t>15</a:t>
            </a:fld>
            <a:endParaRPr lang="fr-F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Toutefois pour garantir un service de qualité aux patients, les médecins, les administratifs, les techniques et le personnel soignant doivent se saisir du sujet et trouver des solutions ensemble.</a:t>
            </a:r>
          </a:p>
          <a:p>
            <a:endParaRPr lang="fr-FR" dirty="0"/>
          </a:p>
        </p:txBody>
      </p:sp>
    </p:spTree>
    <p:extLst>
      <p:ext uri="{BB962C8B-B14F-4D97-AF65-F5344CB8AC3E}">
        <p14:creationId xmlns:p14="http://schemas.microsoft.com/office/powerpoint/2010/main" val="3516543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F78-BF58-4319-AB97-FBCAC5E082E7}" type="slidenum">
              <a:rPr lang="fr-FR"/>
              <a:pPr/>
              <a:t>16</a:t>
            </a:fld>
            <a:endParaRPr lang="fr-F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D’où la nécessité de mettre de nouveaux outils de gouvernance, de pilotage et de contractualisation interne, à la disposition des médecins, des administratifs, des techniques et du personnel soignant. C’est le 3</a:t>
            </a:r>
            <a:r>
              <a:rPr lang="fr-FR" baseline="30000" dirty="0" smtClean="0"/>
              <a:t>ème</a:t>
            </a:r>
            <a:r>
              <a:rPr lang="fr-FR" dirty="0" smtClean="0"/>
              <a:t> champ d’action des réformes, qui définit, à travers de nouveaux modes de relations, une nouvelle organisation interne de l’hôpital.</a:t>
            </a:r>
          </a:p>
          <a:p>
            <a:endParaRPr lang="fr-FR" dirty="0"/>
          </a:p>
        </p:txBody>
      </p:sp>
    </p:spTree>
    <p:extLst>
      <p:ext uri="{BB962C8B-B14F-4D97-AF65-F5344CB8AC3E}">
        <p14:creationId xmlns:p14="http://schemas.microsoft.com/office/powerpoint/2010/main" val="3910059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F78-BF58-4319-AB97-FBCAC5E082E7}" type="slidenum">
              <a:rPr lang="fr-FR"/>
              <a:pPr/>
              <a:t>17</a:t>
            </a:fld>
            <a:endParaRPr lang="fr-F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4192035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F78-BF58-4319-AB97-FBCAC5E082E7}" type="slidenum">
              <a:rPr lang="fr-FR"/>
              <a:pPr/>
              <a:t>18</a:t>
            </a:fld>
            <a:endParaRPr lang="fr-F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266429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F78-BF58-4319-AB97-FBCAC5E082E7}" type="slidenum">
              <a:rPr lang="fr-FR"/>
              <a:pPr/>
              <a:t>19</a:t>
            </a:fld>
            <a:endParaRPr lang="fr-F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4</a:t>
            </a:r>
            <a:r>
              <a:rPr lang="fr-FR" baseline="30000" dirty="0" smtClean="0"/>
              <a:t>ème</a:t>
            </a:r>
            <a:r>
              <a:rPr lang="fr-FR" dirty="0" smtClean="0"/>
              <a:t> champ d’action des réformes, ce nouveau dispositif fait passer le financement de l’hôpital du budget global à l’EPRD </a:t>
            </a:r>
            <a:br>
              <a:rPr lang="fr-FR" dirty="0" smtClean="0"/>
            </a:br>
            <a:r>
              <a:rPr lang="fr-FR" dirty="0" smtClean="0"/>
              <a:t>( l’état prévisionnel des recettes et des dépenses), nouvel outil de prévision budgétaire et financière.</a:t>
            </a:r>
          </a:p>
          <a:p>
            <a:endParaRPr lang="fr-FR" dirty="0"/>
          </a:p>
        </p:txBody>
      </p:sp>
    </p:spTree>
    <p:extLst>
      <p:ext uri="{BB962C8B-B14F-4D97-AF65-F5344CB8AC3E}">
        <p14:creationId xmlns:p14="http://schemas.microsoft.com/office/powerpoint/2010/main" val="221437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F78-BF58-4319-AB97-FBCAC5E082E7}" type="slidenum">
              <a:rPr lang="fr-FR"/>
              <a:pPr/>
              <a:t>20</a:t>
            </a:fld>
            <a:endParaRPr lang="fr-F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réforme majeure dans le financement de l’hôpital, c’est le passage à la Tarification à l’Activité, la T2A.</a:t>
            </a:r>
          </a:p>
          <a:p>
            <a:endParaRPr lang="fr-FR" dirty="0"/>
          </a:p>
        </p:txBody>
      </p:sp>
    </p:spTree>
    <p:extLst>
      <p:ext uri="{BB962C8B-B14F-4D97-AF65-F5344CB8AC3E}">
        <p14:creationId xmlns:p14="http://schemas.microsoft.com/office/powerpoint/2010/main" val="4268091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F78-BF58-4319-AB97-FBCAC5E082E7}" type="slidenum">
              <a:rPr lang="fr-FR"/>
              <a:pPr/>
              <a:t>21</a:t>
            </a:fld>
            <a:endParaRPr lang="fr-F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a:spcBef>
                <a:spcPct val="0"/>
              </a:spcBef>
            </a:pPr>
            <a:r>
              <a:rPr lang="fr-FR" dirty="0" smtClean="0"/>
              <a:t>C’est pourquoi les 4 réformes du Plan Hôpital 2007 (SROS 3, certification V2 et EPP, Nouvelle Gouvernance et T2A) ne sont pas seulement complémentaires. Elles sont interactives, donc indissociables.</a:t>
            </a:r>
          </a:p>
          <a:p>
            <a:pPr>
              <a:spcBef>
                <a:spcPct val="0"/>
              </a:spcBef>
            </a:pPr>
            <a:endParaRPr lang="fr-FR" dirty="0" smtClean="0"/>
          </a:p>
          <a:p>
            <a:pPr>
              <a:spcBef>
                <a:spcPct val="0"/>
              </a:spcBef>
            </a:pPr>
            <a:r>
              <a:rPr lang="fr-FR" dirty="0" smtClean="0"/>
              <a:t>Pour plus de clarté, ces 4 réformes sont représentées par des formes simples, facilement identifiables et évocatrices des progrès qu’elles induisent :</a:t>
            </a:r>
          </a:p>
          <a:p>
            <a:pPr>
              <a:spcBef>
                <a:spcPct val="0"/>
              </a:spcBef>
              <a:buFontTx/>
              <a:buChar char="-"/>
            </a:pPr>
            <a:r>
              <a:rPr lang="fr-FR" dirty="0" smtClean="0"/>
              <a:t> Les hôpitaux aux 4 coins d’un territoire, pour les SROS 3.</a:t>
            </a:r>
          </a:p>
          <a:p>
            <a:pPr>
              <a:spcBef>
                <a:spcPct val="0"/>
              </a:spcBef>
              <a:buFontTx/>
              <a:buChar char="-"/>
            </a:pPr>
            <a:r>
              <a:rPr lang="fr-FR" dirty="0" smtClean="0"/>
              <a:t> La roue de Deming, symbole de la qualité. </a:t>
            </a:r>
          </a:p>
          <a:p>
            <a:pPr>
              <a:spcBef>
                <a:spcPct val="0"/>
              </a:spcBef>
              <a:buFontTx/>
              <a:buChar char="-"/>
            </a:pPr>
            <a:r>
              <a:rPr lang="fr-FR" dirty="0" smtClean="0"/>
              <a:t> La rencontre (du médical, du personnel soignant, des techniques et de l’administratif) pour la Nouvelle Gouvernance.</a:t>
            </a:r>
          </a:p>
          <a:p>
            <a:pPr>
              <a:spcBef>
                <a:spcPct val="0"/>
              </a:spcBef>
              <a:buFontTx/>
              <a:buChar char="-"/>
            </a:pPr>
            <a:r>
              <a:rPr lang="fr-FR" dirty="0" smtClean="0"/>
              <a:t> Une balance, pour représenter la T2A.</a:t>
            </a:r>
          </a:p>
          <a:p>
            <a:pPr>
              <a:spcBef>
                <a:spcPct val="0"/>
              </a:spcBef>
            </a:pPr>
            <a:endParaRPr lang="fr-FR" dirty="0" smtClean="0"/>
          </a:p>
          <a:p>
            <a:endParaRPr lang="fr-FR" dirty="0"/>
          </a:p>
        </p:txBody>
      </p:sp>
    </p:spTree>
    <p:extLst>
      <p:ext uri="{BB962C8B-B14F-4D97-AF65-F5344CB8AC3E}">
        <p14:creationId xmlns:p14="http://schemas.microsoft.com/office/powerpoint/2010/main" val="133005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22</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pPr>
              <a:spcBef>
                <a:spcPct val="0"/>
              </a:spcBef>
            </a:pPr>
            <a:r>
              <a:rPr lang="fr-FR" b="1"/>
              <a:t>La T2A vise plusieurs objectifs :</a:t>
            </a:r>
            <a:endParaRPr lang="fr-FR"/>
          </a:p>
          <a:p>
            <a:pPr>
              <a:spcBef>
                <a:spcPct val="0"/>
              </a:spcBef>
            </a:pPr>
            <a:r>
              <a:rPr lang="fr-FR"/>
              <a:t>- une plus grande médicalisation du financement, </a:t>
            </a:r>
          </a:p>
          <a:p>
            <a:pPr>
              <a:spcBef>
                <a:spcPct val="0"/>
              </a:spcBef>
            </a:pPr>
            <a:r>
              <a:rPr lang="fr-FR"/>
              <a:t>- une responsabilisation des acteurs (en lien avec la Nouvelle Gouvernance),</a:t>
            </a:r>
          </a:p>
          <a:p>
            <a:pPr>
              <a:spcBef>
                <a:spcPct val="0"/>
              </a:spcBef>
            </a:pPr>
            <a:r>
              <a:rPr lang="fr-FR"/>
              <a:t>- l’équité de traitement entre les secteurs publics et privés,</a:t>
            </a:r>
          </a:p>
          <a:p>
            <a:pPr>
              <a:spcBef>
                <a:spcPct val="0"/>
              </a:spcBef>
            </a:pPr>
            <a:r>
              <a:rPr lang="fr-FR"/>
              <a:t>- le développement d’outils de pilotage qualitatifs (incitation à l’accréditation, analyse des case-mix) et médico-économiques (contrôle de gestion et comptabilité analytique).</a:t>
            </a:r>
          </a:p>
          <a:p>
            <a:pPr>
              <a:spcBef>
                <a:spcPct val="0"/>
              </a:spcBef>
              <a:buFontTx/>
              <a:buChar char="-"/>
            </a:pPr>
            <a:endParaRPr lang="fr-FR"/>
          </a:p>
          <a:p>
            <a:pPr>
              <a:spcBef>
                <a:spcPct val="0"/>
              </a:spcBef>
            </a:pPr>
            <a:r>
              <a:rPr lang="fr-FR" b="1"/>
              <a:t>Quels sont les établissements concernés par la T2A ?</a:t>
            </a:r>
            <a:r>
              <a:rPr lang="fr-FR"/>
              <a:t> </a:t>
            </a:r>
          </a:p>
          <a:p>
            <a:pPr>
              <a:spcBef>
                <a:spcPct val="0"/>
              </a:spcBef>
            </a:pPr>
            <a:r>
              <a:rPr lang="fr-FR"/>
              <a:t>Tous les établissements publics et privés titulaires d’autorisations de Médecine, Chirurgie ou Obstétrique. </a:t>
            </a:r>
            <a:br>
              <a:rPr lang="fr-FR"/>
            </a:br>
            <a:r>
              <a:rPr lang="fr-FR"/>
              <a:t>A terme, les Soins de Suite et de Réadaptation, ainsi que la Psychiatrie, seront également concernés. </a:t>
            </a:r>
          </a:p>
          <a:p>
            <a:pPr>
              <a:spcBef>
                <a:spcPct val="0"/>
              </a:spcBef>
            </a:pPr>
            <a:endParaRPr lang="fr-FR"/>
          </a:p>
          <a:p>
            <a:pPr>
              <a:spcBef>
                <a:spcPct val="0"/>
              </a:spcBef>
            </a:pPr>
            <a:endParaRPr lang="fr-FR"/>
          </a:p>
          <a:p>
            <a:endParaRPr lang="fr-FR"/>
          </a:p>
          <a:p>
            <a:endParaRPr lang="fr-FR"/>
          </a:p>
        </p:txBody>
      </p:sp>
    </p:spTree>
    <p:extLst>
      <p:ext uri="{BB962C8B-B14F-4D97-AF65-F5344CB8AC3E}">
        <p14:creationId xmlns:p14="http://schemas.microsoft.com/office/powerpoint/2010/main" val="3478663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569EB8-CAB6-4452-A219-0C5F3D07F5D2}" type="slidenum">
              <a:rPr lang="fr-FR"/>
              <a:pPr/>
              <a:t>5</a:t>
            </a:fld>
            <a:endParaRPr lang="fr-FR"/>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pPr>
              <a:lnSpc>
                <a:spcPct val="80000"/>
              </a:lnSpc>
              <a:spcBef>
                <a:spcPct val="0"/>
              </a:spcBef>
            </a:pPr>
            <a:r>
              <a:rPr lang="fr-FR" sz="1000" b="1" dirty="0"/>
              <a:t>Depuis 1970, l’hôpital a vécu au rythme des réformes, parmi lesquelles :</a:t>
            </a:r>
          </a:p>
          <a:p>
            <a:pPr>
              <a:lnSpc>
                <a:spcPct val="80000"/>
              </a:lnSpc>
              <a:spcBef>
                <a:spcPct val="0"/>
              </a:spcBef>
            </a:pPr>
            <a:r>
              <a:rPr lang="fr-FR" sz="1000" dirty="0"/>
              <a:t>• La loi hospitalière du 31 juillet 1991, qui introduisait une nouvelle planification prospective (les SROS), le projet d’établissement et le principe de contractualisation avec l’Etat. Elle recommandait aux établissements de prodiguer des soins de qualité et de les évaluer.</a:t>
            </a:r>
          </a:p>
          <a:p>
            <a:pPr>
              <a:lnSpc>
                <a:spcPct val="80000"/>
              </a:lnSpc>
              <a:spcBef>
                <a:spcPct val="0"/>
              </a:spcBef>
            </a:pPr>
            <a:r>
              <a:rPr lang="fr-FR" sz="1000" dirty="0"/>
              <a:t>• L’ordonnance du 24 avril 1996, qui instaurait les ARH et une régulation régionale de l'offre de soins, un système d'accréditation par l'ANAES, le principe de contractualisation, la coopération entre les structures hospitalières, avec les soins de ville.</a:t>
            </a:r>
          </a:p>
          <a:p>
            <a:pPr>
              <a:lnSpc>
                <a:spcPct val="80000"/>
              </a:lnSpc>
              <a:spcBef>
                <a:spcPct val="0"/>
              </a:spcBef>
            </a:pPr>
            <a:endParaRPr lang="fr-FR" sz="1000" dirty="0"/>
          </a:p>
          <a:p>
            <a:pPr>
              <a:lnSpc>
                <a:spcPct val="80000"/>
              </a:lnSpc>
              <a:spcBef>
                <a:spcPct val="0"/>
              </a:spcBef>
            </a:pPr>
            <a:r>
              <a:rPr lang="fr-FR" sz="1000" dirty="0"/>
              <a:t>Plus récemment, inscrites dans le cadre de la réforme de l’Etat, on peut citer :</a:t>
            </a:r>
          </a:p>
          <a:p>
            <a:pPr>
              <a:lnSpc>
                <a:spcPct val="80000"/>
              </a:lnSpc>
              <a:spcBef>
                <a:spcPct val="0"/>
              </a:spcBef>
            </a:pPr>
            <a:r>
              <a:rPr lang="fr-FR" sz="1000" dirty="0"/>
              <a:t>• la loi du 2 janvier 2002, réorganisant les établissements et les services sociaux et médico-sociaux. </a:t>
            </a:r>
          </a:p>
          <a:p>
            <a:pPr>
              <a:lnSpc>
                <a:spcPct val="80000"/>
              </a:lnSpc>
              <a:spcBef>
                <a:spcPct val="0"/>
              </a:spcBef>
            </a:pPr>
            <a:r>
              <a:rPr lang="fr-FR" sz="1000" dirty="0"/>
              <a:t>• la loi du 4 mars 2002, qui reconnaissait les droits du malade et mettait en place un système d’indemnisation de l’accident médical.</a:t>
            </a:r>
          </a:p>
          <a:p>
            <a:pPr>
              <a:lnSpc>
                <a:spcPct val="80000"/>
              </a:lnSpc>
              <a:spcBef>
                <a:spcPct val="0"/>
              </a:spcBef>
            </a:pPr>
            <a:r>
              <a:rPr lang="fr-FR" sz="1000" dirty="0"/>
              <a:t>• l'ordonnance du 4 septembre 2003, qui rénovait en profondeur le régime de planification et d’autorisation des activités de soins.</a:t>
            </a:r>
          </a:p>
          <a:p>
            <a:pPr>
              <a:lnSpc>
                <a:spcPct val="80000"/>
              </a:lnSpc>
              <a:spcBef>
                <a:spcPct val="0"/>
              </a:spcBef>
            </a:pPr>
            <a:endParaRPr lang="fr-FR" sz="1000" dirty="0"/>
          </a:p>
          <a:p>
            <a:pPr>
              <a:lnSpc>
                <a:spcPct val="80000"/>
              </a:lnSpc>
              <a:spcBef>
                <a:spcPct val="0"/>
              </a:spcBef>
            </a:pPr>
            <a:r>
              <a:rPr lang="fr-FR" sz="1000" dirty="0"/>
              <a:t>On peut également citer :</a:t>
            </a:r>
          </a:p>
          <a:p>
            <a:pPr>
              <a:lnSpc>
                <a:spcPct val="80000"/>
              </a:lnSpc>
              <a:spcBef>
                <a:spcPct val="0"/>
              </a:spcBef>
            </a:pPr>
            <a:r>
              <a:rPr lang="fr-FR" sz="1000" dirty="0"/>
              <a:t>• la loi du 6 août 2004 relative à la bioéthique. </a:t>
            </a:r>
          </a:p>
          <a:p>
            <a:pPr>
              <a:lnSpc>
                <a:spcPct val="80000"/>
              </a:lnSpc>
              <a:spcBef>
                <a:spcPct val="0"/>
              </a:spcBef>
            </a:pPr>
            <a:r>
              <a:rPr lang="fr-FR" sz="1000" dirty="0"/>
              <a:t>• la loi du 9 août 2004 de santé publique.</a:t>
            </a:r>
          </a:p>
          <a:p>
            <a:pPr>
              <a:lnSpc>
                <a:spcPct val="80000"/>
              </a:lnSpc>
              <a:spcBef>
                <a:spcPct val="0"/>
              </a:spcBef>
            </a:pPr>
            <a:r>
              <a:rPr lang="fr-FR" sz="1000" dirty="0"/>
              <a:t>• la loi du 13 août 2004 de la réforme de l’assurance maladie (avec la mise en place de la HAS (Haute Autorité de Santé), de l’EPP (Evaluation des Pratiques Professionnelles), des MRS (Misions Régionales de Santé), du DMP (Dossier Médical Patient), des CCAM, du parcours de soins coordonné…</a:t>
            </a:r>
          </a:p>
          <a:p>
            <a:pPr>
              <a:lnSpc>
                <a:spcPct val="80000"/>
              </a:lnSpc>
              <a:spcBef>
                <a:spcPct val="0"/>
              </a:spcBef>
            </a:pPr>
            <a:r>
              <a:rPr lang="fr-FR" sz="1000" dirty="0"/>
              <a:t>• Sans oublier l’ordonnance du 2 mai 2005, simplifiant le régime juridique des établissements de santé.</a:t>
            </a:r>
          </a:p>
          <a:p>
            <a:pPr lvl="1">
              <a:lnSpc>
                <a:spcPct val="80000"/>
              </a:lnSpc>
              <a:spcBef>
                <a:spcPct val="0"/>
              </a:spcBef>
            </a:pPr>
            <a:endParaRPr lang="fr-FR" sz="1000" dirty="0"/>
          </a:p>
          <a:p>
            <a:pPr>
              <a:lnSpc>
                <a:spcPct val="80000"/>
              </a:lnSpc>
              <a:spcBef>
                <a:spcPct val="0"/>
              </a:spcBef>
            </a:pPr>
            <a:r>
              <a:rPr lang="fr-FR" sz="1000" b="1" dirty="0"/>
              <a:t>C’est sur cet important dispositif législatif que s’appuie le plan de modernisation Hôpital 2007.</a:t>
            </a:r>
          </a:p>
          <a:p>
            <a:pPr>
              <a:lnSpc>
                <a:spcPct val="80000"/>
              </a:lnSpc>
            </a:pPr>
            <a:endParaRPr lang="fr-FR" sz="1000" dirty="0"/>
          </a:p>
          <a:p>
            <a:pPr>
              <a:lnSpc>
                <a:spcPct val="80000"/>
              </a:lnSpc>
            </a:pPr>
            <a:endParaRPr lang="fr-FR" sz="900" dirty="0"/>
          </a:p>
        </p:txBody>
      </p:sp>
    </p:spTree>
    <p:extLst>
      <p:ext uri="{BB962C8B-B14F-4D97-AF65-F5344CB8AC3E}">
        <p14:creationId xmlns:p14="http://schemas.microsoft.com/office/powerpoint/2010/main" val="105875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27</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068720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28</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pPr>
              <a:spcBef>
                <a:spcPct val="0"/>
              </a:spcBef>
            </a:pPr>
            <a:r>
              <a:rPr lang="fr-FR" b="1"/>
              <a:t>La T2A vise plusieurs objectifs :</a:t>
            </a:r>
            <a:endParaRPr lang="fr-FR"/>
          </a:p>
          <a:p>
            <a:pPr>
              <a:spcBef>
                <a:spcPct val="0"/>
              </a:spcBef>
            </a:pPr>
            <a:r>
              <a:rPr lang="fr-FR"/>
              <a:t>- une plus grande médicalisation du financement, </a:t>
            </a:r>
          </a:p>
          <a:p>
            <a:pPr>
              <a:spcBef>
                <a:spcPct val="0"/>
              </a:spcBef>
            </a:pPr>
            <a:r>
              <a:rPr lang="fr-FR"/>
              <a:t>- une responsabilisation des acteurs (en lien avec la Nouvelle Gouvernance),</a:t>
            </a:r>
          </a:p>
          <a:p>
            <a:pPr>
              <a:spcBef>
                <a:spcPct val="0"/>
              </a:spcBef>
            </a:pPr>
            <a:r>
              <a:rPr lang="fr-FR"/>
              <a:t>- l’équité de traitement entre les secteurs publics et privés,</a:t>
            </a:r>
          </a:p>
          <a:p>
            <a:pPr>
              <a:spcBef>
                <a:spcPct val="0"/>
              </a:spcBef>
            </a:pPr>
            <a:r>
              <a:rPr lang="fr-FR"/>
              <a:t>- le développement d’outils de pilotage qualitatifs (incitation à l’accréditation, analyse des case-mix) et médico-économiques (contrôle de gestion et comptabilité analytique).</a:t>
            </a:r>
          </a:p>
          <a:p>
            <a:pPr>
              <a:spcBef>
                <a:spcPct val="0"/>
              </a:spcBef>
              <a:buFontTx/>
              <a:buChar char="-"/>
            </a:pPr>
            <a:endParaRPr lang="fr-FR"/>
          </a:p>
          <a:p>
            <a:pPr>
              <a:spcBef>
                <a:spcPct val="0"/>
              </a:spcBef>
            </a:pPr>
            <a:r>
              <a:rPr lang="fr-FR" b="1"/>
              <a:t>Quels sont les établissements concernés par la T2A ?</a:t>
            </a:r>
            <a:r>
              <a:rPr lang="fr-FR"/>
              <a:t> </a:t>
            </a:r>
          </a:p>
          <a:p>
            <a:pPr>
              <a:spcBef>
                <a:spcPct val="0"/>
              </a:spcBef>
            </a:pPr>
            <a:r>
              <a:rPr lang="fr-FR"/>
              <a:t>Tous les établissements publics et privés titulaires d’autorisations de Médecine, Chirurgie ou Obstétrique. </a:t>
            </a:r>
            <a:br>
              <a:rPr lang="fr-FR"/>
            </a:br>
            <a:r>
              <a:rPr lang="fr-FR"/>
              <a:t>A terme, les Soins de Suite et de Réadaptation, ainsi que la Psychiatrie, seront également concernés. </a:t>
            </a:r>
          </a:p>
          <a:p>
            <a:pPr>
              <a:spcBef>
                <a:spcPct val="0"/>
              </a:spcBef>
            </a:pPr>
            <a:endParaRPr lang="fr-FR"/>
          </a:p>
          <a:p>
            <a:pPr>
              <a:spcBef>
                <a:spcPct val="0"/>
              </a:spcBef>
            </a:pPr>
            <a:endParaRPr lang="fr-FR"/>
          </a:p>
          <a:p>
            <a:endParaRPr lang="fr-FR"/>
          </a:p>
          <a:p>
            <a:endParaRPr lang="fr-FR"/>
          </a:p>
        </p:txBody>
      </p:sp>
    </p:spTree>
    <p:extLst>
      <p:ext uri="{BB962C8B-B14F-4D97-AF65-F5344CB8AC3E}">
        <p14:creationId xmlns:p14="http://schemas.microsoft.com/office/powerpoint/2010/main" val="972287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29</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pPr>
              <a:spcBef>
                <a:spcPct val="0"/>
              </a:spcBef>
            </a:pPr>
            <a:r>
              <a:rPr lang="fr-FR" b="1" dirty="0" smtClean="0"/>
              <a:t>Le 1</a:t>
            </a:r>
            <a:r>
              <a:rPr lang="fr-FR" b="1" baseline="30000" dirty="0" smtClean="0"/>
              <a:t>er</a:t>
            </a:r>
            <a:r>
              <a:rPr lang="fr-FR" b="1" dirty="0" smtClean="0"/>
              <a:t> objectif du modèle cible</a:t>
            </a:r>
            <a:r>
              <a:rPr lang="fr-FR" dirty="0" smtClean="0"/>
              <a:t> vers lequel tend la T2A est de veiller à l’équité dans l’allocation des ressources.</a:t>
            </a:r>
          </a:p>
          <a:p>
            <a:r>
              <a:rPr lang="fr-FR" dirty="0" smtClean="0">
                <a:solidFill>
                  <a:srgbClr val="000000"/>
                </a:solidFill>
              </a:rPr>
              <a:t>En raison des fortes distorsions existant au sein même des secteurs publics et privés</a:t>
            </a:r>
            <a:r>
              <a:rPr lang="fr-FR" dirty="0" smtClean="0"/>
              <a:t>, le modèle cible doit être adapté</a:t>
            </a:r>
            <a:r>
              <a:rPr lang="fr-FR" dirty="0" smtClean="0">
                <a:solidFill>
                  <a:srgbClr val="000000"/>
                </a:solidFill>
              </a:rPr>
              <a:t>.</a:t>
            </a:r>
          </a:p>
          <a:p>
            <a:r>
              <a:rPr lang="fr-FR" b="1" dirty="0" smtClean="0">
                <a:solidFill>
                  <a:srgbClr val="000000"/>
                </a:solidFill>
              </a:rPr>
              <a:t>Le dispositif de convergence des modalités tarifaires est donc progressif</a:t>
            </a:r>
            <a:r>
              <a:rPr lang="fr-FR" dirty="0" smtClean="0">
                <a:solidFill>
                  <a:srgbClr val="000000"/>
                </a:solidFill>
              </a:rPr>
              <a:t>, avec :</a:t>
            </a:r>
          </a:p>
          <a:p>
            <a:r>
              <a:rPr lang="fr-FR" dirty="0" smtClean="0">
                <a:solidFill>
                  <a:srgbClr val="000000"/>
                </a:solidFill>
              </a:rPr>
              <a:t>- des coefficients correcteurs par établissement dans le privé,</a:t>
            </a:r>
          </a:p>
          <a:p>
            <a:r>
              <a:rPr lang="fr-FR" dirty="0" smtClean="0">
                <a:solidFill>
                  <a:srgbClr val="000000"/>
                </a:solidFill>
              </a:rPr>
              <a:t>- une fraction tarifaire croissante dans le public (par diminution progressive de la part restant sous dotation, intitulée DAC),</a:t>
            </a:r>
          </a:p>
          <a:p>
            <a:r>
              <a:rPr lang="fr-FR" dirty="0" smtClean="0">
                <a:solidFill>
                  <a:srgbClr val="000000"/>
                </a:solidFill>
              </a:rPr>
              <a:t>- et l’attribution d’un coefficient géographique pour certaines zones.</a:t>
            </a:r>
          </a:p>
          <a:p>
            <a:endParaRPr lang="fr-FR" dirty="0" smtClean="0">
              <a:solidFill>
                <a:schemeClr val="accent2"/>
              </a:solidFill>
              <a:sym typeface="Wingdings 3" pitchFamily="18" charset="2"/>
            </a:endParaRPr>
          </a:p>
          <a:p>
            <a:endParaRPr lang="fr-FR" dirty="0" smtClean="0"/>
          </a:p>
          <a:p>
            <a:endParaRPr lang="fr-FR" dirty="0"/>
          </a:p>
        </p:txBody>
      </p:sp>
    </p:spTree>
    <p:extLst>
      <p:ext uri="{BB962C8B-B14F-4D97-AF65-F5344CB8AC3E}">
        <p14:creationId xmlns:p14="http://schemas.microsoft.com/office/powerpoint/2010/main" val="1951665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30</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pPr>
              <a:spcBef>
                <a:spcPct val="0"/>
              </a:spcBef>
            </a:pPr>
            <a:r>
              <a:rPr lang="fr-FR" b="1" dirty="0" smtClean="0"/>
              <a:t>Le 1</a:t>
            </a:r>
            <a:r>
              <a:rPr lang="fr-FR" b="1" baseline="30000" dirty="0" smtClean="0"/>
              <a:t>er</a:t>
            </a:r>
            <a:r>
              <a:rPr lang="fr-FR" b="1" dirty="0" smtClean="0"/>
              <a:t> objectif du modèle cible</a:t>
            </a:r>
            <a:r>
              <a:rPr lang="fr-FR" dirty="0" smtClean="0"/>
              <a:t> vers lequel tend la T2A est de veiller à l’équité dans l’allocation des ressources.</a:t>
            </a:r>
          </a:p>
          <a:p>
            <a:r>
              <a:rPr lang="fr-FR" dirty="0" smtClean="0">
                <a:solidFill>
                  <a:srgbClr val="000000"/>
                </a:solidFill>
              </a:rPr>
              <a:t>En raison des fortes distorsions existant au sein même des secteurs publics et privés</a:t>
            </a:r>
            <a:r>
              <a:rPr lang="fr-FR" dirty="0" smtClean="0"/>
              <a:t>, le modèle cible doit être adapté</a:t>
            </a:r>
            <a:r>
              <a:rPr lang="fr-FR" dirty="0" smtClean="0">
                <a:solidFill>
                  <a:srgbClr val="000000"/>
                </a:solidFill>
              </a:rPr>
              <a:t>.</a:t>
            </a:r>
          </a:p>
          <a:p>
            <a:r>
              <a:rPr lang="fr-FR" b="1" dirty="0" smtClean="0">
                <a:solidFill>
                  <a:srgbClr val="000000"/>
                </a:solidFill>
              </a:rPr>
              <a:t>Le dispositif de convergence des modalités tarifaires est donc progressif</a:t>
            </a:r>
            <a:r>
              <a:rPr lang="fr-FR" dirty="0" smtClean="0">
                <a:solidFill>
                  <a:srgbClr val="000000"/>
                </a:solidFill>
              </a:rPr>
              <a:t>, avec :</a:t>
            </a:r>
          </a:p>
          <a:p>
            <a:r>
              <a:rPr lang="fr-FR" dirty="0" smtClean="0">
                <a:solidFill>
                  <a:srgbClr val="000000"/>
                </a:solidFill>
              </a:rPr>
              <a:t>- des coefficients correcteurs par établissement dans le privé,</a:t>
            </a:r>
          </a:p>
          <a:p>
            <a:r>
              <a:rPr lang="fr-FR" dirty="0" smtClean="0">
                <a:solidFill>
                  <a:srgbClr val="000000"/>
                </a:solidFill>
              </a:rPr>
              <a:t>- une fraction tarifaire croissante dans le public (par diminution progressive de la part restant sous dotation, intitulée DAC),</a:t>
            </a:r>
          </a:p>
          <a:p>
            <a:r>
              <a:rPr lang="fr-FR" dirty="0" smtClean="0">
                <a:solidFill>
                  <a:srgbClr val="000000"/>
                </a:solidFill>
              </a:rPr>
              <a:t>- et l’attribution d’un coefficient géographique pour certaines zones.</a:t>
            </a:r>
          </a:p>
          <a:p>
            <a:endParaRPr lang="fr-FR" dirty="0" smtClean="0">
              <a:solidFill>
                <a:schemeClr val="accent2"/>
              </a:solidFill>
              <a:sym typeface="Wingdings 3" pitchFamily="18" charset="2"/>
            </a:endParaRPr>
          </a:p>
          <a:p>
            <a:endParaRPr lang="fr-FR" dirty="0" smtClean="0"/>
          </a:p>
          <a:p>
            <a:endParaRPr lang="fr-FR" dirty="0"/>
          </a:p>
        </p:txBody>
      </p:sp>
    </p:spTree>
    <p:extLst>
      <p:ext uri="{BB962C8B-B14F-4D97-AF65-F5344CB8AC3E}">
        <p14:creationId xmlns:p14="http://schemas.microsoft.com/office/powerpoint/2010/main" val="3879466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31</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pPr>
              <a:spcBef>
                <a:spcPct val="0"/>
              </a:spcBef>
            </a:pPr>
            <a:r>
              <a:rPr lang="fr-FR" b="1" dirty="0" smtClean="0"/>
              <a:t>Le 1</a:t>
            </a:r>
            <a:r>
              <a:rPr lang="fr-FR" b="1" baseline="30000" dirty="0" smtClean="0"/>
              <a:t>er</a:t>
            </a:r>
            <a:r>
              <a:rPr lang="fr-FR" b="1" dirty="0" smtClean="0"/>
              <a:t> objectif du modèle cible</a:t>
            </a:r>
            <a:r>
              <a:rPr lang="fr-FR" dirty="0" smtClean="0"/>
              <a:t> vers lequel tend la T2A est de veiller à l’équité dans l’allocation des ressources.</a:t>
            </a:r>
          </a:p>
          <a:p>
            <a:r>
              <a:rPr lang="fr-FR" dirty="0" smtClean="0">
                <a:solidFill>
                  <a:srgbClr val="000000"/>
                </a:solidFill>
              </a:rPr>
              <a:t>En raison des fortes distorsions existant au sein même des secteurs publics et privés</a:t>
            </a:r>
            <a:r>
              <a:rPr lang="fr-FR" dirty="0" smtClean="0"/>
              <a:t>, le modèle cible doit être adapté</a:t>
            </a:r>
            <a:r>
              <a:rPr lang="fr-FR" dirty="0" smtClean="0">
                <a:solidFill>
                  <a:srgbClr val="000000"/>
                </a:solidFill>
              </a:rPr>
              <a:t>.</a:t>
            </a:r>
          </a:p>
          <a:p>
            <a:r>
              <a:rPr lang="fr-FR" b="1" dirty="0" smtClean="0">
                <a:solidFill>
                  <a:srgbClr val="000000"/>
                </a:solidFill>
              </a:rPr>
              <a:t>Le dispositif de convergence des modalités tarifaires est donc progressif</a:t>
            </a:r>
            <a:r>
              <a:rPr lang="fr-FR" dirty="0" smtClean="0">
                <a:solidFill>
                  <a:srgbClr val="000000"/>
                </a:solidFill>
              </a:rPr>
              <a:t>, avec :</a:t>
            </a:r>
          </a:p>
          <a:p>
            <a:r>
              <a:rPr lang="fr-FR" dirty="0" smtClean="0">
                <a:solidFill>
                  <a:srgbClr val="000000"/>
                </a:solidFill>
              </a:rPr>
              <a:t>- des coefficients correcteurs par établissement dans le privé,</a:t>
            </a:r>
          </a:p>
          <a:p>
            <a:r>
              <a:rPr lang="fr-FR" dirty="0" smtClean="0">
                <a:solidFill>
                  <a:srgbClr val="000000"/>
                </a:solidFill>
              </a:rPr>
              <a:t>- une fraction tarifaire croissante dans le public (par diminution progressive de la part restant sous dotation, intitulée DAC),</a:t>
            </a:r>
          </a:p>
          <a:p>
            <a:r>
              <a:rPr lang="fr-FR" dirty="0" smtClean="0">
                <a:solidFill>
                  <a:srgbClr val="000000"/>
                </a:solidFill>
              </a:rPr>
              <a:t>- et l’attribution d’un coefficient géographique pour certaines zones.</a:t>
            </a:r>
          </a:p>
          <a:p>
            <a:endParaRPr lang="fr-FR" dirty="0" smtClean="0">
              <a:solidFill>
                <a:schemeClr val="accent2"/>
              </a:solidFill>
              <a:sym typeface="Wingdings 3" pitchFamily="18" charset="2"/>
            </a:endParaRPr>
          </a:p>
          <a:p>
            <a:endParaRPr lang="fr-FR" dirty="0" smtClean="0"/>
          </a:p>
          <a:p>
            <a:endParaRPr lang="fr-FR" dirty="0"/>
          </a:p>
        </p:txBody>
      </p:sp>
    </p:spTree>
    <p:extLst>
      <p:ext uri="{BB962C8B-B14F-4D97-AF65-F5344CB8AC3E}">
        <p14:creationId xmlns:p14="http://schemas.microsoft.com/office/powerpoint/2010/main" val="149558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32</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pPr>
              <a:spcBef>
                <a:spcPct val="0"/>
              </a:spcBef>
            </a:pPr>
            <a:r>
              <a:rPr lang="fr-FR" b="1" dirty="0" smtClean="0"/>
              <a:t>Le 1</a:t>
            </a:r>
            <a:r>
              <a:rPr lang="fr-FR" b="1" baseline="30000" dirty="0" smtClean="0"/>
              <a:t>er</a:t>
            </a:r>
            <a:r>
              <a:rPr lang="fr-FR" b="1" dirty="0" smtClean="0"/>
              <a:t> objectif du modèle cible</a:t>
            </a:r>
            <a:r>
              <a:rPr lang="fr-FR" dirty="0" smtClean="0"/>
              <a:t> vers lequel tend la T2A est de veiller à l’équité dans l’allocation des ressources.</a:t>
            </a:r>
          </a:p>
          <a:p>
            <a:r>
              <a:rPr lang="fr-FR" dirty="0" smtClean="0">
                <a:solidFill>
                  <a:srgbClr val="000000"/>
                </a:solidFill>
              </a:rPr>
              <a:t>En raison des fortes distorsions existant au sein même des secteurs publics et privés</a:t>
            </a:r>
            <a:r>
              <a:rPr lang="fr-FR" dirty="0" smtClean="0"/>
              <a:t>, le modèle cible doit être adapté</a:t>
            </a:r>
            <a:r>
              <a:rPr lang="fr-FR" dirty="0" smtClean="0">
                <a:solidFill>
                  <a:srgbClr val="000000"/>
                </a:solidFill>
              </a:rPr>
              <a:t>.</a:t>
            </a:r>
          </a:p>
          <a:p>
            <a:r>
              <a:rPr lang="fr-FR" b="1" dirty="0" smtClean="0">
                <a:solidFill>
                  <a:srgbClr val="000000"/>
                </a:solidFill>
              </a:rPr>
              <a:t>Le dispositif de convergence des modalités tarifaires est donc progressif</a:t>
            </a:r>
            <a:r>
              <a:rPr lang="fr-FR" dirty="0" smtClean="0">
                <a:solidFill>
                  <a:srgbClr val="000000"/>
                </a:solidFill>
              </a:rPr>
              <a:t>, avec :</a:t>
            </a:r>
          </a:p>
          <a:p>
            <a:r>
              <a:rPr lang="fr-FR" dirty="0" smtClean="0">
                <a:solidFill>
                  <a:srgbClr val="000000"/>
                </a:solidFill>
              </a:rPr>
              <a:t>- des coefficients correcteurs par établissement dans le privé,</a:t>
            </a:r>
          </a:p>
          <a:p>
            <a:r>
              <a:rPr lang="fr-FR" dirty="0" smtClean="0">
                <a:solidFill>
                  <a:srgbClr val="000000"/>
                </a:solidFill>
              </a:rPr>
              <a:t>- une fraction tarifaire croissante dans le public (par diminution progressive de la part restant sous dotation, intitulée DAC),</a:t>
            </a:r>
          </a:p>
          <a:p>
            <a:r>
              <a:rPr lang="fr-FR" dirty="0" smtClean="0">
                <a:solidFill>
                  <a:srgbClr val="000000"/>
                </a:solidFill>
              </a:rPr>
              <a:t>- et l’attribution d’un coefficient géographique pour certaines zones.</a:t>
            </a:r>
          </a:p>
          <a:p>
            <a:endParaRPr lang="fr-FR" dirty="0" smtClean="0">
              <a:solidFill>
                <a:schemeClr val="accent2"/>
              </a:solidFill>
              <a:sym typeface="Wingdings 3" pitchFamily="18" charset="2"/>
            </a:endParaRPr>
          </a:p>
          <a:p>
            <a:endParaRPr lang="fr-FR" dirty="0" smtClean="0"/>
          </a:p>
          <a:p>
            <a:endParaRPr lang="fr-FR" dirty="0"/>
          </a:p>
        </p:txBody>
      </p:sp>
    </p:spTree>
    <p:extLst>
      <p:ext uri="{BB962C8B-B14F-4D97-AF65-F5344CB8AC3E}">
        <p14:creationId xmlns:p14="http://schemas.microsoft.com/office/powerpoint/2010/main" val="2361503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34</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pPr>
              <a:spcBef>
                <a:spcPct val="0"/>
              </a:spcBef>
            </a:pPr>
            <a:r>
              <a:rPr lang="fr-FR" b="1" dirty="0" smtClean="0">
                <a:sym typeface="Wingdings 3" pitchFamily="18" charset="2"/>
              </a:rPr>
              <a:t>Le 2</a:t>
            </a:r>
            <a:r>
              <a:rPr lang="fr-FR" b="1" baseline="30000" dirty="0" smtClean="0">
                <a:sym typeface="Wingdings 3" pitchFamily="18" charset="2"/>
              </a:rPr>
              <a:t>ème</a:t>
            </a:r>
            <a:r>
              <a:rPr lang="fr-FR" b="1" dirty="0" smtClean="0">
                <a:sym typeface="Wingdings 3" pitchFamily="18" charset="2"/>
              </a:rPr>
              <a:t> o</a:t>
            </a:r>
            <a:r>
              <a:rPr lang="fr-FR" b="1" dirty="0" smtClean="0"/>
              <a:t>bjectif du modèle cible </a:t>
            </a:r>
            <a:r>
              <a:rPr lang="fr-FR" dirty="0" smtClean="0"/>
              <a:t>vise à</a:t>
            </a:r>
            <a:r>
              <a:rPr lang="fr-FR" b="1" dirty="0" smtClean="0"/>
              <a:t> </a:t>
            </a:r>
            <a:r>
              <a:rPr lang="fr-FR" dirty="0" smtClean="0"/>
              <a:t>adapter les modalités de financement aux différents types d ’activités</a:t>
            </a:r>
          </a:p>
          <a:p>
            <a:pPr>
              <a:spcBef>
                <a:spcPct val="0"/>
              </a:spcBef>
            </a:pPr>
            <a:r>
              <a:rPr lang="fr-FR" dirty="0" smtClean="0">
                <a:sym typeface="Wingdings" pitchFamily="2" charset="2"/>
              </a:rPr>
              <a:t>En raison des missions non reliées à des activités de soins (comme l’enseignement et la recherche) et de domaines à maintenir même avec une très faible activité (comme les SAMU – SMUR ou banques de tissus), le modèle est adapté et prévoit </a:t>
            </a:r>
            <a:r>
              <a:rPr lang="fr-FR" dirty="0" smtClean="0">
                <a:solidFill>
                  <a:srgbClr val="00FF00"/>
                </a:solidFill>
              </a:rPr>
              <a:t>plusieurs</a:t>
            </a:r>
            <a:r>
              <a:rPr lang="fr-FR" dirty="0" smtClean="0"/>
              <a:t> sources de financement :</a:t>
            </a:r>
          </a:p>
          <a:p>
            <a:pPr>
              <a:spcBef>
                <a:spcPct val="0"/>
              </a:spcBef>
              <a:buFontTx/>
              <a:buChar char="-"/>
            </a:pPr>
            <a:r>
              <a:rPr lang="fr-FR" b="1" dirty="0" smtClean="0"/>
              <a:t> les recettes liées aux séjours pour les activités MCO. </a:t>
            </a:r>
            <a:r>
              <a:rPr lang="fr-FR" dirty="0" smtClean="0"/>
              <a:t>Ces recettes sont issues de Groupes Homogènes de Malades (GHM) affectés à des Groupes Homogènes de Séjour (GHS) </a:t>
            </a:r>
            <a:r>
              <a:rPr lang="fr-FR" dirty="0" smtClean="0">
                <a:solidFill>
                  <a:srgbClr val="00FF00"/>
                </a:solidFill>
              </a:rPr>
              <a:t>modulés au besoin de suppléments (séjours exceptionnellement longs, réanimation, néonatologie…)</a:t>
            </a:r>
          </a:p>
          <a:p>
            <a:pPr>
              <a:spcBef>
                <a:spcPct val="0"/>
              </a:spcBef>
            </a:pPr>
            <a:r>
              <a:rPr lang="fr-FR" b="1" dirty="0" smtClean="0"/>
              <a:t>-  la facturation complémentaire de certains médicaments et dispositifs médicaux onéreux</a:t>
            </a:r>
            <a:r>
              <a:rPr lang="fr-FR" dirty="0" smtClean="0"/>
              <a:t>, modulée en fonction du respect par l’hôpital de règles de «bon usage». </a:t>
            </a:r>
          </a:p>
          <a:p>
            <a:pPr>
              <a:spcBef>
                <a:spcPct val="0"/>
              </a:spcBef>
            </a:pPr>
            <a:r>
              <a:rPr lang="fr-FR" dirty="0" smtClean="0">
                <a:solidFill>
                  <a:srgbClr val="00FF00"/>
                </a:solidFill>
                <a:sym typeface="Wingdings" pitchFamily="2" charset="2"/>
              </a:rPr>
              <a:t>-  </a:t>
            </a:r>
            <a:r>
              <a:rPr lang="fr-FR" b="1" dirty="0" smtClean="0">
                <a:solidFill>
                  <a:srgbClr val="00FF00"/>
                </a:solidFill>
                <a:sym typeface="Wingdings" pitchFamily="2" charset="2"/>
              </a:rPr>
              <a:t>une enveloppe prenant en charge certaines missions</a:t>
            </a:r>
            <a:r>
              <a:rPr lang="fr-FR" dirty="0" smtClean="0">
                <a:solidFill>
                  <a:srgbClr val="00FF00"/>
                </a:solidFill>
                <a:sym typeface="Wingdings" pitchFamily="2" charset="2"/>
              </a:rPr>
              <a:t> dites d’intérêt général (MIG) et un financement dédié à l'enseignement et à la recherche.</a:t>
            </a:r>
          </a:p>
          <a:p>
            <a:pPr>
              <a:spcBef>
                <a:spcPct val="0"/>
              </a:spcBef>
            </a:pPr>
            <a:r>
              <a:rPr lang="fr-FR" dirty="0" smtClean="0">
                <a:solidFill>
                  <a:srgbClr val="00FF00"/>
                </a:solidFill>
                <a:sym typeface="Wingdings" pitchFamily="2" charset="2"/>
              </a:rPr>
              <a:t>- </a:t>
            </a:r>
            <a:r>
              <a:rPr lang="fr-FR" b="1" dirty="0" smtClean="0">
                <a:solidFill>
                  <a:srgbClr val="00FF00"/>
                </a:solidFill>
                <a:sym typeface="Wingdings" pitchFamily="2" charset="2"/>
              </a:rPr>
              <a:t>un forfait annuel pour les urgences</a:t>
            </a:r>
            <a:r>
              <a:rPr lang="fr-FR" dirty="0" smtClean="0">
                <a:solidFill>
                  <a:srgbClr val="00FF00"/>
                </a:solidFill>
                <a:sym typeface="Wingdings" pitchFamily="2" charset="2"/>
              </a:rPr>
              <a:t> (afin de couvrir les charges fixes, quel que soit le niveau d’activités) auquel s ’ajoutent des tarifs au passage (liés à l’activité déployée, représentant les charges variables)</a:t>
            </a:r>
          </a:p>
          <a:p>
            <a:pPr>
              <a:spcBef>
                <a:spcPct val="0"/>
              </a:spcBef>
            </a:pPr>
            <a:r>
              <a:rPr lang="fr-FR" dirty="0" smtClean="0">
                <a:solidFill>
                  <a:srgbClr val="00FF00"/>
                </a:solidFill>
                <a:sym typeface="Wingdings" pitchFamily="2" charset="2"/>
              </a:rPr>
              <a:t>- des </a:t>
            </a:r>
            <a:r>
              <a:rPr lang="fr-FR" b="1" dirty="0" smtClean="0">
                <a:solidFill>
                  <a:srgbClr val="00FF00"/>
                </a:solidFill>
                <a:sym typeface="Wingdings" pitchFamily="2" charset="2"/>
              </a:rPr>
              <a:t>forfaits spécifiques</a:t>
            </a:r>
            <a:r>
              <a:rPr lang="fr-FR" dirty="0" smtClean="0">
                <a:solidFill>
                  <a:srgbClr val="00FF00"/>
                </a:solidFill>
                <a:sym typeface="Wingdings" pitchFamily="2" charset="2"/>
              </a:rPr>
              <a:t> aux activités de prélèvements d’organes et de greffes.</a:t>
            </a:r>
            <a:endParaRPr lang="fr-FR" dirty="0" smtClean="0">
              <a:solidFill>
                <a:srgbClr val="FF3300"/>
              </a:solidFill>
              <a:sym typeface="Wingdings" pitchFamily="2" charset="2"/>
            </a:endParaRPr>
          </a:p>
          <a:p>
            <a:pPr>
              <a:spcBef>
                <a:spcPct val="0"/>
              </a:spcBef>
            </a:pPr>
            <a:endParaRPr lang="fr-FR" dirty="0" smtClean="0">
              <a:solidFill>
                <a:srgbClr val="FF3300"/>
              </a:solidFill>
            </a:endParaRPr>
          </a:p>
          <a:p>
            <a:endParaRPr lang="fr-FR" dirty="0"/>
          </a:p>
        </p:txBody>
      </p:sp>
    </p:spTree>
    <p:extLst>
      <p:ext uri="{BB962C8B-B14F-4D97-AF65-F5344CB8AC3E}">
        <p14:creationId xmlns:p14="http://schemas.microsoft.com/office/powerpoint/2010/main" val="2421469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35</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pPr>
              <a:spcBef>
                <a:spcPct val="0"/>
              </a:spcBef>
            </a:pPr>
            <a:r>
              <a:rPr lang="fr-FR" b="1" dirty="0" smtClean="0">
                <a:sym typeface="Wingdings 3" pitchFamily="18" charset="2"/>
              </a:rPr>
              <a:t>Le 2</a:t>
            </a:r>
            <a:r>
              <a:rPr lang="fr-FR" b="1" baseline="30000" dirty="0" smtClean="0">
                <a:sym typeface="Wingdings 3" pitchFamily="18" charset="2"/>
              </a:rPr>
              <a:t>ème</a:t>
            </a:r>
            <a:r>
              <a:rPr lang="fr-FR" b="1" dirty="0" smtClean="0">
                <a:sym typeface="Wingdings 3" pitchFamily="18" charset="2"/>
              </a:rPr>
              <a:t> o</a:t>
            </a:r>
            <a:r>
              <a:rPr lang="fr-FR" b="1" dirty="0" smtClean="0"/>
              <a:t>bjectif du modèle cible </a:t>
            </a:r>
            <a:r>
              <a:rPr lang="fr-FR" dirty="0" smtClean="0"/>
              <a:t>vise à</a:t>
            </a:r>
            <a:r>
              <a:rPr lang="fr-FR" b="1" dirty="0" smtClean="0"/>
              <a:t> </a:t>
            </a:r>
            <a:r>
              <a:rPr lang="fr-FR" dirty="0" smtClean="0"/>
              <a:t>adapter les modalités de financement aux différents types d ’activités</a:t>
            </a:r>
          </a:p>
          <a:p>
            <a:pPr>
              <a:spcBef>
                <a:spcPct val="0"/>
              </a:spcBef>
            </a:pPr>
            <a:r>
              <a:rPr lang="fr-FR" dirty="0" smtClean="0">
                <a:sym typeface="Wingdings" pitchFamily="2" charset="2"/>
              </a:rPr>
              <a:t>En raison des missions non reliées à des activités de soins (comme l’enseignement et la recherche) et de domaines à maintenir même avec une très faible activité (comme les SAMU – SMUR ou banques de tissus), le modèle est adapté et prévoit </a:t>
            </a:r>
            <a:r>
              <a:rPr lang="fr-FR" dirty="0" smtClean="0">
                <a:solidFill>
                  <a:srgbClr val="00FF00"/>
                </a:solidFill>
              </a:rPr>
              <a:t>plusieurs</a:t>
            </a:r>
            <a:r>
              <a:rPr lang="fr-FR" dirty="0" smtClean="0"/>
              <a:t> sources de financement :</a:t>
            </a:r>
          </a:p>
          <a:p>
            <a:pPr>
              <a:spcBef>
                <a:spcPct val="0"/>
              </a:spcBef>
              <a:buFontTx/>
              <a:buChar char="-"/>
            </a:pPr>
            <a:r>
              <a:rPr lang="fr-FR" b="1" dirty="0" smtClean="0"/>
              <a:t> les recettes liées aux séjours pour les activités MCO. </a:t>
            </a:r>
            <a:r>
              <a:rPr lang="fr-FR" dirty="0" smtClean="0"/>
              <a:t>Ces recettes sont issues de Groupes Homogènes de Malades (GHM) affectés à des Groupes Homogènes de Séjour (GHS) </a:t>
            </a:r>
            <a:r>
              <a:rPr lang="fr-FR" dirty="0" smtClean="0">
                <a:solidFill>
                  <a:srgbClr val="00FF00"/>
                </a:solidFill>
              </a:rPr>
              <a:t>modulés au besoin de suppléments (séjours exceptionnellement longs, réanimation, néonatologie…)</a:t>
            </a:r>
          </a:p>
          <a:p>
            <a:pPr>
              <a:spcBef>
                <a:spcPct val="0"/>
              </a:spcBef>
            </a:pPr>
            <a:r>
              <a:rPr lang="fr-FR" b="1" dirty="0" smtClean="0"/>
              <a:t>-  la facturation complémentaire de certains médicaments et dispositifs médicaux onéreux</a:t>
            </a:r>
            <a:r>
              <a:rPr lang="fr-FR" dirty="0" smtClean="0"/>
              <a:t>, modulée en fonction du respect par l’hôpital de règles de «bon usage». </a:t>
            </a:r>
          </a:p>
          <a:p>
            <a:pPr>
              <a:spcBef>
                <a:spcPct val="0"/>
              </a:spcBef>
            </a:pPr>
            <a:r>
              <a:rPr lang="fr-FR" dirty="0" smtClean="0">
                <a:solidFill>
                  <a:srgbClr val="00FF00"/>
                </a:solidFill>
                <a:sym typeface="Wingdings" pitchFamily="2" charset="2"/>
              </a:rPr>
              <a:t>-  </a:t>
            </a:r>
            <a:r>
              <a:rPr lang="fr-FR" b="1" dirty="0" smtClean="0">
                <a:solidFill>
                  <a:srgbClr val="00FF00"/>
                </a:solidFill>
                <a:sym typeface="Wingdings" pitchFamily="2" charset="2"/>
              </a:rPr>
              <a:t>une enveloppe prenant en charge certaines missions</a:t>
            </a:r>
            <a:r>
              <a:rPr lang="fr-FR" dirty="0" smtClean="0">
                <a:solidFill>
                  <a:srgbClr val="00FF00"/>
                </a:solidFill>
                <a:sym typeface="Wingdings" pitchFamily="2" charset="2"/>
              </a:rPr>
              <a:t> dites d’intérêt général (MIG) et un financement dédié à l'enseignement et à la recherche.</a:t>
            </a:r>
          </a:p>
          <a:p>
            <a:pPr>
              <a:spcBef>
                <a:spcPct val="0"/>
              </a:spcBef>
            </a:pPr>
            <a:r>
              <a:rPr lang="fr-FR" dirty="0" smtClean="0">
                <a:solidFill>
                  <a:srgbClr val="00FF00"/>
                </a:solidFill>
                <a:sym typeface="Wingdings" pitchFamily="2" charset="2"/>
              </a:rPr>
              <a:t>- </a:t>
            </a:r>
            <a:r>
              <a:rPr lang="fr-FR" b="1" dirty="0" smtClean="0">
                <a:solidFill>
                  <a:srgbClr val="00FF00"/>
                </a:solidFill>
                <a:sym typeface="Wingdings" pitchFamily="2" charset="2"/>
              </a:rPr>
              <a:t>un forfait annuel pour les urgences</a:t>
            </a:r>
            <a:r>
              <a:rPr lang="fr-FR" dirty="0" smtClean="0">
                <a:solidFill>
                  <a:srgbClr val="00FF00"/>
                </a:solidFill>
                <a:sym typeface="Wingdings" pitchFamily="2" charset="2"/>
              </a:rPr>
              <a:t> (afin de couvrir les charges fixes, quel que soit le niveau d’activités) auquel s ’ajoutent des tarifs au passage (liés à l’activité déployée, représentant les charges variables)</a:t>
            </a:r>
          </a:p>
          <a:p>
            <a:pPr>
              <a:spcBef>
                <a:spcPct val="0"/>
              </a:spcBef>
            </a:pPr>
            <a:r>
              <a:rPr lang="fr-FR" dirty="0" smtClean="0">
                <a:solidFill>
                  <a:srgbClr val="00FF00"/>
                </a:solidFill>
                <a:sym typeface="Wingdings" pitchFamily="2" charset="2"/>
              </a:rPr>
              <a:t>- des </a:t>
            </a:r>
            <a:r>
              <a:rPr lang="fr-FR" b="1" dirty="0" smtClean="0">
                <a:solidFill>
                  <a:srgbClr val="00FF00"/>
                </a:solidFill>
                <a:sym typeface="Wingdings" pitchFamily="2" charset="2"/>
              </a:rPr>
              <a:t>forfaits spécifiques</a:t>
            </a:r>
            <a:r>
              <a:rPr lang="fr-FR" dirty="0" smtClean="0">
                <a:solidFill>
                  <a:srgbClr val="00FF00"/>
                </a:solidFill>
                <a:sym typeface="Wingdings" pitchFamily="2" charset="2"/>
              </a:rPr>
              <a:t> aux activités de prélèvements d’organes et de greffes.</a:t>
            </a:r>
            <a:endParaRPr lang="fr-FR" dirty="0" smtClean="0">
              <a:solidFill>
                <a:srgbClr val="FF3300"/>
              </a:solidFill>
              <a:sym typeface="Wingdings" pitchFamily="2" charset="2"/>
            </a:endParaRPr>
          </a:p>
          <a:p>
            <a:pPr>
              <a:spcBef>
                <a:spcPct val="0"/>
              </a:spcBef>
            </a:pPr>
            <a:endParaRPr lang="fr-FR" dirty="0" smtClean="0">
              <a:solidFill>
                <a:srgbClr val="FF3300"/>
              </a:solidFill>
            </a:endParaRPr>
          </a:p>
          <a:p>
            <a:endParaRPr lang="fr-FR" dirty="0"/>
          </a:p>
        </p:txBody>
      </p:sp>
    </p:spTree>
    <p:extLst>
      <p:ext uri="{BB962C8B-B14F-4D97-AF65-F5344CB8AC3E}">
        <p14:creationId xmlns:p14="http://schemas.microsoft.com/office/powerpoint/2010/main" val="2455009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36</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r>
              <a:rPr lang="fr-FR" b="1" dirty="0" smtClean="0">
                <a:sym typeface="Wingdings 3" pitchFamily="18" charset="2"/>
              </a:rPr>
              <a:t>3</a:t>
            </a:r>
            <a:r>
              <a:rPr lang="fr-FR" b="1" baseline="30000" dirty="0" smtClean="0">
                <a:sym typeface="Wingdings 3" pitchFamily="18" charset="2"/>
              </a:rPr>
              <a:t>ème</a:t>
            </a:r>
            <a:r>
              <a:rPr lang="fr-FR" b="1" dirty="0" smtClean="0">
                <a:sym typeface="Wingdings 3" pitchFamily="18" charset="2"/>
              </a:rPr>
              <a:t> o</a:t>
            </a:r>
            <a:r>
              <a:rPr lang="fr-FR" b="1" dirty="0" smtClean="0"/>
              <a:t>bjectif du modèle cible :</a:t>
            </a:r>
            <a:r>
              <a:rPr lang="fr-FR" dirty="0" smtClean="0"/>
              <a:t> améliorer l’adaptation de l’offre de soins.</a:t>
            </a:r>
          </a:p>
          <a:p>
            <a:r>
              <a:rPr lang="fr-FR" dirty="0" smtClean="0"/>
              <a:t>- en développant les nécessaires synergies entre secteurs public et privé,</a:t>
            </a:r>
          </a:p>
          <a:p>
            <a:r>
              <a:rPr lang="fr-FR" dirty="0" smtClean="0"/>
              <a:t>- en poursuivant un objectif de convergence des modalités tarifaires,</a:t>
            </a:r>
          </a:p>
          <a:p>
            <a:r>
              <a:rPr lang="fr-FR" dirty="0" smtClean="0"/>
              <a:t>- en incitant au développement des activités au regard des besoins de la population (soins de suite et de réadaptation, soins palliatifs, greffes d ’organes…),</a:t>
            </a:r>
          </a:p>
          <a:p>
            <a:r>
              <a:rPr lang="fr-FR" dirty="0" smtClean="0"/>
              <a:t>- en soutenant les nouvelles modalités de prise en charge (comme la chirurgie ambulatoire, l’hospitalisation à domicile…).</a:t>
            </a:r>
          </a:p>
          <a:p>
            <a:endParaRPr lang="fr-FR" dirty="0" smtClean="0"/>
          </a:p>
          <a:p>
            <a:endParaRPr lang="fr-FR" dirty="0"/>
          </a:p>
        </p:txBody>
      </p:sp>
    </p:spTree>
    <p:extLst>
      <p:ext uri="{BB962C8B-B14F-4D97-AF65-F5344CB8AC3E}">
        <p14:creationId xmlns:p14="http://schemas.microsoft.com/office/powerpoint/2010/main" val="1996467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37</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r>
              <a:rPr lang="fr-FR" b="1" dirty="0" smtClean="0">
                <a:sym typeface="Wingdings 3" pitchFamily="18" charset="2"/>
              </a:rPr>
              <a:t>3</a:t>
            </a:r>
            <a:r>
              <a:rPr lang="fr-FR" b="1" baseline="30000" dirty="0" smtClean="0">
                <a:sym typeface="Wingdings 3" pitchFamily="18" charset="2"/>
              </a:rPr>
              <a:t>ème</a:t>
            </a:r>
            <a:r>
              <a:rPr lang="fr-FR" b="1" dirty="0" smtClean="0">
                <a:sym typeface="Wingdings 3" pitchFamily="18" charset="2"/>
              </a:rPr>
              <a:t> o</a:t>
            </a:r>
            <a:r>
              <a:rPr lang="fr-FR" b="1" dirty="0" smtClean="0"/>
              <a:t>bjectif du modèle cible :</a:t>
            </a:r>
            <a:r>
              <a:rPr lang="fr-FR" dirty="0" smtClean="0"/>
              <a:t> améliorer l’adaptation de l’offre de soins.</a:t>
            </a:r>
          </a:p>
          <a:p>
            <a:r>
              <a:rPr lang="fr-FR" dirty="0" smtClean="0"/>
              <a:t>- en développant les nécessaires synergies entre secteurs public et privé,</a:t>
            </a:r>
          </a:p>
          <a:p>
            <a:r>
              <a:rPr lang="fr-FR" dirty="0" smtClean="0"/>
              <a:t>- en poursuivant un objectif de convergence des modalités tarifaires,</a:t>
            </a:r>
          </a:p>
          <a:p>
            <a:r>
              <a:rPr lang="fr-FR" dirty="0" smtClean="0"/>
              <a:t>- en incitant au développement des activités au regard des besoins de la population (soins de suite et de réadaptation, soins palliatifs, greffes d ’organes…),</a:t>
            </a:r>
          </a:p>
          <a:p>
            <a:r>
              <a:rPr lang="fr-FR" dirty="0" smtClean="0"/>
              <a:t>- en soutenant les nouvelles modalités de prise en charge (comme la chirurgie ambulatoire, l’hospitalisation à domicile…).</a:t>
            </a:r>
          </a:p>
          <a:p>
            <a:endParaRPr lang="fr-FR" dirty="0" smtClean="0"/>
          </a:p>
          <a:p>
            <a:endParaRPr lang="fr-FR" dirty="0"/>
          </a:p>
        </p:txBody>
      </p:sp>
    </p:spTree>
    <p:extLst>
      <p:ext uri="{BB962C8B-B14F-4D97-AF65-F5344CB8AC3E}">
        <p14:creationId xmlns:p14="http://schemas.microsoft.com/office/powerpoint/2010/main" val="308270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67F70-7C5C-4333-ADA1-0AD9A7BF784E}" type="slidenum">
              <a:rPr lang="fr-FR"/>
              <a:pPr/>
              <a:t>6</a:t>
            </a:fld>
            <a:endParaRPr lang="fr-FR"/>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pPr>
              <a:spcBef>
                <a:spcPct val="0"/>
              </a:spcBef>
            </a:pPr>
            <a:r>
              <a:rPr lang="fr-FR" dirty="0"/>
              <a:t>Hôpital 2007 est un plan de modernisation voulu par les hospitaliers et conçu avec eux autour d’une volonté forte : redonner</a:t>
            </a:r>
            <a:r>
              <a:rPr lang="fr-FR" b="1" dirty="0"/>
              <a:t> </a:t>
            </a:r>
            <a:r>
              <a:rPr lang="fr-FR" dirty="0"/>
              <a:t>aux établissements de santé les moyens de leurs ambitions et de leur adaptation. Ceci :</a:t>
            </a:r>
          </a:p>
          <a:p>
            <a:pPr>
              <a:spcBef>
                <a:spcPct val="0"/>
              </a:spcBef>
            </a:pPr>
            <a:r>
              <a:rPr lang="fr-FR" sz="1000" dirty="0"/>
              <a:t>•</a:t>
            </a:r>
            <a:r>
              <a:rPr lang="fr-FR" dirty="0"/>
              <a:t> en garantissant un financement plus équitable fondé sur l’activité,</a:t>
            </a:r>
          </a:p>
          <a:p>
            <a:r>
              <a:rPr lang="fr-FR" sz="1000" dirty="0"/>
              <a:t>•</a:t>
            </a:r>
            <a:r>
              <a:rPr lang="fr-FR" dirty="0"/>
              <a:t> en renforçant l’autonomie pour responsabiliser les acteurs,</a:t>
            </a:r>
          </a:p>
          <a:p>
            <a:r>
              <a:rPr lang="fr-FR" sz="1000" dirty="0"/>
              <a:t>•</a:t>
            </a:r>
            <a:r>
              <a:rPr lang="fr-FR" dirty="0"/>
              <a:t> en les incitant à optimiser et à mutualiser l’utilisation de leurs ressources,</a:t>
            </a:r>
          </a:p>
          <a:p>
            <a:r>
              <a:rPr lang="fr-FR" sz="1000" dirty="0"/>
              <a:t>•</a:t>
            </a:r>
            <a:r>
              <a:rPr lang="fr-FR" dirty="0"/>
              <a:t> en soutenant l’effort de modernisation, d’adaptation et de coopération entre établissements de santé,</a:t>
            </a:r>
          </a:p>
          <a:p>
            <a:r>
              <a:rPr lang="fr-FR" sz="1000" dirty="0"/>
              <a:t>•</a:t>
            </a:r>
            <a:r>
              <a:rPr lang="fr-FR" dirty="0"/>
              <a:t> grâce à un plan national de relance de l’investissement décliné en 26 plans régionaux.</a:t>
            </a:r>
          </a:p>
          <a:p>
            <a:endParaRPr lang="fr-FR" dirty="0"/>
          </a:p>
        </p:txBody>
      </p:sp>
    </p:spTree>
    <p:extLst>
      <p:ext uri="{BB962C8B-B14F-4D97-AF65-F5344CB8AC3E}">
        <p14:creationId xmlns:p14="http://schemas.microsoft.com/office/powerpoint/2010/main" val="1333543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40</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r>
              <a:rPr lang="fr-FR" b="1" dirty="0" smtClean="0">
                <a:sym typeface="Wingdings 3" pitchFamily="18" charset="2"/>
              </a:rPr>
              <a:t>3</a:t>
            </a:r>
            <a:r>
              <a:rPr lang="fr-FR" b="1" baseline="30000" dirty="0" smtClean="0">
                <a:sym typeface="Wingdings 3" pitchFamily="18" charset="2"/>
              </a:rPr>
              <a:t>ème</a:t>
            </a:r>
            <a:r>
              <a:rPr lang="fr-FR" b="1" dirty="0" smtClean="0">
                <a:sym typeface="Wingdings 3" pitchFamily="18" charset="2"/>
              </a:rPr>
              <a:t> o</a:t>
            </a:r>
            <a:r>
              <a:rPr lang="fr-FR" b="1" dirty="0" smtClean="0"/>
              <a:t>bjectif du modèle cible :</a:t>
            </a:r>
            <a:r>
              <a:rPr lang="fr-FR" dirty="0" smtClean="0"/>
              <a:t> améliorer l’adaptation de l’offre de soins.</a:t>
            </a:r>
          </a:p>
          <a:p>
            <a:r>
              <a:rPr lang="fr-FR" dirty="0" smtClean="0"/>
              <a:t>- en développant les nécessaires synergies entre secteurs public et privé,</a:t>
            </a:r>
          </a:p>
          <a:p>
            <a:r>
              <a:rPr lang="fr-FR" dirty="0" smtClean="0"/>
              <a:t>- en poursuivant un objectif de convergence des modalités tarifaires,</a:t>
            </a:r>
          </a:p>
          <a:p>
            <a:r>
              <a:rPr lang="fr-FR" dirty="0" smtClean="0"/>
              <a:t>- en incitant au développement des activités au regard des besoins de la population (soins de suite et de réadaptation, soins palliatifs, greffes d ’organes…),</a:t>
            </a:r>
          </a:p>
          <a:p>
            <a:r>
              <a:rPr lang="fr-FR" dirty="0" smtClean="0"/>
              <a:t>- en soutenant les nouvelles modalités de prise en charge (comme la chirurgie ambulatoire, l’hospitalisation à domicile…).</a:t>
            </a:r>
          </a:p>
          <a:p>
            <a:endParaRPr lang="fr-FR" dirty="0" smtClean="0"/>
          </a:p>
          <a:p>
            <a:endParaRPr lang="fr-FR" dirty="0"/>
          </a:p>
        </p:txBody>
      </p:sp>
    </p:spTree>
    <p:extLst>
      <p:ext uri="{BB962C8B-B14F-4D97-AF65-F5344CB8AC3E}">
        <p14:creationId xmlns:p14="http://schemas.microsoft.com/office/powerpoint/2010/main" val="219797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41</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r>
              <a:rPr lang="fr-FR" b="1" dirty="0" smtClean="0">
                <a:sym typeface="Wingdings 3" pitchFamily="18" charset="2"/>
              </a:rPr>
              <a:t>3</a:t>
            </a:r>
            <a:r>
              <a:rPr lang="fr-FR" b="1" baseline="30000" dirty="0" smtClean="0">
                <a:sym typeface="Wingdings 3" pitchFamily="18" charset="2"/>
              </a:rPr>
              <a:t>ème</a:t>
            </a:r>
            <a:r>
              <a:rPr lang="fr-FR" b="1" dirty="0" smtClean="0">
                <a:sym typeface="Wingdings 3" pitchFamily="18" charset="2"/>
              </a:rPr>
              <a:t> o</a:t>
            </a:r>
            <a:r>
              <a:rPr lang="fr-FR" b="1" dirty="0" smtClean="0"/>
              <a:t>bjectif du modèle cible :</a:t>
            </a:r>
            <a:r>
              <a:rPr lang="fr-FR" dirty="0" smtClean="0"/>
              <a:t> améliorer l’adaptation de l’offre de soins.</a:t>
            </a:r>
          </a:p>
          <a:p>
            <a:r>
              <a:rPr lang="fr-FR" dirty="0" smtClean="0"/>
              <a:t>- en développant les nécessaires synergies entre secteurs public et privé,</a:t>
            </a:r>
          </a:p>
          <a:p>
            <a:r>
              <a:rPr lang="fr-FR" dirty="0" smtClean="0"/>
              <a:t>- en poursuivant un objectif de convergence des modalités tarifaires,</a:t>
            </a:r>
          </a:p>
          <a:p>
            <a:r>
              <a:rPr lang="fr-FR" dirty="0" smtClean="0"/>
              <a:t>- en incitant au développement des activités au regard des besoins de la population (soins de suite et de réadaptation, soins palliatifs, greffes d ’organes…),</a:t>
            </a:r>
          </a:p>
          <a:p>
            <a:r>
              <a:rPr lang="fr-FR" dirty="0" smtClean="0"/>
              <a:t>- en soutenant les nouvelles modalités de prise en charge (comme la chirurgie ambulatoire, l’hospitalisation à domicile…).</a:t>
            </a:r>
          </a:p>
          <a:p>
            <a:endParaRPr lang="fr-FR" dirty="0" smtClean="0"/>
          </a:p>
          <a:p>
            <a:endParaRPr lang="fr-FR" dirty="0"/>
          </a:p>
        </p:txBody>
      </p:sp>
    </p:spTree>
    <p:extLst>
      <p:ext uri="{BB962C8B-B14F-4D97-AF65-F5344CB8AC3E}">
        <p14:creationId xmlns:p14="http://schemas.microsoft.com/office/powerpoint/2010/main" val="1622614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42</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pPr>
              <a:spcBef>
                <a:spcPct val="0"/>
              </a:spcBef>
            </a:pPr>
            <a:r>
              <a:rPr lang="fr-FR" b="1" dirty="0" smtClean="0"/>
              <a:t>4</a:t>
            </a:r>
            <a:r>
              <a:rPr lang="fr-FR" b="1" baseline="30000" dirty="0" smtClean="0"/>
              <a:t>ème</a:t>
            </a:r>
            <a:r>
              <a:rPr lang="fr-FR" b="1" dirty="0" smtClean="0"/>
              <a:t> objectif du modèle cible</a:t>
            </a:r>
            <a:r>
              <a:rPr lang="fr-FR" dirty="0" smtClean="0"/>
              <a:t> : optimiser le pilotage des établissements de santé, grâce à</a:t>
            </a:r>
            <a:r>
              <a:rPr lang="fr-FR" dirty="0" smtClean="0">
                <a:solidFill>
                  <a:srgbClr val="FF3300"/>
                </a:solidFill>
              </a:rPr>
              <a:t> </a:t>
            </a:r>
            <a:r>
              <a:rPr lang="fr-FR" dirty="0" smtClean="0"/>
              <a:t>des financements plus fluides et transparents.</a:t>
            </a:r>
          </a:p>
          <a:p>
            <a:r>
              <a:rPr lang="fr-FR" dirty="0" smtClean="0"/>
              <a:t>Ce qui, pour les établissements, nécessite de :</a:t>
            </a:r>
          </a:p>
          <a:p>
            <a:r>
              <a:rPr lang="fr-FR" dirty="0" smtClean="0"/>
              <a:t>- se doter d’un</a:t>
            </a:r>
            <a:r>
              <a:rPr lang="fr-FR" b="1" dirty="0" smtClean="0"/>
              <a:t> </a:t>
            </a:r>
            <a:r>
              <a:rPr lang="fr-FR" dirty="0" smtClean="0"/>
              <a:t>véritable projet médicalisé d’établissement,</a:t>
            </a:r>
          </a:p>
          <a:p>
            <a:r>
              <a:rPr lang="fr-FR" dirty="0" smtClean="0"/>
              <a:t>- développer les outils de gestion et de comptabilité analytique,</a:t>
            </a:r>
          </a:p>
          <a:p>
            <a:r>
              <a:rPr lang="fr-FR" dirty="0" smtClean="0"/>
              <a:t>- faire évoluer les systèmes d’information (données médicales, facturation…).</a:t>
            </a:r>
            <a:endParaRPr lang="fr-FR" b="1" dirty="0" smtClean="0"/>
          </a:p>
          <a:p>
            <a:endParaRPr lang="fr-FR" dirty="0" smtClean="0"/>
          </a:p>
          <a:p>
            <a:endParaRPr lang="fr-FR" dirty="0"/>
          </a:p>
        </p:txBody>
      </p:sp>
    </p:spTree>
    <p:extLst>
      <p:ext uri="{BB962C8B-B14F-4D97-AF65-F5344CB8AC3E}">
        <p14:creationId xmlns:p14="http://schemas.microsoft.com/office/powerpoint/2010/main" val="3878479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43</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pPr>
              <a:spcBef>
                <a:spcPct val="0"/>
              </a:spcBef>
            </a:pPr>
            <a:r>
              <a:rPr lang="fr-FR" b="1" dirty="0" smtClean="0"/>
              <a:t>4</a:t>
            </a:r>
            <a:r>
              <a:rPr lang="fr-FR" b="1" baseline="30000" dirty="0" smtClean="0"/>
              <a:t>ème</a:t>
            </a:r>
            <a:r>
              <a:rPr lang="fr-FR" b="1" dirty="0" smtClean="0"/>
              <a:t> objectif du modèle cible</a:t>
            </a:r>
            <a:r>
              <a:rPr lang="fr-FR" dirty="0" smtClean="0"/>
              <a:t> : optimiser le pilotage des établissements de santé, grâce à</a:t>
            </a:r>
            <a:r>
              <a:rPr lang="fr-FR" dirty="0" smtClean="0">
                <a:solidFill>
                  <a:srgbClr val="FF3300"/>
                </a:solidFill>
              </a:rPr>
              <a:t> </a:t>
            </a:r>
            <a:r>
              <a:rPr lang="fr-FR" dirty="0" smtClean="0"/>
              <a:t>des financements plus fluides et transparents.</a:t>
            </a:r>
          </a:p>
          <a:p>
            <a:r>
              <a:rPr lang="fr-FR" dirty="0" smtClean="0"/>
              <a:t>Ce qui, pour les établissements, nécessite de :</a:t>
            </a:r>
          </a:p>
          <a:p>
            <a:r>
              <a:rPr lang="fr-FR" dirty="0" smtClean="0"/>
              <a:t>- se doter d’un</a:t>
            </a:r>
            <a:r>
              <a:rPr lang="fr-FR" b="1" dirty="0" smtClean="0"/>
              <a:t> </a:t>
            </a:r>
            <a:r>
              <a:rPr lang="fr-FR" dirty="0" smtClean="0"/>
              <a:t>véritable projet médicalisé d’établissement,</a:t>
            </a:r>
          </a:p>
          <a:p>
            <a:r>
              <a:rPr lang="fr-FR" dirty="0" smtClean="0"/>
              <a:t>- développer les outils de gestion et de comptabilité analytique,</a:t>
            </a:r>
          </a:p>
          <a:p>
            <a:r>
              <a:rPr lang="fr-FR" dirty="0" smtClean="0"/>
              <a:t>- faire évoluer les systèmes d’information (données médicales, facturation…).</a:t>
            </a:r>
            <a:endParaRPr lang="fr-FR" b="1" dirty="0" smtClean="0"/>
          </a:p>
          <a:p>
            <a:endParaRPr lang="fr-FR" dirty="0" smtClean="0"/>
          </a:p>
          <a:p>
            <a:endParaRPr lang="fr-FR" dirty="0"/>
          </a:p>
        </p:txBody>
      </p:sp>
    </p:spTree>
    <p:extLst>
      <p:ext uri="{BB962C8B-B14F-4D97-AF65-F5344CB8AC3E}">
        <p14:creationId xmlns:p14="http://schemas.microsoft.com/office/powerpoint/2010/main" val="3401884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44</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pPr>
              <a:spcBef>
                <a:spcPct val="0"/>
              </a:spcBef>
            </a:pPr>
            <a:r>
              <a:rPr lang="fr-FR" b="1" dirty="0" smtClean="0"/>
              <a:t>4</a:t>
            </a:r>
            <a:r>
              <a:rPr lang="fr-FR" b="1" baseline="30000" dirty="0" smtClean="0"/>
              <a:t>ème</a:t>
            </a:r>
            <a:r>
              <a:rPr lang="fr-FR" b="1" dirty="0" smtClean="0"/>
              <a:t> objectif du modèle cible</a:t>
            </a:r>
            <a:r>
              <a:rPr lang="fr-FR" dirty="0" smtClean="0"/>
              <a:t> : optimiser le pilotage des établissements de santé, grâce à</a:t>
            </a:r>
            <a:r>
              <a:rPr lang="fr-FR" dirty="0" smtClean="0">
                <a:solidFill>
                  <a:srgbClr val="FF3300"/>
                </a:solidFill>
              </a:rPr>
              <a:t> </a:t>
            </a:r>
            <a:r>
              <a:rPr lang="fr-FR" dirty="0" smtClean="0"/>
              <a:t>des financements plus fluides et transparents.</a:t>
            </a:r>
          </a:p>
          <a:p>
            <a:r>
              <a:rPr lang="fr-FR" dirty="0" smtClean="0"/>
              <a:t>Ce qui, pour les établissements, nécessite de :</a:t>
            </a:r>
          </a:p>
          <a:p>
            <a:r>
              <a:rPr lang="fr-FR" dirty="0" smtClean="0"/>
              <a:t>- se doter d’un</a:t>
            </a:r>
            <a:r>
              <a:rPr lang="fr-FR" b="1" dirty="0" smtClean="0"/>
              <a:t> </a:t>
            </a:r>
            <a:r>
              <a:rPr lang="fr-FR" dirty="0" smtClean="0"/>
              <a:t>véritable projet médicalisé d’établissement,</a:t>
            </a:r>
          </a:p>
          <a:p>
            <a:r>
              <a:rPr lang="fr-FR" dirty="0" smtClean="0"/>
              <a:t>- développer les outils de gestion et de comptabilité analytique,</a:t>
            </a:r>
          </a:p>
          <a:p>
            <a:r>
              <a:rPr lang="fr-FR" dirty="0" smtClean="0"/>
              <a:t>- faire évoluer les systèmes d’information (données médicales, facturation…).</a:t>
            </a:r>
            <a:endParaRPr lang="fr-FR" b="1" dirty="0" smtClean="0"/>
          </a:p>
          <a:p>
            <a:endParaRPr lang="fr-FR" dirty="0" smtClean="0"/>
          </a:p>
          <a:p>
            <a:endParaRPr lang="fr-FR" dirty="0"/>
          </a:p>
        </p:txBody>
      </p:sp>
    </p:spTree>
    <p:extLst>
      <p:ext uri="{BB962C8B-B14F-4D97-AF65-F5344CB8AC3E}">
        <p14:creationId xmlns:p14="http://schemas.microsoft.com/office/powerpoint/2010/main" val="3156047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47</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21349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48</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096341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51</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096692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52</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007054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53</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72866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82DB4-80BE-4737-A09F-25C7222D99C3}" type="slidenum">
              <a:rPr lang="fr-FR"/>
              <a:pPr/>
              <a:t>7</a:t>
            </a:fld>
            <a:endParaRPr lang="fr-FR"/>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pPr>
              <a:spcBef>
                <a:spcPct val="0"/>
              </a:spcBef>
            </a:pPr>
            <a:r>
              <a:rPr lang="fr-FR" dirty="0"/>
              <a:t>Cette volonté de modernisation du système hospitalier vise à le rendre plus performant dans sa mission de service public.</a:t>
            </a:r>
          </a:p>
          <a:p>
            <a:pPr>
              <a:spcBef>
                <a:spcPct val="0"/>
              </a:spcBef>
            </a:pPr>
            <a:endParaRPr lang="fr-FR" dirty="0"/>
          </a:p>
          <a:p>
            <a:pPr>
              <a:spcBef>
                <a:spcPct val="0"/>
              </a:spcBef>
            </a:pPr>
            <a:r>
              <a:rPr lang="fr-FR" dirty="0" smtClean="0"/>
              <a:t>Volonté</a:t>
            </a:r>
            <a:r>
              <a:rPr lang="fr-FR" baseline="0" dirty="0" smtClean="0"/>
              <a:t> </a:t>
            </a:r>
            <a:r>
              <a:rPr lang="fr-FR" dirty="0" smtClean="0"/>
              <a:t>que </a:t>
            </a:r>
            <a:r>
              <a:rPr lang="fr-FR" dirty="0"/>
              <a:t>l’hôpital fonctionne mieux, y compris dans sa capacité de prise en charge des crises et dans son rôle social auprès des plus démunis.</a:t>
            </a:r>
          </a:p>
          <a:p>
            <a:pPr>
              <a:spcBef>
                <a:spcPct val="0"/>
              </a:spcBef>
            </a:pPr>
            <a:endParaRPr lang="fr-FR" dirty="0"/>
          </a:p>
          <a:p>
            <a:pPr>
              <a:spcBef>
                <a:spcPct val="0"/>
              </a:spcBef>
            </a:pPr>
            <a:r>
              <a:rPr lang="fr-FR" b="1" dirty="0"/>
              <a:t>Or, accroître la performance de l’hôpital, c’est - </a:t>
            </a:r>
            <a:r>
              <a:rPr lang="fr-FR" b="1" i="1" dirty="0"/>
              <a:t>in fine</a:t>
            </a:r>
            <a:r>
              <a:rPr lang="fr-FR" b="1" dirty="0"/>
              <a:t> - améliorer le parcours de soins des patients.</a:t>
            </a:r>
          </a:p>
        </p:txBody>
      </p:sp>
    </p:spTree>
    <p:extLst>
      <p:ext uri="{BB962C8B-B14F-4D97-AF65-F5344CB8AC3E}">
        <p14:creationId xmlns:p14="http://schemas.microsoft.com/office/powerpoint/2010/main" val="846222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54</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2808967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55</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602763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56</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6582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57</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422551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58</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5320680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59</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725792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50BB-9B2F-46DF-892B-5F25D02E9BF5}" type="slidenum">
              <a:rPr lang="fr-FR"/>
              <a:pPr/>
              <a:t>61</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12239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F0436-6E83-4ADE-9006-C65C884A3296}" type="slidenum">
              <a:rPr lang="fr-FR"/>
              <a:pPr/>
              <a:t>8</a:t>
            </a:fld>
            <a:endParaRPr lang="fr-FR"/>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r>
              <a:rPr lang="fr-FR"/>
              <a:t>Reste que cette amélioration du parcours de soins doit nécessairement s’inscrire, au plan économique, dans le cadre des objectifs nationaux de dépenses d’assurance maladie (l’ONDAM), fixés par le Parlement au regard des besoins de santé de la population et dans le respect des lois du financement de la Sécurité Sociale.</a:t>
            </a:r>
          </a:p>
        </p:txBody>
      </p:sp>
    </p:spTree>
    <p:extLst>
      <p:ext uri="{BB962C8B-B14F-4D97-AF65-F5344CB8AC3E}">
        <p14:creationId xmlns:p14="http://schemas.microsoft.com/office/powerpoint/2010/main" val="190818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F78-BF58-4319-AB97-FBCAC5E082E7}" type="slidenum">
              <a:rPr lang="fr-FR"/>
              <a:pPr/>
              <a:t>9</a:t>
            </a:fld>
            <a:endParaRPr lang="fr-F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a:spcBef>
                <a:spcPct val="0"/>
              </a:spcBef>
            </a:pPr>
            <a:r>
              <a:rPr lang="fr-FR" dirty="0"/>
              <a:t>Améliorer le parcours de soins, c’est accroître la performance de l’hôpital dans ses 4 grandes missions et optimiser cet équilibre d’ensemble.</a:t>
            </a:r>
          </a:p>
          <a:p>
            <a:pPr>
              <a:spcBef>
                <a:spcPct val="0"/>
              </a:spcBef>
            </a:pPr>
            <a:endParaRPr lang="fr-FR" dirty="0"/>
          </a:p>
          <a:p>
            <a:pPr>
              <a:spcBef>
                <a:spcPct val="0"/>
              </a:spcBef>
            </a:pPr>
            <a:r>
              <a:rPr lang="fr-FR" dirty="0"/>
              <a:t>C’est pourquoi les réformes </a:t>
            </a:r>
            <a:r>
              <a:rPr lang="fr-FR" dirty="0" smtClean="0"/>
              <a:t>visent </a:t>
            </a:r>
            <a:r>
              <a:rPr lang="fr-FR" dirty="0"/>
              <a:t>4 objectifs complémentaires :</a:t>
            </a:r>
          </a:p>
          <a:p>
            <a:pPr>
              <a:spcBef>
                <a:spcPct val="0"/>
              </a:spcBef>
              <a:buFontTx/>
              <a:buChar char="-"/>
            </a:pPr>
            <a:r>
              <a:rPr lang="fr-FR" dirty="0"/>
              <a:t>garantir l’accès à l’information et aux soins pour tous,</a:t>
            </a:r>
          </a:p>
          <a:p>
            <a:pPr>
              <a:spcBef>
                <a:spcPct val="0"/>
              </a:spcBef>
              <a:buFontTx/>
              <a:buChar char="-"/>
            </a:pPr>
            <a:r>
              <a:rPr lang="fr-FR" dirty="0"/>
              <a:t>améliorer la qualité et la sécurité des soins,</a:t>
            </a:r>
          </a:p>
          <a:p>
            <a:pPr>
              <a:spcBef>
                <a:spcPct val="0"/>
              </a:spcBef>
              <a:buFontTx/>
              <a:buChar char="-"/>
            </a:pPr>
            <a:r>
              <a:rPr lang="fr-FR" dirty="0"/>
              <a:t>accroître l’efficience de la prise en charge des patients,</a:t>
            </a:r>
          </a:p>
          <a:p>
            <a:pPr>
              <a:spcBef>
                <a:spcPct val="0"/>
              </a:spcBef>
              <a:buFontTx/>
              <a:buChar char="-"/>
            </a:pPr>
            <a:r>
              <a:rPr lang="fr-FR" dirty="0"/>
              <a:t>assurer un meilleur usage des ressources de l’hôpital.</a:t>
            </a:r>
          </a:p>
          <a:p>
            <a:endParaRPr lang="fr-FR" dirty="0"/>
          </a:p>
          <a:p>
            <a:endParaRPr lang="fr-FR" dirty="0"/>
          </a:p>
        </p:txBody>
      </p:sp>
    </p:spTree>
    <p:extLst>
      <p:ext uri="{BB962C8B-B14F-4D97-AF65-F5344CB8AC3E}">
        <p14:creationId xmlns:p14="http://schemas.microsoft.com/office/powerpoint/2010/main" val="399996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F78-BF58-4319-AB97-FBCAC5E082E7}" type="slidenum">
              <a:rPr lang="fr-FR"/>
              <a:pPr/>
              <a:t>10</a:t>
            </a:fld>
            <a:endParaRPr lang="fr-F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a:spcBef>
                <a:spcPct val="0"/>
              </a:spcBef>
            </a:pPr>
            <a:r>
              <a:rPr lang="fr-FR" dirty="0" smtClean="0"/>
              <a:t>Dans cette logique, les réformes couvrent 4 champs d’action.</a:t>
            </a:r>
          </a:p>
          <a:p>
            <a:pPr>
              <a:spcBef>
                <a:spcPct val="0"/>
              </a:spcBef>
            </a:pPr>
            <a:r>
              <a:rPr lang="fr-FR" dirty="0" smtClean="0"/>
              <a:t>Premier champ d’action, une nouvelle organisation de l’offre de soins et le développement de la complémentarité : </a:t>
            </a:r>
          </a:p>
          <a:p>
            <a:pPr>
              <a:spcBef>
                <a:spcPct val="0"/>
              </a:spcBef>
            </a:pPr>
            <a:r>
              <a:rPr lang="fr-FR" dirty="0" smtClean="0"/>
              <a:t>ce sont les </a:t>
            </a:r>
            <a:r>
              <a:rPr lang="fr-FR" b="1" dirty="0" smtClean="0"/>
              <a:t>nouveaux territoires de santé et les nouvelles coopérations.</a:t>
            </a:r>
          </a:p>
          <a:p>
            <a:endParaRPr lang="fr-FR" dirty="0"/>
          </a:p>
        </p:txBody>
      </p:sp>
    </p:spTree>
    <p:extLst>
      <p:ext uri="{BB962C8B-B14F-4D97-AF65-F5344CB8AC3E}">
        <p14:creationId xmlns:p14="http://schemas.microsoft.com/office/powerpoint/2010/main" val="114505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F78-BF58-4319-AB97-FBCAC5E082E7}" type="slidenum">
              <a:rPr lang="fr-FR"/>
              <a:pPr/>
              <a:t>11</a:t>
            </a:fld>
            <a:endParaRPr lang="fr-F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a:spcBef>
                <a:spcPct val="0"/>
              </a:spcBef>
            </a:pPr>
            <a:r>
              <a:rPr lang="fr-FR" dirty="0" smtClean="0"/>
              <a:t>En effet, améliorer le parcours de soins, c’est d’abord donner la possibilité à chaque personne d’être hospitalisée dans </a:t>
            </a:r>
          </a:p>
          <a:p>
            <a:pPr>
              <a:spcBef>
                <a:spcPct val="0"/>
              </a:spcBef>
            </a:pPr>
            <a:r>
              <a:rPr lang="fr-FR" dirty="0" smtClean="0"/>
              <a:t>le bon établissement, selon son état de santé, le type de soins qu’elle nécessite et sa localisation géographique. </a:t>
            </a:r>
          </a:p>
          <a:p>
            <a:pPr>
              <a:spcBef>
                <a:spcPct val="0"/>
              </a:spcBef>
            </a:pPr>
            <a:r>
              <a:rPr lang="fr-FR" dirty="0" smtClean="0"/>
              <a:t>C’est tout l’objet des nouveaux schémas régionaux d’organisation des soins actuellement mis en place : </a:t>
            </a:r>
            <a:r>
              <a:rPr lang="fr-FR" b="1" dirty="0" smtClean="0"/>
              <a:t>les SROS</a:t>
            </a:r>
            <a:r>
              <a:rPr lang="fr-FR" dirty="0" smtClean="0"/>
              <a:t>. </a:t>
            </a:r>
          </a:p>
          <a:p>
            <a:endParaRPr lang="fr-FR" dirty="0"/>
          </a:p>
        </p:txBody>
      </p:sp>
    </p:spTree>
    <p:extLst>
      <p:ext uri="{BB962C8B-B14F-4D97-AF65-F5344CB8AC3E}">
        <p14:creationId xmlns:p14="http://schemas.microsoft.com/office/powerpoint/2010/main" val="874762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F78-BF58-4319-AB97-FBCAC5E082E7}" type="slidenum">
              <a:rPr lang="fr-FR"/>
              <a:pPr/>
              <a:t>12</a:t>
            </a:fld>
            <a:endParaRPr lang="fr-F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a:spcBef>
                <a:spcPct val="0"/>
              </a:spcBef>
            </a:pPr>
            <a:r>
              <a:rPr lang="fr-FR" dirty="0" smtClean="0"/>
              <a:t>Quand l’établissement a défini au sein du SROS son projet d’établissement – lequel est validé par son contrat d’objectifs et de moyens -, la réussite de ce projet passe par l’amélioration de la qualité du service offert aux patients.</a:t>
            </a:r>
          </a:p>
          <a:p>
            <a:pPr>
              <a:spcBef>
                <a:spcPct val="0"/>
              </a:spcBef>
            </a:pPr>
            <a:endParaRPr lang="fr-FR" dirty="0" smtClean="0"/>
          </a:p>
          <a:p>
            <a:pPr>
              <a:spcBef>
                <a:spcPct val="0"/>
              </a:spcBef>
            </a:pPr>
            <a:endParaRPr lang="fr-FR" b="1" dirty="0" smtClean="0"/>
          </a:p>
          <a:p>
            <a:endParaRPr lang="fr-FR" dirty="0"/>
          </a:p>
        </p:txBody>
      </p:sp>
    </p:spTree>
    <p:extLst>
      <p:ext uri="{BB962C8B-B14F-4D97-AF65-F5344CB8AC3E}">
        <p14:creationId xmlns:p14="http://schemas.microsoft.com/office/powerpoint/2010/main" val="271901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6" name="Title 15"/>
          <p:cNvSpPr>
            <a:spLocks noGrp="1"/>
          </p:cNvSpPr>
          <p:nvPr>
            <p:ph type="title"/>
          </p:nvPr>
        </p:nvSpPr>
        <p:spPr>
          <a:xfrm>
            <a:off x="2438400" y="1447800"/>
            <a:ext cx="3962400" cy="2133600"/>
          </a:xfrm>
        </p:spPr>
        <p:txBody>
          <a:bodyPr anchor="b"/>
          <a:lstStyle/>
          <a:p>
            <a:r>
              <a:rPr lang="fr-FR" smtClean="0"/>
              <a:t>Modifiez le style du titre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E84BA5A1-9F05-448A-9EBC-DD38DBF003EB}" type="datetime1">
              <a:rPr lang="fr-FR" smtClean="0"/>
              <a:pPr/>
              <a:t>10/09/2013</a:t>
            </a:fld>
            <a:endParaRPr lang="fr-F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274C4DA-A077-419E-B753-B3B18AD93640}" type="slidenum">
              <a:rPr lang="fr-FR" smtClean="0"/>
              <a:pPr/>
              <a:t>‹N°›</a:t>
            </a:fld>
            <a:endParaRPr lang="fr-FR"/>
          </a:p>
        </p:txBody>
      </p:sp>
      <p:sp>
        <p:nvSpPr>
          <p:cNvPr id="15" name="Footer Placeholder 14"/>
          <p:cNvSpPr>
            <a:spLocks noGrp="1"/>
          </p:cNvSpPr>
          <p:nvPr>
            <p:ph type="ftr" sz="quarter" idx="12"/>
          </p:nvPr>
        </p:nvSpPr>
        <p:spPr>
          <a:xfrm>
            <a:off x="3581400" y="6296248"/>
            <a:ext cx="2820987" cy="152400"/>
          </a:xfrm>
        </p:spPr>
        <p:txBody>
          <a:bodyPr/>
          <a:lstStyle/>
          <a:p>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Date Placeholder 12"/>
          <p:cNvSpPr>
            <a:spLocks noGrp="1"/>
          </p:cNvSpPr>
          <p:nvPr>
            <p:ph type="dt" sz="half" idx="10"/>
          </p:nvPr>
        </p:nvSpPr>
        <p:spPr/>
        <p:txBody>
          <a:bodyPr/>
          <a:lstStyle/>
          <a:p>
            <a:fld id="{E0FC09E3-D212-4128-8721-F9147D2A0658}" type="datetime1">
              <a:rPr lang="fr-FR" smtClean="0"/>
              <a:pPr/>
              <a:t>10/09/2013</a:t>
            </a:fld>
            <a:endParaRPr lang="fr-FR"/>
          </a:p>
        </p:txBody>
      </p:sp>
      <p:sp>
        <p:nvSpPr>
          <p:cNvPr id="14" name="Slide Number Placeholder 13"/>
          <p:cNvSpPr>
            <a:spLocks noGrp="1"/>
          </p:cNvSpPr>
          <p:nvPr>
            <p:ph type="sldNum" sz="quarter" idx="11"/>
          </p:nvPr>
        </p:nvSpPr>
        <p:spPr/>
        <p:txBody>
          <a:bodyPr/>
          <a:lstStyle/>
          <a:p>
            <a:fld id="{B274C4DA-A077-419E-B753-B3B18AD93640}" type="slidenum">
              <a:rPr lang="fr-FR" smtClean="0"/>
              <a:pPr/>
              <a:t>‹N°›</a:t>
            </a:fld>
            <a:endParaRPr lang="fr-FR"/>
          </a:p>
        </p:txBody>
      </p:sp>
      <p:sp>
        <p:nvSpPr>
          <p:cNvPr id="15" name="Footer Placeholder 14"/>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Date Placeholder 12"/>
          <p:cNvSpPr>
            <a:spLocks noGrp="1"/>
          </p:cNvSpPr>
          <p:nvPr>
            <p:ph type="dt" sz="half" idx="10"/>
          </p:nvPr>
        </p:nvSpPr>
        <p:spPr/>
        <p:txBody>
          <a:bodyPr/>
          <a:lstStyle/>
          <a:p>
            <a:fld id="{CAFADFEB-59F0-433D-A026-D5D95BA6C039}" type="datetime1">
              <a:rPr lang="fr-FR" smtClean="0"/>
              <a:pPr/>
              <a:t>10/09/2013</a:t>
            </a:fld>
            <a:endParaRPr lang="fr-FR"/>
          </a:p>
        </p:txBody>
      </p:sp>
      <p:sp>
        <p:nvSpPr>
          <p:cNvPr id="14" name="Slide Number Placeholder 13"/>
          <p:cNvSpPr>
            <a:spLocks noGrp="1"/>
          </p:cNvSpPr>
          <p:nvPr>
            <p:ph type="sldNum" sz="quarter" idx="11"/>
          </p:nvPr>
        </p:nvSpPr>
        <p:spPr/>
        <p:txBody>
          <a:bodyPr/>
          <a:lstStyle/>
          <a:p>
            <a:fld id="{B274C4DA-A077-419E-B753-B3B18AD93640}" type="slidenum">
              <a:rPr lang="fr-FR" smtClean="0"/>
              <a:pPr/>
              <a:t>‹N°›</a:t>
            </a:fld>
            <a:endParaRPr lang="fr-FR"/>
          </a:p>
        </p:txBody>
      </p:sp>
      <p:sp>
        <p:nvSpPr>
          <p:cNvPr id="15" name="Footer Placeholder 14"/>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6" name="Title 15"/>
          <p:cNvSpPr>
            <a:spLocks noGrp="1"/>
          </p:cNvSpPr>
          <p:nvPr>
            <p:ph type="title"/>
          </p:nvPr>
        </p:nvSpPr>
        <p:spPr/>
        <p:txBody>
          <a:bodyPr/>
          <a:lstStyle/>
          <a:p>
            <a:r>
              <a:rPr lang="fr-FR" smtClean="0"/>
              <a:t>Modifiez le style du titre</a:t>
            </a:r>
            <a:endParaRPr lang="en-US"/>
          </a:p>
        </p:txBody>
      </p:sp>
      <p:sp>
        <p:nvSpPr>
          <p:cNvPr id="10" name="Date Placeholder 9"/>
          <p:cNvSpPr>
            <a:spLocks noGrp="1"/>
          </p:cNvSpPr>
          <p:nvPr>
            <p:ph type="dt" sz="half" idx="10"/>
          </p:nvPr>
        </p:nvSpPr>
        <p:spPr/>
        <p:txBody>
          <a:bodyPr/>
          <a:lstStyle/>
          <a:p>
            <a:fld id="{258AE529-4610-4ABD-A56B-30CC4C3AEE6A}" type="datetime1">
              <a:rPr lang="fr-FR" smtClean="0"/>
              <a:pPr/>
              <a:t>10/09/2013</a:t>
            </a:fld>
            <a:endParaRPr lang="fr-FR"/>
          </a:p>
        </p:txBody>
      </p:sp>
      <p:sp>
        <p:nvSpPr>
          <p:cNvPr id="11" name="Slide Number Placeholder 10"/>
          <p:cNvSpPr>
            <a:spLocks noGrp="1"/>
          </p:cNvSpPr>
          <p:nvPr>
            <p:ph type="sldNum" sz="quarter" idx="11"/>
          </p:nvPr>
        </p:nvSpPr>
        <p:spPr/>
        <p:txBody>
          <a:bodyPr/>
          <a:lstStyle/>
          <a:p>
            <a:fld id="{B274C4DA-A077-419E-B753-B3B18AD93640}" type="slidenum">
              <a:rPr lang="fr-FR" smtClean="0"/>
              <a:pPr/>
              <a:t>‹N°›</a:t>
            </a:fld>
            <a:endParaRPr lang="fr-FR"/>
          </a:p>
        </p:txBody>
      </p:sp>
      <p:sp>
        <p:nvSpPr>
          <p:cNvPr id="12" name="Footer Placeholder 11"/>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5D82114-92C4-438C-B2A3-D76030A0882F}" type="datetime1">
              <a:rPr lang="fr-FR" smtClean="0"/>
              <a:pPr/>
              <a:t>10/09/2013</a:t>
            </a:fld>
            <a:endParaRPr lang="fr-FR"/>
          </a:p>
        </p:txBody>
      </p:sp>
      <p:sp>
        <p:nvSpPr>
          <p:cNvPr id="13" name="Slide Number Placeholder 12"/>
          <p:cNvSpPr>
            <a:spLocks noGrp="1"/>
          </p:cNvSpPr>
          <p:nvPr>
            <p:ph type="sldNum" sz="quarter" idx="11"/>
          </p:nvPr>
        </p:nvSpPr>
        <p:spPr>
          <a:xfrm>
            <a:off x="4116388" y="6400800"/>
            <a:ext cx="533400" cy="152400"/>
          </a:xfrm>
        </p:spPr>
        <p:txBody>
          <a:bodyPr/>
          <a:lstStyle/>
          <a:p>
            <a:fld id="{B274C4DA-A077-419E-B753-B3B18AD93640}" type="slidenum">
              <a:rPr lang="fr-FR" smtClean="0"/>
              <a:pPr/>
              <a:t>‹N°›</a:t>
            </a:fld>
            <a:endParaRPr lang="fr-FR"/>
          </a:p>
        </p:txBody>
      </p:sp>
      <p:sp>
        <p:nvSpPr>
          <p:cNvPr id="14" name="Footer Placeholder 13"/>
          <p:cNvSpPr>
            <a:spLocks noGrp="1"/>
          </p:cNvSpPr>
          <p:nvPr>
            <p:ph type="ftr" sz="quarter" idx="12"/>
          </p:nvPr>
        </p:nvSpPr>
        <p:spPr>
          <a:xfrm>
            <a:off x="838200" y="6296248"/>
            <a:ext cx="2820987" cy="152400"/>
          </a:xfrm>
        </p:spPr>
        <p:txBody>
          <a:bodyPr/>
          <a:lstStyle/>
          <a:p>
            <a:endParaRPr lang="fr-FR"/>
          </a:p>
        </p:txBody>
      </p:sp>
      <p:sp>
        <p:nvSpPr>
          <p:cNvPr id="15" name="Title 14"/>
          <p:cNvSpPr>
            <a:spLocks noGrp="1"/>
          </p:cNvSpPr>
          <p:nvPr>
            <p:ph type="title"/>
          </p:nvPr>
        </p:nvSpPr>
        <p:spPr>
          <a:xfrm>
            <a:off x="457200" y="1828800"/>
            <a:ext cx="3200400" cy="1752600"/>
          </a:xfrm>
        </p:spPr>
        <p:txBody>
          <a:bodyPr anchor="b"/>
          <a:lstStyle/>
          <a:p>
            <a:r>
              <a:rPr lang="fr-FR" smtClean="0"/>
              <a:t>Modifiez le style du titre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fr-FR" smtClean="0"/>
              <a:t>Modifiez les styles du texte du masque</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Title 1"/>
          <p:cNvSpPr>
            <a:spLocks noGrp="1"/>
          </p:cNvSpPr>
          <p:nvPr>
            <p:ph type="title"/>
          </p:nvPr>
        </p:nvSpPr>
        <p:spPr>
          <a:xfrm>
            <a:off x="4876800" y="457200"/>
            <a:ext cx="2819400" cy="5714999"/>
          </a:xfrm>
        </p:spPr>
        <p:txBody>
          <a:bodyPr/>
          <a:lstStyle/>
          <a:p>
            <a:r>
              <a:rPr lang="fr-FR" smtClean="0"/>
              <a:t>Modifiez le style du titre</a:t>
            </a:r>
            <a:endParaRPr lang="en-US"/>
          </a:p>
        </p:txBody>
      </p:sp>
      <p:sp>
        <p:nvSpPr>
          <p:cNvPr id="9" name="Date Placeholder 8"/>
          <p:cNvSpPr>
            <a:spLocks noGrp="1"/>
          </p:cNvSpPr>
          <p:nvPr>
            <p:ph type="dt" sz="half" idx="10"/>
          </p:nvPr>
        </p:nvSpPr>
        <p:spPr/>
        <p:txBody>
          <a:bodyPr/>
          <a:lstStyle/>
          <a:p>
            <a:fld id="{25058DC3-8D58-4914-B064-36232BB14347}" type="datetime1">
              <a:rPr lang="fr-FR" smtClean="0"/>
              <a:pPr/>
              <a:t>10/09/2013</a:t>
            </a:fld>
            <a:endParaRPr lang="fr-FR"/>
          </a:p>
        </p:txBody>
      </p:sp>
      <p:sp>
        <p:nvSpPr>
          <p:cNvPr id="13" name="Slide Number Placeholder 12"/>
          <p:cNvSpPr>
            <a:spLocks noGrp="1"/>
          </p:cNvSpPr>
          <p:nvPr>
            <p:ph type="sldNum" sz="quarter" idx="11"/>
          </p:nvPr>
        </p:nvSpPr>
        <p:spPr/>
        <p:txBody>
          <a:bodyPr/>
          <a:lstStyle/>
          <a:p>
            <a:fld id="{B274C4DA-A077-419E-B753-B3B18AD93640}" type="slidenum">
              <a:rPr lang="fr-FR" smtClean="0"/>
              <a:pPr/>
              <a:t>‹N°›</a:t>
            </a:fld>
            <a:endParaRPr lang="fr-FR"/>
          </a:p>
        </p:txBody>
      </p:sp>
      <p:sp>
        <p:nvSpPr>
          <p:cNvPr id="14" name="Footer Placeholder 13"/>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Title 1"/>
          <p:cNvSpPr>
            <a:spLocks noGrp="1"/>
          </p:cNvSpPr>
          <p:nvPr>
            <p:ph type="title"/>
          </p:nvPr>
        </p:nvSpPr>
        <p:spPr>
          <a:xfrm>
            <a:off x="4876800" y="457200"/>
            <a:ext cx="2819400" cy="5714999"/>
          </a:xfrm>
        </p:spPr>
        <p:txBody>
          <a:bodyPr/>
          <a:lstStyle/>
          <a:p>
            <a:r>
              <a:rPr lang="fr-FR" smtClean="0"/>
              <a:t>Modifiez le style du titre</a:t>
            </a:r>
            <a:endParaRPr lang="en-US"/>
          </a:p>
        </p:txBody>
      </p:sp>
      <p:sp>
        <p:nvSpPr>
          <p:cNvPr id="12" name="Date Placeholder 11"/>
          <p:cNvSpPr>
            <a:spLocks noGrp="1"/>
          </p:cNvSpPr>
          <p:nvPr>
            <p:ph type="dt" sz="half" idx="10"/>
          </p:nvPr>
        </p:nvSpPr>
        <p:spPr/>
        <p:txBody>
          <a:bodyPr/>
          <a:lstStyle/>
          <a:p>
            <a:fld id="{A3864368-2C28-4005-8ED9-29A86A682D1A}" type="datetime1">
              <a:rPr lang="fr-FR" smtClean="0"/>
              <a:pPr/>
              <a:t>10/09/2013</a:t>
            </a:fld>
            <a:endParaRPr lang="fr-FR"/>
          </a:p>
        </p:txBody>
      </p:sp>
      <p:sp>
        <p:nvSpPr>
          <p:cNvPr id="14" name="Slide Number Placeholder 13"/>
          <p:cNvSpPr>
            <a:spLocks noGrp="1"/>
          </p:cNvSpPr>
          <p:nvPr>
            <p:ph type="sldNum" sz="quarter" idx="11"/>
          </p:nvPr>
        </p:nvSpPr>
        <p:spPr/>
        <p:txBody>
          <a:bodyPr/>
          <a:lstStyle/>
          <a:p>
            <a:fld id="{B274C4DA-A077-419E-B753-B3B18AD93640}" type="slidenum">
              <a:rPr lang="fr-FR" smtClean="0"/>
              <a:pPr/>
              <a:t>‹N°›</a:t>
            </a:fld>
            <a:endParaRPr lang="fr-FR"/>
          </a:p>
        </p:txBody>
      </p:sp>
      <p:sp>
        <p:nvSpPr>
          <p:cNvPr id="16" name="Footer Placeholder 15"/>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fr-FR" smtClean="0"/>
              <a:t>Modifiez le style du titre</a:t>
            </a:r>
            <a:endParaRPr lang="en-US" dirty="0"/>
          </a:p>
        </p:txBody>
      </p:sp>
      <p:sp>
        <p:nvSpPr>
          <p:cNvPr id="9" name="Date Placeholder 8"/>
          <p:cNvSpPr>
            <a:spLocks noGrp="1"/>
          </p:cNvSpPr>
          <p:nvPr>
            <p:ph type="dt" sz="half" idx="10"/>
          </p:nvPr>
        </p:nvSpPr>
        <p:spPr/>
        <p:txBody>
          <a:bodyPr/>
          <a:lstStyle/>
          <a:p>
            <a:fld id="{D1616358-6625-4BCE-BC2A-84392A9D2476}" type="datetime1">
              <a:rPr lang="fr-FR" smtClean="0"/>
              <a:pPr/>
              <a:t>10/09/2013</a:t>
            </a:fld>
            <a:endParaRPr lang="fr-FR"/>
          </a:p>
        </p:txBody>
      </p:sp>
      <p:sp>
        <p:nvSpPr>
          <p:cNvPr id="10" name="Slide Number Placeholder 9"/>
          <p:cNvSpPr>
            <a:spLocks noGrp="1"/>
          </p:cNvSpPr>
          <p:nvPr>
            <p:ph type="sldNum" sz="quarter" idx="11"/>
          </p:nvPr>
        </p:nvSpPr>
        <p:spPr/>
        <p:txBody>
          <a:bodyPr/>
          <a:lstStyle/>
          <a:p>
            <a:fld id="{B274C4DA-A077-419E-B753-B3B18AD93640}" type="slidenum">
              <a:rPr lang="fr-FR" smtClean="0"/>
              <a:pPr/>
              <a:t>‹N°›</a:t>
            </a:fld>
            <a:endParaRPr lang="fr-FR"/>
          </a:p>
        </p:txBody>
      </p:sp>
      <p:sp>
        <p:nvSpPr>
          <p:cNvPr id="11" name="Footer Placeholder 10"/>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BDDA9C1-0CA8-4019-BDAB-61AA03651922}" type="datetime1">
              <a:rPr lang="fr-FR" smtClean="0"/>
              <a:pPr/>
              <a:t>10/09/2013</a:t>
            </a:fld>
            <a:endParaRPr lang="fr-FR"/>
          </a:p>
        </p:txBody>
      </p:sp>
      <p:sp>
        <p:nvSpPr>
          <p:cNvPr id="9" name="Slide Number Placeholder 8"/>
          <p:cNvSpPr>
            <a:spLocks noGrp="1"/>
          </p:cNvSpPr>
          <p:nvPr>
            <p:ph type="sldNum" sz="quarter" idx="11"/>
          </p:nvPr>
        </p:nvSpPr>
        <p:spPr/>
        <p:txBody>
          <a:bodyPr/>
          <a:lstStyle/>
          <a:p>
            <a:fld id="{B274C4DA-A077-419E-B753-B3B18AD93640}" type="slidenum">
              <a:rPr lang="fr-FR" smtClean="0"/>
              <a:pPr/>
              <a:t>‹N°›</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fr-FR" smtClean="0"/>
              <a:t>Modifiez le style du titre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Date Placeholder 14"/>
          <p:cNvSpPr>
            <a:spLocks noGrp="1"/>
          </p:cNvSpPr>
          <p:nvPr>
            <p:ph type="dt" sz="half" idx="10"/>
          </p:nvPr>
        </p:nvSpPr>
        <p:spPr/>
        <p:txBody>
          <a:bodyPr/>
          <a:lstStyle/>
          <a:p>
            <a:fld id="{6E552233-63BE-4033-80D8-07B928C6A2E1}" type="datetime1">
              <a:rPr lang="fr-FR" smtClean="0"/>
              <a:pPr/>
              <a:t>10/09/2013</a:t>
            </a:fld>
            <a:endParaRPr lang="fr-FR"/>
          </a:p>
        </p:txBody>
      </p:sp>
      <p:sp>
        <p:nvSpPr>
          <p:cNvPr id="16" name="Slide Number Placeholder 15"/>
          <p:cNvSpPr>
            <a:spLocks noGrp="1"/>
          </p:cNvSpPr>
          <p:nvPr>
            <p:ph type="sldNum" sz="quarter" idx="11"/>
          </p:nvPr>
        </p:nvSpPr>
        <p:spPr/>
        <p:txBody>
          <a:bodyPr/>
          <a:lstStyle/>
          <a:p>
            <a:fld id="{B274C4DA-A077-419E-B753-B3B18AD93640}" type="slidenum">
              <a:rPr lang="fr-FR" smtClean="0"/>
              <a:pPr/>
              <a:t>‹N°›</a:t>
            </a:fld>
            <a:endParaRPr lang="fr-FR"/>
          </a:p>
        </p:txBody>
      </p:sp>
      <p:sp>
        <p:nvSpPr>
          <p:cNvPr id="17" name="Footer Placeholder 16"/>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fr-FR" smtClean="0"/>
              <a:t>Modifiez le style du titre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Date Placeholder 15"/>
          <p:cNvSpPr>
            <a:spLocks noGrp="1"/>
          </p:cNvSpPr>
          <p:nvPr>
            <p:ph type="dt" sz="half" idx="10"/>
          </p:nvPr>
        </p:nvSpPr>
        <p:spPr/>
        <p:txBody>
          <a:bodyPr/>
          <a:lstStyle/>
          <a:p>
            <a:fld id="{D3BC4E10-9933-44A9-9738-FDA48C27B8CA}" type="datetime1">
              <a:rPr lang="fr-FR" smtClean="0"/>
              <a:pPr/>
              <a:t>10/09/2013</a:t>
            </a:fld>
            <a:endParaRPr lang="fr-FR"/>
          </a:p>
        </p:txBody>
      </p:sp>
      <p:sp>
        <p:nvSpPr>
          <p:cNvPr id="17" name="Slide Number Placeholder 16"/>
          <p:cNvSpPr>
            <a:spLocks noGrp="1"/>
          </p:cNvSpPr>
          <p:nvPr>
            <p:ph type="sldNum" sz="quarter" idx="11"/>
          </p:nvPr>
        </p:nvSpPr>
        <p:spPr/>
        <p:txBody>
          <a:bodyPr/>
          <a:lstStyle/>
          <a:p>
            <a:fld id="{B274C4DA-A077-419E-B753-B3B18AD93640}" type="slidenum">
              <a:rPr lang="fr-FR" smtClean="0"/>
              <a:pPr/>
              <a:t>‹N°›</a:t>
            </a:fld>
            <a:endParaRPr lang="fr-FR"/>
          </a:p>
        </p:txBody>
      </p:sp>
      <p:sp>
        <p:nvSpPr>
          <p:cNvPr id="18" name="Footer Placeholder 17"/>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274C4DA-A077-419E-B753-B3B18AD93640}" type="slidenum">
              <a:rPr lang="fr-FR" smtClean="0"/>
              <a:pPr/>
              <a:t>‹N°›</a:t>
            </a:fld>
            <a:endParaRPr lang="fr-F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8D897C67-FB51-4BB6-9B71-6772BA8BCFDD}" type="datetime1">
              <a:rPr lang="fr-FR" smtClean="0"/>
              <a:pPr/>
              <a:t>10/09/2013</a:t>
            </a:fld>
            <a:endParaRPr lang="fr-F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CR2A:IDENTIT&#201;%20VISUELLE:Doc%20de%20com:Vade-mecum:PPT-vademecum-def%2001:SRO3S.jpg" TargetMode="External"/><Relationship Id="rId5" Type="http://schemas.openxmlformats.org/officeDocument/2006/relationships/image" Target="../media/image6.jpeg"/><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CR2A:IDENTIT&#201;%20VISUELLE:Doc%20de%20com:Vade-mecum:PPT-vademecum-def%2001:SRO3S%20gris.jpg" TargetMode="External"/><Relationship Id="rId5" Type="http://schemas.openxmlformats.org/officeDocument/2006/relationships/image" Target="../media/image7.jpeg"/><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CR2A:IDENTIT&#201;%20VISUELLE:Doc%20de%20com:Vade-mecum:PPT-vademecum-def%2001:SRO3S%20gris.jpg" TargetMode="External"/><Relationship Id="rId5" Type="http://schemas.openxmlformats.org/officeDocument/2006/relationships/image" Target="../media/image7.jpeg"/><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Travaux%20Serveur:REDACTEURS%20STUDIO:CORPUS:MEAH:CONCEPTION:Accompagnement%20R&#233;formes:Files:CR2A:IDENTIT&#201;%20VISUELLE:Doc%20de%20com:Vade-mecum:PPT-vademecum-def%2001:SRO3S%20gris.jpg" TargetMode="External"/><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CR2A:IDENTIT&#201;%20VISUELLE:Doc%20de%20com:pwrpoint:PPT%20FRED%2012%20dec-10h00:certification.jpg" TargetMode="External"/><Relationship Id="rId5" Type="http://schemas.openxmlformats.org/officeDocument/2006/relationships/image" Target="../media/image8.jpeg"/><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Travaux%20Serveur:REDACTEURS%20STUDIO:CORPUS:MEAH:CONCEPTION:Accompagnement%20R&#233;formes:Files:CR2A:IDENTIT&#201;%20VISUELLE:Doc%20de%20com:Vade-mecum:PPT-vademecum-def%2001:SRO3S%20gris.jpg" TargetMode="External"/><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CR2A:IDENTIT&#201;%20VISUELLE:Doc%20de%20com:pwrpoint:PPT%20FRED%2012%20dec-10h00:certification.jpg" TargetMode="External"/><Relationship Id="rId5" Type="http://schemas.openxmlformats.org/officeDocument/2006/relationships/image" Target="../media/image8.jpeg"/><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Travaux%20Serveur:REDACTEURS%20STUDIO:CORPUS:MEAH:CONCEPTION:Accompagnement%20R&#233;formes:Files:CR2A:IDENTIT&#201;%20VISUELLE:Doc%20de%20com:pwrpoint:PPT%20FRED%2012%20dec-10h00:certification%20gris.jpg" TargetMode="External"/><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CR2A:IDENTIT&#201;%20VISUELLE:Doc%20de%20com:Vade-mecum:PPT-vademecum-def%2001:SRO3S%20gris.jpg" TargetMode="External"/><Relationship Id="rId5" Type="http://schemas.openxmlformats.org/officeDocument/2006/relationships/image" Target="../media/image7.jpeg"/><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Travaux%20Serveur:REDACTEURS%20STUDIO:CORPUS:MEAH:CONCEPTION:Accompagnement%20R&#233;formes:Files:CR2A:IDENTIT&#201;%20VISUELLE:Doc%20de%20com:pwrpoint:PPT%20FRED%2012%20dec-10h00:certification%20gris.jpg" TargetMode="External"/><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CR2A:IDENTIT&#201;%20VISUELLE:Doc%20de%20com:Vade-mecum:PPT-vademecum-def%2001:SRO3S%20gris.jpg" TargetMode="External"/><Relationship Id="rId5" Type="http://schemas.openxmlformats.org/officeDocument/2006/relationships/image" Target="../media/image7.jpeg"/><Relationship Id="rId10" Type="http://schemas.openxmlformats.org/officeDocument/2006/relationships/image" Target="Travaux%20Serveur:REDACTEURS%20STUDIO:CORPUS:MEAH:CONCEPTION:Accompagnement%20R&#233;formes:Files:CR2A:IDENTIT&#201;%20VISUELLE:Doc%20de%20com:pwrpoint:PPT%20FRED%2012%20dec-10h00:New-Gouvern.jpg" TargetMode="External"/><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 Id="rId9"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Travaux%20Serveur:REDACTEURS%20STUDIO:CORPUS:MEAH:CONCEPTION:Accompagnement%20R&#233;formes:Files:CR2A:IDENTIT&#201;%20VISUELLE:Doc%20de%20com:pwrpoint:PPT%20FRED%2012%20dec-10h00:certification%20gris.jpg" TargetMode="External"/><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CR2A:IDENTIT&#201;%20VISUELLE:Doc%20de%20com:Vade-mecum:PPT-vademecum-def%2001:SRO3S%20gris.jpg" TargetMode="External"/><Relationship Id="rId5" Type="http://schemas.openxmlformats.org/officeDocument/2006/relationships/image" Target="../media/image7.jpeg"/><Relationship Id="rId10" Type="http://schemas.openxmlformats.org/officeDocument/2006/relationships/image" Target="Travaux%20Serveur:REDACTEURS%20STUDIO:CORPUS:MEAH:CONCEPTION:Accompagnement%20R&#233;formes:Files:CR2A:IDENTIT&#201;%20VISUELLE:Doc%20de%20com:pwrpoint:PPT%20FRED%2012%20dec-10h00:New-Gouvern.jpg" TargetMode="External"/><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 Id="rId9"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image" Target="Travaux%20Serveur:REDACTEURS%20STUDIO:CORPUS:MEAH:CONCEPTION:Accompagnement%20R&#233;formes:Files:CR2A:IDENTIT&#201;%20VISUELLE:Doc%20de%20com:pwrpoint:PPT%20FRED%2012%20dec-10h00:certification%20gris.jpg" TargetMode="External"/><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CR2A:IDENTIT&#201;%20VISUELLE:Doc%20de%20com:Vade-mecum:PPT-vademecum-def%2001:SRO3S%20gris.jpg" TargetMode="External"/><Relationship Id="rId5" Type="http://schemas.openxmlformats.org/officeDocument/2006/relationships/image" Target="../media/image7.jpeg"/><Relationship Id="rId10" Type="http://schemas.openxmlformats.org/officeDocument/2006/relationships/image" Target="Travaux%20Serveur:REDACTEURS%20STUDIO:CORPUS:MEAH:CONCEPTION:Accompagnement%20R&#233;formes:Files:CR2A:IDENTIT&#201;%20VISUELLE:Doc%20de%20com:Vade-mecum:PPT-vademecum-def%2001:New-Gouvern%20gris.jpg" TargetMode="External"/><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Travaux%20Serveur:REDACTEURS%20STUDIO:CORPUS:MEAH:CONCEPTION:Accompagnement%20R&#233;formes:Files:CR2A:IDENTIT&#201;%20VISUELLE:Doc%20de%20com:pwrpoint:PPT%20FRED%2012%20dec-10h00:certification%20gris.jpg" TargetMode="External"/><Relationship Id="rId3" Type="http://schemas.openxmlformats.org/officeDocument/2006/relationships/image" Target="../media/image4.jpeg"/><Relationship Id="rId7" Type="http://schemas.openxmlformats.org/officeDocument/2006/relationships/image" Target="../media/image9.jpeg"/><Relationship Id="rId12" Type="http://schemas.openxmlformats.org/officeDocument/2006/relationships/image" Target="Travaux%20Serveur:REDACTEURS%20STUDIO:CORPUS:MEAH:CONCEPTION:Accompagnement%20R&#233;formes:Files:SUPPORTS:VADE%20MECUM:illustration%20pour%20vdmc:T2A.jp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CR2A:IDENTIT&#201;%20VISUELLE:Doc%20de%20com:Vade-mecum:PPT-vademecum-def%2001:SRO3S%20gris.jpg" TargetMode="External"/><Relationship Id="rId11" Type="http://schemas.openxmlformats.org/officeDocument/2006/relationships/image" Target="../media/image12.jpeg"/><Relationship Id="rId5" Type="http://schemas.openxmlformats.org/officeDocument/2006/relationships/image" Target="../media/image7.jpeg"/><Relationship Id="rId10" Type="http://schemas.openxmlformats.org/officeDocument/2006/relationships/image" Target="Travaux%20Serveur:REDACTEURS%20STUDIO:CORPUS:MEAH:CONCEPTION:Accompagnement%20R&#233;formes:Files:CR2A:IDENTIT&#201;%20VISUELLE:Doc%20de%20com:Vade-mecum:PPT-vademecum-def%2001:New-Gouvern%20gris.jpg" TargetMode="External"/><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 Id="rId9" Type="http://schemas.openxmlformats.org/officeDocument/2006/relationships/image" Target="../media/image11.jpeg"/></Relationships>
</file>

<file path=ppt/slides/_rels/slide21.xml.rels><?xml version="1.0" encoding="UTF-8" standalone="yes"?>
<Relationships xmlns="http://schemas.openxmlformats.org/package/2006/relationships"><Relationship Id="rId8" Type="http://schemas.openxmlformats.org/officeDocument/2006/relationships/image" Target="Travaux%20Serveur:REDACTEURS%20STUDIO:CORPUS:MEAH:CONCEPTION:Accompagnement%20R&#233;formes:Files:CR2A:IDENTIT&#201;%20VISUELLE:Doc%20de%20com:pwrpoint:PPT%20FRED%2012%20dec-10h00:New-Gouvern.jpg" TargetMode="External"/><Relationship Id="rId3" Type="http://schemas.openxmlformats.org/officeDocument/2006/relationships/image" Target="../media/image4.jpeg"/><Relationship Id="rId7" Type="http://schemas.openxmlformats.org/officeDocument/2006/relationships/image" Target="../media/image13.jpeg"/><Relationship Id="rId12" Type="http://schemas.openxmlformats.org/officeDocument/2006/relationships/image" Target="Travaux%20Serveur:REDACTEURS%20STUDIO:CORPUS:MEAH:CONCEPTION:Accompagnement%20R&#233;formes:Files:SUPPORTS:VADE%20MECUM:illustration%20pour%20vdmc:T2A.jp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CR2A:IDENTIT&#201;%20VISUELLE:Doc%20de%20com:pwrpoint:PPT%20FRED%2012%20dec-10h00:certification.jpg" TargetMode="External"/><Relationship Id="rId11" Type="http://schemas.openxmlformats.org/officeDocument/2006/relationships/image" Target="../media/image15.jpeg"/><Relationship Id="rId5" Type="http://schemas.openxmlformats.org/officeDocument/2006/relationships/image" Target="../media/image8.jpeg"/><Relationship Id="rId10" Type="http://schemas.openxmlformats.org/officeDocument/2006/relationships/image" Target="Travaux%20Serveur:REDACTEURS%20STUDIO:CORPUS:MEAH:CONCEPTION:Accompagnement%20R&#233;formes:Files:CR2A:IDENTIT&#201;%20VISUELLE:Doc%20de%20com:Vade-mecum:PPT-vademecum-def%2001:SRO3S.jpg" TargetMode="External"/><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T2A.jpg" TargetMode="Externa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T2A.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SUPPORTS:VADE%20MECUM:illustration%20pour%20vdmc:rond1.jpg" TargetMode="External"/><Relationship Id="rId5" Type="http://schemas.openxmlformats.org/officeDocument/2006/relationships/image" Target="../media/image16.jpeg"/><Relationship Id="rId4" Type="http://schemas.openxmlformats.org/officeDocument/2006/relationships/image" Target="Travaux%20Serveur:REDACTEURS%20STUDIO:CORPUS:MEAH:CONCEPTION:Accompagnement%20R&#233;formes:Files:SUPPORTS:VADE%20MECUM:illustration%20pour%20vdmc:T2A.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T2A.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T2A.jp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final.jp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final2.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final2.jpg" TargetMode="Externa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final2.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final2.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final2.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final3.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final3.jp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Travaux%20Serveur:REDACTEURS%20STUDIO:CORPUS:MEAH:CONCEPTION:Accompagnement%20R&#233;formes:Files:SUPPORTS:VADE%20MECUM:illustration%20pour%20vdmc:final3.j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Travaux%20Serveur:REDACTEURS%20STUDIO:CORPUS:MEAH:CONCEPTION:Accompagnement%20R&#233;formes:Files:SUPPORTS:VADE%20MECUM:illustration%20pour%20vdmc:final3.jpg"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Travaux%20Serveur:REDACTEURS%20STUDIO:CORPUS:MEAH:CONCEPTION:Accompagnement%20R&#233;formes:Files:SUPPORTS:VADE%20MECUM:illustration%20pour%20vdmc:final3.jpg"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final4.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Travaux%20Serveur:REDACTEURS%20STUDIO:CORPUS:MEAH:CONCEPTION:Accompagnement%20R&#233;formes:Files:SUPPORTS:VADE%20MECUM:illustration%20pour%20vdmc:final4.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Travaux%20Serveur:REDACTEURS%20STUDIO:CORPUS:MEAH:CONCEPTION:Accompagnement%20R&#233;formes:Files:SUPPORTS:VADE%20MECUM:illustration%20pour%20vdmc:final4.jpg"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Travaux%20Serveur:REDACTEURS%20STUDIO:CORPUS:MEAH:CONCEPTION:Accompagnement%20R&#233;formes:Files:SUPPORTS:VADE%20MECUM:illustration%20pour%20vdmc:final4.jpg"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T2A.jp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SUPPORTS:VADE%20MECUM:illustration%20pour%20vdmc:T2A.jpg"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CR2A:IDENTIT&#201;%20VISUELLE:Doc%20de%20com:pwrpoint:PPT%20FRED%2012%20dec-10h00:PatientOK.jpg" TargetMode="External"/><Relationship Id="rId5" Type="http://schemas.openxmlformats.org/officeDocument/2006/relationships/image" Target="../media/image4.jpeg"/><Relationship Id="rId4" Type="http://schemas.openxmlformats.org/officeDocument/2006/relationships/image" Target="Travaux%20Serveur:REDACTEURS%20STUDIO:CORPUS:MEAH:CONCEPTION:Accompagnement%20R&#233;formes:Files:SUPPORTS:VADE%20MECUM:illustration%20pour%20vdmc:flech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Travaux%20Serveur:REDACTEURS%20STUDIO:CORPUS:MEAH:CONCEPTION:Accompagnement%20R&#233;formes:Files:CR2A:IDENTIT&#201;%20VISUELLE:Doc%20de%20com:pwrpoint:PPT%20FRED%2012%20dec-10h00:PatientOK.jpg" TargetMode="External"/><Relationship Id="rId5" Type="http://schemas.openxmlformats.org/officeDocument/2006/relationships/image" Target="../media/image4.jpeg"/><Relationship Id="rId4" Type="http://schemas.openxmlformats.org/officeDocument/2006/relationships/image" Target="Travaux%20Serveur:REDACTEURS%20STUDIO:CORPUS:MEAH:CONCEPTION:Accompagnement%20R&#233;formes:Files:SUPPORTS:VADE%20MECUM:illustration%20pour%20vdmc:fleche.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Travaux%20Serveur:REDACTEURS%20STUDIO:CORPUS:MEAH:CONCEPTION:Accompagnement%20R&#233;formes:Files:CR2A:IDENTIT&#201;%20VISUELLE:Doc%20de%20com:pwrpoint:PPT%20FRED%2012%20dec-10h00:PatientOK.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57224" y="3857628"/>
            <a:ext cx="7143800" cy="2114568"/>
          </a:xfrm>
          <a:ln>
            <a:noFill/>
          </a:ln>
          <a:effectLst>
            <a:outerShdw blurRad="225425" dist="50800" dir="5220000" algn="ctr">
              <a:srgbClr val="000000">
                <a:alpha val="33000"/>
              </a:srgbClr>
            </a:outerShdw>
          </a:effectLst>
          <a:scene3d>
            <a:camera prst="perspectiveFront" fov="3300000">
              <a:rot lat="21356841" lon="21283736" rev="237660"/>
            </a:camera>
            <a:lightRig rig="harsh" dir="t">
              <a:rot lat="0" lon="0" rev="3000000"/>
            </a:lightRig>
          </a:scene3d>
          <a:sp3d extrusionH="254000" contourW="19050">
            <a:bevelT w="82550" h="44450" prst="angle"/>
            <a:bevelB w="82550" h="44450" prst="angle"/>
            <a:contourClr>
              <a:srgbClr val="FFFFFF"/>
            </a:contourClr>
          </a:sp3d>
        </p:spPr>
        <p:style>
          <a:lnRef idx="0">
            <a:schemeClr val="accent6"/>
          </a:lnRef>
          <a:fillRef idx="3">
            <a:schemeClr val="accent6"/>
          </a:fillRef>
          <a:effectRef idx="3">
            <a:schemeClr val="accent6"/>
          </a:effectRef>
          <a:fontRef idx="minor">
            <a:schemeClr val="lt1"/>
          </a:fontRef>
        </p:style>
        <p:txBody>
          <a:bodyPr>
            <a:noAutofit/>
          </a:bodyPr>
          <a:lstStyle/>
          <a:p>
            <a:r>
              <a:rPr lang="fr-FR" sz="4400" b="1" dirty="0" smtClean="0">
                <a:solidFill>
                  <a:schemeClr val="bg1"/>
                </a:solidFill>
              </a:rPr>
              <a:t>La tarification à l’activité, sa place dans la logique des réformes et ses enjeux</a:t>
            </a:r>
            <a:endParaRPr lang="fr-FR" sz="4400" b="1" dirty="0">
              <a:solidFill>
                <a:schemeClr val="bg1"/>
              </a:solidFill>
            </a:endParaRPr>
          </a:p>
        </p:txBody>
      </p:sp>
      <p:sp>
        <p:nvSpPr>
          <p:cNvPr id="4" name="Espace réservé du numéro de diapositive 3"/>
          <p:cNvSpPr>
            <a:spLocks noGrp="1"/>
          </p:cNvSpPr>
          <p:nvPr>
            <p:ph type="sldNum" sz="quarter" idx="11"/>
          </p:nvPr>
        </p:nvSpPr>
        <p:spPr/>
        <p:txBody>
          <a:bodyPr/>
          <a:lstStyle/>
          <a:p>
            <a:fld id="{B274C4DA-A077-419E-B753-B3B18AD93640}" type="slidenum">
              <a:rPr lang="fr-FR" smtClean="0"/>
              <a:pPr/>
              <a:t>1</a:t>
            </a:fld>
            <a:endParaRPr lang="fr-FR"/>
          </a:p>
        </p:txBody>
      </p:sp>
      <p:sp>
        <p:nvSpPr>
          <p:cNvPr id="5" name="ZoneTexte 4"/>
          <p:cNvSpPr txBox="1"/>
          <p:nvPr/>
        </p:nvSpPr>
        <p:spPr>
          <a:xfrm rot="20756389">
            <a:off x="494631" y="608266"/>
            <a:ext cx="7296018" cy="2308324"/>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4800" b="1" dirty="0"/>
              <a:t>Financement des hôpitaux, les grands fondamentaux de la T2A</a:t>
            </a:r>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60" name="Oval 4"/>
          <p:cNvSpPr>
            <a:spLocks noChangeArrowheads="1"/>
          </p:cNvSpPr>
          <p:nvPr/>
        </p:nvSpPr>
        <p:spPr bwMode="auto">
          <a:xfrm>
            <a:off x="3857620" y="928670"/>
            <a:ext cx="1862504" cy="2857520"/>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4" name="Oval 8"/>
          <p:cNvSpPr>
            <a:spLocks noChangeArrowheads="1"/>
          </p:cNvSpPr>
          <p:nvPr/>
        </p:nvSpPr>
        <p:spPr bwMode="auto">
          <a:xfrm>
            <a:off x="3786182" y="3214686"/>
            <a:ext cx="1862504" cy="2714644"/>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6" name="Oval 10"/>
          <p:cNvSpPr>
            <a:spLocks noChangeArrowheads="1"/>
          </p:cNvSpPr>
          <p:nvPr/>
        </p:nvSpPr>
        <p:spPr bwMode="auto">
          <a:xfrm rot="-5400000">
            <a:off x="2322048" y="1749861"/>
            <a:ext cx="1779585" cy="3423349"/>
          </a:xfrm>
          <a:prstGeom prst="ellipse">
            <a:avLst/>
          </a:prstGeom>
          <a:solidFill>
            <a:schemeClr val="tx2">
              <a:lumMod val="60000"/>
              <a:lumOff val="40000"/>
              <a:alpha val="20000"/>
            </a:schemeClr>
          </a:solidFill>
          <a:ln w="25400">
            <a:solidFill>
              <a:srgbClr val="0867CC"/>
            </a:solidFill>
            <a:prstDash val="sysDot"/>
            <a:round/>
            <a:headEnd/>
            <a:tailEnd/>
          </a:ln>
        </p:spPr>
        <p:txBody>
          <a:bodyPr wrap="square" lIns="0" tIns="46800" rIns="0" bIns="46800" anchor="ctr">
            <a:noAutofit/>
          </a:bodyPr>
          <a:lstStyle/>
          <a:p>
            <a:endParaRPr lang="fr-FR"/>
          </a:p>
        </p:txBody>
      </p:sp>
      <p:sp>
        <p:nvSpPr>
          <p:cNvPr id="429067" name="Oval 11"/>
          <p:cNvSpPr>
            <a:spLocks noChangeArrowheads="1"/>
          </p:cNvSpPr>
          <p:nvPr/>
        </p:nvSpPr>
        <p:spPr bwMode="auto">
          <a:xfrm rot="-5400000">
            <a:off x="5341153" y="1769261"/>
            <a:ext cx="1819280" cy="3357586"/>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70" name="Line 14"/>
          <p:cNvSpPr>
            <a:spLocks noChangeShapeType="1"/>
          </p:cNvSpPr>
          <p:nvPr/>
        </p:nvSpPr>
        <p:spPr bwMode="auto">
          <a:xfrm rot="5400000">
            <a:off x="4533046" y="2744911"/>
            <a:ext cx="403225" cy="2931"/>
          </a:xfrm>
          <a:prstGeom prst="line">
            <a:avLst/>
          </a:prstGeom>
          <a:noFill/>
          <a:ln w="101600">
            <a:solidFill>
              <a:srgbClr val="FF8500"/>
            </a:solidFill>
            <a:round/>
            <a:headEnd type="triangle" w="lg" len="med"/>
            <a:tailEnd type="none" w="lg" len="sm"/>
          </a:ln>
          <a:effectLst/>
        </p:spPr>
        <p:txBody>
          <a:bodyPr wrap="none" anchor="ctr"/>
          <a:lstStyle/>
          <a:p>
            <a:endParaRPr lang="fr-FR"/>
          </a:p>
        </p:txBody>
      </p:sp>
      <p:sp>
        <p:nvSpPr>
          <p:cNvPr id="429078" name="Line 22"/>
          <p:cNvSpPr>
            <a:spLocks noChangeShapeType="1"/>
          </p:cNvSpPr>
          <p:nvPr/>
        </p:nvSpPr>
        <p:spPr bwMode="auto">
          <a:xfrm>
            <a:off x="3807070" y="3424239"/>
            <a:ext cx="402981" cy="3175"/>
          </a:xfrm>
          <a:prstGeom prst="line">
            <a:avLst/>
          </a:prstGeom>
          <a:noFill/>
          <a:ln w="101600">
            <a:solidFill>
              <a:schemeClr val="folHlink"/>
            </a:solidFill>
            <a:round/>
            <a:headEnd type="triangle" w="lg" len="med"/>
            <a:tailEnd type="none" w="lg" len="sm"/>
          </a:ln>
          <a:effectLst/>
        </p:spPr>
        <p:txBody>
          <a:bodyPr wrap="none" anchor="ctr"/>
          <a:lstStyle/>
          <a:p>
            <a:endParaRPr lang="fr-FR"/>
          </a:p>
        </p:txBody>
      </p:sp>
      <p:sp>
        <p:nvSpPr>
          <p:cNvPr id="429079" name="Line 23"/>
          <p:cNvSpPr>
            <a:spLocks noChangeShapeType="1"/>
          </p:cNvSpPr>
          <p:nvPr/>
        </p:nvSpPr>
        <p:spPr bwMode="auto">
          <a:xfrm flipH="1">
            <a:off x="5247543" y="3424239"/>
            <a:ext cx="404446" cy="3175"/>
          </a:xfrm>
          <a:prstGeom prst="line">
            <a:avLst/>
          </a:prstGeom>
          <a:noFill/>
          <a:ln w="101600">
            <a:solidFill>
              <a:schemeClr val="accent2"/>
            </a:solidFill>
            <a:round/>
            <a:headEnd type="triangle" w="lg" len="med"/>
            <a:tailEnd type="none" w="lg" len="sm"/>
          </a:ln>
          <a:effectLst/>
        </p:spPr>
        <p:txBody>
          <a:bodyPr wrap="none" anchor="ctr"/>
          <a:lstStyle/>
          <a:p>
            <a:endParaRPr lang="fr-FR"/>
          </a:p>
        </p:txBody>
      </p:sp>
      <p:sp>
        <p:nvSpPr>
          <p:cNvPr id="429080" name="Line 24"/>
          <p:cNvSpPr>
            <a:spLocks noChangeShapeType="1"/>
          </p:cNvSpPr>
          <p:nvPr/>
        </p:nvSpPr>
        <p:spPr bwMode="auto">
          <a:xfrm rot="-5400000">
            <a:off x="4534512" y="4173661"/>
            <a:ext cx="403225" cy="2931"/>
          </a:xfrm>
          <a:prstGeom prst="line">
            <a:avLst/>
          </a:prstGeom>
          <a:noFill/>
          <a:ln w="101600">
            <a:solidFill>
              <a:srgbClr val="A40000"/>
            </a:solidFill>
            <a:round/>
            <a:headEnd type="triangle" w="lg" len="med"/>
            <a:tailEnd type="none" w="lg" len="sm"/>
          </a:ln>
          <a:effectLst/>
        </p:spPr>
        <p:txBody>
          <a:bodyPr wrap="none" anchor="ctr"/>
          <a:lstStyle/>
          <a:p>
            <a:endParaRPr lang="fr-FR"/>
          </a:p>
        </p:txBody>
      </p:sp>
      <p:sp>
        <p:nvSpPr>
          <p:cNvPr id="429076" name="Oval 20"/>
          <p:cNvSpPr>
            <a:spLocks noChangeArrowheads="1"/>
          </p:cNvSpPr>
          <p:nvPr/>
        </p:nvSpPr>
        <p:spPr bwMode="auto">
          <a:xfrm>
            <a:off x="4218843" y="2946400"/>
            <a:ext cx="1016977" cy="982666"/>
          </a:xfrm>
          <a:prstGeom prst="ellipse">
            <a:avLst/>
          </a:prstGeom>
          <a:solidFill>
            <a:schemeClr val="bg1"/>
          </a:solidFill>
          <a:ln w="34925">
            <a:solidFill>
              <a:srgbClr val="FF0080"/>
            </a:solidFill>
            <a:round/>
            <a:headEnd/>
            <a:tailEnd/>
          </a:ln>
        </p:spPr>
        <p:txBody>
          <a:bodyPr wrap="square" lIns="0" tIns="46800" rIns="0" bIns="46800" anchor="ctr">
            <a:noAutofit/>
          </a:bodyPr>
          <a:lstStyle/>
          <a:p>
            <a:endParaRPr lang="fr-FR"/>
          </a:p>
        </p:txBody>
      </p:sp>
      <p:sp>
        <p:nvSpPr>
          <p:cNvPr id="429081" name="Rectangle 25"/>
          <p:cNvSpPr>
            <a:spLocks noChangeArrowheads="1"/>
          </p:cNvSpPr>
          <p:nvPr/>
        </p:nvSpPr>
        <p:spPr bwMode="auto">
          <a:xfrm>
            <a:off x="161193" y="747713"/>
            <a:ext cx="138188" cy="299894"/>
          </a:xfrm>
          <a:prstGeom prst="rect">
            <a:avLst/>
          </a:prstGeom>
          <a:noFill/>
          <a:ln w="9525">
            <a:noFill/>
            <a:miter lim="800000"/>
            <a:headEnd/>
            <a:tailEnd/>
          </a:ln>
          <a:effectLst/>
        </p:spPr>
        <p:txBody>
          <a:bodyPr wrap="none" lIns="68394" tIns="34197" rIns="68394" bIns="34197">
            <a:spAutoFit/>
          </a:bodyPr>
          <a:lstStyle/>
          <a:p>
            <a:pPr defTabSz="684213"/>
            <a:endParaRPr lang="fr-FR" sz="1500"/>
          </a:p>
        </p:txBody>
      </p:sp>
      <p:pic>
        <p:nvPicPr>
          <p:cNvPr id="429083" name="Picture 27"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4353658" y="3265488"/>
            <a:ext cx="707780" cy="431800"/>
          </a:xfrm>
          <a:prstGeom prst="rect">
            <a:avLst/>
          </a:prstGeom>
          <a:noFill/>
        </p:spPr>
      </p:pic>
      <p:sp>
        <p:nvSpPr>
          <p:cNvPr id="18" name="Text Box 39"/>
          <p:cNvSpPr txBox="1">
            <a:spLocks noChangeArrowheads="1"/>
          </p:cNvSpPr>
          <p:nvPr/>
        </p:nvSpPr>
        <p:spPr bwMode="auto">
          <a:xfrm>
            <a:off x="5786446" y="428604"/>
            <a:ext cx="3082430" cy="9217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spAutoFit/>
          </a:bodyPr>
          <a:lstStyle/>
          <a:p>
            <a:pPr algn="r" defTabSz="592138"/>
            <a:r>
              <a:rPr lang="fr-FR" sz="2000" b="1" dirty="0">
                <a:solidFill>
                  <a:schemeClr val="bg1"/>
                </a:solidFill>
              </a:rPr>
              <a:t>LE SENS DES RÉFORMES </a:t>
            </a:r>
            <a:r>
              <a:rPr lang="fr-FR" sz="2000" b="1" dirty="0">
                <a:solidFill>
                  <a:srgbClr val="636564"/>
                </a:solidFill>
              </a:rPr>
              <a:t>:</a:t>
            </a:r>
          </a:p>
          <a:p>
            <a:pPr algn="r" defTabSz="592138">
              <a:lnSpc>
                <a:spcPct val="50000"/>
              </a:lnSpc>
              <a:spcBef>
                <a:spcPct val="50000"/>
              </a:spcBef>
            </a:pPr>
            <a:r>
              <a:rPr lang="fr-FR" sz="3600" dirty="0"/>
              <a:t> </a:t>
            </a:r>
            <a:r>
              <a:rPr lang="fr-FR" sz="2400" dirty="0"/>
              <a:t>1</a:t>
            </a:r>
            <a:r>
              <a:rPr lang="fr-FR" sz="2400" baseline="30000" dirty="0"/>
              <a:t>er</a:t>
            </a:r>
            <a:r>
              <a:rPr lang="fr-FR" sz="2400" dirty="0"/>
              <a:t> champ d’action</a:t>
            </a:r>
          </a:p>
        </p:txBody>
      </p:sp>
      <p:sp>
        <p:nvSpPr>
          <p:cNvPr id="21" name="Text Box 22"/>
          <p:cNvSpPr txBox="1">
            <a:spLocks noChangeArrowheads="1"/>
          </p:cNvSpPr>
          <p:nvPr/>
        </p:nvSpPr>
        <p:spPr bwMode="auto">
          <a:xfrm>
            <a:off x="1924602" y="3000372"/>
            <a:ext cx="1819664" cy="892336"/>
          </a:xfrm>
          <a:prstGeom prst="rect">
            <a:avLst/>
          </a:prstGeom>
          <a:ln>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none" lIns="0" tIns="30373" rIns="0" bIns="30373">
            <a:spAutoFit/>
          </a:bodyPr>
          <a:lstStyle/>
          <a:p>
            <a:pPr algn="r" defTabSz="592138"/>
            <a:r>
              <a:rPr lang="fr-FR" b="1" dirty="0">
                <a:solidFill>
                  <a:schemeClr val="folHlink"/>
                </a:solidFill>
              </a:rPr>
              <a:t>Nouveaux </a:t>
            </a:r>
          </a:p>
          <a:p>
            <a:pPr algn="r" defTabSz="592138"/>
            <a:r>
              <a:rPr lang="fr-FR" b="1" dirty="0">
                <a:solidFill>
                  <a:schemeClr val="folHlink"/>
                </a:solidFill>
              </a:rPr>
              <a:t>territoires de santé</a:t>
            </a:r>
            <a:br>
              <a:rPr lang="fr-FR" b="1" dirty="0">
                <a:solidFill>
                  <a:schemeClr val="folHlink"/>
                </a:solidFill>
              </a:rPr>
            </a:br>
            <a:r>
              <a:rPr lang="fr-FR" b="1" dirty="0">
                <a:solidFill>
                  <a:schemeClr val="folHlink"/>
                </a:solidFill>
              </a:rPr>
              <a:t>et coopérations</a:t>
            </a:r>
          </a:p>
        </p:txBody>
      </p:sp>
      <p:sp>
        <p:nvSpPr>
          <p:cNvPr id="23" name="Rectangle 22"/>
          <p:cNvSpPr/>
          <p:nvPr/>
        </p:nvSpPr>
        <p:spPr>
          <a:xfrm>
            <a:off x="428596" y="4786322"/>
            <a:ext cx="3143272" cy="1569660"/>
          </a:xfrm>
          <a:prstGeom prst="rect">
            <a:avLst/>
          </a:prstGeom>
          <a:ln>
            <a:noFill/>
          </a:ln>
          <a:effectLst>
            <a:outerShdw blurRad="127000" dist="38100" dir="2700000" algn="ctr">
              <a:srgbClr val="000000">
                <a:alpha val="45000"/>
              </a:srgbClr>
            </a:outerShdw>
          </a:effectLst>
          <a:scene3d>
            <a:camera prst="obliqueBottomLeft"/>
            <a:lightRig rig="soft" dir="t">
              <a:rot lat="0" lon="0" rev="0"/>
            </a:lightRig>
          </a:scene3d>
          <a:sp3d prstMaterial="translucentPowder">
            <a:bevelT w="203200" h="50800" prst="softRound"/>
          </a:sp3d>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400" dirty="0" smtClean="0"/>
              <a:t>nouvelle organisation de l’offre de soins et  développement de la complémentarité </a:t>
            </a:r>
            <a:endParaRPr lang="fr-FR" sz="2400" dirty="0"/>
          </a:p>
        </p:txBody>
      </p:sp>
      <p:sp>
        <p:nvSpPr>
          <p:cNvPr id="24" name="Text Box 30"/>
          <p:cNvSpPr txBox="1">
            <a:spLocks noChangeArrowheads="1"/>
          </p:cNvSpPr>
          <p:nvPr/>
        </p:nvSpPr>
        <p:spPr bwMode="auto">
          <a:xfrm>
            <a:off x="4074198" y="1285860"/>
            <a:ext cx="1314316" cy="1169335"/>
          </a:xfrm>
          <a:prstGeom prst="rect">
            <a:avLst/>
          </a:prstGeom>
          <a:noFill/>
          <a:ln w="9525">
            <a:noFill/>
            <a:miter lim="800000"/>
            <a:headEnd/>
            <a:tailEnd/>
          </a:ln>
        </p:spPr>
        <p:txBody>
          <a:bodyPr wrap="square" lIns="0" tIns="30373" rIns="0" bIns="30373">
            <a:spAutoFit/>
          </a:bodyPr>
          <a:lstStyle/>
          <a:p>
            <a:pPr algn="ctr" defTabSz="592138"/>
            <a:r>
              <a:rPr lang="fr-FR" b="1" dirty="0">
                <a:solidFill>
                  <a:srgbClr val="636564"/>
                </a:solidFill>
              </a:rPr>
              <a:t>Améliorer </a:t>
            </a:r>
          </a:p>
          <a:p>
            <a:pPr algn="ctr" defTabSz="592138"/>
            <a:r>
              <a:rPr lang="fr-FR" b="1" dirty="0">
                <a:solidFill>
                  <a:srgbClr val="636564"/>
                </a:solidFill>
              </a:rPr>
              <a:t>la qualité</a:t>
            </a:r>
            <a:br>
              <a:rPr lang="fr-FR" b="1" dirty="0">
                <a:solidFill>
                  <a:srgbClr val="636564"/>
                </a:solidFill>
              </a:rPr>
            </a:br>
            <a:r>
              <a:rPr lang="fr-FR" b="1" dirty="0">
                <a:solidFill>
                  <a:srgbClr val="636564"/>
                </a:solidFill>
              </a:rPr>
              <a:t>et la sécurité </a:t>
            </a:r>
            <a:br>
              <a:rPr lang="fr-FR" b="1" dirty="0">
                <a:solidFill>
                  <a:srgbClr val="636564"/>
                </a:solidFill>
              </a:rPr>
            </a:br>
            <a:r>
              <a:rPr lang="fr-FR" b="1" dirty="0">
                <a:solidFill>
                  <a:srgbClr val="636564"/>
                </a:solidFill>
              </a:rPr>
              <a:t>des soins</a:t>
            </a:r>
          </a:p>
        </p:txBody>
      </p:sp>
      <p:sp>
        <p:nvSpPr>
          <p:cNvPr id="25" name="Text Box 34"/>
          <p:cNvSpPr txBox="1">
            <a:spLocks noChangeArrowheads="1"/>
          </p:cNvSpPr>
          <p:nvPr/>
        </p:nvSpPr>
        <p:spPr bwMode="auto">
          <a:xfrm>
            <a:off x="5794292" y="2786058"/>
            <a:ext cx="1208268" cy="764996"/>
          </a:xfrm>
          <a:prstGeom prst="rect">
            <a:avLst/>
          </a:prstGeom>
          <a:noFill/>
          <a:ln w="9525">
            <a:noFill/>
            <a:miter lim="800000"/>
            <a:headEnd/>
            <a:tailEnd/>
          </a:ln>
        </p:spPr>
        <p:txBody>
          <a:bodyPr lIns="0" tIns="30373" rIns="0" bIns="30373"/>
          <a:lstStyle/>
          <a:p>
            <a:pPr defTabSz="592138"/>
            <a:r>
              <a:rPr lang="fr-FR" b="1" dirty="0">
                <a:solidFill>
                  <a:srgbClr val="636564"/>
                </a:solidFill>
              </a:rPr>
              <a:t>Accroître </a:t>
            </a:r>
          </a:p>
          <a:p>
            <a:pPr defTabSz="592138"/>
            <a:r>
              <a:rPr lang="fr-FR" b="1" dirty="0">
                <a:solidFill>
                  <a:srgbClr val="636564"/>
                </a:solidFill>
              </a:rPr>
              <a:t>l’efficience de la </a:t>
            </a:r>
          </a:p>
          <a:p>
            <a:pPr defTabSz="592138"/>
            <a:r>
              <a:rPr lang="fr-FR" b="1" dirty="0">
                <a:solidFill>
                  <a:srgbClr val="636564"/>
                </a:solidFill>
              </a:rPr>
              <a:t>prise en charge</a:t>
            </a:r>
          </a:p>
        </p:txBody>
      </p:sp>
      <p:sp>
        <p:nvSpPr>
          <p:cNvPr id="26" name="Text Box 29"/>
          <p:cNvSpPr txBox="1">
            <a:spLocks noChangeArrowheads="1"/>
          </p:cNvSpPr>
          <p:nvPr/>
        </p:nvSpPr>
        <p:spPr bwMode="auto">
          <a:xfrm>
            <a:off x="3929058" y="4429132"/>
            <a:ext cx="1357322" cy="615337"/>
          </a:xfrm>
          <a:prstGeom prst="rect">
            <a:avLst/>
          </a:prstGeom>
          <a:noFill/>
          <a:ln w="9525">
            <a:noFill/>
            <a:miter lim="800000"/>
            <a:headEnd/>
            <a:tailEnd/>
          </a:ln>
        </p:spPr>
        <p:txBody>
          <a:bodyPr wrap="square" lIns="0" tIns="30373" rIns="0" bIns="30373">
            <a:spAutoFit/>
          </a:bodyPr>
          <a:lstStyle/>
          <a:p>
            <a:pPr algn="ctr" defTabSz="592138"/>
            <a:r>
              <a:rPr lang="fr-FR" b="1" dirty="0">
                <a:solidFill>
                  <a:srgbClr val="636564"/>
                </a:solidFill>
              </a:rPr>
              <a:t>Mieux utiliser</a:t>
            </a:r>
            <a:br>
              <a:rPr lang="fr-FR" b="1" dirty="0">
                <a:solidFill>
                  <a:srgbClr val="636564"/>
                </a:solidFill>
              </a:rPr>
            </a:br>
            <a:r>
              <a:rPr lang="fr-FR" b="1" dirty="0">
                <a:solidFill>
                  <a:srgbClr val="636564"/>
                </a:solidFill>
              </a:rPr>
              <a:t>les ressources</a:t>
            </a:r>
          </a:p>
        </p:txBody>
      </p:sp>
      <p:sp>
        <p:nvSpPr>
          <p:cNvPr id="27" name="Espace réservé du numéro de diapositive 26"/>
          <p:cNvSpPr>
            <a:spLocks noGrp="1"/>
          </p:cNvSpPr>
          <p:nvPr>
            <p:ph type="sldNum" sz="quarter" idx="11"/>
          </p:nvPr>
        </p:nvSpPr>
        <p:spPr/>
        <p:txBody>
          <a:bodyPr/>
          <a:lstStyle/>
          <a:p>
            <a:fld id="{B274C4DA-A077-419E-B753-B3B18AD93640}" type="slidenum">
              <a:rPr lang="fr-FR" smtClean="0"/>
              <a:pPr/>
              <a:t>10</a:t>
            </a:fld>
            <a:endParaRPr lang="fr-FR"/>
          </a:p>
        </p:txBody>
      </p:sp>
      <p:sp>
        <p:nvSpPr>
          <p:cNvPr id="29" name="Rectangle 28"/>
          <p:cNvSpPr/>
          <p:nvPr/>
        </p:nvSpPr>
        <p:spPr>
          <a:xfrm>
            <a:off x="0" y="0"/>
            <a:ext cx="4071934" cy="1754326"/>
          </a:xfrm>
          <a:prstGeom prst="rect">
            <a:avLst/>
          </a:prstGeom>
        </p:spPr>
        <p:txBody>
          <a:bodyPr wrap="square">
            <a:spAutoFit/>
          </a:bodyPr>
          <a:lstStyle/>
          <a:p>
            <a:r>
              <a:rPr lang="fr-FR" dirty="0"/>
              <a:t>La </a:t>
            </a:r>
            <a:r>
              <a:rPr lang="fr-FR" b="1" dirty="0"/>
              <a:t>loi portant réforme de l’Hôpital et relative aux Patients, à la Santé et aux </a:t>
            </a:r>
            <a:r>
              <a:rPr lang="fr-FR" b="1" dirty="0" smtClean="0"/>
              <a:t>Territoires </a:t>
            </a:r>
            <a:r>
              <a:rPr lang="fr-FR" dirty="0" smtClean="0"/>
              <a:t>poursuit </a:t>
            </a:r>
            <a:r>
              <a:rPr lang="fr-FR" dirty="0"/>
              <a:t>l’objectif d’établir une « </a:t>
            </a:r>
            <a:r>
              <a:rPr lang="fr-FR" i="1" dirty="0"/>
              <a:t>offre de soins gradués de qualité, accessibles à tous </a:t>
            </a:r>
            <a:r>
              <a:rPr lang="fr-FR" i="1" dirty="0" smtClean="0"/>
              <a:t>et satisfaisant </a:t>
            </a:r>
            <a:r>
              <a:rPr lang="fr-FR" i="1" dirty="0"/>
              <a:t>à l’ensemble des besoins de santé ».</a:t>
            </a:r>
            <a:endParaRPr lang="fr-FR"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60" name="Oval 4"/>
          <p:cNvSpPr>
            <a:spLocks noChangeArrowheads="1"/>
          </p:cNvSpPr>
          <p:nvPr/>
        </p:nvSpPr>
        <p:spPr bwMode="auto">
          <a:xfrm>
            <a:off x="3857620" y="928670"/>
            <a:ext cx="1862504" cy="2857520"/>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4" name="Oval 8"/>
          <p:cNvSpPr>
            <a:spLocks noChangeArrowheads="1"/>
          </p:cNvSpPr>
          <p:nvPr/>
        </p:nvSpPr>
        <p:spPr bwMode="auto">
          <a:xfrm>
            <a:off x="3786182" y="3214686"/>
            <a:ext cx="1862504" cy="2714644"/>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6" name="Oval 10"/>
          <p:cNvSpPr>
            <a:spLocks noChangeArrowheads="1"/>
          </p:cNvSpPr>
          <p:nvPr/>
        </p:nvSpPr>
        <p:spPr bwMode="auto">
          <a:xfrm rot="-5400000">
            <a:off x="2322048" y="1749861"/>
            <a:ext cx="1779585" cy="3423349"/>
          </a:xfrm>
          <a:prstGeom prst="ellipse">
            <a:avLst/>
          </a:prstGeom>
          <a:solidFill>
            <a:schemeClr val="tx2">
              <a:lumMod val="60000"/>
              <a:lumOff val="40000"/>
              <a:alpha val="20000"/>
            </a:schemeClr>
          </a:solidFill>
          <a:ln w="25400">
            <a:solidFill>
              <a:srgbClr val="0867CC"/>
            </a:solidFill>
            <a:prstDash val="sysDot"/>
            <a:round/>
            <a:headEnd/>
            <a:tailEnd/>
          </a:ln>
        </p:spPr>
        <p:txBody>
          <a:bodyPr wrap="square" lIns="0" tIns="46800" rIns="0" bIns="46800" anchor="ctr">
            <a:noAutofit/>
          </a:bodyPr>
          <a:lstStyle/>
          <a:p>
            <a:endParaRPr lang="fr-FR"/>
          </a:p>
        </p:txBody>
      </p:sp>
      <p:sp>
        <p:nvSpPr>
          <p:cNvPr id="429067" name="Oval 11"/>
          <p:cNvSpPr>
            <a:spLocks noChangeArrowheads="1"/>
          </p:cNvSpPr>
          <p:nvPr/>
        </p:nvSpPr>
        <p:spPr bwMode="auto">
          <a:xfrm rot="-5400000">
            <a:off x="5341153" y="1769261"/>
            <a:ext cx="1819280" cy="3357586"/>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70" name="Line 14"/>
          <p:cNvSpPr>
            <a:spLocks noChangeShapeType="1"/>
          </p:cNvSpPr>
          <p:nvPr/>
        </p:nvSpPr>
        <p:spPr bwMode="auto">
          <a:xfrm rot="5400000">
            <a:off x="4533046" y="2744911"/>
            <a:ext cx="403225" cy="2931"/>
          </a:xfrm>
          <a:prstGeom prst="line">
            <a:avLst/>
          </a:prstGeom>
          <a:noFill/>
          <a:ln w="101600">
            <a:solidFill>
              <a:srgbClr val="FF8500"/>
            </a:solidFill>
            <a:round/>
            <a:headEnd type="triangle" w="lg" len="med"/>
            <a:tailEnd type="none" w="lg" len="sm"/>
          </a:ln>
          <a:effectLst/>
        </p:spPr>
        <p:txBody>
          <a:bodyPr wrap="none" anchor="ctr"/>
          <a:lstStyle/>
          <a:p>
            <a:endParaRPr lang="fr-FR"/>
          </a:p>
        </p:txBody>
      </p:sp>
      <p:sp>
        <p:nvSpPr>
          <p:cNvPr id="429078" name="Line 22"/>
          <p:cNvSpPr>
            <a:spLocks noChangeShapeType="1"/>
          </p:cNvSpPr>
          <p:nvPr/>
        </p:nvSpPr>
        <p:spPr bwMode="auto">
          <a:xfrm>
            <a:off x="3807070" y="3424239"/>
            <a:ext cx="402981" cy="3175"/>
          </a:xfrm>
          <a:prstGeom prst="line">
            <a:avLst/>
          </a:prstGeom>
          <a:noFill/>
          <a:ln w="101600">
            <a:solidFill>
              <a:schemeClr val="folHlink"/>
            </a:solidFill>
            <a:round/>
            <a:headEnd type="triangle" w="lg" len="med"/>
            <a:tailEnd type="none" w="lg" len="sm"/>
          </a:ln>
          <a:effectLst/>
        </p:spPr>
        <p:txBody>
          <a:bodyPr wrap="none" anchor="ctr"/>
          <a:lstStyle/>
          <a:p>
            <a:endParaRPr lang="fr-FR"/>
          </a:p>
        </p:txBody>
      </p:sp>
      <p:sp>
        <p:nvSpPr>
          <p:cNvPr id="429079" name="Line 23"/>
          <p:cNvSpPr>
            <a:spLocks noChangeShapeType="1"/>
          </p:cNvSpPr>
          <p:nvPr/>
        </p:nvSpPr>
        <p:spPr bwMode="auto">
          <a:xfrm flipH="1">
            <a:off x="5247543" y="3424239"/>
            <a:ext cx="404446" cy="3175"/>
          </a:xfrm>
          <a:prstGeom prst="line">
            <a:avLst/>
          </a:prstGeom>
          <a:noFill/>
          <a:ln w="101600">
            <a:solidFill>
              <a:schemeClr val="accent2"/>
            </a:solidFill>
            <a:round/>
            <a:headEnd type="triangle" w="lg" len="med"/>
            <a:tailEnd type="none" w="lg" len="sm"/>
          </a:ln>
          <a:effectLst/>
        </p:spPr>
        <p:txBody>
          <a:bodyPr wrap="none" anchor="ctr"/>
          <a:lstStyle/>
          <a:p>
            <a:endParaRPr lang="fr-FR"/>
          </a:p>
        </p:txBody>
      </p:sp>
      <p:sp>
        <p:nvSpPr>
          <p:cNvPr id="429080" name="Line 24"/>
          <p:cNvSpPr>
            <a:spLocks noChangeShapeType="1"/>
          </p:cNvSpPr>
          <p:nvPr/>
        </p:nvSpPr>
        <p:spPr bwMode="auto">
          <a:xfrm rot="-5400000">
            <a:off x="4534512" y="4173661"/>
            <a:ext cx="403225" cy="2931"/>
          </a:xfrm>
          <a:prstGeom prst="line">
            <a:avLst/>
          </a:prstGeom>
          <a:noFill/>
          <a:ln w="101600">
            <a:solidFill>
              <a:srgbClr val="A40000"/>
            </a:solidFill>
            <a:round/>
            <a:headEnd type="triangle" w="lg" len="med"/>
            <a:tailEnd type="none" w="lg" len="sm"/>
          </a:ln>
          <a:effectLst/>
        </p:spPr>
        <p:txBody>
          <a:bodyPr wrap="none" anchor="ctr"/>
          <a:lstStyle/>
          <a:p>
            <a:endParaRPr lang="fr-FR"/>
          </a:p>
        </p:txBody>
      </p:sp>
      <p:sp>
        <p:nvSpPr>
          <p:cNvPr id="429076" name="Oval 20"/>
          <p:cNvSpPr>
            <a:spLocks noChangeArrowheads="1"/>
          </p:cNvSpPr>
          <p:nvPr/>
        </p:nvSpPr>
        <p:spPr bwMode="auto">
          <a:xfrm>
            <a:off x="4218843" y="2946400"/>
            <a:ext cx="1016977" cy="982666"/>
          </a:xfrm>
          <a:prstGeom prst="ellipse">
            <a:avLst/>
          </a:prstGeom>
          <a:solidFill>
            <a:schemeClr val="bg1"/>
          </a:solidFill>
          <a:ln w="34925">
            <a:solidFill>
              <a:srgbClr val="FF0080"/>
            </a:solidFill>
            <a:round/>
            <a:headEnd/>
            <a:tailEnd/>
          </a:ln>
        </p:spPr>
        <p:txBody>
          <a:bodyPr wrap="square" lIns="0" tIns="46800" rIns="0" bIns="46800" anchor="ctr">
            <a:noAutofit/>
          </a:bodyPr>
          <a:lstStyle/>
          <a:p>
            <a:endParaRPr lang="fr-FR"/>
          </a:p>
        </p:txBody>
      </p:sp>
      <p:sp>
        <p:nvSpPr>
          <p:cNvPr id="429081" name="Rectangle 25"/>
          <p:cNvSpPr>
            <a:spLocks noChangeArrowheads="1"/>
          </p:cNvSpPr>
          <p:nvPr/>
        </p:nvSpPr>
        <p:spPr bwMode="auto">
          <a:xfrm>
            <a:off x="161193" y="747713"/>
            <a:ext cx="138188" cy="299894"/>
          </a:xfrm>
          <a:prstGeom prst="rect">
            <a:avLst/>
          </a:prstGeom>
          <a:noFill/>
          <a:ln w="9525">
            <a:noFill/>
            <a:miter lim="800000"/>
            <a:headEnd/>
            <a:tailEnd/>
          </a:ln>
          <a:effectLst/>
        </p:spPr>
        <p:txBody>
          <a:bodyPr wrap="none" lIns="68394" tIns="34197" rIns="68394" bIns="34197">
            <a:spAutoFit/>
          </a:bodyPr>
          <a:lstStyle/>
          <a:p>
            <a:pPr defTabSz="684213"/>
            <a:endParaRPr lang="fr-FR" sz="1500"/>
          </a:p>
        </p:txBody>
      </p:sp>
      <p:pic>
        <p:nvPicPr>
          <p:cNvPr id="429083" name="Picture 27"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4353658" y="3265488"/>
            <a:ext cx="707780" cy="431800"/>
          </a:xfrm>
          <a:prstGeom prst="rect">
            <a:avLst/>
          </a:prstGeom>
          <a:noFill/>
        </p:spPr>
      </p:pic>
      <p:sp>
        <p:nvSpPr>
          <p:cNvPr id="14" name="Text Box 30"/>
          <p:cNvSpPr txBox="1">
            <a:spLocks noChangeArrowheads="1"/>
          </p:cNvSpPr>
          <p:nvPr/>
        </p:nvSpPr>
        <p:spPr bwMode="auto">
          <a:xfrm>
            <a:off x="4074198" y="1285860"/>
            <a:ext cx="1314316" cy="1169335"/>
          </a:xfrm>
          <a:prstGeom prst="rect">
            <a:avLst/>
          </a:prstGeom>
          <a:noFill/>
          <a:ln w="9525">
            <a:noFill/>
            <a:miter lim="800000"/>
            <a:headEnd/>
            <a:tailEnd/>
          </a:ln>
        </p:spPr>
        <p:txBody>
          <a:bodyPr wrap="square" lIns="0" tIns="30373" rIns="0" bIns="30373">
            <a:spAutoFit/>
          </a:bodyPr>
          <a:lstStyle/>
          <a:p>
            <a:pPr algn="ctr" defTabSz="592138"/>
            <a:r>
              <a:rPr lang="fr-FR" b="1" dirty="0">
                <a:solidFill>
                  <a:srgbClr val="636564"/>
                </a:solidFill>
              </a:rPr>
              <a:t>Améliorer </a:t>
            </a:r>
          </a:p>
          <a:p>
            <a:pPr algn="ctr" defTabSz="592138"/>
            <a:r>
              <a:rPr lang="fr-FR" b="1" dirty="0">
                <a:solidFill>
                  <a:srgbClr val="636564"/>
                </a:solidFill>
              </a:rPr>
              <a:t>la qualité</a:t>
            </a:r>
            <a:br>
              <a:rPr lang="fr-FR" b="1" dirty="0">
                <a:solidFill>
                  <a:srgbClr val="636564"/>
                </a:solidFill>
              </a:rPr>
            </a:br>
            <a:r>
              <a:rPr lang="fr-FR" b="1" dirty="0">
                <a:solidFill>
                  <a:srgbClr val="636564"/>
                </a:solidFill>
              </a:rPr>
              <a:t>et la sécurité </a:t>
            </a:r>
            <a:br>
              <a:rPr lang="fr-FR" b="1" dirty="0">
                <a:solidFill>
                  <a:srgbClr val="636564"/>
                </a:solidFill>
              </a:rPr>
            </a:br>
            <a:r>
              <a:rPr lang="fr-FR" b="1" dirty="0">
                <a:solidFill>
                  <a:srgbClr val="636564"/>
                </a:solidFill>
              </a:rPr>
              <a:t>des soins</a:t>
            </a:r>
          </a:p>
        </p:txBody>
      </p:sp>
      <p:sp>
        <p:nvSpPr>
          <p:cNvPr id="15" name="Text Box 34"/>
          <p:cNvSpPr txBox="1">
            <a:spLocks noChangeArrowheads="1"/>
          </p:cNvSpPr>
          <p:nvPr/>
        </p:nvSpPr>
        <p:spPr bwMode="auto">
          <a:xfrm>
            <a:off x="5794292" y="2786058"/>
            <a:ext cx="1208268" cy="764996"/>
          </a:xfrm>
          <a:prstGeom prst="rect">
            <a:avLst/>
          </a:prstGeom>
          <a:noFill/>
          <a:ln w="9525">
            <a:noFill/>
            <a:miter lim="800000"/>
            <a:headEnd/>
            <a:tailEnd/>
          </a:ln>
        </p:spPr>
        <p:txBody>
          <a:bodyPr lIns="0" tIns="30373" rIns="0" bIns="30373"/>
          <a:lstStyle/>
          <a:p>
            <a:pPr defTabSz="592138"/>
            <a:r>
              <a:rPr lang="fr-FR" b="1" dirty="0">
                <a:solidFill>
                  <a:srgbClr val="636564"/>
                </a:solidFill>
              </a:rPr>
              <a:t>Accroître </a:t>
            </a:r>
          </a:p>
          <a:p>
            <a:pPr defTabSz="592138"/>
            <a:r>
              <a:rPr lang="fr-FR" b="1" dirty="0">
                <a:solidFill>
                  <a:srgbClr val="636564"/>
                </a:solidFill>
              </a:rPr>
              <a:t>l’efficience de la </a:t>
            </a:r>
          </a:p>
          <a:p>
            <a:pPr defTabSz="592138"/>
            <a:r>
              <a:rPr lang="fr-FR" b="1" dirty="0">
                <a:solidFill>
                  <a:srgbClr val="636564"/>
                </a:solidFill>
              </a:rPr>
              <a:t>prise en charge</a:t>
            </a:r>
          </a:p>
        </p:txBody>
      </p:sp>
      <p:pic>
        <p:nvPicPr>
          <p:cNvPr id="16" name="Picture 22" descr="Travaux Serveur:REDACTEURS STUDIO:CORPUS:MEAH:CONCEPTION:Accompagnement Réformes:Files:CR2A:IDENTITÉ VISUELLE:Doc de com:Vade-mecum:PPT-vademecum-def 01:SRO3S.jpg"/>
          <p:cNvPicPr>
            <a:picLocks noChangeAspect="1" noChangeArrowheads="1"/>
          </p:cNvPicPr>
          <p:nvPr/>
        </p:nvPicPr>
        <p:blipFill>
          <a:blip r:embed="rId5" r:link="rId6" cstate="print"/>
          <a:srcRect/>
          <a:stretch>
            <a:fillRect/>
          </a:stretch>
        </p:blipFill>
        <p:spPr bwMode="auto">
          <a:xfrm>
            <a:off x="1785918" y="3071810"/>
            <a:ext cx="1130300" cy="793750"/>
          </a:xfrm>
          <a:prstGeom prst="rect">
            <a:avLst/>
          </a:prstGeom>
          <a:noFill/>
        </p:spPr>
      </p:pic>
      <p:sp>
        <p:nvSpPr>
          <p:cNvPr id="17" name="Text Box 16"/>
          <p:cNvSpPr txBox="1">
            <a:spLocks noChangeArrowheads="1"/>
          </p:cNvSpPr>
          <p:nvPr/>
        </p:nvSpPr>
        <p:spPr bwMode="auto">
          <a:xfrm>
            <a:off x="3071802" y="3286124"/>
            <a:ext cx="539571" cy="338338"/>
          </a:xfrm>
          <a:prstGeom prst="rect">
            <a:avLst/>
          </a:prstGeom>
          <a:noFill/>
          <a:ln w="9525">
            <a:noFill/>
            <a:miter lim="800000"/>
            <a:headEnd/>
            <a:tailEnd/>
          </a:ln>
        </p:spPr>
        <p:txBody>
          <a:bodyPr wrap="square" lIns="0" tIns="30373" rIns="0" bIns="30373">
            <a:spAutoFit/>
          </a:bodyPr>
          <a:lstStyle/>
          <a:p>
            <a:pPr defTabSz="592138"/>
            <a:r>
              <a:rPr lang="fr-FR" dirty="0">
                <a:solidFill>
                  <a:schemeClr val="folHlink"/>
                </a:solidFill>
              </a:rPr>
              <a:t>SROS </a:t>
            </a:r>
          </a:p>
        </p:txBody>
      </p:sp>
      <p:sp>
        <p:nvSpPr>
          <p:cNvPr id="18" name="Text Box 29"/>
          <p:cNvSpPr txBox="1">
            <a:spLocks noChangeArrowheads="1"/>
          </p:cNvSpPr>
          <p:nvPr/>
        </p:nvSpPr>
        <p:spPr bwMode="auto">
          <a:xfrm>
            <a:off x="3929058" y="4429132"/>
            <a:ext cx="1357322" cy="615337"/>
          </a:xfrm>
          <a:prstGeom prst="rect">
            <a:avLst/>
          </a:prstGeom>
          <a:noFill/>
          <a:ln w="9525">
            <a:noFill/>
            <a:miter lim="800000"/>
            <a:headEnd/>
            <a:tailEnd/>
          </a:ln>
        </p:spPr>
        <p:txBody>
          <a:bodyPr wrap="square" lIns="0" tIns="30373" rIns="0" bIns="30373">
            <a:spAutoFit/>
          </a:bodyPr>
          <a:lstStyle/>
          <a:p>
            <a:pPr algn="ctr" defTabSz="592138"/>
            <a:r>
              <a:rPr lang="fr-FR" b="1" dirty="0">
                <a:solidFill>
                  <a:srgbClr val="636564"/>
                </a:solidFill>
              </a:rPr>
              <a:t>Mieux utiliser</a:t>
            </a:r>
            <a:br>
              <a:rPr lang="fr-FR" b="1" dirty="0">
                <a:solidFill>
                  <a:srgbClr val="636564"/>
                </a:solidFill>
              </a:rPr>
            </a:br>
            <a:r>
              <a:rPr lang="fr-FR" b="1" dirty="0">
                <a:solidFill>
                  <a:srgbClr val="636564"/>
                </a:solidFill>
              </a:rPr>
              <a:t>les ressources</a:t>
            </a:r>
          </a:p>
        </p:txBody>
      </p:sp>
      <p:sp>
        <p:nvSpPr>
          <p:cNvPr id="19" name="Text Box 18"/>
          <p:cNvSpPr txBox="1">
            <a:spLocks noChangeArrowheads="1"/>
          </p:cNvSpPr>
          <p:nvPr/>
        </p:nvSpPr>
        <p:spPr bwMode="auto">
          <a:xfrm>
            <a:off x="5429256" y="285728"/>
            <a:ext cx="3232139" cy="64294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r>
              <a:rPr lang="fr-FR" sz="2400" b="1" dirty="0">
                <a:solidFill>
                  <a:schemeClr val="bg1"/>
                </a:solidFill>
              </a:rPr>
              <a:t>LE SENS DES RÉFORMES </a:t>
            </a:r>
            <a:endParaRPr lang="fr-FR" sz="2400" dirty="0">
              <a:solidFill>
                <a:schemeClr val="bg1"/>
              </a:solidFill>
            </a:endParaRPr>
          </a:p>
        </p:txBody>
      </p:sp>
      <p:sp>
        <p:nvSpPr>
          <p:cNvPr id="20" name="Rectangle 19"/>
          <p:cNvSpPr/>
          <p:nvPr/>
        </p:nvSpPr>
        <p:spPr>
          <a:xfrm>
            <a:off x="285720" y="1357298"/>
            <a:ext cx="3214710" cy="857256"/>
          </a:xfrm>
          <a:prstGeom prst="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a:r>
              <a:rPr lang="fr-FR" sz="2400" dirty="0" smtClean="0"/>
              <a:t>schémas régionaux</a:t>
            </a:r>
          </a:p>
          <a:p>
            <a:pPr algn="ctr"/>
            <a:r>
              <a:rPr lang="fr-FR" sz="2400" dirty="0" smtClean="0"/>
              <a:t> d’organisation des soins</a:t>
            </a:r>
            <a:endParaRPr lang="fr-FR" sz="2400" dirty="0"/>
          </a:p>
        </p:txBody>
      </p:sp>
      <p:sp>
        <p:nvSpPr>
          <p:cNvPr id="21" name="Rectangle 20"/>
          <p:cNvSpPr/>
          <p:nvPr/>
        </p:nvSpPr>
        <p:spPr>
          <a:xfrm>
            <a:off x="71406" y="4429132"/>
            <a:ext cx="3500462" cy="2308324"/>
          </a:xfrm>
          <a:prstGeom prst="rect">
            <a:avLst/>
          </a:prstGeom>
        </p:spPr>
        <p:txBody>
          <a:bodyPr wrap="square">
            <a:spAutoFit/>
          </a:bodyPr>
          <a:lstStyle/>
          <a:p>
            <a:pPr>
              <a:spcBef>
                <a:spcPct val="0"/>
              </a:spcBef>
            </a:pPr>
            <a:r>
              <a:rPr lang="fr-FR" b="1" dirty="0" smtClean="0"/>
              <a:t>améliorer le parcours de soins, c’est d’abord donner la possibilité à chaque personne d’être hospitalisée dans </a:t>
            </a:r>
          </a:p>
          <a:p>
            <a:pPr>
              <a:spcBef>
                <a:spcPct val="0"/>
              </a:spcBef>
            </a:pPr>
            <a:r>
              <a:rPr lang="fr-FR" b="1" dirty="0" smtClean="0"/>
              <a:t>le bon établissement, selon son état de santé, le type de soins qu’elle nécessite et sa localisation géographique</a:t>
            </a:r>
            <a:endParaRPr lang="fr-FR" b="1" dirty="0"/>
          </a:p>
        </p:txBody>
      </p:sp>
      <p:cxnSp>
        <p:nvCxnSpPr>
          <p:cNvPr id="23" name="Connecteur droit avec flèche 22"/>
          <p:cNvCxnSpPr/>
          <p:nvPr/>
        </p:nvCxnSpPr>
        <p:spPr>
          <a:xfrm rot="5400000">
            <a:off x="-107983" y="3321843"/>
            <a:ext cx="2215372" cy="794"/>
          </a:xfrm>
          <a:prstGeom prst="straightConnector1">
            <a:avLst/>
          </a:prstGeom>
          <a:ln w="155575">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rot="16200000" flipV="1">
            <a:off x="2571736" y="2214554"/>
            <a:ext cx="35719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Espace réservé du numéro de diapositive 26"/>
          <p:cNvSpPr>
            <a:spLocks noGrp="1"/>
          </p:cNvSpPr>
          <p:nvPr>
            <p:ph type="sldNum" sz="quarter" idx="11"/>
          </p:nvPr>
        </p:nvSpPr>
        <p:spPr/>
        <p:txBody>
          <a:bodyPr/>
          <a:lstStyle/>
          <a:p>
            <a:fld id="{B274C4DA-A077-419E-B753-B3B18AD93640}" type="slidenum">
              <a:rPr lang="fr-FR" smtClean="0"/>
              <a:pPr/>
              <a:t>11</a:t>
            </a:fld>
            <a:endParaRPr lang="fr-F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60" name="Oval 4"/>
          <p:cNvSpPr>
            <a:spLocks noChangeArrowheads="1"/>
          </p:cNvSpPr>
          <p:nvPr/>
        </p:nvSpPr>
        <p:spPr bwMode="auto">
          <a:xfrm>
            <a:off x="3857620" y="928670"/>
            <a:ext cx="1862504" cy="2857520"/>
          </a:xfrm>
          <a:prstGeom prst="ellipse">
            <a:avLst/>
          </a:prstGeom>
          <a:solidFill>
            <a:schemeClr val="tx2">
              <a:lumMod val="60000"/>
              <a:lumOff val="40000"/>
              <a:alpha val="20000"/>
            </a:schemeClr>
          </a:solidFill>
          <a:ln w="25400">
            <a:solidFill>
              <a:srgbClr val="0867CC"/>
            </a:solidFill>
            <a:prstDash val="sysDot"/>
            <a:round/>
            <a:headEnd/>
            <a:tailEnd/>
          </a:ln>
        </p:spPr>
        <p:txBody>
          <a:bodyPr lIns="0" tIns="46800" rIns="0" bIns="46800" anchor="ctr">
            <a:noAutofit/>
          </a:bodyPr>
          <a:lstStyle/>
          <a:p>
            <a:endParaRPr lang="fr-FR"/>
          </a:p>
        </p:txBody>
      </p:sp>
      <p:sp>
        <p:nvSpPr>
          <p:cNvPr id="429064" name="Oval 8"/>
          <p:cNvSpPr>
            <a:spLocks noChangeArrowheads="1"/>
          </p:cNvSpPr>
          <p:nvPr/>
        </p:nvSpPr>
        <p:spPr bwMode="auto">
          <a:xfrm>
            <a:off x="3786182" y="3214686"/>
            <a:ext cx="1862504" cy="2714644"/>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6" name="Oval 10"/>
          <p:cNvSpPr>
            <a:spLocks noChangeArrowheads="1"/>
          </p:cNvSpPr>
          <p:nvPr/>
        </p:nvSpPr>
        <p:spPr bwMode="auto">
          <a:xfrm rot="-5400000">
            <a:off x="2322048" y="1749861"/>
            <a:ext cx="1779585" cy="3423349"/>
          </a:xfrm>
          <a:prstGeom prst="ellipse">
            <a:avLst/>
          </a:prstGeom>
          <a:noFill/>
          <a:ln w="25400">
            <a:solidFill>
              <a:srgbClr val="0867CC"/>
            </a:solidFill>
            <a:prstDash val="sysDot"/>
            <a:round/>
            <a:headEnd/>
            <a:tailEnd/>
          </a:ln>
        </p:spPr>
        <p:txBody>
          <a:bodyPr wrap="square" lIns="0" tIns="46800" rIns="0" bIns="46800" anchor="ctr">
            <a:noAutofit/>
          </a:bodyPr>
          <a:lstStyle/>
          <a:p>
            <a:endParaRPr lang="fr-FR"/>
          </a:p>
        </p:txBody>
      </p:sp>
      <p:sp>
        <p:nvSpPr>
          <p:cNvPr id="429067" name="Oval 11"/>
          <p:cNvSpPr>
            <a:spLocks noChangeArrowheads="1"/>
          </p:cNvSpPr>
          <p:nvPr/>
        </p:nvSpPr>
        <p:spPr bwMode="auto">
          <a:xfrm rot="-5400000">
            <a:off x="5341153" y="1769261"/>
            <a:ext cx="1819280" cy="3357586"/>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70" name="Line 14"/>
          <p:cNvSpPr>
            <a:spLocks noChangeShapeType="1"/>
          </p:cNvSpPr>
          <p:nvPr/>
        </p:nvSpPr>
        <p:spPr bwMode="auto">
          <a:xfrm rot="5400000">
            <a:off x="4533046" y="2744911"/>
            <a:ext cx="403225" cy="2931"/>
          </a:xfrm>
          <a:prstGeom prst="line">
            <a:avLst/>
          </a:prstGeom>
          <a:noFill/>
          <a:ln w="101600">
            <a:solidFill>
              <a:srgbClr val="FF8500"/>
            </a:solidFill>
            <a:round/>
            <a:headEnd type="triangle" w="lg" len="med"/>
            <a:tailEnd type="none" w="lg" len="sm"/>
          </a:ln>
          <a:effectLst/>
        </p:spPr>
        <p:txBody>
          <a:bodyPr wrap="none" anchor="ctr"/>
          <a:lstStyle/>
          <a:p>
            <a:endParaRPr lang="fr-FR"/>
          </a:p>
        </p:txBody>
      </p:sp>
      <p:sp>
        <p:nvSpPr>
          <p:cNvPr id="429078" name="Line 22"/>
          <p:cNvSpPr>
            <a:spLocks noChangeShapeType="1"/>
          </p:cNvSpPr>
          <p:nvPr/>
        </p:nvSpPr>
        <p:spPr bwMode="auto">
          <a:xfrm>
            <a:off x="3807070" y="3424239"/>
            <a:ext cx="402981" cy="3175"/>
          </a:xfrm>
          <a:prstGeom prst="line">
            <a:avLst/>
          </a:prstGeom>
          <a:noFill/>
          <a:ln w="101600">
            <a:solidFill>
              <a:schemeClr val="folHlink"/>
            </a:solidFill>
            <a:round/>
            <a:headEnd type="triangle" w="lg" len="med"/>
            <a:tailEnd type="none" w="lg" len="sm"/>
          </a:ln>
          <a:effectLst/>
        </p:spPr>
        <p:txBody>
          <a:bodyPr wrap="none" anchor="ctr"/>
          <a:lstStyle/>
          <a:p>
            <a:endParaRPr lang="fr-FR"/>
          </a:p>
        </p:txBody>
      </p:sp>
      <p:sp>
        <p:nvSpPr>
          <p:cNvPr id="429079" name="Line 23"/>
          <p:cNvSpPr>
            <a:spLocks noChangeShapeType="1"/>
          </p:cNvSpPr>
          <p:nvPr/>
        </p:nvSpPr>
        <p:spPr bwMode="auto">
          <a:xfrm flipH="1">
            <a:off x="5247543" y="3424239"/>
            <a:ext cx="404446" cy="3175"/>
          </a:xfrm>
          <a:prstGeom prst="line">
            <a:avLst/>
          </a:prstGeom>
          <a:noFill/>
          <a:ln w="101600">
            <a:solidFill>
              <a:schemeClr val="accent2"/>
            </a:solidFill>
            <a:round/>
            <a:headEnd type="triangle" w="lg" len="med"/>
            <a:tailEnd type="none" w="lg" len="sm"/>
          </a:ln>
          <a:effectLst/>
        </p:spPr>
        <p:txBody>
          <a:bodyPr wrap="none" anchor="ctr"/>
          <a:lstStyle/>
          <a:p>
            <a:endParaRPr lang="fr-FR"/>
          </a:p>
        </p:txBody>
      </p:sp>
      <p:sp>
        <p:nvSpPr>
          <p:cNvPr id="429080" name="Line 24"/>
          <p:cNvSpPr>
            <a:spLocks noChangeShapeType="1"/>
          </p:cNvSpPr>
          <p:nvPr/>
        </p:nvSpPr>
        <p:spPr bwMode="auto">
          <a:xfrm rot="-5400000">
            <a:off x="4534512" y="4173661"/>
            <a:ext cx="403225" cy="2931"/>
          </a:xfrm>
          <a:prstGeom prst="line">
            <a:avLst/>
          </a:prstGeom>
          <a:noFill/>
          <a:ln w="101600">
            <a:solidFill>
              <a:srgbClr val="A40000"/>
            </a:solidFill>
            <a:round/>
            <a:headEnd type="triangle" w="lg" len="med"/>
            <a:tailEnd type="none" w="lg" len="sm"/>
          </a:ln>
          <a:effectLst/>
        </p:spPr>
        <p:txBody>
          <a:bodyPr wrap="none" anchor="ctr"/>
          <a:lstStyle/>
          <a:p>
            <a:endParaRPr lang="fr-FR"/>
          </a:p>
        </p:txBody>
      </p:sp>
      <p:sp>
        <p:nvSpPr>
          <p:cNvPr id="429076" name="Oval 20"/>
          <p:cNvSpPr>
            <a:spLocks noChangeArrowheads="1"/>
          </p:cNvSpPr>
          <p:nvPr/>
        </p:nvSpPr>
        <p:spPr bwMode="auto">
          <a:xfrm>
            <a:off x="4218843" y="2946400"/>
            <a:ext cx="1016977" cy="982666"/>
          </a:xfrm>
          <a:prstGeom prst="ellipse">
            <a:avLst/>
          </a:prstGeom>
          <a:solidFill>
            <a:schemeClr val="bg1"/>
          </a:solidFill>
          <a:ln w="34925">
            <a:solidFill>
              <a:srgbClr val="FF0080"/>
            </a:solidFill>
            <a:round/>
            <a:headEnd/>
            <a:tailEnd/>
          </a:ln>
        </p:spPr>
        <p:txBody>
          <a:bodyPr wrap="square" lIns="0" tIns="46800" rIns="0" bIns="46800" anchor="ctr">
            <a:noAutofit/>
          </a:bodyPr>
          <a:lstStyle/>
          <a:p>
            <a:endParaRPr lang="fr-FR"/>
          </a:p>
        </p:txBody>
      </p:sp>
      <p:sp>
        <p:nvSpPr>
          <p:cNvPr id="429081" name="Rectangle 25"/>
          <p:cNvSpPr>
            <a:spLocks noChangeArrowheads="1"/>
          </p:cNvSpPr>
          <p:nvPr/>
        </p:nvSpPr>
        <p:spPr bwMode="auto">
          <a:xfrm>
            <a:off x="161193" y="747713"/>
            <a:ext cx="138188" cy="299894"/>
          </a:xfrm>
          <a:prstGeom prst="rect">
            <a:avLst/>
          </a:prstGeom>
          <a:noFill/>
          <a:ln w="9525">
            <a:noFill/>
            <a:miter lim="800000"/>
            <a:headEnd/>
            <a:tailEnd/>
          </a:ln>
          <a:effectLst/>
        </p:spPr>
        <p:txBody>
          <a:bodyPr wrap="none" lIns="68394" tIns="34197" rIns="68394" bIns="34197">
            <a:spAutoFit/>
          </a:bodyPr>
          <a:lstStyle/>
          <a:p>
            <a:pPr defTabSz="684213"/>
            <a:endParaRPr lang="fr-FR" sz="1500"/>
          </a:p>
        </p:txBody>
      </p:sp>
      <p:pic>
        <p:nvPicPr>
          <p:cNvPr id="429083" name="Picture 27"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4353658" y="3265488"/>
            <a:ext cx="707780" cy="431800"/>
          </a:xfrm>
          <a:prstGeom prst="rect">
            <a:avLst/>
          </a:prstGeom>
          <a:noFill/>
        </p:spPr>
      </p:pic>
      <p:grpSp>
        <p:nvGrpSpPr>
          <p:cNvPr id="15" name="Group 11"/>
          <p:cNvGrpSpPr>
            <a:grpSpLocks/>
          </p:cNvGrpSpPr>
          <p:nvPr/>
        </p:nvGrpSpPr>
        <p:grpSpPr bwMode="auto">
          <a:xfrm>
            <a:off x="2966380" y="1663679"/>
            <a:ext cx="1034115" cy="987430"/>
            <a:chOff x="3408" y="2304"/>
            <a:chExt cx="1008" cy="960"/>
          </a:xfrm>
        </p:grpSpPr>
        <p:sp>
          <p:nvSpPr>
            <p:cNvPr id="16" name="Arc 12"/>
            <p:cNvSpPr>
              <a:spLocks/>
            </p:cNvSpPr>
            <p:nvPr/>
          </p:nvSpPr>
          <p:spPr bwMode="auto">
            <a:xfrm>
              <a:off x="3408" y="2400"/>
              <a:ext cx="882" cy="864"/>
            </a:xfrm>
            <a:custGeom>
              <a:avLst/>
              <a:gdLst>
                <a:gd name="G0" fmla="+- 21556 0 0"/>
                <a:gd name="G1" fmla="+- 21600 0 0"/>
                <a:gd name="G2" fmla="+- 21600 0 0"/>
                <a:gd name="T0" fmla="*/ 0 w 22059"/>
                <a:gd name="T1" fmla="*/ 20226 h 21600"/>
                <a:gd name="T2" fmla="*/ 22059 w 22059"/>
                <a:gd name="T3" fmla="*/ 6 h 21600"/>
                <a:gd name="T4" fmla="*/ 21556 w 22059"/>
                <a:gd name="T5" fmla="*/ 21600 h 21600"/>
              </a:gdLst>
              <a:ahLst/>
              <a:cxnLst>
                <a:cxn ang="0">
                  <a:pos x="T0" y="T1"/>
                </a:cxn>
                <a:cxn ang="0">
                  <a:pos x="T2" y="T3"/>
                </a:cxn>
                <a:cxn ang="0">
                  <a:pos x="T4" y="T5"/>
                </a:cxn>
              </a:cxnLst>
              <a:rect l="0" t="0" r="r" b="b"/>
              <a:pathLst>
                <a:path w="22059" h="21600" fill="none" extrusionOk="0">
                  <a:moveTo>
                    <a:pt x="-1" y="20225"/>
                  </a:moveTo>
                  <a:cubicBezTo>
                    <a:pt x="724" y="8853"/>
                    <a:pt x="10160" y="-1"/>
                    <a:pt x="21556" y="0"/>
                  </a:cubicBezTo>
                  <a:cubicBezTo>
                    <a:pt x="21723" y="0"/>
                    <a:pt x="21891" y="1"/>
                    <a:pt x="22059" y="5"/>
                  </a:cubicBezTo>
                </a:path>
                <a:path w="22059" h="21600" stroke="0" extrusionOk="0">
                  <a:moveTo>
                    <a:pt x="-1" y="20225"/>
                  </a:moveTo>
                  <a:cubicBezTo>
                    <a:pt x="724" y="8853"/>
                    <a:pt x="10160" y="-1"/>
                    <a:pt x="21556" y="0"/>
                  </a:cubicBezTo>
                  <a:cubicBezTo>
                    <a:pt x="21723" y="0"/>
                    <a:pt x="21891" y="1"/>
                    <a:pt x="22059" y="5"/>
                  </a:cubicBezTo>
                  <a:lnTo>
                    <a:pt x="21556" y="21600"/>
                  </a:lnTo>
                  <a:close/>
                </a:path>
              </a:pathLst>
            </a:custGeom>
            <a:noFill/>
            <a:ln w="101600">
              <a:solidFill>
                <a:schemeClr val="folHlink"/>
              </a:solidFill>
              <a:round/>
              <a:headEnd/>
              <a:tailEnd/>
            </a:ln>
            <a:effectLst/>
          </p:spPr>
          <p:txBody>
            <a:bodyPr wrap="none" anchor="ctr"/>
            <a:lstStyle/>
            <a:p>
              <a:endParaRPr lang="fr-FR"/>
            </a:p>
          </p:txBody>
        </p:sp>
        <p:sp>
          <p:nvSpPr>
            <p:cNvPr id="17" name="AutoShape 13"/>
            <p:cNvSpPr>
              <a:spLocks noChangeArrowheads="1"/>
            </p:cNvSpPr>
            <p:nvPr/>
          </p:nvSpPr>
          <p:spPr bwMode="auto">
            <a:xfrm rot="5400000">
              <a:off x="4224" y="2304"/>
              <a:ext cx="192" cy="192"/>
            </a:xfrm>
            <a:prstGeom prst="triangle">
              <a:avLst>
                <a:gd name="adj" fmla="val 50000"/>
              </a:avLst>
            </a:prstGeom>
            <a:solidFill>
              <a:schemeClr val="folHlink"/>
            </a:solidFill>
            <a:ln w="101600">
              <a:noFill/>
              <a:miter lim="800000"/>
              <a:headEnd/>
              <a:tailEnd/>
            </a:ln>
            <a:effectLst/>
          </p:spPr>
          <p:txBody>
            <a:bodyPr wrap="none" anchor="ctr"/>
            <a:lstStyle/>
            <a:p>
              <a:endParaRPr lang="fr-FR"/>
            </a:p>
          </p:txBody>
        </p:sp>
      </p:grpSp>
      <p:sp>
        <p:nvSpPr>
          <p:cNvPr id="18" name="Rectangle 22"/>
          <p:cNvSpPr>
            <a:spLocks noChangeArrowheads="1"/>
          </p:cNvSpPr>
          <p:nvPr/>
        </p:nvSpPr>
        <p:spPr bwMode="auto">
          <a:xfrm>
            <a:off x="0" y="0"/>
            <a:ext cx="3000364" cy="2529867"/>
          </a:xfrm>
          <a:prstGeom prst="rect">
            <a:avLst/>
          </a:prstGeom>
          <a:noFill/>
          <a:ln w="9525">
            <a:noFill/>
            <a:miter lim="800000"/>
            <a:headEnd/>
            <a:tailEnd/>
          </a:ln>
          <a:effectLst/>
        </p:spPr>
        <p:txBody>
          <a:bodyPr wrap="square" lIns="91384" tIns="45692" rIns="91384" bIns="45692">
            <a:spAutoFit/>
          </a:bodyPr>
          <a:lstStyle/>
          <a:p>
            <a:pPr algn="r">
              <a:lnSpc>
                <a:spcPct val="110000"/>
              </a:lnSpc>
            </a:pPr>
            <a:r>
              <a:rPr lang="fr-FR" dirty="0">
                <a:solidFill>
                  <a:srgbClr val="636564"/>
                </a:solidFill>
              </a:rPr>
              <a:t>Quand l’établissement a défini </a:t>
            </a:r>
            <a:r>
              <a:rPr lang="fr-FR" dirty="0" smtClean="0">
                <a:solidFill>
                  <a:srgbClr val="636564"/>
                </a:solidFill>
              </a:rPr>
              <a:t>son projet </a:t>
            </a:r>
            <a:r>
              <a:rPr lang="fr-FR" dirty="0">
                <a:solidFill>
                  <a:srgbClr val="636564"/>
                </a:solidFill>
              </a:rPr>
              <a:t>d’établissement </a:t>
            </a:r>
            <a:br>
              <a:rPr lang="fr-FR" dirty="0">
                <a:solidFill>
                  <a:srgbClr val="636564"/>
                </a:solidFill>
              </a:rPr>
            </a:br>
            <a:r>
              <a:rPr lang="fr-FR" dirty="0">
                <a:solidFill>
                  <a:srgbClr val="636564"/>
                </a:solidFill>
              </a:rPr>
              <a:t>(validé par son contrat d’objectifs </a:t>
            </a:r>
            <a:r>
              <a:rPr lang="fr-FR" dirty="0" smtClean="0">
                <a:solidFill>
                  <a:srgbClr val="636564"/>
                </a:solidFill>
              </a:rPr>
              <a:t>et de </a:t>
            </a:r>
            <a:r>
              <a:rPr lang="fr-FR" dirty="0">
                <a:solidFill>
                  <a:srgbClr val="636564"/>
                </a:solidFill>
              </a:rPr>
              <a:t>moyens), </a:t>
            </a:r>
            <a:r>
              <a:rPr lang="fr-FR" dirty="0" smtClean="0">
                <a:solidFill>
                  <a:srgbClr val="636564"/>
                </a:solidFill>
              </a:rPr>
              <a:t>sa </a:t>
            </a:r>
            <a:r>
              <a:rPr lang="fr-FR" dirty="0">
                <a:solidFill>
                  <a:srgbClr val="636564"/>
                </a:solidFill>
              </a:rPr>
              <a:t>réussite passe par l’amélioration de la qualité </a:t>
            </a:r>
            <a:r>
              <a:rPr lang="fr-FR" dirty="0" smtClean="0">
                <a:solidFill>
                  <a:srgbClr val="636564"/>
                </a:solidFill>
              </a:rPr>
              <a:t>du service </a:t>
            </a:r>
            <a:r>
              <a:rPr lang="fr-FR" dirty="0">
                <a:solidFill>
                  <a:srgbClr val="636564"/>
                </a:solidFill>
              </a:rPr>
              <a:t>offert aux patients.</a:t>
            </a:r>
          </a:p>
        </p:txBody>
      </p:sp>
      <p:sp>
        <p:nvSpPr>
          <p:cNvPr id="19" name="Text Box 34"/>
          <p:cNvSpPr txBox="1">
            <a:spLocks noChangeArrowheads="1"/>
          </p:cNvSpPr>
          <p:nvPr/>
        </p:nvSpPr>
        <p:spPr bwMode="auto">
          <a:xfrm>
            <a:off x="5857884" y="2786058"/>
            <a:ext cx="1176337" cy="674687"/>
          </a:xfrm>
          <a:prstGeom prst="rect">
            <a:avLst/>
          </a:prstGeom>
          <a:noFill/>
          <a:ln w="9525">
            <a:noFill/>
            <a:miter lim="800000"/>
            <a:headEnd/>
            <a:tailEnd/>
          </a:ln>
        </p:spPr>
        <p:txBody>
          <a:bodyPr lIns="0" tIns="30373" rIns="0" bIns="30373"/>
          <a:lstStyle/>
          <a:p>
            <a:pPr defTabSz="592138"/>
            <a:r>
              <a:rPr lang="fr-FR" b="1" dirty="0">
                <a:solidFill>
                  <a:srgbClr val="636564"/>
                </a:solidFill>
              </a:rPr>
              <a:t>Accroître </a:t>
            </a:r>
          </a:p>
          <a:p>
            <a:pPr defTabSz="592138"/>
            <a:r>
              <a:rPr lang="fr-FR" b="1" dirty="0">
                <a:solidFill>
                  <a:srgbClr val="636564"/>
                </a:solidFill>
              </a:rPr>
              <a:t>l’efficience de la </a:t>
            </a:r>
          </a:p>
          <a:p>
            <a:pPr defTabSz="592138"/>
            <a:r>
              <a:rPr lang="fr-FR" b="1" dirty="0">
                <a:solidFill>
                  <a:srgbClr val="636564"/>
                </a:solidFill>
              </a:rPr>
              <a:t>prise en charge</a:t>
            </a:r>
          </a:p>
        </p:txBody>
      </p:sp>
      <p:sp>
        <p:nvSpPr>
          <p:cNvPr id="21" name="Text Box 16"/>
          <p:cNvSpPr txBox="1">
            <a:spLocks noChangeArrowheads="1"/>
          </p:cNvSpPr>
          <p:nvPr/>
        </p:nvSpPr>
        <p:spPr bwMode="auto">
          <a:xfrm>
            <a:off x="3071802" y="3286124"/>
            <a:ext cx="539571" cy="338338"/>
          </a:xfrm>
          <a:prstGeom prst="rect">
            <a:avLst/>
          </a:prstGeom>
          <a:noFill/>
          <a:ln w="9525">
            <a:noFill/>
            <a:miter lim="800000"/>
            <a:headEnd/>
            <a:tailEnd/>
          </a:ln>
        </p:spPr>
        <p:txBody>
          <a:bodyPr wrap="square" lIns="0" tIns="30373" rIns="0" bIns="30373">
            <a:spAutoFit/>
          </a:bodyPr>
          <a:lstStyle/>
          <a:p>
            <a:pPr defTabSz="592138"/>
            <a:r>
              <a:rPr lang="fr-FR" dirty="0">
                <a:solidFill>
                  <a:schemeClr val="folHlink"/>
                </a:solidFill>
              </a:rPr>
              <a:t>SROS </a:t>
            </a:r>
          </a:p>
        </p:txBody>
      </p:sp>
      <p:sp>
        <p:nvSpPr>
          <p:cNvPr id="22" name="Text Box 29"/>
          <p:cNvSpPr txBox="1">
            <a:spLocks noChangeArrowheads="1"/>
          </p:cNvSpPr>
          <p:nvPr/>
        </p:nvSpPr>
        <p:spPr bwMode="auto">
          <a:xfrm>
            <a:off x="4000496" y="4429132"/>
            <a:ext cx="1321452" cy="615337"/>
          </a:xfrm>
          <a:prstGeom prst="rect">
            <a:avLst/>
          </a:prstGeom>
          <a:noFill/>
          <a:ln w="9525">
            <a:noFill/>
            <a:miter lim="800000"/>
            <a:headEnd/>
            <a:tailEnd/>
          </a:ln>
        </p:spPr>
        <p:txBody>
          <a:bodyPr wrap="square" lIns="0" tIns="30373" rIns="0" bIns="30373">
            <a:spAutoFit/>
          </a:bodyPr>
          <a:lstStyle/>
          <a:p>
            <a:pPr algn="ctr" defTabSz="592138"/>
            <a:r>
              <a:rPr lang="fr-FR" b="1" dirty="0">
                <a:solidFill>
                  <a:srgbClr val="636564"/>
                </a:solidFill>
              </a:rPr>
              <a:t>Mieux utiliser</a:t>
            </a:r>
            <a:br>
              <a:rPr lang="fr-FR" b="1" dirty="0">
                <a:solidFill>
                  <a:srgbClr val="636564"/>
                </a:solidFill>
              </a:rPr>
            </a:br>
            <a:r>
              <a:rPr lang="fr-FR" b="1" dirty="0">
                <a:solidFill>
                  <a:srgbClr val="636564"/>
                </a:solidFill>
              </a:rPr>
              <a:t>les ressources</a:t>
            </a:r>
          </a:p>
        </p:txBody>
      </p:sp>
      <p:sp>
        <p:nvSpPr>
          <p:cNvPr id="23" name="Text Box 18"/>
          <p:cNvSpPr txBox="1">
            <a:spLocks noChangeArrowheads="1"/>
          </p:cNvSpPr>
          <p:nvPr/>
        </p:nvSpPr>
        <p:spPr bwMode="auto">
          <a:xfrm>
            <a:off x="5429256" y="285728"/>
            <a:ext cx="3232139" cy="64294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r>
              <a:rPr lang="fr-FR" sz="2400" b="1" dirty="0">
                <a:solidFill>
                  <a:schemeClr val="bg1"/>
                </a:solidFill>
              </a:rPr>
              <a:t>LE SENS DES RÉFORMES </a:t>
            </a:r>
            <a:endParaRPr lang="fr-FR" sz="2400" dirty="0">
              <a:solidFill>
                <a:schemeClr val="bg1"/>
              </a:solidFill>
            </a:endParaRPr>
          </a:p>
        </p:txBody>
      </p:sp>
      <p:sp>
        <p:nvSpPr>
          <p:cNvPr id="24" name="Text Box 30"/>
          <p:cNvSpPr txBox="1">
            <a:spLocks noChangeArrowheads="1"/>
          </p:cNvSpPr>
          <p:nvPr/>
        </p:nvSpPr>
        <p:spPr bwMode="auto">
          <a:xfrm>
            <a:off x="4143372" y="1285860"/>
            <a:ext cx="1279582" cy="1169335"/>
          </a:xfrm>
          <a:prstGeom prst="rect">
            <a:avLst/>
          </a:prstGeom>
          <a:noFill/>
          <a:ln w="9525">
            <a:noFill/>
            <a:miter lim="800000"/>
            <a:headEnd/>
            <a:tailEnd/>
          </a:ln>
        </p:spPr>
        <p:txBody>
          <a:bodyPr wrap="none" lIns="0" tIns="30373" rIns="0" bIns="30373">
            <a:spAutoFit/>
          </a:bodyPr>
          <a:lstStyle/>
          <a:p>
            <a:pPr algn="ctr" defTabSz="592138"/>
            <a:r>
              <a:rPr lang="fr-FR" b="1" dirty="0">
                <a:solidFill>
                  <a:srgbClr val="636564"/>
                </a:solidFill>
              </a:rPr>
              <a:t>Améliorer </a:t>
            </a:r>
          </a:p>
          <a:p>
            <a:pPr algn="ctr" defTabSz="592138"/>
            <a:r>
              <a:rPr lang="fr-FR" b="1" dirty="0">
                <a:solidFill>
                  <a:srgbClr val="636564"/>
                </a:solidFill>
              </a:rPr>
              <a:t>la qualité</a:t>
            </a:r>
            <a:br>
              <a:rPr lang="fr-FR" b="1" dirty="0">
                <a:solidFill>
                  <a:srgbClr val="636564"/>
                </a:solidFill>
              </a:rPr>
            </a:br>
            <a:r>
              <a:rPr lang="fr-FR" b="1" dirty="0">
                <a:solidFill>
                  <a:srgbClr val="636564"/>
                </a:solidFill>
              </a:rPr>
              <a:t>et la sécurité </a:t>
            </a:r>
            <a:br>
              <a:rPr lang="fr-FR" b="1" dirty="0">
                <a:solidFill>
                  <a:srgbClr val="636564"/>
                </a:solidFill>
              </a:rPr>
            </a:br>
            <a:r>
              <a:rPr lang="fr-FR" b="1" dirty="0">
                <a:solidFill>
                  <a:srgbClr val="636564"/>
                </a:solidFill>
              </a:rPr>
              <a:t>des soins</a:t>
            </a:r>
          </a:p>
        </p:txBody>
      </p:sp>
      <p:sp>
        <p:nvSpPr>
          <p:cNvPr id="25" name="Espace réservé du numéro de diapositive 24"/>
          <p:cNvSpPr>
            <a:spLocks noGrp="1"/>
          </p:cNvSpPr>
          <p:nvPr>
            <p:ph type="sldNum" sz="quarter" idx="11"/>
          </p:nvPr>
        </p:nvSpPr>
        <p:spPr/>
        <p:txBody>
          <a:bodyPr/>
          <a:lstStyle/>
          <a:p>
            <a:fld id="{B274C4DA-A077-419E-B753-B3B18AD93640}" type="slidenum">
              <a:rPr lang="fr-FR" smtClean="0"/>
              <a:pPr/>
              <a:t>12</a:t>
            </a:fld>
            <a:endParaRPr lang="fr-FR"/>
          </a:p>
        </p:txBody>
      </p:sp>
      <p:pic>
        <p:nvPicPr>
          <p:cNvPr id="27" name="Picture 46" descr="Travaux Serveur:REDACTEURS STUDIO:CORPUS:MEAH:CONCEPTION:Accompagnement Réformes:Files:CR2A:IDENTITÉ VISUELLE:Doc de com:Vade-mecum:PPT-vademecum-def 01:SRO3S gris.jpg"/>
          <p:cNvPicPr>
            <a:picLocks noChangeAspect="1" noChangeArrowheads="1"/>
          </p:cNvPicPr>
          <p:nvPr/>
        </p:nvPicPr>
        <p:blipFill>
          <a:blip r:embed="rId5" r:link="rId6"/>
          <a:srcRect/>
          <a:stretch>
            <a:fillRect/>
          </a:stretch>
        </p:blipFill>
        <p:spPr bwMode="auto">
          <a:xfrm>
            <a:off x="1785918" y="3143248"/>
            <a:ext cx="1098553" cy="671762"/>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60" name="Oval 4"/>
          <p:cNvSpPr>
            <a:spLocks noChangeArrowheads="1"/>
          </p:cNvSpPr>
          <p:nvPr/>
        </p:nvSpPr>
        <p:spPr bwMode="auto">
          <a:xfrm>
            <a:off x="3857620" y="928670"/>
            <a:ext cx="1862504" cy="2857520"/>
          </a:xfrm>
          <a:prstGeom prst="ellipse">
            <a:avLst/>
          </a:prstGeom>
          <a:solidFill>
            <a:schemeClr val="tx2">
              <a:lumMod val="60000"/>
              <a:lumOff val="40000"/>
              <a:alpha val="20000"/>
            </a:schemeClr>
          </a:solidFill>
          <a:ln w="25400">
            <a:solidFill>
              <a:srgbClr val="0867CC"/>
            </a:solidFill>
            <a:prstDash val="sysDot"/>
            <a:round/>
            <a:headEnd/>
            <a:tailEnd/>
          </a:ln>
        </p:spPr>
        <p:txBody>
          <a:bodyPr lIns="0" tIns="46800" rIns="0" bIns="46800" anchor="ctr">
            <a:noAutofit/>
          </a:bodyPr>
          <a:lstStyle/>
          <a:p>
            <a:endParaRPr lang="fr-FR"/>
          </a:p>
        </p:txBody>
      </p:sp>
      <p:sp>
        <p:nvSpPr>
          <p:cNvPr id="429064" name="Oval 8"/>
          <p:cNvSpPr>
            <a:spLocks noChangeArrowheads="1"/>
          </p:cNvSpPr>
          <p:nvPr/>
        </p:nvSpPr>
        <p:spPr bwMode="auto">
          <a:xfrm>
            <a:off x="3786182" y="3214686"/>
            <a:ext cx="1862504" cy="2714644"/>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6" name="Oval 10"/>
          <p:cNvSpPr>
            <a:spLocks noChangeArrowheads="1"/>
          </p:cNvSpPr>
          <p:nvPr/>
        </p:nvSpPr>
        <p:spPr bwMode="auto">
          <a:xfrm rot="-5400000">
            <a:off x="2322048" y="1749861"/>
            <a:ext cx="1779585" cy="3423349"/>
          </a:xfrm>
          <a:prstGeom prst="ellipse">
            <a:avLst/>
          </a:prstGeom>
          <a:noFill/>
          <a:ln w="25400">
            <a:solidFill>
              <a:srgbClr val="0867CC"/>
            </a:solidFill>
            <a:prstDash val="sysDot"/>
            <a:round/>
            <a:headEnd/>
            <a:tailEnd/>
          </a:ln>
        </p:spPr>
        <p:txBody>
          <a:bodyPr wrap="square" lIns="0" tIns="46800" rIns="0" bIns="46800" anchor="ctr">
            <a:noAutofit/>
          </a:bodyPr>
          <a:lstStyle/>
          <a:p>
            <a:endParaRPr lang="fr-FR"/>
          </a:p>
        </p:txBody>
      </p:sp>
      <p:sp>
        <p:nvSpPr>
          <p:cNvPr id="429067" name="Oval 11"/>
          <p:cNvSpPr>
            <a:spLocks noChangeArrowheads="1"/>
          </p:cNvSpPr>
          <p:nvPr/>
        </p:nvSpPr>
        <p:spPr bwMode="auto">
          <a:xfrm rot="-5400000">
            <a:off x="5341153" y="1769261"/>
            <a:ext cx="1819280" cy="3357586"/>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70" name="Line 14"/>
          <p:cNvSpPr>
            <a:spLocks noChangeShapeType="1"/>
          </p:cNvSpPr>
          <p:nvPr/>
        </p:nvSpPr>
        <p:spPr bwMode="auto">
          <a:xfrm rot="5400000">
            <a:off x="4533046" y="2744911"/>
            <a:ext cx="403225" cy="2931"/>
          </a:xfrm>
          <a:prstGeom prst="line">
            <a:avLst/>
          </a:prstGeom>
          <a:noFill/>
          <a:ln w="101600">
            <a:solidFill>
              <a:srgbClr val="FF8500"/>
            </a:solidFill>
            <a:round/>
            <a:headEnd type="triangle" w="lg" len="med"/>
            <a:tailEnd type="none" w="lg" len="sm"/>
          </a:ln>
          <a:effectLst/>
        </p:spPr>
        <p:txBody>
          <a:bodyPr wrap="none" anchor="ctr"/>
          <a:lstStyle/>
          <a:p>
            <a:endParaRPr lang="fr-FR"/>
          </a:p>
        </p:txBody>
      </p:sp>
      <p:sp>
        <p:nvSpPr>
          <p:cNvPr id="429078" name="Line 22"/>
          <p:cNvSpPr>
            <a:spLocks noChangeShapeType="1"/>
          </p:cNvSpPr>
          <p:nvPr/>
        </p:nvSpPr>
        <p:spPr bwMode="auto">
          <a:xfrm>
            <a:off x="3807070" y="3424239"/>
            <a:ext cx="402981" cy="3175"/>
          </a:xfrm>
          <a:prstGeom prst="line">
            <a:avLst/>
          </a:prstGeom>
          <a:noFill/>
          <a:ln w="101600">
            <a:solidFill>
              <a:schemeClr val="folHlink"/>
            </a:solidFill>
            <a:round/>
            <a:headEnd type="triangle" w="lg" len="med"/>
            <a:tailEnd type="none" w="lg" len="sm"/>
          </a:ln>
          <a:effectLst/>
        </p:spPr>
        <p:txBody>
          <a:bodyPr wrap="none" anchor="ctr"/>
          <a:lstStyle/>
          <a:p>
            <a:endParaRPr lang="fr-FR"/>
          </a:p>
        </p:txBody>
      </p:sp>
      <p:sp>
        <p:nvSpPr>
          <p:cNvPr id="429079" name="Line 23"/>
          <p:cNvSpPr>
            <a:spLocks noChangeShapeType="1"/>
          </p:cNvSpPr>
          <p:nvPr/>
        </p:nvSpPr>
        <p:spPr bwMode="auto">
          <a:xfrm flipH="1">
            <a:off x="5247543" y="3424239"/>
            <a:ext cx="404446" cy="3175"/>
          </a:xfrm>
          <a:prstGeom prst="line">
            <a:avLst/>
          </a:prstGeom>
          <a:noFill/>
          <a:ln w="101600">
            <a:solidFill>
              <a:schemeClr val="accent2"/>
            </a:solidFill>
            <a:round/>
            <a:headEnd type="triangle" w="lg" len="med"/>
            <a:tailEnd type="none" w="lg" len="sm"/>
          </a:ln>
          <a:effectLst/>
        </p:spPr>
        <p:txBody>
          <a:bodyPr wrap="none" anchor="ctr"/>
          <a:lstStyle/>
          <a:p>
            <a:endParaRPr lang="fr-FR"/>
          </a:p>
        </p:txBody>
      </p:sp>
      <p:sp>
        <p:nvSpPr>
          <p:cNvPr id="429080" name="Line 24"/>
          <p:cNvSpPr>
            <a:spLocks noChangeShapeType="1"/>
          </p:cNvSpPr>
          <p:nvPr/>
        </p:nvSpPr>
        <p:spPr bwMode="auto">
          <a:xfrm rot="-5400000">
            <a:off x="4534512" y="4173661"/>
            <a:ext cx="403225" cy="2931"/>
          </a:xfrm>
          <a:prstGeom prst="line">
            <a:avLst/>
          </a:prstGeom>
          <a:noFill/>
          <a:ln w="101600">
            <a:solidFill>
              <a:srgbClr val="A40000"/>
            </a:solidFill>
            <a:round/>
            <a:headEnd type="triangle" w="lg" len="med"/>
            <a:tailEnd type="none" w="lg" len="sm"/>
          </a:ln>
          <a:effectLst/>
        </p:spPr>
        <p:txBody>
          <a:bodyPr wrap="none" anchor="ctr"/>
          <a:lstStyle/>
          <a:p>
            <a:endParaRPr lang="fr-FR"/>
          </a:p>
        </p:txBody>
      </p:sp>
      <p:sp>
        <p:nvSpPr>
          <p:cNvPr id="429076" name="Oval 20"/>
          <p:cNvSpPr>
            <a:spLocks noChangeArrowheads="1"/>
          </p:cNvSpPr>
          <p:nvPr/>
        </p:nvSpPr>
        <p:spPr bwMode="auto">
          <a:xfrm>
            <a:off x="4218843" y="2946400"/>
            <a:ext cx="1016977" cy="982666"/>
          </a:xfrm>
          <a:prstGeom prst="ellipse">
            <a:avLst/>
          </a:prstGeom>
          <a:solidFill>
            <a:schemeClr val="bg1"/>
          </a:solidFill>
          <a:ln w="34925">
            <a:solidFill>
              <a:srgbClr val="FF0080"/>
            </a:solidFill>
            <a:round/>
            <a:headEnd/>
            <a:tailEnd/>
          </a:ln>
        </p:spPr>
        <p:txBody>
          <a:bodyPr wrap="square" lIns="0" tIns="46800" rIns="0" bIns="46800" anchor="ctr">
            <a:noAutofit/>
          </a:bodyPr>
          <a:lstStyle/>
          <a:p>
            <a:endParaRPr lang="fr-FR"/>
          </a:p>
        </p:txBody>
      </p:sp>
      <p:sp>
        <p:nvSpPr>
          <p:cNvPr id="429081" name="Rectangle 25"/>
          <p:cNvSpPr>
            <a:spLocks noChangeArrowheads="1"/>
          </p:cNvSpPr>
          <p:nvPr/>
        </p:nvSpPr>
        <p:spPr bwMode="auto">
          <a:xfrm>
            <a:off x="161193" y="747713"/>
            <a:ext cx="138188" cy="299894"/>
          </a:xfrm>
          <a:prstGeom prst="rect">
            <a:avLst/>
          </a:prstGeom>
          <a:noFill/>
          <a:ln w="9525">
            <a:noFill/>
            <a:miter lim="800000"/>
            <a:headEnd/>
            <a:tailEnd/>
          </a:ln>
          <a:effectLst/>
        </p:spPr>
        <p:txBody>
          <a:bodyPr wrap="none" lIns="68394" tIns="34197" rIns="68394" bIns="34197">
            <a:spAutoFit/>
          </a:bodyPr>
          <a:lstStyle/>
          <a:p>
            <a:pPr defTabSz="684213"/>
            <a:endParaRPr lang="fr-FR" sz="1500"/>
          </a:p>
        </p:txBody>
      </p:sp>
      <p:pic>
        <p:nvPicPr>
          <p:cNvPr id="429083" name="Picture 27"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4353658" y="3265488"/>
            <a:ext cx="707780" cy="431800"/>
          </a:xfrm>
          <a:prstGeom prst="rect">
            <a:avLst/>
          </a:prstGeom>
          <a:noFill/>
        </p:spPr>
      </p:pic>
      <p:sp>
        <p:nvSpPr>
          <p:cNvPr id="14" name="Text Box 34"/>
          <p:cNvSpPr txBox="1">
            <a:spLocks noChangeArrowheads="1"/>
          </p:cNvSpPr>
          <p:nvPr/>
        </p:nvSpPr>
        <p:spPr bwMode="auto">
          <a:xfrm>
            <a:off x="5857884" y="2786058"/>
            <a:ext cx="1176337" cy="674687"/>
          </a:xfrm>
          <a:prstGeom prst="rect">
            <a:avLst/>
          </a:prstGeom>
          <a:noFill/>
          <a:ln w="9525">
            <a:noFill/>
            <a:miter lim="800000"/>
            <a:headEnd/>
            <a:tailEnd/>
          </a:ln>
        </p:spPr>
        <p:txBody>
          <a:bodyPr lIns="0" tIns="30373" rIns="0" bIns="30373"/>
          <a:lstStyle/>
          <a:p>
            <a:pPr defTabSz="592138"/>
            <a:r>
              <a:rPr lang="fr-FR" b="1" dirty="0">
                <a:solidFill>
                  <a:srgbClr val="636564"/>
                </a:solidFill>
              </a:rPr>
              <a:t>Accroître </a:t>
            </a:r>
          </a:p>
          <a:p>
            <a:pPr defTabSz="592138"/>
            <a:r>
              <a:rPr lang="fr-FR" b="1" dirty="0">
                <a:solidFill>
                  <a:srgbClr val="636564"/>
                </a:solidFill>
              </a:rPr>
              <a:t>l’efficience de la </a:t>
            </a:r>
          </a:p>
          <a:p>
            <a:pPr defTabSz="592138"/>
            <a:r>
              <a:rPr lang="fr-FR" b="1" dirty="0">
                <a:solidFill>
                  <a:srgbClr val="636564"/>
                </a:solidFill>
              </a:rPr>
              <a:t>prise en charge</a:t>
            </a:r>
          </a:p>
        </p:txBody>
      </p:sp>
      <p:sp>
        <p:nvSpPr>
          <p:cNvPr id="16" name="Text Box 16"/>
          <p:cNvSpPr txBox="1">
            <a:spLocks noChangeArrowheads="1"/>
          </p:cNvSpPr>
          <p:nvPr/>
        </p:nvSpPr>
        <p:spPr bwMode="auto">
          <a:xfrm>
            <a:off x="3071802" y="3286124"/>
            <a:ext cx="539571" cy="338338"/>
          </a:xfrm>
          <a:prstGeom prst="rect">
            <a:avLst/>
          </a:prstGeom>
          <a:noFill/>
          <a:ln w="9525">
            <a:noFill/>
            <a:miter lim="800000"/>
            <a:headEnd/>
            <a:tailEnd/>
          </a:ln>
        </p:spPr>
        <p:txBody>
          <a:bodyPr wrap="square" lIns="0" tIns="30373" rIns="0" bIns="30373">
            <a:spAutoFit/>
          </a:bodyPr>
          <a:lstStyle/>
          <a:p>
            <a:pPr defTabSz="592138"/>
            <a:r>
              <a:rPr lang="fr-FR" dirty="0">
                <a:solidFill>
                  <a:schemeClr val="folHlink"/>
                </a:solidFill>
              </a:rPr>
              <a:t>SROS </a:t>
            </a:r>
          </a:p>
        </p:txBody>
      </p:sp>
      <p:sp>
        <p:nvSpPr>
          <p:cNvPr id="17" name="Text Box 29"/>
          <p:cNvSpPr txBox="1">
            <a:spLocks noChangeArrowheads="1"/>
          </p:cNvSpPr>
          <p:nvPr/>
        </p:nvSpPr>
        <p:spPr bwMode="auto">
          <a:xfrm>
            <a:off x="4000496" y="4429132"/>
            <a:ext cx="1321452" cy="615337"/>
          </a:xfrm>
          <a:prstGeom prst="rect">
            <a:avLst/>
          </a:prstGeom>
          <a:noFill/>
          <a:ln w="9525">
            <a:noFill/>
            <a:miter lim="800000"/>
            <a:headEnd/>
            <a:tailEnd/>
          </a:ln>
        </p:spPr>
        <p:txBody>
          <a:bodyPr wrap="square" lIns="0" tIns="30373" rIns="0" bIns="30373">
            <a:spAutoFit/>
          </a:bodyPr>
          <a:lstStyle/>
          <a:p>
            <a:pPr algn="ctr" defTabSz="592138"/>
            <a:r>
              <a:rPr lang="fr-FR" b="1" dirty="0">
                <a:solidFill>
                  <a:srgbClr val="636564"/>
                </a:solidFill>
              </a:rPr>
              <a:t>Mieux utiliser</a:t>
            </a:r>
            <a:br>
              <a:rPr lang="fr-FR" b="1" dirty="0">
                <a:solidFill>
                  <a:srgbClr val="636564"/>
                </a:solidFill>
              </a:rPr>
            </a:br>
            <a:r>
              <a:rPr lang="fr-FR" b="1" dirty="0">
                <a:solidFill>
                  <a:srgbClr val="636564"/>
                </a:solidFill>
              </a:rPr>
              <a:t>les ressources</a:t>
            </a:r>
          </a:p>
        </p:txBody>
      </p:sp>
      <p:sp>
        <p:nvSpPr>
          <p:cNvPr id="18" name="Text Box 8"/>
          <p:cNvSpPr txBox="1">
            <a:spLocks noChangeArrowheads="1"/>
          </p:cNvSpPr>
          <p:nvPr/>
        </p:nvSpPr>
        <p:spPr bwMode="auto">
          <a:xfrm>
            <a:off x="3786182" y="1142984"/>
            <a:ext cx="2152650" cy="1433513"/>
          </a:xfrm>
          <a:prstGeom prst="rect">
            <a:avLst/>
          </a:prstGeom>
          <a:noFill/>
          <a:ln w="9525">
            <a:noFill/>
            <a:miter lim="800000"/>
            <a:headEnd/>
            <a:tailEnd/>
          </a:ln>
          <a:effectLst/>
        </p:spPr>
        <p:txBody>
          <a:bodyPr lIns="59343" tIns="29673" rIns="59343" bIns="29673">
            <a:spAutoFit/>
          </a:bodyPr>
          <a:lstStyle/>
          <a:p>
            <a:pPr algn="ctr" defTabSz="592138"/>
            <a:r>
              <a:rPr lang="fr-FR" sz="1800" b="1" dirty="0">
                <a:solidFill>
                  <a:srgbClr val="FF8000"/>
                </a:solidFill>
              </a:rPr>
              <a:t>Nouvelles </a:t>
            </a:r>
          </a:p>
          <a:p>
            <a:pPr algn="ctr" defTabSz="592138"/>
            <a:r>
              <a:rPr lang="fr-FR" sz="1800" b="1" dirty="0">
                <a:solidFill>
                  <a:srgbClr val="FF8000"/>
                </a:solidFill>
              </a:rPr>
              <a:t>dimensions</a:t>
            </a:r>
            <a:br>
              <a:rPr lang="fr-FR" sz="1800" b="1" dirty="0">
                <a:solidFill>
                  <a:srgbClr val="FF8000"/>
                </a:solidFill>
              </a:rPr>
            </a:br>
            <a:r>
              <a:rPr lang="fr-FR" sz="1800" b="1" dirty="0">
                <a:solidFill>
                  <a:srgbClr val="FF8000"/>
                </a:solidFill>
              </a:rPr>
              <a:t>de la qualité </a:t>
            </a:r>
          </a:p>
          <a:p>
            <a:pPr algn="ctr" defTabSz="592138"/>
            <a:r>
              <a:rPr lang="fr-FR" sz="1800" b="1" dirty="0">
                <a:solidFill>
                  <a:srgbClr val="FF8000"/>
                </a:solidFill>
              </a:rPr>
              <a:t>et des relations</a:t>
            </a:r>
            <a:br>
              <a:rPr lang="fr-FR" sz="1800" b="1" dirty="0">
                <a:solidFill>
                  <a:srgbClr val="FF8000"/>
                </a:solidFill>
              </a:rPr>
            </a:br>
            <a:r>
              <a:rPr lang="fr-FR" sz="1800" b="1" dirty="0">
                <a:solidFill>
                  <a:srgbClr val="FF8000"/>
                </a:solidFill>
              </a:rPr>
              <a:t>avec les malades</a:t>
            </a:r>
            <a:endParaRPr lang="fr-FR" b="1" dirty="0">
              <a:solidFill>
                <a:srgbClr val="FF8000"/>
              </a:solidFill>
            </a:endParaRPr>
          </a:p>
        </p:txBody>
      </p:sp>
      <p:sp>
        <p:nvSpPr>
          <p:cNvPr id="19" name="Text Box 18"/>
          <p:cNvSpPr txBox="1">
            <a:spLocks noChangeArrowheads="1"/>
          </p:cNvSpPr>
          <p:nvPr/>
        </p:nvSpPr>
        <p:spPr bwMode="auto">
          <a:xfrm>
            <a:off x="5572132" y="357167"/>
            <a:ext cx="3260694" cy="83552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spAutoFit/>
          </a:bodyPr>
          <a:lstStyle/>
          <a:p>
            <a:pPr algn="r" defTabSz="592138"/>
            <a:r>
              <a:rPr lang="fr-FR" sz="2400" b="1" dirty="0">
                <a:solidFill>
                  <a:schemeClr val="bg1"/>
                </a:solidFill>
              </a:rPr>
              <a:t>LE SENS DES </a:t>
            </a:r>
            <a:r>
              <a:rPr lang="fr-FR" sz="2400" b="1" dirty="0" smtClean="0">
                <a:solidFill>
                  <a:schemeClr val="bg1"/>
                </a:solidFill>
              </a:rPr>
              <a:t>RÉFORMES:</a:t>
            </a:r>
            <a:endParaRPr lang="fr-FR" sz="2400" b="1" dirty="0">
              <a:solidFill>
                <a:schemeClr val="bg1"/>
              </a:solidFill>
            </a:endParaRPr>
          </a:p>
          <a:p>
            <a:pPr algn="r" defTabSz="592138">
              <a:lnSpc>
                <a:spcPct val="60000"/>
              </a:lnSpc>
              <a:spcBef>
                <a:spcPct val="50000"/>
              </a:spcBef>
            </a:pPr>
            <a:r>
              <a:rPr lang="fr-FR" sz="2400" dirty="0"/>
              <a:t> 2</a:t>
            </a:r>
            <a:r>
              <a:rPr lang="fr-FR" sz="2400" baseline="30000" dirty="0"/>
              <a:t>ème</a:t>
            </a:r>
            <a:r>
              <a:rPr lang="fr-FR" sz="2400" dirty="0"/>
              <a:t> champ d’action</a:t>
            </a:r>
          </a:p>
        </p:txBody>
      </p:sp>
      <p:sp>
        <p:nvSpPr>
          <p:cNvPr id="20" name="Rectangle 19"/>
          <p:cNvSpPr/>
          <p:nvPr/>
        </p:nvSpPr>
        <p:spPr>
          <a:xfrm>
            <a:off x="0" y="0"/>
            <a:ext cx="3714744" cy="2308324"/>
          </a:xfrm>
          <a:prstGeom prst="rect">
            <a:avLst/>
          </a:prstGeom>
        </p:spPr>
        <p:txBody>
          <a:bodyPr wrap="square">
            <a:spAutoFit/>
          </a:bodyPr>
          <a:lstStyle/>
          <a:p>
            <a:r>
              <a:rPr lang="fr-FR" sz="2400" dirty="0" smtClean="0"/>
              <a:t>Qui dit amélioration de la qualité du service offert aux patients dit nouvelles dimensions de la qualité et des relations avec les patients et leurs familles. </a:t>
            </a:r>
            <a:endParaRPr lang="fr-FR" sz="2400" dirty="0"/>
          </a:p>
        </p:txBody>
      </p:sp>
      <p:sp>
        <p:nvSpPr>
          <p:cNvPr id="21" name="Espace réservé du numéro de diapositive 20"/>
          <p:cNvSpPr>
            <a:spLocks noGrp="1"/>
          </p:cNvSpPr>
          <p:nvPr>
            <p:ph type="sldNum" sz="quarter" idx="11"/>
          </p:nvPr>
        </p:nvSpPr>
        <p:spPr/>
        <p:txBody>
          <a:bodyPr/>
          <a:lstStyle/>
          <a:p>
            <a:fld id="{B274C4DA-A077-419E-B753-B3B18AD93640}" type="slidenum">
              <a:rPr lang="fr-FR" smtClean="0"/>
              <a:pPr/>
              <a:t>13</a:t>
            </a:fld>
            <a:endParaRPr lang="fr-FR"/>
          </a:p>
        </p:txBody>
      </p:sp>
      <p:pic>
        <p:nvPicPr>
          <p:cNvPr id="23" name="Picture 46" descr="Travaux Serveur:REDACTEURS STUDIO:CORPUS:MEAH:CONCEPTION:Accompagnement Réformes:Files:CR2A:IDENTITÉ VISUELLE:Doc de com:Vade-mecum:PPT-vademecum-def 01:SRO3S gris.jpg"/>
          <p:cNvPicPr>
            <a:picLocks noChangeAspect="1" noChangeArrowheads="1"/>
          </p:cNvPicPr>
          <p:nvPr/>
        </p:nvPicPr>
        <p:blipFill>
          <a:blip r:embed="rId5" r:link="rId6"/>
          <a:srcRect/>
          <a:stretch>
            <a:fillRect/>
          </a:stretch>
        </p:blipFill>
        <p:spPr bwMode="auto">
          <a:xfrm>
            <a:off x="1785918" y="3143248"/>
            <a:ext cx="1098553" cy="671762"/>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60" name="Oval 4"/>
          <p:cNvSpPr>
            <a:spLocks noChangeArrowheads="1"/>
          </p:cNvSpPr>
          <p:nvPr/>
        </p:nvSpPr>
        <p:spPr bwMode="auto">
          <a:xfrm>
            <a:off x="3857620" y="928670"/>
            <a:ext cx="1862504" cy="2857520"/>
          </a:xfrm>
          <a:prstGeom prst="ellipse">
            <a:avLst/>
          </a:prstGeom>
          <a:solidFill>
            <a:schemeClr val="tx2">
              <a:lumMod val="60000"/>
              <a:lumOff val="40000"/>
              <a:alpha val="20000"/>
            </a:schemeClr>
          </a:solidFill>
          <a:ln w="25400">
            <a:solidFill>
              <a:srgbClr val="0867CC"/>
            </a:solidFill>
            <a:prstDash val="sysDot"/>
            <a:round/>
            <a:headEnd/>
            <a:tailEnd/>
          </a:ln>
        </p:spPr>
        <p:txBody>
          <a:bodyPr lIns="0" tIns="46800" rIns="0" bIns="46800" anchor="ctr">
            <a:noAutofit/>
          </a:bodyPr>
          <a:lstStyle/>
          <a:p>
            <a:endParaRPr lang="fr-FR"/>
          </a:p>
        </p:txBody>
      </p:sp>
      <p:sp>
        <p:nvSpPr>
          <p:cNvPr id="429064" name="Oval 8"/>
          <p:cNvSpPr>
            <a:spLocks noChangeArrowheads="1"/>
          </p:cNvSpPr>
          <p:nvPr/>
        </p:nvSpPr>
        <p:spPr bwMode="auto">
          <a:xfrm>
            <a:off x="3786182" y="3214686"/>
            <a:ext cx="1862504" cy="2714644"/>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6" name="Oval 10"/>
          <p:cNvSpPr>
            <a:spLocks noChangeArrowheads="1"/>
          </p:cNvSpPr>
          <p:nvPr/>
        </p:nvSpPr>
        <p:spPr bwMode="auto">
          <a:xfrm rot="-5400000">
            <a:off x="2322048" y="1749861"/>
            <a:ext cx="1779585" cy="3423349"/>
          </a:xfrm>
          <a:prstGeom prst="ellipse">
            <a:avLst/>
          </a:prstGeom>
          <a:noFill/>
          <a:ln w="25400">
            <a:solidFill>
              <a:srgbClr val="0867CC"/>
            </a:solidFill>
            <a:prstDash val="sysDot"/>
            <a:round/>
            <a:headEnd/>
            <a:tailEnd/>
          </a:ln>
        </p:spPr>
        <p:txBody>
          <a:bodyPr wrap="square" lIns="0" tIns="46800" rIns="0" bIns="46800" anchor="ctr">
            <a:noAutofit/>
          </a:bodyPr>
          <a:lstStyle/>
          <a:p>
            <a:endParaRPr lang="fr-FR"/>
          </a:p>
        </p:txBody>
      </p:sp>
      <p:sp>
        <p:nvSpPr>
          <p:cNvPr id="429067" name="Oval 11"/>
          <p:cNvSpPr>
            <a:spLocks noChangeArrowheads="1"/>
          </p:cNvSpPr>
          <p:nvPr/>
        </p:nvSpPr>
        <p:spPr bwMode="auto">
          <a:xfrm rot="-5400000">
            <a:off x="5341153" y="1769261"/>
            <a:ext cx="1819280" cy="3357586"/>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70" name="Line 14"/>
          <p:cNvSpPr>
            <a:spLocks noChangeShapeType="1"/>
          </p:cNvSpPr>
          <p:nvPr/>
        </p:nvSpPr>
        <p:spPr bwMode="auto">
          <a:xfrm rot="5400000">
            <a:off x="4533046" y="2744911"/>
            <a:ext cx="403225" cy="2931"/>
          </a:xfrm>
          <a:prstGeom prst="line">
            <a:avLst/>
          </a:prstGeom>
          <a:noFill/>
          <a:ln w="101600">
            <a:solidFill>
              <a:srgbClr val="FF8500"/>
            </a:solidFill>
            <a:round/>
            <a:headEnd type="triangle" w="lg" len="med"/>
            <a:tailEnd type="none" w="lg" len="sm"/>
          </a:ln>
          <a:effectLst/>
        </p:spPr>
        <p:txBody>
          <a:bodyPr wrap="none" anchor="ctr"/>
          <a:lstStyle/>
          <a:p>
            <a:endParaRPr lang="fr-FR"/>
          </a:p>
        </p:txBody>
      </p:sp>
      <p:sp>
        <p:nvSpPr>
          <p:cNvPr id="429078" name="Line 22"/>
          <p:cNvSpPr>
            <a:spLocks noChangeShapeType="1"/>
          </p:cNvSpPr>
          <p:nvPr/>
        </p:nvSpPr>
        <p:spPr bwMode="auto">
          <a:xfrm>
            <a:off x="3807070" y="3424239"/>
            <a:ext cx="402981" cy="3175"/>
          </a:xfrm>
          <a:prstGeom prst="line">
            <a:avLst/>
          </a:prstGeom>
          <a:noFill/>
          <a:ln w="101600">
            <a:solidFill>
              <a:schemeClr val="folHlink"/>
            </a:solidFill>
            <a:round/>
            <a:headEnd type="triangle" w="lg" len="med"/>
            <a:tailEnd type="none" w="lg" len="sm"/>
          </a:ln>
          <a:effectLst/>
        </p:spPr>
        <p:txBody>
          <a:bodyPr wrap="none" anchor="ctr"/>
          <a:lstStyle/>
          <a:p>
            <a:endParaRPr lang="fr-FR"/>
          </a:p>
        </p:txBody>
      </p:sp>
      <p:sp>
        <p:nvSpPr>
          <p:cNvPr id="429079" name="Line 23"/>
          <p:cNvSpPr>
            <a:spLocks noChangeShapeType="1"/>
          </p:cNvSpPr>
          <p:nvPr/>
        </p:nvSpPr>
        <p:spPr bwMode="auto">
          <a:xfrm flipH="1">
            <a:off x="5247543" y="3424239"/>
            <a:ext cx="404446" cy="3175"/>
          </a:xfrm>
          <a:prstGeom prst="line">
            <a:avLst/>
          </a:prstGeom>
          <a:noFill/>
          <a:ln w="101600">
            <a:solidFill>
              <a:schemeClr val="accent2"/>
            </a:solidFill>
            <a:round/>
            <a:headEnd type="triangle" w="lg" len="med"/>
            <a:tailEnd type="none" w="lg" len="sm"/>
          </a:ln>
          <a:effectLst/>
        </p:spPr>
        <p:txBody>
          <a:bodyPr wrap="none" anchor="ctr"/>
          <a:lstStyle/>
          <a:p>
            <a:endParaRPr lang="fr-FR"/>
          </a:p>
        </p:txBody>
      </p:sp>
      <p:sp>
        <p:nvSpPr>
          <p:cNvPr id="429080" name="Line 24"/>
          <p:cNvSpPr>
            <a:spLocks noChangeShapeType="1"/>
          </p:cNvSpPr>
          <p:nvPr/>
        </p:nvSpPr>
        <p:spPr bwMode="auto">
          <a:xfrm rot="-5400000">
            <a:off x="4534512" y="4173661"/>
            <a:ext cx="403225" cy="2931"/>
          </a:xfrm>
          <a:prstGeom prst="line">
            <a:avLst/>
          </a:prstGeom>
          <a:noFill/>
          <a:ln w="101600">
            <a:solidFill>
              <a:srgbClr val="A40000"/>
            </a:solidFill>
            <a:round/>
            <a:headEnd type="triangle" w="lg" len="med"/>
            <a:tailEnd type="none" w="lg" len="sm"/>
          </a:ln>
          <a:effectLst/>
        </p:spPr>
        <p:txBody>
          <a:bodyPr wrap="none" anchor="ctr"/>
          <a:lstStyle/>
          <a:p>
            <a:endParaRPr lang="fr-FR"/>
          </a:p>
        </p:txBody>
      </p:sp>
      <p:sp>
        <p:nvSpPr>
          <p:cNvPr id="429076" name="Oval 20"/>
          <p:cNvSpPr>
            <a:spLocks noChangeArrowheads="1"/>
          </p:cNvSpPr>
          <p:nvPr/>
        </p:nvSpPr>
        <p:spPr bwMode="auto">
          <a:xfrm>
            <a:off x="4218843" y="2946400"/>
            <a:ext cx="1016977" cy="982666"/>
          </a:xfrm>
          <a:prstGeom prst="ellipse">
            <a:avLst/>
          </a:prstGeom>
          <a:solidFill>
            <a:schemeClr val="bg1"/>
          </a:solidFill>
          <a:ln w="34925">
            <a:solidFill>
              <a:srgbClr val="FF0080"/>
            </a:solidFill>
            <a:round/>
            <a:headEnd/>
            <a:tailEnd/>
          </a:ln>
        </p:spPr>
        <p:txBody>
          <a:bodyPr wrap="square" lIns="0" tIns="46800" rIns="0" bIns="46800" anchor="ctr">
            <a:noAutofit/>
          </a:bodyPr>
          <a:lstStyle/>
          <a:p>
            <a:endParaRPr lang="fr-FR"/>
          </a:p>
        </p:txBody>
      </p:sp>
      <p:sp>
        <p:nvSpPr>
          <p:cNvPr id="429081" name="Rectangle 25"/>
          <p:cNvSpPr>
            <a:spLocks noChangeArrowheads="1"/>
          </p:cNvSpPr>
          <p:nvPr/>
        </p:nvSpPr>
        <p:spPr bwMode="auto">
          <a:xfrm>
            <a:off x="161193" y="747713"/>
            <a:ext cx="138188" cy="299894"/>
          </a:xfrm>
          <a:prstGeom prst="rect">
            <a:avLst/>
          </a:prstGeom>
          <a:noFill/>
          <a:ln w="9525">
            <a:noFill/>
            <a:miter lim="800000"/>
            <a:headEnd/>
            <a:tailEnd/>
          </a:ln>
          <a:effectLst/>
        </p:spPr>
        <p:txBody>
          <a:bodyPr wrap="none" lIns="68394" tIns="34197" rIns="68394" bIns="34197">
            <a:spAutoFit/>
          </a:bodyPr>
          <a:lstStyle/>
          <a:p>
            <a:pPr defTabSz="684213"/>
            <a:endParaRPr lang="fr-FR" sz="1500"/>
          </a:p>
        </p:txBody>
      </p:sp>
      <p:pic>
        <p:nvPicPr>
          <p:cNvPr id="429083" name="Picture 27"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4353658" y="3265488"/>
            <a:ext cx="707780" cy="431800"/>
          </a:xfrm>
          <a:prstGeom prst="rect">
            <a:avLst/>
          </a:prstGeom>
          <a:noFill/>
        </p:spPr>
      </p:pic>
      <p:pic>
        <p:nvPicPr>
          <p:cNvPr id="14" name="Picture 71" descr="Travaux Serveur:REDACTEURS STUDIO:CORPUS:MEAH:CONCEPTION:Accompagnement Réformes:Files:CR2A:IDENTITÉ VISUELLE:Doc de com:pwrpoint:PPT FRED 12 dec-10h00:certification.jpg"/>
          <p:cNvPicPr>
            <a:picLocks noChangeAspect="1" noChangeArrowheads="1"/>
          </p:cNvPicPr>
          <p:nvPr/>
        </p:nvPicPr>
        <p:blipFill>
          <a:blip r:embed="rId5" r:link="rId6"/>
          <a:srcRect/>
          <a:stretch>
            <a:fillRect/>
          </a:stretch>
        </p:blipFill>
        <p:spPr bwMode="auto">
          <a:xfrm>
            <a:off x="4333870" y="768338"/>
            <a:ext cx="849312" cy="871537"/>
          </a:xfrm>
          <a:prstGeom prst="rect">
            <a:avLst/>
          </a:prstGeom>
          <a:noFill/>
        </p:spPr>
      </p:pic>
      <p:sp>
        <p:nvSpPr>
          <p:cNvPr id="15" name="Text Box 81"/>
          <p:cNvSpPr txBox="1">
            <a:spLocks noChangeArrowheads="1"/>
          </p:cNvSpPr>
          <p:nvPr/>
        </p:nvSpPr>
        <p:spPr bwMode="auto">
          <a:xfrm>
            <a:off x="4071934" y="1571612"/>
            <a:ext cx="1351588" cy="1123168"/>
          </a:xfrm>
          <a:prstGeom prst="rect">
            <a:avLst/>
          </a:prstGeom>
          <a:noFill/>
          <a:ln w="9525">
            <a:noFill/>
            <a:miter lim="800000"/>
            <a:headEnd/>
            <a:tailEnd/>
          </a:ln>
        </p:spPr>
        <p:txBody>
          <a:bodyPr wrap="none" lIns="0" tIns="30373" rIns="0" bIns="30373">
            <a:spAutoFit/>
          </a:bodyPr>
          <a:lstStyle/>
          <a:p>
            <a:pPr algn="ctr" defTabSz="592138"/>
            <a:r>
              <a:rPr lang="fr-FR" sz="1400" b="1" dirty="0">
                <a:solidFill>
                  <a:srgbClr val="FF8500"/>
                </a:solidFill>
              </a:rPr>
              <a:t>CERTIFICATION V2</a:t>
            </a:r>
            <a:endParaRPr lang="fr-FR" sz="1600" dirty="0">
              <a:solidFill>
                <a:srgbClr val="FF8500"/>
              </a:solidFill>
            </a:endParaRPr>
          </a:p>
          <a:p>
            <a:pPr algn="ctr" defTabSz="592138"/>
            <a:r>
              <a:rPr lang="fr-FR" sz="1400" dirty="0">
                <a:solidFill>
                  <a:srgbClr val="FF8500"/>
                </a:solidFill>
              </a:rPr>
              <a:t>EPP</a:t>
            </a:r>
            <a:endParaRPr lang="fr-FR" sz="1800" dirty="0">
              <a:solidFill>
                <a:srgbClr val="FF8500"/>
              </a:solidFill>
            </a:endParaRPr>
          </a:p>
          <a:p>
            <a:pPr algn="ctr" defTabSz="592138"/>
            <a:r>
              <a:rPr lang="fr-FR" sz="900" dirty="0">
                <a:solidFill>
                  <a:srgbClr val="FF8500"/>
                </a:solidFill>
              </a:rPr>
              <a:t>(évaluation des pratiques </a:t>
            </a:r>
          </a:p>
          <a:p>
            <a:pPr algn="ctr" defTabSz="592138"/>
            <a:r>
              <a:rPr lang="fr-FR" sz="900" dirty="0">
                <a:solidFill>
                  <a:srgbClr val="FF8500"/>
                </a:solidFill>
              </a:rPr>
              <a:t>professionnelles)</a:t>
            </a:r>
          </a:p>
          <a:p>
            <a:pPr algn="ctr" defTabSz="592138"/>
            <a:r>
              <a:rPr lang="fr-FR" sz="1400" dirty="0">
                <a:solidFill>
                  <a:srgbClr val="FF8500"/>
                </a:solidFill>
              </a:rPr>
              <a:t>GDR </a:t>
            </a:r>
          </a:p>
          <a:p>
            <a:pPr algn="ctr" defTabSz="592138"/>
            <a:r>
              <a:rPr lang="fr-FR" sz="900" dirty="0">
                <a:solidFill>
                  <a:srgbClr val="FF8500"/>
                </a:solidFill>
              </a:rPr>
              <a:t>(gestion des risques)</a:t>
            </a:r>
            <a:endParaRPr lang="fr-FR" sz="900" dirty="0">
              <a:solidFill>
                <a:schemeClr val="folHlink"/>
              </a:solidFill>
            </a:endParaRPr>
          </a:p>
        </p:txBody>
      </p:sp>
      <p:sp>
        <p:nvSpPr>
          <p:cNvPr id="16" name="Text Box 34"/>
          <p:cNvSpPr txBox="1">
            <a:spLocks noChangeArrowheads="1"/>
          </p:cNvSpPr>
          <p:nvPr/>
        </p:nvSpPr>
        <p:spPr bwMode="auto">
          <a:xfrm>
            <a:off x="5857884" y="2786058"/>
            <a:ext cx="1176337" cy="674687"/>
          </a:xfrm>
          <a:prstGeom prst="rect">
            <a:avLst/>
          </a:prstGeom>
          <a:noFill/>
          <a:ln w="9525">
            <a:noFill/>
            <a:miter lim="800000"/>
            <a:headEnd/>
            <a:tailEnd/>
          </a:ln>
        </p:spPr>
        <p:txBody>
          <a:bodyPr lIns="0" tIns="30373" rIns="0" bIns="30373"/>
          <a:lstStyle/>
          <a:p>
            <a:pPr defTabSz="592138"/>
            <a:r>
              <a:rPr lang="fr-FR" b="1" dirty="0">
                <a:solidFill>
                  <a:srgbClr val="636564"/>
                </a:solidFill>
              </a:rPr>
              <a:t>Accroître </a:t>
            </a:r>
          </a:p>
          <a:p>
            <a:pPr defTabSz="592138"/>
            <a:r>
              <a:rPr lang="fr-FR" b="1" dirty="0">
                <a:solidFill>
                  <a:srgbClr val="636564"/>
                </a:solidFill>
              </a:rPr>
              <a:t>l’efficience de la </a:t>
            </a:r>
          </a:p>
          <a:p>
            <a:pPr defTabSz="592138"/>
            <a:r>
              <a:rPr lang="fr-FR" b="1" dirty="0">
                <a:solidFill>
                  <a:srgbClr val="636564"/>
                </a:solidFill>
              </a:rPr>
              <a:t>prise en charge</a:t>
            </a:r>
          </a:p>
        </p:txBody>
      </p:sp>
      <p:sp>
        <p:nvSpPr>
          <p:cNvPr id="18" name="Text Box 16"/>
          <p:cNvSpPr txBox="1">
            <a:spLocks noChangeArrowheads="1"/>
          </p:cNvSpPr>
          <p:nvPr/>
        </p:nvSpPr>
        <p:spPr bwMode="auto">
          <a:xfrm>
            <a:off x="3071802" y="3286124"/>
            <a:ext cx="539571" cy="338338"/>
          </a:xfrm>
          <a:prstGeom prst="rect">
            <a:avLst/>
          </a:prstGeom>
          <a:noFill/>
          <a:ln w="9525">
            <a:noFill/>
            <a:miter lim="800000"/>
            <a:headEnd/>
            <a:tailEnd/>
          </a:ln>
        </p:spPr>
        <p:txBody>
          <a:bodyPr wrap="square" lIns="0" tIns="30373" rIns="0" bIns="30373">
            <a:spAutoFit/>
          </a:bodyPr>
          <a:lstStyle/>
          <a:p>
            <a:pPr defTabSz="592138"/>
            <a:r>
              <a:rPr lang="fr-FR" dirty="0">
                <a:solidFill>
                  <a:schemeClr val="folHlink"/>
                </a:solidFill>
              </a:rPr>
              <a:t>SROS </a:t>
            </a:r>
          </a:p>
        </p:txBody>
      </p:sp>
      <p:sp>
        <p:nvSpPr>
          <p:cNvPr id="19" name="Text Box 29"/>
          <p:cNvSpPr txBox="1">
            <a:spLocks noChangeArrowheads="1"/>
          </p:cNvSpPr>
          <p:nvPr/>
        </p:nvSpPr>
        <p:spPr bwMode="auto">
          <a:xfrm>
            <a:off x="4000496" y="4429132"/>
            <a:ext cx="1321452" cy="615337"/>
          </a:xfrm>
          <a:prstGeom prst="rect">
            <a:avLst/>
          </a:prstGeom>
          <a:noFill/>
          <a:ln w="9525">
            <a:noFill/>
            <a:miter lim="800000"/>
            <a:headEnd/>
            <a:tailEnd/>
          </a:ln>
        </p:spPr>
        <p:txBody>
          <a:bodyPr wrap="square" lIns="0" tIns="30373" rIns="0" bIns="30373">
            <a:spAutoFit/>
          </a:bodyPr>
          <a:lstStyle/>
          <a:p>
            <a:pPr algn="ctr" defTabSz="592138"/>
            <a:r>
              <a:rPr lang="fr-FR" b="1" dirty="0">
                <a:solidFill>
                  <a:srgbClr val="636564"/>
                </a:solidFill>
              </a:rPr>
              <a:t>Mieux utiliser</a:t>
            </a:r>
            <a:br>
              <a:rPr lang="fr-FR" b="1" dirty="0">
                <a:solidFill>
                  <a:srgbClr val="636564"/>
                </a:solidFill>
              </a:rPr>
            </a:br>
            <a:r>
              <a:rPr lang="fr-FR" b="1" dirty="0">
                <a:solidFill>
                  <a:srgbClr val="636564"/>
                </a:solidFill>
              </a:rPr>
              <a:t>les ressources</a:t>
            </a:r>
          </a:p>
        </p:txBody>
      </p:sp>
      <p:sp>
        <p:nvSpPr>
          <p:cNvPr id="20" name="Text Box 18"/>
          <p:cNvSpPr txBox="1">
            <a:spLocks noChangeArrowheads="1"/>
          </p:cNvSpPr>
          <p:nvPr/>
        </p:nvSpPr>
        <p:spPr bwMode="auto">
          <a:xfrm>
            <a:off x="5429256" y="285728"/>
            <a:ext cx="3232139" cy="64294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r>
              <a:rPr lang="fr-FR" sz="2400" b="1" dirty="0">
                <a:solidFill>
                  <a:schemeClr val="bg1"/>
                </a:solidFill>
              </a:rPr>
              <a:t>LE SENS DES RÉFORMES </a:t>
            </a:r>
            <a:endParaRPr lang="fr-FR" sz="2400" dirty="0">
              <a:solidFill>
                <a:schemeClr val="bg1"/>
              </a:solidFill>
            </a:endParaRPr>
          </a:p>
        </p:txBody>
      </p:sp>
      <p:sp>
        <p:nvSpPr>
          <p:cNvPr id="21" name="Rectangle 20"/>
          <p:cNvSpPr/>
          <p:nvPr/>
        </p:nvSpPr>
        <p:spPr>
          <a:xfrm>
            <a:off x="0" y="0"/>
            <a:ext cx="3714744" cy="2308324"/>
          </a:xfrm>
          <a:prstGeom prst="rect">
            <a:avLst/>
          </a:prstGeom>
        </p:spPr>
        <p:txBody>
          <a:bodyPr wrap="square">
            <a:spAutoFit/>
          </a:bodyPr>
          <a:lstStyle/>
          <a:p>
            <a:pPr>
              <a:defRPr/>
            </a:pPr>
            <a:r>
              <a:rPr lang="fr-FR" sz="2400" dirty="0"/>
              <a:t>Un champ d’action investi par la nouvelle certification, l’EPP </a:t>
            </a:r>
            <a:r>
              <a:rPr lang="fr-FR" sz="2400" dirty="0" smtClean="0"/>
              <a:t>( </a:t>
            </a:r>
            <a:r>
              <a:rPr lang="fr-FR" sz="2400" dirty="0"/>
              <a:t>l’évaluation des pratiques professionnelles) et la GDR (gestion des risques).</a:t>
            </a:r>
          </a:p>
        </p:txBody>
      </p:sp>
      <p:sp>
        <p:nvSpPr>
          <p:cNvPr id="22" name="Espace réservé du numéro de diapositive 21"/>
          <p:cNvSpPr>
            <a:spLocks noGrp="1"/>
          </p:cNvSpPr>
          <p:nvPr>
            <p:ph type="sldNum" sz="quarter" idx="11"/>
          </p:nvPr>
        </p:nvSpPr>
        <p:spPr/>
        <p:txBody>
          <a:bodyPr/>
          <a:lstStyle/>
          <a:p>
            <a:fld id="{B274C4DA-A077-419E-B753-B3B18AD93640}" type="slidenum">
              <a:rPr lang="fr-FR" smtClean="0"/>
              <a:pPr/>
              <a:t>14</a:t>
            </a:fld>
            <a:endParaRPr lang="fr-FR"/>
          </a:p>
        </p:txBody>
      </p:sp>
      <p:pic>
        <p:nvPicPr>
          <p:cNvPr id="24" name="Picture 46" descr="Travaux Serveur:REDACTEURS STUDIO:CORPUS:MEAH:CONCEPTION:Accompagnement Réformes:Files:CR2A:IDENTITÉ VISUELLE:Doc de com:Vade-mecum:PPT-vademecum-def 01:SRO3S gris.jpg"/>
          <p:cNvPicPr>
            <a:picLocks noChangeAspect="1" noChangeArrowheads="1"/>
          </p:cNvPicPr>
          <p:nvPr/>
        </p:nvPicPr>
        <p:blipFill>
          <a:blip r:embed="rId7" r:link="rId8"/>
          <a:srcRect/>
          <a:stretch>
            <a:fillRect/>
          </a:stretch>
        </p:blipFill>
        <p:spPr bwMode="auto">
          <a:xfrm>
            <a:off x="1785918" y="3143248"/>
            <a:ext cx="1098553" cy="671762"/>
          </a:xfrm>
          <a:prstGeom prst="rect">
            <a:avLst/>
          </a:prstGeom>
          <a:noFill/>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60" name="Oval 4"/>
          <p:cNvSpPr>
            <a:spLocks noChangeArrowheads="1"/>
          </p:cNvSpPr>
          <p:nvPr/>
        </p:nvSpPr>
        <p:spPr bwMode="auto">
          <a:xfrm>
            <a:off x="3857620" y="928670"/>
            <a:ext cx="1862504" cy="2857520"/>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4" name="Oval 8"/>
          <p:cNvSpPr>
            <a:spLocks noChangeArrowheads="1"/>
          </p:cNvSpPr>
          <p:nvPr/>
        </p:nvSpPr>
        <p:spPr bwMode="auto">
          <a:xfrm>
            <a:off x="3786182" y="3214686"/>
            <a:ext cx="1862504" cy="2714644"/>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6" name="Oval 10"/>
          <p:cNvSpPr>
            <a:spLocks noChangeArrowheads="1"/>
          </p:cNvSpPr>
          <p:nvPr/>
        </p:nvSpPr>
        <p:spPr bwMode="auto">
          <a:xfrm rot="-5400000">
            <a:off x="2322048" y="1749861"/>
            <a:ext cx="1779585" cy="3423349"/>
          </a:xfrm>
          <a:prstGeom prst="ellipse">
            <a:avLst/>
          </a:prstGeom>
          <a:noFill/>
          <a:ln w="25400">
            <a:solidFill>
              <a:srgbClr val="0867CC"/>
            </a:solidFill>
            <a:prstDash val="sysDot"/>
            <a:round/>
            <a:headEnd/>
            <a:tailEnd/>
          </a:ln>
        </p:spPr>
        <p:txBody>
          <a:bodyPr wrap="square" lIns="0" tIns="46800" rIns="0" bIns="46800" anchor="ctr">
            <a:noAutofit/>
          </a:bodyPr>
          <a:lstStyle/>
          <a:p>
            <a:endParaRPr lang="fr-FR"/>
          </a:p>
        </p:txBody>
      </p:sp>
      <p:sp>
        <p:nvSpPr>
          <p:cNvPr id="429067" name="Oval 11"/>
          <p:cNvSpPr>
            <a:spLocks noChangeArrowheads="1"/>
          </p:cNvSpPr>
          <p:nvPr/>
        </p:nvSpPr>
        <p:spPr bwMode="auto">
          <a:xfrm rot="-5400000">
            <a:off x="5341153" y="1769261"/>
            <a:ext cx="1819280" cy="3357586"/>
          </a:xfrm>
          <a:prstGeom prst="ellipse">
            <a:avLst/>
          </a:prstGeom>
          <a:solidFill>
            <a:schemeClr val="tx2">
              <a:lumMod val="60000"/>
              <a:lumOff val="40000"/>
              <a:alpha val="20000"/>
            </a:schemeClr>
          </a:solidFill>
          <a:ln w="25400">
            <a:solidFill>
              <a:srgbClr val="0867CC"/>
            </a:solidFill>
            <a:prstDash val="sysDot"/>
            <a:round/>
            <a:headEnd/>
            <a:tailEnd/>
          </a:ln>
        </p:spPr>
        <p:txBody>
          <a:bodyPr lIns="0" tIns="46800" rIns="0" bIns="46800" anchor="ctr">
            <a:noAutofit/>
          </a:bodyPr>
          <a:lstStyle/>
          <a:p>
            <a:endParaRPr lang="fr-FR"/>
          </a:p>
        </p:txBody>
      </p:sp>
      <p:sp>
        <p:nvSpPr>
          <p:cNvPr id="429070" name="Line 14"/>
          <p:cNvSpPr>
            <a:spLocks noChangeShapeType="1"/>
          </p:cNvSpPr>
          <p:nvPr/>
        </p:nvSpPr>
        <p:spPr bwMode="auto">
          <a:xfrm rot="5400000">
            <a:off x="4533046" y="2744911"/>
            <a:ext cx="403225" cy="2931"/>
          </a:xfrm>
          <a:prstGeom prst="line">
            <a:avLst/>
          </a:prstGeom>
          <a:noFill/>
          <a:ln w="101600">
            <a:solidFill>
              <a:srgbClr val="FF8500"/>
            </a:solidFill>
            <a:round/>
            <a:headEnd type="triangle" w="lg" len="med"/>
            <a:tailEnd type="none" w="lg" len="sm"/>
          </a:ln>
          <a:effectLst/>
        </p:spPr>
        <p:txBody>
          <a:bodyPr wrap="none" anchor="ctr"/>
          <a:lstStyle/>
          <a:p>
            <a:endParaRPr lang="fr-FR"/>
          </a:p>
        </p:txBody>
      </p:sp>
      <p:sp>
        <p:nvSpPr>
          <p:cNvPr id="429078" name="Line 22"/>
          <p:cNvSpPr>
            <a:spLocks noChangeShapeType="1"/>
          </p:cNvSpPr>
          <p:nvPr/>
        </p:nvSpPr>
        <p:spPr bwMode="auto">
          <a:xfrm>
            <a:off x="3807070" y="3424239"/>
            <a:ext cx="402981" cy="3175"/>
          </a:xfrm>
          <a:prstGeom prst="line">
            <a:avLst/>
          </a:prstGeom>
          <a:noFill/>
          <a:ln w="101600">
            <a:solidFill>
              <a:schemeClr val="folHlink"/>
            </a:solidFill>
            <a:round/>
            <a:headEnd type="triangle" w="lg" len="med"/>
            <a:tailEnd type="none" w="lg" len="sm"/>
          </a:ln>
          <a:effectLst/>
        </p:spPr>
        <p:txBody>
          <a:bodyPr wrap="none" anchor="ctr"/>
          <a:lstStyle/>
          <a:p>
            <a:endParaRPr lang="fr-FR"/>
          </a:p>
        </p:txBody>
      </p:sp>
      <p:sp>
        <p:nvSpPr>
          <p:cNvPr id="429079" name="Line 23"/>
          <p:cNvSpPr>
            <a:spLocks noChangeShapeType="1"/>
          </p:cNvSpPr>
          <p:nvPr/>
        </p:nvSpPr>
        <p:spPr bwMode="auto">
          <a:xfrm flipH="1">
            <a:off x="5247543" y="3424239"/>
            <a:ext cx="404446" cy="3175"/>
          </a:xfrm>
          <a:prstGeom prst="line">
            <a:avLst/>
          </a:prstGeom>
          <a:noFill/>
          <a:ln w="101600">
            <a:solidFill>
              <a:schemeClr val="accent2"/>
            </a:solidFill>
            <a:round/>
            <a:headEnd type="triangle" w="lg" len="med"/>
            <a:tailEnd type="none" w="lg" len="sm"/>
          </a:ln>
          <a:effectLst/>
        </p:spPr>
        <p:txBody>
          <a:bodyPr wrap="none" anchor="ctr"/>
          <a:lstStyle/>
          <a:p>
            <a:endParaRPr lang="fr-FR"/>
          </a:p>
        </p:txBody>
      </p:sp>
      <p:sp>
        <p:nvSpPr>
          <p:cNvPr id="429080" name="Line 24"/>
          <p:cNvSpPr>
            <a:spLocks noChangeShapeType="1"/>
          </p:cNvSpPr>
          <p:nvPr/>
        </p:nvSpPr>
        <p:spPr bwMode="auto">
          <a:xfrm rot="-5400000">
            <a:off x="4534512" y="4173661"/>
            <a:ext cx="403225" cy="2931"/>
          </a:xfrm>
          <a:prstGeom prst="line">
            <a:avLst/>
          </a:prstGeom>
          <a:noFill/>
          <a:ln w="101600">
            <a:solidFill>
              <a:srgbClr val="A40000"/>
            </a:solidFill>
            <a:round/>
            <a:headEnd type="triangle" w="lg" len="med"/>
            <a:tailEnd type="none" w="lg" len="sm"/>
          </a:ln>
          <a:effectLst/>
        </p:spPr>
        <p:txBody>
          <a:bodyPr wrap="none" anchor="ctr"/>
          <a:lstStyle/>
          <a:p>
            <a:endParaRPr lang="fr-FR"/>
          </a:p>
        </p:txBody>
      </p:sp>
      <p:sp>
        <p:nvSpPr>
          <p:cNvPr id="429076" name="Oval 20"/>
          <p:cNvSpPr>
            <a:spLocks noChangeArrowheads="1"/>
          </p:cNvSpPr>
          <p:nvPr/>
        </p:nvSpPr>
        <p:spPr bwMode="auto">
          <a:xfrm>
            <a:off x="4218843" y="2946400"/>
            <a:ext cx="1016977" cy="982666"/>
          </a:xfrm>
          <a:prstGeom prst="ellipse">
            <a:avLst/>
          </a:prstGeom>
          <a:solidFill>
            <a:schemeClr val="bg1"/>
          </a:solidFill>
          <a:ln w="34925">
            <a:solidFill>
              <a:srgbClr val="FF0080"/>
            </a:solidFill>
            <a:round/>
            <a:headEnd/>
            <a:tailEnd/>
          </a:ln>
        </p:spPr>
        <p:txBody>
          <a:bodyPr wrap="square" lIns="0" tIns="46800" rIns="0" bIns="46800" anchor="ctr">
            <a:noAutofit/>
          </a:bodyPr>
          <a:lstStyle/>
          <a:p>
            <a:endParaRPr lang="fr-FR"/>
          </a:p>
        </p:txBody>
      </p:sp>
      <p:sp>
        <p:nvSpPr>
          <p:cNvPr id="429081" name="Rectangle 25"/>
          <p:cNvSpPr>
            <a:spLocks noChangeArrowheads="1"/>
          </p:cNvSpPr>
          <p:nvPr/>
        </p:nvSpPr>
        <p:spPr bwMode="auto">
          <a:xfrm>
            <a:off x="161193" y="747713"/>
            <a:ext cx="138188" cy="299894"/>
          </a:xfrm>
          <a:prstGeom prst="rect">
            <a:avLst/>
          </a:prstGeom>
          <a:noFill/>
          <a:ln w="9525">
            <a:noFill/>
            <a:miter lim="800000"/>
            <a:headEnd/>
            <a:tailEnd/>
          </a:ln>
          <a:effectLst/>
        </p:spPr>
        <p:txBody>
          <a:bodyPr wrap="none" lIns="68394" tIns="34197" rIns="68394" bIns="34197">
            <a:spAutoFit/>
          </a:bodyPr>
          <a:lstStyle/>
          <a:p>
            <a:pPr defTabSz="684213"/>
            <a:endParaRPr lang="fr-FR" sz="1500"/>
          </a:p>
        </p:txBody>
      </p:sp>
      <p:pic>
        <p:nvPicPr>
          <p:cNvPr id="429083" name="Picture 27"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4353658" y="3265488"/>
            <a:ext cx="707780" cy="431800"/>
          </a:xfrm>
          <a:prstGeom prst="rect">
            <a:avLst/>
          </a:prstGeom>
          <a:noFill/>
        </p:spPr>
      </p:pic>
      <p:sp>
        <p:nvSpPr>
          <p:cNvPr id="14" name="Text Box 16"/>
          <p:cNvSpPr txBox="1">
            <a:spLocks noChangeArrowheads="1"/>
          </p:cNvSpPr>
          <p:nvPr/>
        </p:nvSpPr>
        <p:spPr bwMode="auto">
          <a:xfrm>
            <a:off x="3071802" y="3286124"/>
            <a:ext cx="539571" cy="338338"/>
          </a:xfrm>
          <a:prstGeom prst="rect">
            <a:avLst/>
          </a:prstGeom>
          <a:noFill/>
          <a:ln w="9525">
            <a:noFill/>
            <a:miter lim="800000"/>
            <a:headEnd/>
            <a:tailEnd/>
          </a:ln>
        </p:spPr>
        <p:txBody>
          <a:bodyPr wrap="square" lIns="0" tIns="30373" rIns="0" bIns="30373">
            <a:spAutoFit/>
          </a:bodyPr>
          <a:lstStyle/>
          <a:p>
            <a:pPr defTabSz="592138"/>
            <a:r>
              <a:rPr lang="fr-FR" dirty="0">
                <a:solidFill>
                  <a:schemeClr val="folHlink"/>
                </a:solidFill>
              </a:rPr>
              <a:t>SROS </a:t>
            </a:r>
          </a:p>
        </p:txBody>
      </p:sp>
      <p:sp>
        <p:nvSpPr>
          <p:cNvPr id="15" name="Text Box 29"/>
          <p:cNvSpPr txBox="1">
            <a:spLocks noChangeArrowheads="1"/>
          </p:cNvSpPr>
          <p:nvPr/>
        </p:nvSpPr>
        <p:spPr bwMode="auto">
          <a:xfrm>
            <a:off x="4000496" y="4429132"/>
            <a:ext cx="1321452" cy="615337"/>
          </a:xfrm>
          <a:prstGeom prst="rect">
            <a:avLst/>
          </a:prstGeom>
          <a:noFill/>
          <a:ln w="9525">
            <a:noFill/>
            <a:miter lim="800000"/>
            <a:headEnd/>
            <a:tailEnd/>
          </a:ln>
        </p:spPr>
        <p:txBody>
          <a:bodyPr wrap="square" lIns="0" tIns="30373" rIns="0" bIns="30373">
            <a:spAutoFit/>
          </a:bodyPr>
          <a:lstStyle/>
          <a:p>
            <a:pPr algn="ctr" defTabSz="592138"/>
            <a:r>
              <a:rPr lang="fr-FR" b="1" dirty="0">
                <a:solidFill>
                  <a:srgbClr val="636564"/>
                </a:solidFill>
              </a:rPr>
              <a:t>Mieux utiliser</a:t>
            </a:r>
            <a:br>
              <a:rPr lang="fr-FR" b="1" dirty="0">
                <a:solidFill>
                  <a:srgbClr val="636564"/>
                </a:solidFill>
              </a:rPr>
            </a:br>
            <a:r>
              <a:rPr lang="fr-FR" b="1" dirty="0">
                <a:solidFill>
                  <a:srgbClr val="636564"/>
                </a:solidFill>
              </a:rPr>
              <a:t>les ressources</a:t>
            </a:r>
          </a:p>
        </p:txBody>
      </p:sp>
      <p:sp>
        <p:nvSpPr>
          <p:cNvPr id="16" name="Text Box 18"/>
          <p:cNvSpPr txBox="1">
            <a:spLocks noChangeArrowheads="1"/>
          </p:cNvSpPr>
          <p:nvPr/>
        </p:nvSpPr>
        <p:spPr bwMode="auto">
          <a:xfrm>
            <a:off x="5429256" y="285728"/>
            <a:ext cx="3232139" cy="64294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r>
              <a:rPr lang="fr-FR" sz="2400" b="1" dirty="0">
                <a:solidFill>
                  <a:schemeClr val="bg1"/>
                </a:solidFill>
              </a:rPr>
              <a:t>LE SENS DES RÉFORMES </a:t>
            </a:r>
            <a:endParaRPr lang="fr-FR" sz="2400" dirty="0">
              <a:solidFill>
                <a:schemeClr val="bg1"/>
              </a:solidFill>
            </a:endParaRPr>
          </a:p>
        </p:txBody>
      </p:sp>
      <p:sp>
        <p:nvSpPr>
          <p:cNvPr id="17" name="Text Box 3"/>
          <p:cNvSpPr txBox="1">
            <a:spLocks noChangeArrowheads="1"/>
          </p:cNvSpPr>
          <p:nvPr/>
        </p:nvSpPr>
        <p:spPr bwMode="auto">
          <a:xfrm>
            <a:off x="5857884" y="4572008"/>
            <a:ext cx="3214678" cy="2192817"/>
          </a:xfrm>
          <a:prstGeom prst="rect">
            <a:avLst/>
          </a:prstGeom>
          <a:noFill/>
          <a:ln w="9525">
            <a:noFill/>
            <a:miter lim="800000"/>
            <a:headEnd/>
            <a:tailEnd/>
          </a:ln>
          <a:effectLst/>
        </p:spPr>
        <p:txBody>
          <a:bodyPr wrap="square" lIns="59343" tIns="29673" rIns="59343" bIns="29673">
            <a:spAutoFit/>
          </a:bodyPr>
          <a:lstStyle/>
          <a:p>
            <a:pPr defTabSz="592138">
              <a:lnSpc>
                <a:spcPct val="110000"/>
              </a:lnSpc>
              <a:spcBef>
                <a:spcPct val="50000"/>
              </a:spcBef>
            </a:pPr>
            <a:r>
              <a:rPr lang="fr-FR" dirty="0">
                <a:solidFill>
                  <a:srgbClr val="4C4C4C"/>
                </a:solidFill>
              </a:rPr>
              <a:t>Pour offrir un </a:t>
            </a:r>
            <a:r>
              <a:rPr lang="fr-FR" dirty="0" smtClean="0">
                <a:solidFill>
                  <a:srgbClr val="4C4C4C"/>
                </a:solidFill>
              </a:rPr>
              <a:t>service </a:t>
            </a:r>
            <a:r>
              <a:rPr lang="fr-FR" dirty="0">
                <a:solidFill>
                  <a:srgbClr val="4C4C4C"/>
                </a:solidFill>
              </a:rPr>
              <a:t>de qualité aux patients, il faut que les médecins, les administratifs, </a:t>
            </a:r>
            <a:r>
              <a:rPr lang="fr-FR" dirty="0" smtClean="0">
                <a:solidFill>
                  <a:srgbClr val="4C4C4C"/>
                </a:solidFill>
              </a:rPr>
              <a:t>les </a:t>
            </a:r>
            <a:r>
              <a:rPr lang="fr-FR" dirty="0">
                <a:solidFill>
                  <a:srgbClr val="4C4C4C"/>
                </a:solidFill>
              </a:rPr>
              <a:t>techniques et le personnel soignant se saisissent du sujet ensemble et trouvent des solutions ensemble.</a:t>
            </a:r>
          </a:p>
        </p:txBody>
      </p:sp>
      <p:pic>
        <p:nvPicPr>
          <p:cNvPr id="18" name="Picture 71" descr="Travaux Serveur:REDACTEURS STUDIO:CORPUS:MEAH:CONCEPTION:Accompagnement Réformes:Files:CR2A:IDENTITÉ VISUELLE:Doc de com:pwrpoint:PPT FRED 12 dec-10h00:certification.jpg"/>
          <p:cNvPicPr>
            <a:picLocks noChangeAspect="1" noChangeArrowheads="1"/>
          </p:cNvPicPr>
          <p:nvPr/>
        </p:nvPicPr>
        <p:blipFill>
          <a:blip r:embed="rId5" r:link="rId6"/>
          <a:srcRect/>
          <a:stretch>
            <a:fillRect/>
          </a:stretch>
        </p:blipFill>
        <p:spPr bwMode="auto">
          <a:xfrm>
            <a:off x="4333870" y="768338"/>
            <a:ext cx="849312" cy="871537"/>
          </a:xfrm>
          <a:prstGeom prst="rect">
            <a:avLst/>
          </a:prstGeom>
          <a:noFill/>
        </p:spPr>
      </p:pic>
      <p:sp>
        <p:nvSpPr>
          <p:cNvPr id="19" name="Text Box 81"/>
          <p:cNvSpPr txBox="1">
            <a:spLocks noChangeArrowheads="1"/>
          </p:cNvSpPr>
          <p:nvPr/>
        </p:nvSpPr>
        <p:spPr bwMode="auto">
          <a:xfrm>
            <a:off x="4071934" y="1571612"/>
            <a:ext cx="1351588" cy="1123168"/>
          </a:xfrm>
          <a:prstGeom prst="rect">
            <a:avLst/>
          </a:prstGeom>
          <a:noFill/>
          <a:ln w="9525">
            <a:noFill/>
            <a:miter lim="800000"/>
            <a:headEnd/>
            <a:tailEnd/>
          </a:ln>
        </p:spPr>
        <p:txBody>
          <a:bodyPr wrap="none" lIns="0" tIns="30373" rIns="0" bIns="30373">
            <a:spAutoFit/>
          </a:bodyPr>
          <a:lstStyle/>
          <a:p>
            <a:pPr algn="ctr" defTabSz="592138"/>
            <a:r>
              <a:rPr lang="fr-FR" sz="1400" b="1" dirty="0">
                <a:solidFill>
                  <a:srgbClr val="FF8500"/>
                </a:solidFill>
              </a:rPr>
              <a:t>CERTIFICATION V2</a:t>
            </a:r>
            <a:endParaRPr lang="fr-FR" sz="1600" dirty="0">
              <a:solidFill>
                <a:srgbClr val="FF8500"/>
              </a:solidFill>
            </a:endParaRPr>
          </a:p>
          <a:p>
            <a:pPr algn="ctr" defTabSz="592138"/>
            <a:r>
              <a:rPr lang="fr-FR" sz="1400" dirty="0">
                <a:solidFill>
                  <a:srgbClr val="FF8500"/>
                </a:solidFill>
              </a:rPr>
              <a:t>EPP</a:t>
            </a:r>
            <a:endParaRPr lang="fr-FR" sz="1800" dirty="0">
              <a:solidFill>
                <a:srgbClr val="FF8500"/>
              </a:solidFill>
            </a:endParaRPr>
          </a:p>
          <a:p>
            <a:pPr algn="ctr" defTabSz="592138"/>
            <a:r>
              <a:rPr lang="fr-FR" sz="900" dirty="0">
                <a:solidFill>
                  <a:srgbClr val="FF8500"/>
                </a:solidFill>
              </a:rPr>
              <a:t>(évaluation des pratiques </a:t>
            </a:r>
          </a:p>
          <a:p>
            <a:pPr algn="ctr" defTabSz="592138"/>
            <a:r>
              <a:rPr lang="fr-FR" sz="900" dirty="0">
                <a:solidFill>
                  <a:srgbClr val="FF8500"/>
                </a:solidFill>
              </a:rPr>
              <a:t>professionnelles)</a:t>
            </a:r>
          </a:p>
          <a:p>
            <a:pPr algn="ctr" defTabSz="592138"/>
            <a:r>
              <a:rPr lang="fr-FR" sz="1400" dirty="0">
                <a:solidFill>
                  <a:srgbClr val="FF8500"/>
                </a:solidFill>
              </a:rPr>
              <a:t>GDR </a:t>
            </a:r>
          </a:p>
          <a:p>
            <a:pPr algn="ctr" defTabSz="592138"/>
            <a:r>
              <a:rPr lang="fr-FR" sz="900" dirty="0">
                <a:solidFill>
                  <a:srgbClr val="FF8500"/>
                </a:solidFill>
              </a:rPr>
              <a:t>(gestion des risques)</a:t>
            </a:r>
            <a:endParaRPr lang="fr-FR" sz="900" dirty="0">
              <a:solidFill>
                <a:schemeClr val="folHlink"/>
              </a:solidFill>
            </a:endParaRPr>
          </a:p>
        </p:txBody>
      </p:sp>
      <p:sp>
        <p:nvSpPr>
          <p:cNvPr id="20" name="Text Box 34"/>
          <p:cNvSpPr txBox="1">
            <a:spLocks noChangeArrowheads="1"/>
          </p:cNvSpPr>
          <p:nvPr/>
        </p:nvSpPr>
        <p:spPr bwMode="auto">
          <a:xfrm>
            <a:off x="5857884" y="2786058"/>
            <a:ext cx="1176337" cy="674687"/>
          </a:xfrm>
          <a:prstGeom prst="rect">
            <a:avLst/>
          </a:prstGeom>
          <a:noFill/>
          <a:ln w="9525">
            <a:noFill/>
            <a:miter lim="800000"/>
            <a:headEnd/>
            <a:tailEnd/>
          </a:ln>
        </p:spPr>
        <p:txBody>
          <a:bodyPr lIns="0" tIns="30373" rIns="0" bIns="30373"/>
          <a:lstStyle/>
          <a:p>
            <a:pPr defTabSz="592138"/>
            <a:r>
              <a:rPr lang="fr-FR" b="1" dirty="0">
                <a:solidFill>
                  <a:srgbClr val="636564"/>
                </a:solidFill>
              </a:rPr>
              <a:t>Accroître </a:t>
            </a:r>
          </a:p>
          <a:p>
            <a:pPr defTabSz="592138"/>
            <a:r>
              <a:rPr lang="fr-FR" b="1" dirty="0">
                <a:solidFill>
                  <a:srgbClr val="636564"/>
                </a:solidFill>
              </a:rPr>
              <a:t>l’efficience de la </a:t>
            </a:r>
          </a:p>
          <a:p>
            <a:pPr defTabSz="592138"/>
            <a:r>
              <a:rPr lang="fr-FR" b="1" dirty="0">
                <a:solidFill>
                  <a:srgbClr val="636564"/>
                </a:solidFill>
              </a:rPr>
              <a:t>prise en charge</a:t>
            </a:r>
          </a:p>
        </p:txBody>
      </p:sp>
      <p:sp>
        <p:nvSpPr>
          <p:cNvPr id="21" name="Arc 10"/>
          <p:cNvSpPr>
            <a:spLocks/>
          </p:cNvSpPr>
          <p:nvPr/>
        </p:nvSpPr>
        <p:spPr bwMode="auto">
          <a:xfrm rot="5400000">
            <a:off x="5572130" y="1714492"/>
            <a:ext cx="857260" cy="857256"/>
          </a:xfrm>
          <a:custGeom>
            <a:avLst/>
            <a:gdLst>
              <a:gd name="G0" fmla="+- 21556 0 0"/>
              <a:gd name="G1" fmla="+- 21600 0 0"/>
              <a:gd name="G2" fmla="+- 21600 0 0"/>
              <a:gd name="T0" fmla="*/ 0 w 22059"/>
              <a:gd name="T1" fmla="*/ 20226 h 21600"/>
              <a:gd name="T2" fmla="*/ 22059 w 22059"/>
              <a:gd name="T3" fmla="*/ 6 h 21600"/>
              <a:gd name="T4" fmla="*/ 21556 w 22059"/>
              <a:gd name="T5" fmla="*/ 21600 h 21600"/>
            </a:gdLst>
            <a:ahLst/>
            <a:cxnLst>
              <a:cxn ang="0">
                <a:pos x="T0" y="T1"/>
              </a:cxn>
              <a:cxn ang="0">
                <a:pos x="T2" y="T3"/>
              </a:cxn>
              <a:cxn ang="0">
                <a:pos x="T4" y="T5"/>
              </a:cxn>
            </a:cxnLst>
            <a:rect l="0" t="0" r="r" b="b"/>
            <a:pathLst>
              <a:path w="22059" h="21600" fill="none" extrusionOk="0">
                <a:moveTo>
                  <a:pt x="-1" y="20225"/>
                </a:moveTo>
                <a:cubicBezTo>
                  <a:pt x="724" y="8853"/>
                  <a:pt x="10160" y="-1"/>
                  <a:pt x="21556" y="0"/>
                </a:cubicBezTo>
                <a:cubicBezTo>
                  <a:pt x="21723" y="0"/>
                  <a:pt x="21891" y="1"/>
                  <a:pt x="22059" y="5"/>
                </a:cubicBezTo>
              </a:path>
              <a:path w="22059" h="21600" stroke="0" extrusionOk="0">
                <a:moveTo>
                  <a:pt x="-1" y="20225"/>
                </a:moveTo>
                <a:cubicBezTo>
                  <a:pt x="724" y="8853"/>
                  <a:pt x="10160" y="-1"/>
                  <a:pt x="21556" y="0"/>
                </a:cubicBezTo>
                <a:cubicBezTo>
                  <a:pt x="21723" y="0"/>
                  <a:pt x="21891" y="1"/>
                  <a:pt x="22059" y="5"/>
                </a:cubicBezTo>
                <a:lnTo>
                  <a:pt x="21556" y="21600"/>
                </a:lnTo>
                <a:close/>
              </a:path>
            </a:pathLst>
          </a:custGeom>
          <a:noFill/>
          <a:ln w="85725">
            <a:solidFill>
              <a:srgbClr val="FF8500"/>
            </a:solidFill>
            <a:round/>
            <a:headEnd/>
            <a:tailEnd type="triangle" w="lg" len="lg"/>
          </a:ln>
          <a:effectLst/>
        </p:spPr>
        <p:txBody>
          <a:bodyPr wrap="none" anchor="ctr"/>
          <a:lstStyle/>
          <a:p>
            <a:endParaRPr lang="fr-FR"/>
          </a:p>
        </p:txBody>
      </p:sp>
      <p:sp>
        <p:nvSpPr>
          <p:cNvPr id="22" name="Espace réservé du numéro de diapositive 21"/>
          <p:cNvSpPr>
            <a:spLocks noGrp="1"/>
          </p:cNvSpPr>
          <p:nvPr>
            <p:ph type="sldNum" sz="quarter" idx="11"/>
          </p:nvPr>
        </p:nvSpPr>
        <p:spPr/>
        <p:txBody>
          <a:bodyPr/>
          <a:lstStyle/>
          <a:p>
            <a:fld id="{B274C4DA-A077-419E-B753-B3B18AD93640}" type="slidenum">
              <a:rPr lang="fr-FR" smtClean="0"/>
              <a:pPr/>
              <a:t>15</a:t>
            </a:fld>
            <a:endParaRPr lang="fr-FR"/>
          </a:p>
        </p:txBody>
      </p:sp>
      <p:pic>
        <p:nvPicPr>
          <p:cNvPr id="25" name="Picture 46" descr="Travaux Serveur:REDACTEURS STUDIO:CORPUS:MEAH:CONCEPTION:Accompagnement Réformes:Files:CR2A:IDENTITÉ VISUELLE:Doc de com:Vade-mecum:PPT-vademecum-def 01:SRO3S gris.jpg"/>
          <p:cNvPicPr>
            <a:picLocks noChangeAspect="1" noChangeArrowheads="1"/>
          </p:cNvPicPr>
          <p:nvPr/>
        </p:nvPicPr>
        <p:blipFill>
          <a:blip r:embed="rId7" r:link="rId8"/>
          <a:srcRect/>
          <a:stretch>
            <a:fillRect/>
          </a:stretch>
        </p:blipFill>
        <p:spPr bwMode="auto">
          <a:xfrm>
            <a:off x="1785918" y="3143248"/>
            <a:ext cx="1098553" cy="671762"/>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60" name="Oval 4"/>
          <p:cNvSpPr>
            <a:spLocks noChangeArrowheads="1"/>
          </p:cNvSpPr>
          <p:nvPr/>
        </p:nvSpPr>
        <p:spPr bwMode="auto">
          <a:xfrm>
            <a:off x="3857620" y="928670"/>
            <a:ext cx="1862504" cy="2857520"/>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4" name="Oval 8"/>
          <p:cNvSpPr>
            <a:spLocks noChangeArrowheads="1"/>
          </p:cNvSpPr>
          <p:nvPr/>
        </p:nvSpPr>
        <p:spPr bwMode="auto">
          <a:xfrm>
            <a:off x="3786182" y="3214686"/>
            <a:ext cx="1862504" cy="2714644"/>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6" name="Oval 10"/>
          <p:cNvSpPr>
            <a:spLocks noChangeArrowheads="1"/>
          </p:cNvSpPr>
          <p:nvPr/>
        </p:nvSpPr>
        <p:spPr bwMode="auto">
          <a:xfrm rot="-5400000">
            <a:off x="2322048" y="1749861"/>
            <a:ext cx="1779585" cy="3423349"/>
          </a:xfrm>
          <a:prstGeom prst="ellipse">
            <a:avLst/>
          </a:prstGeom>
          <a:noFill/>
          <a:ln w="25400">
            <a:solidFill>
              <a:srgbClr val="0867CC"/>
            </a:solidFill>
            <a:prstDash val="sysDot"/>
            <a:round/>
            <a:headEnd/>
            <a:tailEnd/>
          </a:ln>
        </p:spPr>
        <p:txBody>
          <a:bodyPr wrap="square" lIns="0" tIns="46800" rIns="0" bIns="46800" anchor="ctr">
            <a:noAutofit/>
          </a:bodyPr>
          <a:lstStyle/>
          <a:p>
            <a:endParaRPr lang="fr-FR"/>
          </a:p>
        </p:txBody>
      </p:sp>
      <p:sp>
        <p:nvSpPr>
          <p:cNvPr id="429067" name="Oval 11"/>
          <p:cNvSpPr>
            <a:spLocks noChangeArrowheads="1"/>
          </p:cNvSpPr>
          <p:nvPr/>
        </p:nvSpPr>
        <p:spPr bwMode="auto">
          <a:xfrm rot="-5400000">
            <a:off x="5341153" y="1769261"/>
            <a:ext cx="1819280" cy="3357586"/>
          </a:xfrm>
          <a:prstGeom prst="ellipse">
            <a:avLst/>
          </a:prstGeom>
          <a:solidFill>
            <a:schemeClr val="tx2">
              <a:lumMod val="60000"/>
              <a:lumOff val="40000"/>
              <a:alpha val="20000"/>
            </a:schemeClr>
          </a:solidFill>
          <a:ln w="25400">
            <a:solidFill>
              <a:srgbClr val="0867CC"/>
            </a:solidFill>
            <a:prstDash val="sysDot"/>
            <a:round/>
            <a:headEnd/>
            <a:tailEnd/>
          </a:ln>
        </p:spPr>
        <p:txBody>
          <a:bodyPr lIns="0" tIns="46800" rIns="0" bIns="46800" anchor="ctr">
            <a:noAutofit/>
          </a:bodyPr>
          <a:lstStyle/>
          <a:p>
            <a:endParaRPr lang="fr-FR"/>
          </a:p>
        </p:txBody>
      </p:sp>
      <p:sp>
        <p:nvSpPr>
          <p:cNvPr id="429070" name="Line 14"/>
          <p:cNvSpPr>
            <a:spLocks noChangeShapeType="1"/>
          </p:cNvSpPr>
          <p:nvPr/>
        </p:nvSpPr>
        <p:spPr bwMode="auto">
          <a:xfrm rot="5400000">
            <a:off x="4533046" y="2744911"/>
            <a:ext cx="403225" cy="2931"/>
          </a:xfrm>
          <a:prstGeom prst="line">
            <a:avLst/>
          </a:prstGeom>
          <a:noFill/>
          <a:ln w="101600">
            <a:solidFill>
              <a:srgbClr val="FF8500"/>
            </a:solidFill>
            <a:round/>
            <a:headEnd type="triangle" w="lg" len="med"/>
            <a:tailEnd type="none" w="lg" len="sm"/>
          </a:ln>
          <a:effectLst/>
        </p:spPr>
        <p:txBody>
          <a:bodyPr wrap="none" anchor="ctr"/>
          <a:lstStyle/>
          <a:p>
            <a:endParaRPr lang="fr-FR"/>
          </a:p>
        </p:txBody>
      </p:sp>
      <p:sp>
        <p:nvSpPr>
          <p:cNvPr id="429078" name="Line 22"/>
          <p:cNvSpPr>
            <a:spLocks noChangeShapeType="1"/>
          </p:cNvSpPr>
          <p:nvPr/>
        </p:nvSpPr>
        <p:spPr bwMode="auto">
          <a:xfrm>
            <a:off x="3807070" y="3424239"/>
            <a:ext cx="402981" cy="3175"/>
          </a:xfrm>
          <a:prstGeom prst="line">
            <a:avLst/>
          </a:prstGeom>
          <a:noFill/>
          <a:ln w="101600">
            <a:solidFill>
              <a:schemeClr val="folHlink"/>
            </a:solidFill>
            <a:round/>
            <a:headEnd type="triangle" w="lg" len="med"/>
            <a:tailEnd type="none" w="lg" len="sm"/>
          </a:ln>
          <a:effectLst/>
        </p:spPr>
        <p:txBody>
          <a:bodyPr wrap="none" anchor="ctr"/>
          <a:lstStyle/>
          <a:p>
            <a:endParaRPr lang="fr-FR"/>
          </a:p>
        </p:txBody>
      </p:sp>
      <p:sp>
        <p:nvSpPr>
          <p:cNvPr id="429079" name="Line 23"/>
          <p:cNvSpPr>
            <a:spLocks noChangeShapeType="1"/>
          </p:cNvSpPr>
          <p:nvPr/>
        </p:nvSpPr>
        <p:spPr bwMode="auto">
          <a:xfrm flipH="1">
            <a:off x="5247543" y="3424239"/>
            <a:ext cx="404446" cy="3175"/>
          </a:xfrm>
          <a:prstGeom prst="line">
            <a:avLst/>
          </a:prstGeom>
          <a:noFill/>
          <a:ln w="101600">
            <a:solidFill>
              <a:schemeClr val="accent2"/>
            </a:solidFill>
            <a:round/>
            <a:headEnd type="triangle" w="lg" len="med"/>
            <a:tailEnd type="none" w="lg" len="sm"/>
          </a:ln>
          <a:effectLst/>
        </p:spPr>
        <p:txBody>
          <a:bodyPr wrap="none" anchor="ctr"/>
          <a:lstStyle/>
          <a:p>
            <a:endParaRPr lang="fr-FR"/>
          </a:p>
        </p:txBody>
      </p:sp>
      <p:sp>
        <p:nvSpPr>
          <p:cNvPr id="429080" name="Line 24"/>
          <p:cNvSpPr>
            <a:spLocks noChangeShapeType="1"/>
          </p:cNvSpPr>
          <p:nvPr/>
        </p:nvSpPr>
        <p:spPr bwMode="auto">
          <a:xfrm rot="-5400000">
            <a:off x="4534512" y="4173661"/>
            <a:ext cx="403225" cy="2931"/>
          </a:xfrm>
          <a:prstGeom prst="line">
            <a:avLst/>
          </a:prstGeom>
          <a:noFill/>
          <a:ln w="101600">
            <a:solidFill>
              <a:srgbClr val="A40000"/>
            </a:solidFill>
            <a:round/>
            <a:headEnd type="triangle" w="lg" len="med"/>
            <a:tailEnd type="none" w="lg" len="sm"/>
          </a:ln>
          <a:effectLst/>
        </p:spPr>
        <p:txBody>
          <a:bodyPr wrap="none" anchor="ctr"/>
          <a:lstStyle/>
          <a:p>
            <a:endParaRPr lang="fr-FR"/>
          </a:p>
        </p:txBody>
      </p:sp>
      <p:sp>
        <p:nvSpPr>
          <p:cNvPr id="429076" name="Oval 20"/>
          <p:cNvSpPr>
            <a:spLocks noChangeArrowheads="1"/>
          </p:cNvSpPr>
          <p:nvPr/>
        </p:nvSpPr>
        <p:spPr bwMode="auto">
          <a:xfrm>
            <a:off x="4218843" y="2946400"/>
            <a:ext cx="1016977" cy="982666"/>
          </a:xfrm>
          <a:prstGeom prst="ellipse">
            <a:avLst/>
          </a:prstGeom>
          <a:solidFill>
            <a:schemeClr val="bg1"/>
          </a:solidFill>
          <a:ln w="34925">
            <a:solidFill>
              <a:srgbClr val="FF0080"/>
            </a:solidFill>
            <a:round/>
            <a:headEnd/>
            <a:tailEnd/>
          </a:ln>
        </p:spPr>
        <p:txBody>
          <a:bodyPr wrap="square" lIns="0" tIns="46800" rIns="0" bIns="46800" anchor="ctr">
            <a:noAutofit/>
          </a:bodyPr>
          <a:lstStyle/>
          <a:p>
            <a:endParaRPr lang="fr-FR"/>
          </a:p>
        </p:txBody>
      </p:sp>
      <p:sp>
        <p:nvSpPr>
          <p:cNvPr id="429081" name="Rectangle 25"/>
          <p:cNvSpPr>
            <a:spLocks noChangeArrowheads="1"/>
          </p:cNvSpPr>
          <p:nvPr/>
        </p:nvSpPr>
        <p:spPr bwMode="auto">
          <a:xfrm>
            <a:off x="161193" y="747713"/>
            <a:ext cx="138188" cy="299894"/>
          </a:xfrm>
          <a:prstGeom prst="rect">
            <a:avLst/>
          </a:prstGeom>
          <a:noFill/>
          <a:ln w="9525">
            <a:noFill/>
            <a:miter lim="800000"/>
            <a:headEnd/>
            <a:tailEnd/>
          </a:ln>
          <a:effectLst/>
        </p:spPr>
        <p:txBody>
          <a:bodyPr wrap="none" lIns="68394" tIns="34197" rIns="68394" bIns="34197">
            <a:spAutoFit/>
          </a:bodyPr>
          <a:lstStyle/>
          <a:p>
            <a:pPr defTabSz="684213"/>
            <a:endParaRPr lang="fr-FR" sz="1500"/>
          </a:p>
        </p:txBody>
      </p:sp>
      <p:pic>
        <p:nvPicPr>
          <p:cNvPr id="429083" name="Picture 27"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4353658" y="3265488"/>
            <a:ext cx="707780" cy="431800"/>
          </a:xfrm>
          <a:prstGeom prst="rect">
            <a:avLst/>
          </a:prstGeom>
          <a:noFill/>
        </p:spPr>
      </p:pic>
      <p:sp>
        <p:nvSpPr>
          <p:cNvPr id="13" name="Espace réservé du numéro de diapositive 12"/>
          <p:cNvSpPr>
            <a:spLocks noGrp="1"/>
          </p:cNvSpPr>
          <p:nvPr>
            <p:ph type="sldNum" sz="quarter" idx="11"/>
          </p:nvPr>
        </p:nvSpPr>
        <p:spPr/>
        <p:txBody>
          <a:bodyPr/>
          <a:lstStyle/>
          <a:p>
            <a:fld id="{B274C4DA-A077-419E-B753-B3B18AD93640}" type="slidenum">
              <a:rPr lang="fr-FR" smtClean="0"/>
              <a:pPr/>
              <a:t>16</a:t>
            </a:fld>
            <a:endParaRPr lang="fr-FR"/>
          </a:p>
        </p:txBody>
      </p:sp>
      <p:sp>
        <p:nvSpPr>
          <p:cNvPr id="15" name="Text Box 23"/>
          <p:cNvSpPr txBox="1">
            <a:spLocks noChangeArrowheads="1"/>
          </p:cNvSpPr>
          <p:nvPr/>
        </p:nvSpPr>
        <p:spPr bwMode="auto">
          <a:xfrm>
            <a:off x="5429256" y="285728"/>
            <a:ext cx="3429024" cy="91708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spAutoFit/>
          </a:bodyPr>
          <a:lstStyle/>
          <a:p>
            <a:pPr algn="r" defTabSz="592138"/>
            <a:r>
              <a:rPr lang="fr-FR" sz="2400" b="1" dirty="0">
                <a:solidFill>
                  <a:schemeClr val="bg1"/>
                </a:solidFill>
              </a:rPr>
              <a:t>LE SENS DES RÉFORMES :</a:t>
            </a:r>
          </a:p>
          <a:p>
            <a:pPr algn="r" defTabSz="592138">
              <a:lnSpc>
                <a:spcPct val="60000"/>
              </a:lnSpc>
              <a:spcBef>
                <a:spcPct val="50000"/>
              </a:spcBef>
            </a:pPr>
            <a:endParaRPr lang="fr-FR" sz="700" b="1" dirty="0">
              <a:solidFill>
                <a:schemeClr val="bg2"/>
              </a:solidFill>
            </a:endParaRPr>
          </a:p>
          <a:p>
            <a:pPr algn="r" defTabSz="592138">
              <a:lnSpc>
                <a:spcPct val="50000"/>
              </a:lnSpc>
              <a:spcBef>
                <a:spcPct val="50000"/>
              </a:spcBef>
            </a:pPr>
            <a:r>
              <a:rPr lang="fr-FR" sz="2400" dirty="0"/>
              <a:t> 3</a:t>
            </a:r>
            <a:r>
              <a:rPr lang="fr-FR" sz="2400" baseline="30000" dirty="0"/>
              <a:t>ème</a:t>
            </a:r>
            <a:r>
              <a:rPr lang="fr-FR" sz="2400" dirty="0"/>
              <a:t> champ d’action</a:t>
            </a:r>
          </a:p>
        </p:txBody>
      </p:sp>
      <p:sp>
        <p:nvSpPr>
          <p:cNvPr id="17" name="Text Box 16"/>
          <p:cNvSpPr txBox="1">
            <a:spLocks noChangeArrowheads="1"/>
          </p:cNvSpPr>
          <p:nvPr/>
        </p:nvSpPr>
        <p:spPr bwMode="auto">
          <a:xfrm>
            <a:off x="3071802" y="3286124"/>
            <a:ext cx="539571" cy="338338"/>
          </a:xfrm>
          <a:prstGeom prst="rect">
            <a:avLst/>
          </a:prstGeom>
          <a:noFill/>
          <a:ln w="9525">
            <a:noFill/>
            <a:miter lim="800000"/>
            <a:headEnd/>
            <a:tailEnd/>
          </a:ln>
        </p:spPr>
        <p:txBody>
          <a:bodyPr wrap="square" lIns="0" tIns="30373" rIns="0" bIns="30373">
            <a:spAutoFit/>
          </a:bodyPr>
          <a:lstStyle/>
          <a:p>
            <a:pPr defTabSz="592138"/>
            <a:r>
              <a:rPr lang="fr-FR" dirty="0">
                <a:solidFill>
                  <a:schemeClr val="folHlink"/>
                </a:solidFill>
              </a:rPr>
              <a:t>SROS </a:t>
            </a:r>
          </a:p>
        </p:txBody>
      </p:sp>
      <p:sp>
        <p:nvSpPr>
          <p:cNvPr id="18" name="Text Box 29"/>
          <p:cNvSpPr txBox="1">
            <a:spLocks noChangeArrowheads="1"/>
          </p:cNvSpPr>
          <p:nvPr/>
        </p:nvSpPr>
        <p:spPr bwMode="auto">
          <a:xfrm>
            <a:off x="4000496" y="4429132"/>
            <a:ext cx="1321452" cy="615337"/>
          </a:xfrm>
          <a:prstGeom prst="rect">
            <a:avLst/>
          </a:prstGeom>
          <a:noFill/>
          <a:ln w="9525">
            <a:noFill/>
            <a:miter lim="800000"/>
            <a:headEnd/>
            <a:tailEnd/>
          </a:ln>
        </p:spPr>
        <p:txBody>
          <a:bodyPr wrap="square" lIns="0" tIns="30373" rIns="0" bIns="30373">
            <a:spAutoFit/>
          </a:bodyPr>
          <a:lstStyle/>
          <a:p>
            <a:pPr algn="ctr" defTabSz="592138"/>
            <a:r>
              <a:rPr lang="fr-FR" b="1" dirty="0">
                <a:solidFill>
                  <a:srgbClr val="636564"/>
                </a:solidFill>
              </a:rPr>
              <a:t>Mieux utiliser</a:t>
            </a:r>
            <a:br>
              <a:rPr lang="fr-FR" b="1" dirty="0">
                <a:solidFill>
                  <a:srgbClr val="636564"/>
                </a:solidFill>
              </a:rPr>
            </a:br>
            <a:r>
              <a:rPr lang="fr-FR" b="1" dirty="0">
                <a:solidFill>
                  <a:srgbClr val="636564"/>
                </a:solidFill>
              </a:rPr>
              <a:t>les ressources</a:t>
            </a:r>
          </a:p>
        </p:txBody>
      </p:sp>
      <p:pic>
        <p:nvPicPr>
          <p:cNvPr id="19" name="Picture 46" descr="Travaux Serveur:REDACTEURS STUDIO:CORPUS:MEAH:CONCEPTION:Accompagnement Réformes:Files:CR2A:IDENTITÉ VISUELLE:Doc de com:Vade-mecum:PPT-vademecum-def 01:SRO3S gris.jpg"/>
          <p:cNvPicPr>
            <a:picLocks noChangeAspect="1" noChangeArrowheads="1"/>
          </p:cNvPicPr>
          <p:nvPr/>
        </p:nvPicPr>
        <p:blipFill>
          <a:blip r:embed="rId5" r:link="rId6"/>
          <a:srcRect/>
          <a:stretch>
            <a:fillRect/>
          </a:stretch>
        </p:blipFill>
        <p:spPr bwMode="auto">
          <a:xfrm>
            <a:off x="1785918" y="3143248"/>
            <a:ext cx="1098553" cy="671762"/>
          </a:xfrm>
          <a:prstGeom prst="rect">
            <a:avLst/>
          </a:prstGeom>
          <a:noFill/>
        </p:spPr>
      </p:pic>
      <p:pic>
        <p:nvPicPr>
          <p:cNvPr id="20" name="Picture 44" descr="Travaux Serveur:REDACTEURS STUDIO:CORPUS:MEAH:CONCEPTION:Accompagnement Réformes:Files:CR2A:IDENTITÉ VISUELLE:Doc de com:pwrpoint:PPT FRED 12 dec-10h00:certification gris.jpg"/>
          <p:cNvPicPr>
            <a:picLocks noChangeAspect="1" noChangeArrowheads="1"/>
          </p:cNvPicPr>
          <p:nvPr/>
        </p:nvPicPr>
        <p:blipFill>
          <a:blip r:embed="rId7" r:link="rId8"/>
          <a:srcRect/>
          <a:stretch>
            <a:fillRect/>
          </a:stretch>
        </p:blipFill>
        <p:spPr bwMode="auto">
          <a:xfrm>
            <a:off x="4500562" y="1071546"/>
            <a:ext cx="561975" cy="542925"/>
          </a:xfrm>
          <a:prstGeom prst="rect">
            <a:avLst/>
          </a:prstGeom>
          <a:noFill/>
        </p:spPr>
      </p:pic>
      <p:sp>
        <p:nvSpPr>
          <p:cNvPr id="21" name="Text Box 48"/>
          <p:cNvSpPr txBox="1">
            <a:spLocks noChangeArrowheads="1"/>
          </p:cNvSpPr>
          <p:nvPr/>
        </p:nvSpPr>
        <p:spPr bwMode="auto">
          <a:xfrm>
            <a:off x="3857620" y="1785926"/>
            <a:ext cx="1949450" cy="806450"/>
          </a:xfrm>
          <a:prstGeom prst="rect">
            <a:avLst/>
          </a:prstGeom>
          <a:noFill/>
          <a:ln w="9525">
            <a:noFill/>
            <a:miter lim="800000"/>
            <a:headEnd/>
            <a:tailEnd/>
          </a:ln>
        </p:spPr>
        <p:txBody>
          <a:bodyPr wrap="none" lIns="0" tIns="30373" rIns="0" bIns="30373">
            <a:spAutoFit/>
          </a:bodyPr>
          <a:lstStyle/>
          <a:p>
            <a:pPr algn="ctr" defTabSz="592138"/>
            <a:r>
              <a:rPr lang="fr-FR" sz="1700" dirty="0">
                <a:solidFill>
                  <a:srgbClr val="636564"/>
                </a:solidFill>
              </a:rPr>
              <a:t>CERTIFICATION V2</a:t>
            </a:r>
          </a:p>
          <a:p>
            <a:pPr algn="ctr" defTabSz="592138"/>
            <a:r>
              <a:rPr lang="fr-FR" sz="1700" dirty="0">
                <a:solidFill>
                  <a:srgbClr val="636564"/>
                </a:solidFill>
              </a:rPr>
              <a:t>EPP</a:t>
            </a:r>
          </a:p>
          <a:p>
            <a:pPr algn="ctr" defTabSz="592138"/>
            <a:r>
              <a:rPr lang="fr-FR" sz="1500" dirty="0">
                <a:solidFill>
                  <a:srgbClr val="636564"/>
                </a:solidFill>
              </a:rPr>
              <a:t>GDR</a:t>
            </a:r>
          </a:p>
        </p:txBody>
      </p:sp>
      <p:sp>
        <p:nvSpPr>
          <p:cNvPr id="22" name="Text Box 4"/>
          <p:cNvSpPr txBox="1">
            <a:spLocks noChangeArrowheads="1"/>
          </p:cNvSpPr>
          <p:nvPr/>
        </p:nvSpPr>
        <p:spPr bwMode="auto">
          <a:xfrm>
            <a:off x="5715008" y="2714620"/>
            <a:ext cx="2241550" cy="1414463"/>
          </a:xfrm>
          <a:prstGeom prst="rect">
            <a:avLst/>
          </a:prstGeom>
          <a:noFill/>
          <a:ln w="9525">
            <a:noFill/>
            <a:miter lim="800000"/>
            <a:headEnd/>
            <a:tailEnd/>
          </a:ln>
        </p:spPr>
        <p:txBody>
          <a:bodyPr lIns="0" tIns="30373" rIns="0" bIns="30373"/>
          <a:lstStyle/>
          <a:p>
            <a:pPr defTabSz="592138">
              <a:lnSpc>
                <a:spcPct val="120000"/>
              </a:lnSpc>
            </a:pPr>
            <a:r>
              <a:rPr lang="fr-FR" sz="1800" b="1" dirty="0">
                <a:solidFill>
                  <a:schemeClr val="accent2"/>
                </a:solidFill>
              </a:rPr>
              <a:t>Gouvernance,</a:t>
            </a:r>
            <a:br>
              <a:rPr lang="fr-FR" sz="1800" b="1" dirty="0">
                <a:solidFill>
                  <a:schemeClr val="accent2"/>
                </a:solidFill>
              </a:rPr>
            </a:br>
            <a:r>
              <a:rPr lang="fr-FR" sz="1800" b="1" dirty="0">
                <a:solidFill>
                  <a:schemeClr val="accent2"/>
                </a:solidFill>
              </a:rPr>
              <a:t>pilotage et </a:t>
            </a:r>
            <a:br>
              <a:rPr lang="fr-FR" sz="1800" b="1" dirty="0">
                <a:solidFill>
                  <a:schemeClr val="accent2"/>
                </a:solidFill>
              </a:rPr>
            </a:br>
            <a:r>
              <a:rPr lang="fr-FR" sz="1800" b="1" dirty="0">
                <a:solidFill>
                  <a:schemeClr val="accent2"/>
                </a:solidFill>
              </a:rPr>
              <a:t>contractualisation</a:t>
            </a:r>
            <a:br>
              <a:rPr lang="fr-FR" sz="1800" b="1" dirty="0">
                <a:solidFill>
                  <a:schemeClr val="accent2"/>
                </a:solidFill>
              </a:rPr>
            </a:br>
            <a:r>
              <a:rPr lang="fr-FR" sz="1800" b="1" dirty="0">
                <a:solidFill>
                  <a:schemeClr val="accent2"/>
                </a:solidFill>
              </a:rPr>
              <a:t>interne</a:t>
            </a:r>
            <a:endParaRPr lang="fr-FR" sz="1000" b="1" i="1" dirty="0">
              <a:solidFill>
                <a:schemeClr val="accent2"/>
              </a:solidFill>
            </a:endParaRPr>
          </a:p>
        </p:txBody>
      </p:sp>
      <p:sp>
        <p:nvSpPr>
          <p:cNvPr id="23" name="Rectangle 22"/>
          <p:cNvSpPr/>
          <p:nvPr/>
        </p:nvSpPr>
        <p:spPr>
          <a:xfrm>
            <a:off x="5715008" y="4500570"/>
            <a:ext cx="3428992" cy="2062103"/>
          </a:xfrm>
          <a:prstGeom prst="rect">
            <a:avLst/>
          </a:prstGeom>
        </p:spPr>
        <p:txBody>
          <a:bodyPr wrap="square">
            <a:spAutoFit/>
          </a:bodyPr>
          <a:lstStyle/>
          <a:p>
            <a:r>
              <a:rPr lang="fr-FR" sz="1600" dirty="0" smtClean="0"/>
              <a:t>D’où la nécessité de mettre de nouveaux outils de gouvernance, de pilotage et de contractualisation interne, à la disposition des médecins, des administratifs, des techniques et du personnel soignant. de nouveaux modes de relations, une nouvelle organisation interne de l’hôpital.</a:t>
            </a:r>
            <a:endParaRPr lang="fr-FR" sz="16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60" name="Oval 4"/>
          <p:cNvSpPr>
            <a:spLocks noChangeArrowheads="1"/>
          </p:cNvSpPr>
          <p:nvPr/>
        </p:nvSpPr>
        <p:spPr bwMode="auto">
          <a:xfrm>
            <a:off x="3857620" y="928670"/>
            <a:ext cx="1862504" cy="2857520"/>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4" name="Oval 8"/>
          <p:cNvSpPr>
            <a:spLocks noChangeArrowheads="1"/>
          </p:cNvSpPr>
          <p:nvPr/>
        </p:nvSpPr>
        <p:spPr bwMode="auto">
          <a:xfrm>
            <a:off x="3786182" y="3214686"/>
            <a:ext cx="1862504" cy="2714644"/>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6" name="Oval 10"/>
          <p:cNvSpPr>
            <a:spLocks noChangeArrowheads="1"/>
          </p:cNvSpPr>
          <p:nvPr/>
        </p:nvSpPr>
        <p:spPr bwMode="auto">
          <a:xfrm rot="-5400000">
            <a:off x="2322048" y="1749861"/>
            <a:ext cx="1779585" cy="3423349"/>
          </a:xfrm>
          <a:prstGeom prst="ellipse">
            <a:avLst/>
          </a:prstGeom>
          <a:noFill/>
          <a:ln w="25400">
            <a:solidFill>
              <a:srgbClr val="0867CC"/>
            </a:solidFill>
            <a:prstDash val="sysDot"/>
            <a:round/>
            <a:headEnd/>
            <a:tailEnd/>
          </a:ln>
        </p:spPr>
        <p:txBody>
          <a:bodyPr wrap="square" lIns="0" tIns="46800" rIns="0" bIns="46800" anchor="ctr">
            <a:noAutofit/>
          </a:bodyPr>
          <a:lstStyle/>
          <a:p>
            <a:endParaRPr lang="fr-FR"/>
          </a:p>
        </p:txBody>
      </p:sp>
      <p:sp>
        <p:nvSpPr>
          <p:cNvPr id="429067" name="Oval 11"/>
          <p:cNvSpPr>
            <a:spLocks noChangeArrowheads="1"/>
          </p:cNvSpPr>
          <p:nvPr/>
        </p:nvSpPr>
        <p:spPr bwMode="auto">
          <a:xfrm rot="-5400000">
            <a:off x="5341153" y="1769261"/>
            <a:ext cx="1819280" cy="3357586"/>
          </a:xfrm>
          <a:prstGeom prst="ellipse">
            <a:avLst/>
          </a:prstGeom>
          <a:solidFill>
            <a:schemeClr val="tx2">
              <a:lumMod val="60000"/>
              <a:lumOff val="40000"/>
              <a:alpha val="20000"/>
            </a:schemeClr>
          </a:solidFill>
          <a:ln w="25400">
            <a:solidFill>
              <a:srgbClr val="0867CC"/>
            </a:solidFill>
            <a:prstDash val="sysDot"/>
            <a:round/>
            <a:headEnd/>
            <a:tailEnd/>
          </a:ln>
        </p:spPr>
        <p:txBody>
          <a:bodyPr lIns="0" tIns="46800" rIns="0" bIns="46800" anchor="ctr">
            <a:noAutofit/>
          </a:bodyPr>
          <a:lstStyle/>
          <a:p>
            <a:endParaRPr lang="fr-FR"/>
          </a:p>
        </p:txBody>
      </p:sp>
      <p:sp>
        <p:nvSpPr>
          <p:cNvPr id="429070" name="Line 14"/>
          <p:cNvSpPr>
            <a:spLocks noChangeShapeType="1"/>
          </p:cNvSpPr>
          <p:nvPr/>
        </p:nvSpPr>
        <p:spPr bwMode="auto">
          <a:xfrm rot="5400000">
            <a:off x="4533046" y="2744911"/>
            <a:ext cx="403225" cy="2931"/>
          </a:xfrm>
          <a:prstGeom prst="line">
            <a:avLst/>
          </a:prstGeom>
          <a:noFill/>
          <a:ln w="101600">
            <a:solidFill>
              <a:srgbClr val="FF8500"/>
            </a:solidFill>
            <a:round/>
            <a:headEnd type="triangle" w="lg" len="med"/>
            <a:tailEnd type="none" w="lg" len="sm"/>
          </a:ln>
          <a:effectLst/>
        </p:spPr>
        <p:txBody>
          <a:bodyPr wrap="none" anchor="ctr"/>
          <a:lstStyle/>
          <a:p>
            <a:endParaRPr lang="fr-FR"/>
          </a:p>
        </p:txBody>
      </p:sp>
      <p:sp>
        <p:nvSpPr>
          <p:cNvPr id="429078" name="Line 22"/>
          <p:cNvSpPr>
            <a:spLocks noChangeShapeType="1"/>
          </p:cNvSpPr>
          <p:nvPr/>
        </p:nvSpPr>
        <p:spPr bwMode="auto">
          <a:xfrm>
            <a:off x="3807070" y="3424239"/>
            <a:ext cx="402981" cy="3175"/>
          </a:xfrm>
          <a:prstGeom prst="line">
            <a:avLst/>
          </a:prstGeom>
          <a:noFill/>
          <a:ln w="101600">
            <a:solidFill>
              <a:schemeClr val="folHlink"/>
            </a:solidFill>
            <a:round/>
            <a:headEnd type="triangle" w="lg" len="med"/>
            <a:tailEnd type="none" w="lg" len="sm"/>
          </a:ln>
          <a:effectLst/>
        </p:spPr>
        <p:txBody>
          <a:bodyPr wrap="none" anchor="ctr"/>
          <a:lstStyle/>
          <a:p>
            <a:endParaRPr lang="fr-FR"/>
          </a:p>
        </p:txBody>
      </p:sp>
      <p:sp>
        <p:nvSpPr>
          <p:cNvPr id="429079" name="Line 23"/>
          <p:cNvSpPr>
            <a:spLocks noChangeShapeType="1"/>
          </p:cNvSpPr>
          <p:nvPr/>
        </p:nvSpPr>
        <p:spPr bwMode="auto">
          <a:xfrm flipH="1">
            <a:off x="5247543" y="3424239"/>
            <a:ext cx="404446" cy="3175"/>
          </a:xfrm>
          <a:prstGeom prst="line">
            <a:avLst/>
          </a:prstGeom>
          <a:noFill/>
          <a:ln w="101600">
            <a:solidFill>
              <a:schemeClr val="accent2"/>
            </a:solidFill>
            <a:round/>
            <a:headEnd type="triangle" w="lg" len="med"/>
            <a:tailEnd type="none" w="lg" len="sm"/>
          </a:ln>
          <a:effectLst/>
        </p:spPr>
        <p:txBody>
          <a:bodyPr wrap="none" anchor="ctr"/>
          <a:lstStyle/>
          <a:p>
            <a:endParaRPr lang="fr-FR"/>
          </a:p>
        </p:txBody>
      </p:sp>
      <p:sp>
        <p:nvSpPr>
          <p:cNvPr id="429080" name="Line 24"/>
          <p:cNvSpPr>
            <a:spLocks noChangeShapeType="1"/>
          </p:cNvSpPr>
          <p:nvPr/>
        </p:nvSpPr>
        <p:spPr bwMode="auto">
          <a:xfrm rot="-5400000">
            <a:off x="4534512" y="4173661"/>
            <a:ext cx="403225" cy="2931"/>
          </a:xfrm>
          <a:prstGeom prst="line">
            <a:avLst/>
          </a:prstGeom>
          <a:noFill/>
          <a:ln w="101600">
            <a:solidFill>
              <a:srgbClr val="A40000"/>
            </a:solidFill>
            <a:round/>
            <a:headEnd type="triangle" w="lg" len="med"/>
            <a:tailEnd type="none" w="lg" len="sm"/>
          </a:ln>
          <a:effectLst/>
        </p:spPr>
        <p:txBody>
          <a:bodyPr wrap="none" anchor="ctr"/>
          <a:lstStyle/>
          <a:p>
            <a:endParaRPr lang="fr-FR"/>
          </a:p>
        </p:txBody>
      </p:sp>
      <p:sp>
        <p:nvSpPr>
          <p:cNvPr id="429076" name="Oval 20"/>
          <p:cNvSpPr>
            <a:spLocks noChangeArrowheads="1"/>
          </p:cNvSpPr>
          <p:nvPr/>
        </p:nvSpPr>
        <p:spPr bwMode="auto">
          <a:xfrm>
            <a:off x="4218843" y="2946400"/>
            <a:ext cx="1016977" cy="982666"/>
          </a:xfrm>
          <a:prstGeom prst="ellipse">
            <a:avLst/>
          </a:prstGeom>
          <a:solidFill>
            <a:schemeClr val="bg1"/>
          </a:solidFill>
          <a:ln w="34925">
            <a:solidFill>
              <a:srgbClr val="FF0080"/>
            </a:solidFill>
            <a:round/>
            <a:headEnd/>
            <a:tailEnd/>
          </a:ln>
        </p:spPr>
        <p:txBody>
          <a:bodyPr wrap="square" lIns="0" tIns="46800" rIns="0" bIns="46800" anchor="ctr">
            <a:noAutofit/>
          </a:bodyPr>
          <a:lstStyle/>
          <a:p>
            <a:endParaRPr lang="fr-FR"/>
          </a:p>
        </p:txBody>
      </p:sp>
      <p:sp>
        <p:nvSpPr>
          <p:cNvPr id="429081" name="Rectangle 25"/>
          <p:cNvSpPr>
            <a:spLocks noChangeArrowheads="1"/>
          </p:cNvSpPr>
          <p:nvPr/>
        </p:nvSpPr>
        <p:spPr bwMode="auto">
          <a:xfrm>
            <a:off x="161193" y="747713"/>
            <a:ext cx="138188" cy="299894"/>
          </a:xfrm>
          <a:prstGeom prst="rect">
            <a:avLst/>
          </a:prstGeom>
          <a:noFill/>
          <a:ln w="9525">
            <a:noFill/>
            <a:miter lim="800000"/>
            <a:headEnd/>
            <a:tailEnd/>
          </a:ln>
          <a:effectLst/>
        </p:spPr>
        <p:txBody>
          <a:bodyPr wrap="none" lIns="68394" tIns="34197" rIns="68394" bIns="34197">
            <a:spAutoFit/>
          </a:bodyPr>
          <a:lstStyle/>
          <a:p>
            <a:pPr defTabSz="684213"/>
            <a:endParaRPr lang="fr-FR" sz="1500"/>
          </a:p>
        </p:txBody>
      </p:sp>
      <p:pic>
        <p:nvPicPr>
          <p:cNvPr id="429083" name="Picture 27"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4353658" y="3265488"/>
            <a:ext cx="707780" cy="431800"/>
          </a:xfrm>
          <a:prstGeom prst="rect">
            <a:avLst/>
          </a:prstGeom>
          <a:noFill/>
        </p:spPr>
      </p:pic>
      <p:sp>
        <p:nvSpPr>
          <p:cNvPr id="13" name="Espace réservé du numéro de diapositive 12"/>
          <p:cNvSpPr>
            <a:spLocks noGrp="1"/>
          </p:cNvSpPr>
          <p:nvPr>
            <p:ph type="sldNum" sz="quarter" idx="11"/>
          </p:nvPr>
        </p:nvSpPr>
        <p:spPr/>
        <p:txBody>
          <a:bodyPr/>
          <a:lstStyle/>
          <a:p>
            <a:fld id="{B274C4DA-A077-419E-B753-B3B18AD93640}" type="slidenum">
              <a:rPr lang="fr-FR" smtClean="0"/>
              <a:pPr/>
              <a:t>17</a:t>
            </a:fld>
            <a:endParaRPr lang="fr-FR"/>
          </a:p>
        </p:txBody>
      </p:sp>
      <p:sp>
        <p:nvSpPr>
          <p:cNvPr id="14" name="Text Box 16"/>
          <p:cNvSpPr txBox="1">
            <a:spLocks noChangeArrowheads="1"/>
          </p:cNvSpPr>
          <p:nvPr/>
        </p:nvSpPr>
        <p:spPr bwMode="auto">
          <a:xfrm>
            <a:off x="3071802" y="3286124"/>
            <a:ext cx="539571" cy="338338"/>
          </a:xfrm>
          <a:prstGeom prst="rect">
            <a:avLst/>
          </a:prstGeom>
          <a:noFill/>
          <a:ln w="9525">
            <a:noFill/>
            <a:miter lim="800000"/>
            <a:headEnd/>
            <a:tailEnd/>
          </a:ln>
        </p:spPr>
        <p:txBody>
          <a:bodyPr wrap="square" lIns="0" tIns="30373" rIns="0" bIns="30373">
            <a:spAutoFit/>
          </a:bodyPr>
          <a:lstStyle/>
          <a:p>
            <a:pPr defTabSz="592138"/>
            <a:r>
              <a:rPr lang="fr-FR" dirty="0">
                <a:solidFill>
                  <a:schemeClr val="folHlink"/>
                </a:solidFill>
              </a:rPr>
              <a:t>SROS </a:t>
            </a:r>
          </a:p>
        </p:txBody>
      </p:sp>
      <p:sp>
        <p:nvSpPr>
          <p:cNvPr id="15" name="Text Box 29"/>
          <p:cNvSpPr txBox="1">
            <a:spLocks noChangeArrowheads="1"/>
          </p:cNvSpPr>
          <p:nvPr/>
        </p:nvSpPr>
        <p:spPr bwMode="auto">
          <a:xfrm>
            <a:off x="4000496" y="4429132"/>
            <a:ext cx="1321452" cy="615337"/>
          </a:xfrm>
          <a:prstGeom prst="rect">
            <a:avLst/>
          </a:prstGeom>
          <a:noFill/>
          <a:ln w="9525">
            <a:noFill/>
            <a:miter lim="800000"/>
            <a:headEnd/>
            <a:tailEnd/>
          </a:ln>
        </p:spPr>
        <p:txBody>
          <a:bodyPr wrap="square" lIns="0" tIns="30373" rIns="0" bIns="30373">
            <a:spAutoFit/>
          </a:bodyPr>
          <a:lstStyle/>
          <a:p>
            <a:pPr algn="ctr" defTabSz="592138"/>
            <a:r>
              <a:rPr lang="fr-FR" b="1" dirty="0">
                <a:solidFill>
                  <a:srgbClr val="636564"/>
                </a:solidFill>
              </a:rPr>
              <a:t>Mieux utiliser</a:t>
            </a:r>
            <a:br>
              <a:rPr lang="fr-FR" b="1" dirty="0">
                <a:solidFill>
                  <a:srgbClr val="636564"/>
                </a:solidFill>
              </a:rPr>
            </a:br>
            <a:r>
              <a:rPr lang="fr-FR" b="1" dirty="0">
                <a:solidFill>
                  <a:srgbClr val="636564"/>
                </a:solidFill>
              </a:rPr>
              <a:t>les ressources</a:t>
            </a:r>
          </a:p>
        </p:txBody>
      </p:sp>
      <p:pic>
        <p:nvPicPr>
          <p:cNvPr id="16" name="Picture 46" descr="Travaux Serveur:REDACTEURS STUDIO:CORPUS:MEAH:CONCEPTION:Accompagnement Réformes:Files:CR2A:IDENTITÉ VISUELLE:Doc de com:Vade-mecum:PPT-vademecum-def 01:SRO3S gris.jpg"/>
          <p:cNvPicPr>
            <a:picLocks noChangeAspect="1" noChangeArrowheads="1"/>
          </p:cNvPicPr>
          <p:nvPr/>
        </p:nvPicPr>
        <p:blipFill>
          <a:blip r:embed="rId5" r:link="rId6"/>
          <a:srcRect/>
          <a:stretch>
            <a:fillRect/>
          </a:stretch>
        </p:blipFill>
        <p:spPr bwMode="auto">
          <a:xfrm>
            <a:off x="1785918" y="3143248"/>
            <a:ext cx="1098553" cy="671762"/>
          </a:xfrm>
          <a:prstGeom prst="rect">
            <a:avLst/>
          </a:prstGeom>
          <a:noFill/>
        </p:spPr>
      </p:pic>
      <p:pic>
        <p:nvPicPr>
          <p:cNvPr id="17" name="Picture 44" descr="Travaux Serveur:REDACTEURS STUDIO:CORPUS:MEAH:CONCEPTION:Accompagnement Réformes:Files:CR2A:IDENTITÉ VISUELLE:Doc de com:pwrpoint:PPT FRED 12 dec-10h00:certification gris.jpg"/>
          <p:cNvPicPr>
            <a:picLocks noChangeAspect="1" noChangeArrowheads="1"/>
          </p:cNvPicPr>
          <p:nvPr/>
        </p:nvPicPr>
        <p:blipFill>
          <a:blip r:embed="rId7" r:link="rId8"/>
          <a:srcRect/>
          <a:stretch>
            <a:fillRect/>
          </a:stretch>
        </p:blipFill>
        <p:spPr bwMode="auto">
          <a:xfrm>
            <a:off x="4500562" y="1071546"/>
            <a:ext cx="561975" cy="542925"/>
          </a:xfrm>
          <a:prstGeom prst="rect">
            <a:avLst/>
          </a:prstGeom>
          <a:noFill/>
        </p:spPr>
      </p:pic>
      <p:sp>
        <p:nvSpPr>
          <p:cNvPr id="18" name="Text Box 48"/>
          <p:cNvSpPr txBox="1">
            <a:spLocks noChangeArrowheads="1"/>
          </p:cNvSpPr>
          <p:nvPr/>
        </p:nvSpPr>
        <p:spPr bwMode="auto">
          <a:xfrm>
            <a:off x="3857620" y="1785926"/>
            <a:ext cx="1949450" cy="806450"/>
          </a:xfrm>
          <a:prstGeom prst="rect">
            <a:avLst/>
          </a:prstGeom>
          <a:noFill/>
          <a:ln w="9525">
            <a:noFill/>
            <a:miter lim="800000"/>
            <a:headEnd/>
            <a:tailEnd/>
          </a:ln>
        </p:spPr>
        <p:txBody>
          <a:bodyPr wrap="none" lIns="0" tIns="30373" rIns="0" bIns="30373">
            <a:spAutoFit/>
          </a:bodyPr>
          <a:lstStyle/>
          <a:p>
            <a:pPr algn="ctr" defTabSz="592138"/>
            <a:r>
              <a:rPr lang="fr-FR" sz="1700" dirty="0">
                <a:solidFill>
                  <a:srgbClr val="636564"/>
                </a:solidFill>
              </a:rPr>
              <a:t>CERTIFICATION V2</a:t>
            </a:r>
          </a:p>
          <a:p>
            <a:pPr algn="ctr" defTabSz="592138"/>
            <a:r>
              <a:rPr lang="fr-FR" sz="1700" dirty="0">
                <a:solidFill>
                  <a:srgbClr val="636564"/>
                </a:solidFill>
              </a:rPr>
              <a:t>EPP</a:t>
            </a:r>
          </a:p>
          <a:p>
            <a:pPr algn="ctr" defTabSz="592138"/>
            <a:r>
              <a:rPr lang="fr-FR" sz="1500" dirty="0">
                <a:solidFill>
                  <a:srgbClr val="636564"/>
                </a:solidFill>
              </a:rPr>
              <a:t>GDR</a:t>
            </a:r>
          </a:p>
        </p:txBody>
      </p:sp>
      <p:sp>
        <p:nvSpPr>
          <p:cNvPr id="19" name="Text Box 4"/>
          <p:cNvSpPr txBox="1">
            <a:spLocks noChangeArrowheads="1"/>
          </p:cNvSpPr>
          <p:nvPr/>
        </p:nvSpPr>
        <p:spPr bwMode="auto">
          <a:xfrm>
            <a:off x="5715008" y="3500438"/>
            <a:ext cx="2046287" cy="833438"/>
          </a:xfrm>
          <a:prstGeom prst="rect">
            <a:avLst/>
          </a:prstGeom>
          <a:noFill/>
          <a:ln w="9525">
            <a:noFill/>
            <a:miter lim="800000"/>
            <a:headEnd/>
            <a:tailEnd/>
          </a:ln>
        </p:spPr>
        <p:txBody>
          <a:bodyPr lIns="0" tIns="30373" rIns="0" bIns="30373"/>
          <a:lstStyle/>
          <a:p>
            <a:pPr defTabSz="592138"/>
            <a:r>
              <a:rPr lang="fr-FR" sz="2000" b="1" dirty="0">
                <a:solidFill>
                  <a:schemeClr val="accent2"/>
                </a:solidFill>
              </a:rPr>
              <a:t>LA NOUVELLE </a:t>
            </a:r>
            <a:br>
              <a:rPr lang="fr-FR" sz="2000" b="1" dirty="0">
                <a:solidFill>
                  <a:schemeClr val="accent2"/>
                </a:solidFill>
              </a:rPr>
            </a:br>
            <a:r>
              <a:rPr lang="fr-FR" sz="2000" b="1" dirty="0">
                <a:solidFill>
                  <a:schemeClr val="accent2"/>
                </a:solidFill>
              </a:rPr>
              <a:t>GOUVERNANCE</a:t>
            </a:r>
          </a:p>
        </p:txBody>
      </p:sp>
      <p:pic>
        <p:nvPicPr>
          <p:cNvPr id="20" name="Picture 12" descr="Travaux Serveur:REDACTEURS STUDIO:CORPUS:MEAH:CONCEPTION:Accompagnement Réformes:Files:CR2A:IDENTITÉ VISUELLE:Doc de com:pwrpoint:PPT FRED 12 dec-10h00:New-Gouvern.jpg"/>
          <p:cNvPicPr>
            <a:picLocks noChangeAspect="1" noChangeArrowheads="1"/>
          </p:cNvPicPr>
          <p:nvPr/>
        </p:nvPicPr>
        <p:blipFill>
          <a:blip r:embed="rId9" r:link="rId10" cstate="print"/>
          <a:srcRect/>
          <a:stretch>
            <a:fillRect/>
          </a:stretch>
        </p:blipFill>
        <p:spPr bwMode="auto">
          <a:xfrm>
            <a:off x="6135695" y="2809876"/>
            <a:ext cx="600075" cy="585787"/>
          </a:xfrm>
          <a:prstGeom prst="rect">
            <a:avLst/>
          </a:prstGeom>
          <a:noFill/>
        </p:spPr>
      </p:pic>
      <p:sp>
        <p:nvSpPr>
          <p:cNvPr id="21" name="Rectangle 20"/>
          <p:cNvSpPr/>
          <p:nvPr/>
        </p:nvSpPr>
        <p:spPr>
          <a:xfrm>
            <a:off x="0" y="0"/>
            <a:ext cx="4000496" cy="2462213"/>
          </a:xfrm>
          <a:prstGeom prst="rect">
            <a:avLst/>
          </a:prstGeom>
        </p:spPr>
        <p:txBody>
          <a:bodyPr wrap="square">
            <a:spAutoFit/>
          </a:bodyPr>
          <a:lstStyle/>
          <a:p>
            <a:r>
              <a:rPr lang="fr-FR" sz="1400" dirty="0"/>
              <a:t>Dans la nouvelle gouvernance hospitalière, le directeur d’établissement, responsable de </a:t>
            </a:r>
            <a:r>
              <a:rPr lang="fr-FR" sz="1400" dirty="0" smtClean="0"/>
              <a:t>la politique </a:t>
            </a:r>
            <a:r>
              <a:rPr lang="fr-FR" sz="1400" dirty="0"/>
              <a:t>générale de l’établissement, préside un </a:t>
            </a:r>
            <a:r>
              <a:rPr lang="fr-FR" sz="1400" b="1" dirty="0"/>
              <a:t>Directoire, instance de pilotage</a:t>
            </a:r>
          </a:p>
          <a:p>
            <a:r>
              <a:rPr lang="fr-FR" sz="1400" dirty="0"/>
              <a:t>stratégique, de discussion et de décision, qui vient remplacer le conseil exécutif. </a:t>
            </a:r>
            <a:r>
              <a:rPr lang="fr-FR" sz="1400" dirty="0" smtClean="0"/>
              <a:t>La </a:t>
            </a:r>
            <a:r>
              <a:rPr lang="fr-FR" sz="1400" b="1" dirty="0" smtClean="0"/>
              <a:t>Communauté </a:t>
            </a:r>
            <a:r>
              <a:rPr lang="fr-FR" sz="1400" b="1" dirty="0"/>
              <a:t>Médicale d’Etablissement (CME), composée de médecins et chefs de </a:t>
            </a:r>
            <a:r>
              <a:rPr lang="fr-FR" sz="1400" b="1" dirty="0" smtClean="0"/>
              <a:t>pôle, </a:t>
            </a:r>
            <a:r>
              <a:rPr lang="fr-FR" sz="1400" dirty="0" smtClean="0"/>
              <a:t>est </a:t>
            </a:r>
            <a:r>
              <a:rPr lang="fr-FR" sz="1400" dirty="0"/>
              <a:t>en charge d’élaborer avec le directeur le projet médical de l’établissement, qui doit être</a:t>
            </a:r>
          </a:p>
          <a:p>
            <a:r>
              <a:rPr lang="fr-FR" sz="1400" dirty="0"/>
              <a:t>approuvé par le Directoire.</a:t>
            </a:r>
          </a:p>
        </p:txBody>
      </p:sp>
      <p:sp>
        <p:nvSpPr>
          <p:cNvPr id="22" name="Text Box 18"/>
          <p:cNvSpPr txBox="1">
            <a:spLocks noChangeArrowheads="1"/>
          </p:cNvSpPr>
          <p:nvPr/>
        </p:nvSpPr>
        <p:spPr bwMode="auto">
          <a:xfrm>
            <a:off x="5429256" y="285728"/>
            <a:ext cx="3232139" cy="64294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r>
              <a:rPr lang="fr-FR" sz="2400" b="1" dirty="0">
                <a:solidFill>
                  <a:schemeClr val="bg1"/>
                </a:solidFill>
              </a:rPr>
              <a:t>LE SENS DES RÉFORMES </a:t>
            </a:r>
            <a:endParaRPr lang="fr-FR" sz="2400" dirty="0">
              <a:solidFill>
                <a:schemeClr val="bg1"/>
              </a:solidFill>
            </a:endParaRPr>
          </a:p>
        </p:txBody>
      </p:sp>
      <p:sp>
        <p:nvSpPr>
          <p:cNvPr id="23" name="Rectangle 22"/>
          <p:cNvSpPr/>
          <p:nvPr/>
        </p:nvSpPr>
        <p:spPr>
          <a:xfrm>
            <a:off x="0" y="4826675"/>
            <a:ext cx="4572000" cy="2031325"/>
          </a:xfrm>
          <a:prstGeom prst="rect">
            <a:avLst/>
          </a:prstGeom>
        </p:spPr>
        <p:txBody>
          <a:bodyPr>
            <a:spAutoFit/>
          </a:bodyPr>
          <a:lstStyle/>
          <a:p>
            <a:r>
              <a:rPr lang="fr-FR" sz="1400" dirty="0"/>
              <a:t>La CME est également associée aux décisions </a:t>
            </a:r>
            <a:endParaRPr lang="fr-FR" sz="1400" dirty="0" smtClean="0"/>
          </a:p>
          <a:p>
            <a:r>
              <a:rPr lang="fr-FR" sz="1400" dirty="0" smtClean="0"/>
              <a:t>du </a:t>
            </a:r>
            <a:r>
              <a:rPr lang="fr-FR" sz="1400" dirty="0"/>
              <a:t>Directoire - </a:t>
            </a:r>
            <a:r>
              <a:rPr lang="fr-FR" sz="1400" dirty="0" smtClean="0"/>
              <a:t>à majorité </a:t>
            </a:r>
            <a:r>
              <a:rPr lang="fr-FR" sz="1400" dirty="0"/>
              <a:t>médicale - par la </a:t>
            </a:r>
            <a:endParaRPr lang="fr-FR" sz="1400" dirty="0" smtClean="0"/>
          </a:p>
          <a:p>
            <a:r>
              <a:rPr lang="fr-FR" sz="1400" dirty="0" smtClean="0"/>
              <a:t>voix </a:t>
            </a:r>
            <a:r>
              <a:rPr lang="fr-FR" sz="1400" dirty="0"/>
              <a:t>de son président qui est aussi le </a:t>
            </a:r>
            <a:endParaRPr lang="fr-FR" sz="1400" dirty="0" smtClean="0"/>
          </a:p>
          <a:p>
            <a:r>
              <a:rPr lang="fr-FR" sz="1400" dirty="0" smtClean="0"/>
              <a:t>vice-président </a:t>
            </a:r>
            <a:r>
              <a:rPr lang="fr-FR" sz="1400" dirty="0"/>
              <a:t>du </a:t>
            </a:r>
            <a:r>
              <a:rPr lang="fr-FR" sz="1400" dirty="0" smtClean="0"/>
              <a:t>Directoire. Le </a:t>
            </a:r>
            <a:r>
              <a:rPr lang="fr-FR" sz="1400" dirty="0"/>
              <a:t>contrôle de </a:t>
            </a:r>
            <a:endParaRPr lang="fr-FR" sz="1400" dirty="0" smtClean="0"/>
          </a:p>
          <a:p>
            <a:r>
              <a:rPr lang="fr-FR" sz="1400" dirty="0" smtClean="0"/>
              <a:t>la </a:t>
            </a:r>
            <a:r>
              <a:rPr lang="fr-FR" sz="1400" dirty="0"/>
              <a:t>gestion de l’établissement est assuré par </a:t>
            </a:r>
            <a:endParaRPr lang="fr-FR" sz="1400" dirty="0" smtClean="0"/>
          </a:p>
          <a:p>
            <a:r>
              <a:rPr lang="fr-FR" sz="1400" dirty="0" smtClean="0"/>
              <a:t>le </a:t>
            </a:r>
            <a:r>
              <a:rPr lang="fr-FR" sz="1400" b="1" dirty="0" smtClean="0"/>
              <a:t>Conseil </a:t>
            </a:r>
            <a:r>
              <a:rPr lang="fr-FR" sz="1400" b="1" dirty="0"/>
              <a:t>de surveillance, où siègent des représentants des collectivités territoriales, </a:t>
            </a:r>
            <a:r>
              <a:rPr lang="fr-FR" sz="1400" b="1" dirty="0" smtClean="0"/>
              <a:t>des </a:t>
            </a:r>
            <a:r>
              <a:rPr lang="fr-FR" sz="1400" dirty="0" smtClean="0"/>
              <a:t>représentants </a:t>
            </a:r>
            <a:r>
              <a:rPr lang="fr-FR" sz="1400" dirty="0"/>
              <a:t>du personnel médical et non-médical, des personnalités qualifiées </a:t>
            </a:r>
            <a:r>
              <a:rPr lang="fr-FR" sz="1400" dirty="0" smtClean="0"/>
              <a:t>parmi lesquelles </a:t>
            </a:r>
            <a:r>
              <a:rPr lang="fr-FR" sz="1400" dirty="0"/>
              <a:t>pas moins de cinq représentants des usagers.</a:t>
            </a:r>
          </a:p>
        </p:txBody>
      </p:sp>
      <p:sp>
        <p:nvSpPr>
          <p:cNvPr id="24" name="Rectangle 23"/>
          <p:cNvSpPr/>
          <p:nvPr/>
        </p:nvSpPr>
        <p:spPr>
          <a:xfrm>
            <a:off x="5643570" y="4500570"/>
            <a:ext cx="3500430" cy="1815882"/>
          </a:xfrm>
          <a:prstGeom prst="rect">
            <a:avLst/>
          </a:prstGeom>
        </p:spPr>
        <p:txBody>
          <a:bodyPr wrap="square">
            <a:spAutoFit/>
          </a:bodyPr>
          <a:lstStyle/>
          <a:p>
            <a:r>
              <a:rPr lang="fr-FR" sz="1600" dirty="0"/>
              <a:t>La loi HPST renforce le rôle du </a:t>
            </a:r>
            <a:r>
              <a:rPr lang="fr-FR" sz="1600" b="1" dirty="0"/>
              <a:t>directeur d’établissement, doté de pouvoirs élargis </a:t>
            </a:r>
            <a:r>
              <a:rPr lang="fr-FR" sz="1600" b="1" dirty="0" smtClean="0"/>
              <a:t>en </a:t>
            </a:r>
            <a:r>
              <a:rPr lang="fr-FR" sz="1600" dirty="0" smtClean="0"/>
              <a:t>matière </a:t>
            </a:r>
            <a:r>
              <a:rPr lang="fr-FR" sz="1600" dirty="0"/>
              <a:t>de décision et de nomination (signature des contrats de pôle, nomination des </a:t>
            </a:r>
            <a:r>
              <a:rPr lang="fr-FR" sz="1600" dirty="0" smtClean="0"/>
              <a:t>chefs de pôles détermination </a:t>
            </a:r>
            <a:r>
              <a:rPr lang="fr-FR" sz="1600" dirty="0"/>
              <a:t>du programme </a:t>
            </a:r>
            <a:r>
              <a:rPr lang="fr-FR" sz="1600" dirty="0" smtClean="0"/>
              <a:t>d’investissement, fixation </a:t>
            </a:r>
            <a:r>
              <a:rPr lang="fr-FR" sz="1600" dirty="0"/>
              <a:t>du </a:t>
            </a:r>
            <a:r>
              <a:rPr lang="fr-FR" sz="1600" dirty="0" smtClean="0"/>
              <a:t>budget).</a:t>
            </a:r>
            <a:endParaRPr lang="fr-FR" sz="16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60" name="Oval 4"/>
          <p:cNvSpPr>
            <a:spLocks noChangeArrowheads="1"/>
          </p:cNvSpPr>
          <p:nvPr/>
        </p:nvSpPr>
        <p:spPr bwMode="auto">
          <a:xfrm>
            <a:off x="3857620" y="928670"/>
            <a:ext cx="1862504" cy="2857520"/>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4" name="Oval 8"/>
          <p:cNvSpPr>
            <a:spLocks noChangeArrowheads="1"/>
          </p:cNvSpPr>
          <p:nvPr/>
        </p:nvSpPr>
        <p:spPr bwMode="auto">
          <a:xfrm>
            <a:off x="3786182" y="3214686"/>
            <a:ext cx="1862504" cy="2714644"/>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6" name="Oval 10"/>
          <p:cNvSpPr>
            <a:spLocks noChangeArrowheads="1"/>
          </p:cNvSpPr>
          <p:nvPr/>
        </p:nvSpPr>
        <p:spPr bwMode="auto">
          <a:xfrm rot="-5400000">
            <a:off x="2322048" y="1749861"/>
            <a:ext cx="1779585" cy="3423349"/>
          </a:xfrm>
          <a:prstGeom prst="ellipse">
            <a:avLst/>
          </a:prstGeom>
          <a:noFill/>
          <a:ln w="25400">
            <a:solidFill>
              <a:srgbClr val="0867CC"/>
            </a:solidFill>
            <a:prstDash val="sysDot"/>
            <a:round/>
            <a:headEnd/>
            <a:tailEnd/>
          </a:ln>
        </p:spPr>
        <p:txBody>
          <a:bodyPr wrap="square" lIns="0" tIns="46800" rIns="0" bIns="46800" anchor="ctr">
            <a:noAutofit/>
          </a:bodyPr>
          <a:lstStyle/>
          <a:p>
            <a:endParaRPr lang="fr-FR"/>
          </a:p>
        </p:txBody>
      </p:sp>
      <p:sp>
        <p:nvSpPr>
          <p:cNvPr id="429067" name="Oval 11"/>
          <p:cNvSpPr>
            <a:spLocks noChangeArrowheads="1"/>
          </p:cNvSpPr>
          <p:nvPr/>
        </p:nvSpPr>
        <p:spPr bwMode="auto">
          <a:xfrm rot="-5400000">
            <a:off x="5341153" y="1769261"/>
            <a:ext cx="1819280" cy="3357586"/>
          </a:xfrm>
          <a:prstGeom prst="ellipse">
            <a:avLst/>
          </a:prstGeom>
          <a:solidFill>
            <a:schemeClr val="tx2">
              <a:lumMod val="60000"/>
              <a:lumOff val="40000"/>
              <a:alpha val="20000"/>
            </a:schemeClr>
          </a:solidFill>
          <a:ln w="25400">
            <a:solidFill>
              <a:srgbClr val="0867CC"/>
            </a:solidFill>
            <a:prstDash val="sysDot"/>
            <a:round/>
            <a:headEnd/>
            <a:tailEnd/>
          </a:ln>
        </p:spPr>
        <p:txBody>
          <a:bodyPr lIns="0" tIns="46800" rIns="0" bIns="46800" anchor="ctr">
            <a:noAutofit/>
          </a:bodyPr>
          <a:lstStyle/>
          <a:p>
            <a:endParaRPr lang="fr-FR"/>
          </a:p>
        </p:txBody>
      </p:sp>
      <p:sp>
        <p:nvSpPr>
          <p:cNvPr id="429070" name="Line 14"/>
          <p:cNvSpPr>
            <a:spLocks noChangeShapeType="1"/>
          </p:cNvSpPr>
          <p:nvPr/>
        </p:nvSpPr>
        <p:spPr bwMode="auto">
          <a:xfrm rot="5400000">
            <a:off x="4533046" y="2744911"/>
            <a:ext cx="403225" cy="2931"/>
          </a:xfrm>
          <a:prstGeom prst="line">
            <a:avLst/>
          </a:prstGeom>
          <a:noFill/>
          <a:ln w="101600">
            <a:solidFill>
              <a:srgbClr val="FF8500"/>
            </a:solidFill>
            <a:round/>
            <a:headEnd type="triangle" w="lg" len="med"/>
            <a:tailEnd type="none" w="lg" len="sm"/>
          </a:ln>
          <a:effectLst/>
        </p:spPr>
        <p:txBody>
          <a:bodyPr wrap="none" anchor="ctr"/>
          <a:lstStyle/>
          <a:p>
            <a:endParaRPr lang="fr-FR"/>
          </a:p>
        </p:txBody>
      </p:sp>
      <p:sp>
        <p:nvSpPr>
          <p:cNvPr id="429078" name="Line 22"/>
          <p:cNvSpPr>
            <a:spLocks noChangeShapeType="1"/>
          </p:cNvSpPr>
          <p:nvPr/>
        </p:nvSpPr>
        <p:spPr bwMode="auto">
          <a:xfrm>
            <a:off x="3807070" y="3424239"/>
            <a:ext cx="402981" cy="3175"/>
          </a:xfrm>
          <a:prstGeom prst="line">
            <a:avLst/>
          </a:prstGeom>
          <a:noFill/>
          <a:ln w="101600">
            <a:solidFill>
              <a:schemeClr val="folHlink"/>
            </a:solidFill>
            <a:round/>
            <a:headEnd type="triangle" w="lg" len="med"/>
            <a:tailEnd type="none" w="lg" len="sm"/>
          </a:ln>
          <a:effectLst/>
        </p:spPr>
        <p:txBody>
          <a:bodyPr wrap="none" anchor="ctr"/>
          <a:lstStyle/>
          <a:p>
            <a:endParaRPr lang="fr-FR"/>
          </a:p>
        </p:txBody>
      </p:sp>
      <p:sp>
        <p:nvSpPr>
          <p:cNvPr id="429079" name="Line 23"/>
          <p:cNvSpPr>
            <a:spLocks noChangeShapeType="1"/>
          </p:cNvSpPr>
          <p:nvPr/>
        </p:nvSpPr>
        <p:spPr bwMode="auto">
          <a:xfrm flipH="1">
            <a:off x="5247543" y="3424239"/>
            <a:ext cx="404446" cy="3175"/>
          </a:xfrm>
          <a:prstGeom prst="line">
            <a:avLst/>
          </a:prstGeom>
          <a:noFill/>
          <a:ln w="101600">
            <a:solidFill>
              <a:schemeClr val="accent2"/>
            </a:solidFill>
            <a:round/>
            <a:headEnd type="triangle" w="lg" len="med"/>
            <a:tailEnd type="none" w="lg" len="sm"/>
          </a:ln>
          <a:effectLst/>
        </p:spPr>
        <p:txBody>
          <a:bodyPr wrap="none" anchor="ctr"/>
          <a:lstStyle/>
          <a:p>
            <a:endParaRPr lang="fr-FR"/>
          </a:p>
        </p:txBody>
      </p:sp>
      <p:sp>
        <p:nvSpPr>
          <p:cNvPr id="429080" name="Line 24"/>
          <p:cNvSpPr>
            <a:spLocks noChangeShapeType="1"/>
          </p:cNvSpPr>
          <p:nvPr/>
        </p:nvSpPr>
        <p:spPr bwMode="auto">
          <a:xfrm rot="-5400000">
            <a:off x="4534512" y="4173661"/>
            <a:ext cx="403225" cy="2931"/>
          </a:xfrm>
          <a:prstGeom prst="line">
            <a:avLst/>
          </a:prstGeom>
          <a:noFill/>
          <a:ln w="101600">
            <a:solidFill>
              <a:srgbClr val="A40000"/>
            </a:solidFill>
            <a:round/>
            <a:headEnd type="triangle" w="lg" len="med"/>
            <a:tailEnd type="none" w="lg" len="sm"/>
          </a:ln>
          <a:effectLst/>
        </p:spPr>
        <p:txBody>
          <a:bodyPr wrap="none" anchor="ctr"/>
          <a:lstStyle/>
          <a:p>
            <a:endParaRPr lang="fr-FR"/>
          </a:p>
        </p:txBody>
      </p:sp>
      <p:sp>
        <p:nvSpPr>
          <p:cNvPr id="429076" name="Oval 20"/>
          <p:cNvSpPr>
            <a:spLocks noChangeArrowheads="1"/>
          </p:cNvSpPr>
          <p:nvPr/>
        </p:nvSpPr>
        <p:spPr bwMode="auto">
          <a:xfrm>
            <a:off x="4218843" y="2946400"/>
            <a:ext cx="1016977" cy="982666"/>
          </a:xfrm>
          <a:prstGeom prst="ellipse">
            <a:avLst/>
          </a:prstGeom>
          <a:solidFill>
            <a:schemeClr val="bg1"/>
          </a:solidFill>
          <a:ln w="34925">
            <a:solidFill>
              <a:srgbClr val="FF0080"/>
            </a:solidFill>
            <a:round/>
            <a:headEnd/>
            <a:tailEnd/>
          </a:ln>
        </p:spPr>
        <p:txBody>
          <a:bodyPr wrap="square" lIns="0" tIns="46800" rIns="0" bIns="46800" anchor="ctr">
            <a:noAutofit/>
          </a:bodyPr>
          <a:lstStyle/>
          <a:p>
            <a:endParaRPr lang="fr-FR"/>
          </a:p>
        </p:txBody>
      </p:sp>
      <p:sp>
        <p:nvSpPr>
          <p:cNvPr id="429081" name="Rectangle 25"/>
          <p:cNvSpPr>
            <a:spLocks noChangeArrowheads="1"/>
          </p:cNvSpPr>
          <p:nvPr/>
        </p:nvSpPr>
        <p:spPr bwMode="auto">
          <a:xfrm>
            <a:off x="161193" y="747713"/>
            <a:ext cx="138188" cy="299894"/>
          </a:xfrm>
          <a:prstGeom prst="rect">
            <a:avLst/>
          </a:prstGeom>
          <a:noFill/>
          <a:ln w="9525">
            <a:noFill/>
            <a:miter lim="800000"/>
            <a:headEnd/>
            <a:tailEnd/>
          </a:ln>
          <a:effectLst/>
        </p:spPr>
        <p:txBody>
          <a:bodyPr wrap="none" lIns="68394" tIns="34197" rIns="68394" bIns="34197">
            <a:spAutoFit/>
          </a:bodyPr>
          <a:lstStyle/>
          <a:p>
            <a:pPr defTabSz="684213"/>
            <a:endParaRPr lang="fr-FR" sz="1500"/>
          </a:p>
        </p:txBody>
      </p:sp>
      <p:pic>
        <p:nvPicPr>
          <p:cNvPr id="429083" name="Picture 27"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4353658" y="3265488"/>
            <a:ext cx="707780" cy="431800"/>
          </a:xfrm>
          <a:prstGeom prst="rect">
            <a:avLst/>
          </a:prstGeom>
          <a:noFill/>
        </p:spPr>
      </p:pic>
      <p:sp>
        <p:nvSpPr>
          <p:cNvPr id="13" name="Espace réservé du numéro de diapositive 12"/>
          <p:cNvSpPr>
            <a:spLocks noGrp="1"/>
          </p:cNvSpPr>
          <p:nvPr>
            <p:ph type="sldNum" sz="quarter" idx="11"/>
          </p:nvPr>
        </p:nvSpPr>
        <p:spPr/>
        <p:txBody>
          <a:bodyPr/>
          <a:lstStyle/>
          <a:p>
            <a:fld id="{B274C4DA-A077-419E-B753-B3B18AD93640}" type="slidenum">
              <a:rPr lang="fr-FR" smtClean="0"/>
              <a:pPr/>
              <a:t>18</a:t>
            </a:fld>
            <a:endParaRPr lang="fr-FR"/>
          </a:p>
        </p:txBody>
      </p:sp>
      <p:sp>
        <p:nvSpPr>
          <p:cNvPr id="14" name="Text Box 16"/>
          <p:cNvSpPr txBox="1">
            <a:spLocks noChangeArrowheads="1"/>
          </p:cNvSpPr>
          <p:nvPr/>
        </p:nvSpPr>
        <p:spPr bwMode="auto">
          <a:xfrm>
            <a:off x="3071802" y="3286124"/>
            <a:ext cx="539571" cy="338338"/>
          </a:xfrm>
          <a:prstGeom prst="rect">
            <a:avLst/>
          </a:prstGeom>
          <a:noFill/>
          <a:ln w="9525">
            <a:noFill/>
            <a:miter lim="800000"/>
            <a:headEnd/>
            <a:tailEnd/>
          </a:ln>
        </p:spPr>
        <p:txBody>
          <a:bodyPr wrap="square" lIns="0" tIns="30373" rIns="0" bIns="30373">
            <a:spAutoFit/>
          </a:bodyPr>
          <a:lstStyle/>
          <a:p>
            <a:pPr defTabSz="592138"/>
            <a:r>
              <a:rPr lang="fr-FR" dirty="0">
                <a:solidFill>
                  <a:schemeClr val="folHlink"/>
                </a:solidFill>
              </a:rPr>
              <a:t>SROS </a:t>
            </a:r>
          </a:p>
        </p:txBody>
      </p:sp>
      <p:sp>
        <p:nvSpPr>
          <p:cNvPr id="15" name="Text Box 29"/>
          <p:cNvSpPr txBox="1">
            <a:spLocks noChangeArrowheads="1"/>
          </p:cNvSpPr>
          <p:nvPr/>
        </p:nvSpPr>
        <p:spPr bwMode="auto">
          <a:xfrm>
            <a:off x="4000496" y="4429132"/>
            <a:ext cx="1321452" cy="615337"/>
          </a:xfrm>
          <a:prstGeom prst="rect">
            <a:avLst/>
          </a:prstGeom>
          <a:noFill/>
          <a:ln w="9525">
            <a:noFill/>
            <a:miter lim="800000"/>
            <a:headEnd/>
            <a:tailEnd/>
          </a:ln>
        </p:spPr>
        <p:txBody>
          <a:bodyPr wrap="square" lIns="0" tIns="30373" rIns="0" bIns="30373">
            <a:spAutoFit/>
          </a:bodyPr>
          <a:lstStyle/>
          <a:p>
            <a:pPr algn="ctr" defTabSz="592138"/>
            <a:r>
              <a:rPr lang="fr-FR" b="1" dirty="0">
                <a:solidFill>
                  <a:srgbClr val="636564"/>
                </a:solidFill>
              </a:rPr>
              <a:t>Mieux utiliser</a:t>
            </a:r>
            <a:br>
              <a:rPr lang="fr-FR" b="1" dirty="0">
                <a:solidFill>
                  <a:srgbClr val="636564"/>
                </a:solidFill>
              </a:rPr>
            </a:br>
            <a:r>
              <a:rPr lang="fr-FR" b="1" dirty="0">
                <a:solidFill>
                  <a:srgbClr val="636564"/>
                </a:solidFill>
              </a:rPr>
              <a:t>les ressources</a:t>
            </a:r>
          </a:p>
        </p:txBody>
      </p:sp>
      <p:pic>
        <p:nvPicPr>
          <p:cNvPr id="16" name="Picture 46" descr="Travaux Serveur:REDACTEURS STUDIO:CORPUS:MEAH:CONCEPTION:Accompagnement Réformes:Files:CR2A:IDENTITÉ VISUELLE:Doc de com:Vade-mecum:PPT-vademecum-def 01:SRO3S gris.jpg"/>
          <p:cNvPicPr>
            <a:picLocks noChangeAspect="1" noChangeArrowheads="1"/>
          </p:cNvPicPr>
          <p:nvPr/>
        </p:nvPicPr>
        <p:blipFill>
          <a:blip r:embed="rId5" r:link="rId6"/>
          <a:srcRect/>
          <a:stretch>
            <a:fillRect/>
          </a:stretch>
        </p:blipFill>
        <p:spPr bwMode="auto">
          <a:xfrm>
            <a:off x="1785918" y="3143248"/>
            <a:ext cx="1098553" cy="671762"/>
          </a:xfrm>
          <a:prstGeom prst="rect">
            <a:avLst/>
          </a:prstGeom>
          <a:noFill/>
        </p:spPr>
      </p:pic>
      <p:pic>
        <p:nvPicPr>
          <p:cNvPr id="17" name="Picture 44" descr="Travaux Serveur:REDACTEURS STUDIO:CORPUS:MEAH:CONCEPTION:Accompagnement Réformes:Files:CR2A:IDENTITÉ VISUELLE:Doc de com:pwrpoint:PPT FRED 12 dec-10h00:certification gris.jpg"/>
          <p:cNvPicPr>
            <a:picLocks noChangeAspect="1" noChangeArrowheads="1"/>
          </p:cNvPicPr>
          <p:nvPr/>
        </p:nvPicPr>
        <p:blipFill>
          <a:blip r:embed="rId7" r:link="rId8"/>
          <a:srcRect/>
          <a:stretch>
            <a:fillRect/>
          </a:stretch>
        </p:blipFill>
        <p:spPr bwMode="auto">
          <a:xfrm>
            <a:off x="4500562" y="1071546"/>
            <a:ext cx="561975" cy="542925"/>
          </a:xfrm>
          <a:prstGeom prst="rect">
            <a:avLst/>
          </a:prstGeom>
          <a:noFill/>
        </p:spPr>
      </p:pic>
      <p:sp>
        <p:nvSpPr>
          <p:cNvPr id="18" name="Text Box 48"/>
          <p:cNvSpPr txBox="1">
            <a:spLocks noChangeArrowheads="1"/>
          </p:cNvSpPr>
          <p:nvPr/>
        </p:nvSpPr>
        <p:spPr bwMode="auto">
          <a:xfrm>
            <a:off x="3857620" y="1785926"/>
            <a:ext cx="1949450" cy="806450"/>
          </a:xfrm>
          <a:prstGeom prst="rect">
            <a:avLst/>
          </a:prstGeom>
          <a:noFill/>
          <a:ln w="9525">
            <a:noFill/>
            <a:miter lim="800000"/>
            <a:headEnd/>
            <a:tailEnd/>
          </a:ln>
        </p:spPr>
        <p:txBody>
          <a:bodyPr wrap="none" lIns="0" tIns="30373" rIns="0" bIns="30373">
            <a:spAutoFit/>
          </a:bodyPr>
          <a:lstStyle/>
          <a:p>
            <a:pPr algn="ctr" defTabSz="592138"/>
            <a:r>
              <a:rPr lang="fr-FR" sz="1700" dirty="0">
                <a:solidFill>
                  <a:srgbClr val="636564"/>
                </a:solidFill>
              </a:rPr>
              <a:t>CERTIFICATION V2</a:t>
            </a:r>
          </a:p>
          <a:p>
            <a:pPr algn="ctr" defTabSz="592138"/>
            <a:r>
              <a:rPr lang="fr-FR" sz="1700" dirty="0">
                <a:solidFill>
                  <a:srgbClr val="636564"/>
                </a:solidFill>
              </a:rPr>
              <a:t>EPP</a:t>
            </a:r>
          </a:p>
          <a:p>
            <a:pPr algn="ctr" defTabSz="592138"/>
            <a:r>
              <a:rPr lang="fr-FR" sz="1500" dirty="0">
                <a:solidFill>
                  <a:srgbClr val="636564"/>
                </a:solidFill>
              </a:rPr>
              <a:t>GDR</a:t>
            </a:r>
          </a:p>
        </p:txBody>
      </p:sp>
      <p:sp>
        <p:nvSpPr>
          <p:cNvPr id="19" name="Text Box 4"/>
          <p:cNvSpPr txBox="1">
            <a:spLocks noChangeArrowheads="1"/>
          </p:cNvSpPr>
          <p:nvPr/>
        </p:nvSpPr>
        <p:spPr bwMode="auto">
          <a:xfrm>
            <a:off x="5715008" y="3500438"/>
            <a:ext cx="2046287" cy="833438"/>
          </a:xfrm>
          <a:prstGeom prst="rect">
            <a:avLst/>
          </a:prstGeom>
          <a:noFill/>
          <a:ln w="9525">
            <a:noFill/>
            <a:miter lim="800000"/>
            <a:headEnd/>
            <a:tailEnd/>
          </a:ln>
        </p:spPr>
        <p:txBody>
          <a:bodyPr lIns="0" tIns="30373" rIns="0" bIns="30373"/>
          <a:lstStyle/>
          <a:p>
            <a:pPr defTabSz="592138"/>
            <a:r>
              <a:rPr lang="fr-FR" sz="2000" b="1" dirty="0">
                <a:solidFill>
                  <a:schemeClr val="accent2"/>
                </a:solidFill>
              </a:rPr>
              <a:t>LA NOUVELLE </a:t>
            </a:r>
            <a:br>
              <a:rPr lang="fr-FR" sz="2000" b="1" dirty="0">
                <a:solidFill>
                  <a:schemeClr val="accent2"/>
                </a:solidFill>
              </a:rPr>
            </a:br>
            <a:r>
              <a:rPr lang="fr-FR" sz="2000" b="1" dirty="0">
                <a:solidFill>
                  <a:schemeClr val="accent2"/>
                </a:solidFill>
              </a:rPr>
              <a:t>GOUVERNANCE</a:t>
            </a:r>
          </a:p>
        </p:txBody>
      </p:sp>
      <p:pic>
        <p:nvPicPr>
          <p:cNvPr id="20" name="Picture 12" descr="Travaux Serveur:REDACTEURS STUDIO:CORPUS:MEAH:CONCEPTION:Accompagnement Réformes:Files:CR2A:IDENTITÉ VISUELLE:Doc de com:pwrpoint:PPT FRED 12 dec-10h00:New-Gouvern.jpg"/>
          <p:cNvPicPr>
            <a:picLocks noChangeAspect="1" noChangeArrowheads="1"/>
          </p:cNvPicPr>
          <p:nvPr/>
        </p:nvPicPr>
        <p:blipFill>
          <a:blip r:embed="rId9" r:link="rId10" cstate="print"/>
          <a:srcRect/>
          <a:stretch>
            <a:fillRect/>
          </a:stretch>
        </p:blipFill>
        <p:spPr bwMode="auto">
          <a:xfrm>
            <a:off x="6135695" y="2809876"/>
            <a:ext cx="600075" cy="585787"/>
          </a:xfrm>
          <a:prstGeom prst="rect">
            <a:avLst/>
          </a:prstGeom>
          <a:noFill/>
        </p:spPr>
      </p:pic>
      <p:sp>
        <p:nvSpPr>
          <p:cNvPr id="22" name="Text Box 18"/>
          <p:cNvSpPr txBox="1">
            <a:spLocks noChangeArrowheads="1"/>
          </p:cNvSpPr>
          <p:nvPr/>
        </p:nvSpPr>
        <p:spPr bwMode="auto">
          <a:xfrm>
            <a:off x="5429256" y="285728"/>
            <a:ext cx="3232139" cy="64294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r>
              <a:rPr lang="fr-FR" sz="2400" b="1" dirty="0">
                <a:solidFill>
                  <a:schemeClr val="bg1"/>
                </a:solidFill>
              </a:rPr>
              <a:t>LE SENS DES RÉFORMES </a:t>
            </a:r>
            <a:endParaRPr lang="fr-FR" sz="2400" dirty="0">
              <a:solidFill>
                <a:schemeClr val="bg1"/>
              </a:solidFill>
            </a:endParaRPr>
          </a:p>
        </p:txBody>
      </p:sp>
      <p:sp>
        <p:nvSpPr>
          <p:cNvPr id="25" name="Text Box 4"/>
          <p:cNvSpPr txBox="1">
            <a:spLocks noChangeArrowheads="1"/>
          </p:cNvSpPr>
          <p:nvPr/>
        </p:nvSpPr>
        <p:spPr bwMode="auto">
          <a:xfrm>
            <a:off x="6357950" y="4786322"/>
            <a:ext cx="2786050" cy="1832719"/>
          </a:xfrm>
          <a:prstGeom prst="rect">
            <a:avLst/>
          </a:prstGeom>
          <a:noFill/>
          <a:ln w="9525">
            <a:noFill/>
            <a:miter lim="800000"/>
            <a:headEnd/>
            <a:tailEnd/>
          </a:ln>
          <a:effectLst/>
        </p:spPr>
        <p:txBody>
          <a:bodyPr wrap="square" lIns="59343" tIns="29673" rIns="59343" bIns="29673">
            <a:spAutoFit/>
          </a:bodyPr>
          <a:lstStyle/>
          <a:p>
            <a:pPr defTabSz="592138">
              <a:lnSpc>
                <a:spcPct val="120000"/>
              </a:lnSpc>
              <a:spcBef>
                <a:spcPct val="50000"/>
              </a:spcBef>
            </a:pPr>
            <a:r>
              <a:rPr lang="fr-FR" sz="1600" dirty="0">
                <a:solidFill>
                  <a:srgbClr val="636564"/>
                </a:solidFill>
              </a:rPr>
              <a:t>Un h</a:t>
            </a:r>
            <a:r>
              <a:rPr lang="fr-FR" altLang="ja-JP" sz="1600" dirty="0">
                <a:solidFill>
                  <a:srgbClr val="636564"/>
                </a:solidFill>
              </a:rPr>
              <a:t>ôpital bien géré (bon positionnement, soins de qualité </a:t>
            </a:r>
            <a:r>
              <a:rPr lang="fr-FR" altLang="ja-JP" sz="1600" dirty="0" smtClean="0">
                <a:solidFill>
                  <a:srgbClr val="636564"/>
                </a:solidFill>
              </a:rPr>
              <a:t>et </a:t>
            </a:r>
            <a:r>
              <a:rPr lang="fr-FR" altLang="ja-JP" sz="1600" dirty="0">
                <a:solidFill>
                  <a:srgbClr val="636564"/>
                </a:solidFill>
              </a:rPr>
              <a:t>dynamique collective) se place </a:t>
            </a:r>
            <a:r>
              <a:rPr lang="fr-FR" altLang="ja-JP" sz="1600" dirty="0" smtClean="0">
                <a:solidFill>
                  <a:srgbClr val="636564"/>
                </a:solidFill>
              </a:rPr>
              <a:t>en </a:t>
            </a:r>
            <a:r>
              <a:rPr lang="fr-FR" altLang="ja-JP" sz="1600" dirty="0">
                <a:solidFill>
                  <a:srgbClr val="636564"/>
                </a:solidFill>
              </a:rPr>
              <a:t>position positive vis-à-vis du nouveau dispositif de financement</a:t>
            </a:r>
            <a:r>
              <a:rPr lang="fr-FR" altLang="ja-JP" sz="1300" dirty="0">
                <a:solidFill>
                  <a:srgbClr val="636564"/>
                </a:solidFill>
              </a:rPr>
              <a:t>.</a:t>
            </a:r>
            <a:endParaRPr lang="fr-FR" sz="1300" dirty="0">
              <a:solidFill>
                <a:srgbClr val="636564"/>
              </a:solidFill>
            </a:endParaRPr>
          </a:p>
        </p:txBody>
      </p:sp>
      <p:sp>
        <p:nvSpPr>
          <p:cNvPr id="27" name="Arc 2"/>
          <p:cNvSpPr>
            <a:spLocks/>
          </p:cNvSpPr>
          <p:nvPr/>
        </p:nvSpPr>
        <p:spPr bwMode="auto">
          <a:xfrm rot="11549068">
            <a:off x="5669254" y="4160498"/>
            <a:ext cx="928694" cy="1000132"/>
          </a:xfrm>
          <a:custGeom>
            <a:avLst/>
            <a:gdLst>
              <a:gd name="G0" fmla="+- 21556 0 0"/>
              <a:gd name="G1" fmla="+- 21600 0 0"/>
              <a:gd name="G2" fmla="+- 21600 0 0"/>
              <a:gd name="T0" fmla="*/ 0 w 22059"/>
              <a:gd name="T1" fmla="*/ 20226 h 21600"/>
              <a:gd name="T2" fmla="*/ 22059 w 22059"/>
              <a:gd name="T3" fmla="*/ 6 h 21600"/>
              <a:gd name="T4" fmla="*/ 21556 w 22059"/>
              <a:gd name="T5" fmla="*/ 21600 h 21600"/>
            </a:gdLst>
            <a:ahLst/>
            <a:cxnLst>
              <a:cxn ang="0">
                <a:pos x="T0" y="T1"/>
              </a:cxn>
              <a:cxn ang="0">
                <a:pos x="T2" y="T3"/>
              </a:cxn>
              <a:cxn ang="0">
                <a:pos x="T4" y="T5"/>
              </a:cxn>
            </a:cxnLst>
            <a:rect l="0" t="0" r="r" b="b"/>
            <a:pathLst>
              <a:path w="22059" h="21600" fill="none" extrusionOk="0">
                <a:moveTo>
                  <a:pt x="-1" y="20225"/>
                </a:moveTo>
                <a:cubicBezTo>
                  <a:pt x="724" y="8853"/>
                  <a:pt x="10160" y="-1"/>
                  <a:pt x="21556" y="0"/>
                </a:cubicBezTo>
                <a:cubicBezTo>
                  <a:pt x="21723" y="0"/>
                  <a:pt x="21891" y="1"/>
                  <a:pt x="22059" y="5"/>
                </a:cubicBezTo>
              </a:path>
              <a:path w="22059" h="21600" stroke="0" extrusionOk="0">
                <a:moveTo>
                  <a:pt x="-1" y="20225"/>
                </a:moveTo>
                <a:cubicBezTo>
                  <a:pt x="724" y="8853"/>
                  <a:pt x="10160" y="-1"/>
                  <a:pt x="21556" y="0"/>
                </a:cubicBezTo>
                <a:cubicBezTo>
                  <a:pt x="21723" y="0"/>
                  <a:pt x="21891" y="1"/>
                  <a:pt x="22059" y="5"/>
                </a:cubicBezTo>
                <a:lnTo>
                  <a:pt x="21556" y="21600"/>
                </a:lnTo>
                <a:close/>
              </a:path>
            </a:pathLst>
          </a:custGeom>
          <a:noFill/>
          <a:ln w="85725">
            <a:solidFill>
              <a:schemeClr val="accent2"/>
            </a:solidFill>
            <a:round/>
            <a:headEnd/>
            <a:tailEnd type="triangle" w="lg" len="lg"/>
          </a:ln>
          <a:effectLst/>
        </p:spPr>
        <p:txBody>
          <a:bodyPr wrap="none" anchor="ctr"/>
          <a:lstStyle/>
          <a:p>
            <a:endParaRPr lang="fr-F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60" name="Oval 4"/>
          <p:cNvSpPr>
            <a:spLocks noChangeArrowheads="1"/>
          </p:cNvSpPr>
          <p:nvPr/>
        </p:nvSpPr>
        <p:spPr bwMode="auto">
          <a:xfrm>
            <a:off x="3857620" y="928670"/>
            <a:ext cx="1862504" cy="2857520"/>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4" name="Oval 8"/>
          <p:cNvSpPr>
            <a:spLocks noChangeArrowheads="1"/>
          </p:cNvSpPr>
          <p:nvPr/>
        </p:nvSpPr>
        <p:spPr bwMode="auto">
          <a:xfrm>
            <a:off x="3786182" y="3214686"/>
            <a:ext cx="1862504" cy="2714644"/>
          </a:xfrm>
          <a:prstGeom prst="ellipse">
            <a:avLst/>
          </a:prstGeom>
          <a:solidFill>
            <a:schemeClr val="tx2">
              <a:lumMod val="60000"/>
              <a:lumOff val="40000"/>
              <a:alpha val="20000"/>
            </a:schemeClr>
          </a:solidFill>
          <a:ln w="25400">
            <a:solidFill>
              <a:srgbClr val="0867CC"/>
            </a:solidFill>
            <a:prstDash val="sysDot"/>
            <a:round/>
            <a:headEnd/>
            <a:tailEnd/>
          </a:ln>
        </p:spPr>
        <p:txBody>
          <a:bodyPr lIns="0" tIns="46800" rIns="0" bIns="46800" anchor="ctr">
            <a:noAutofit/>
          </a:bodyPr>
          <a:lstStyle/>
          <a:p>
            <a:endParaRPr lang="fr-FR"/>
          </a:p>
        </p:txBody>
      </p:sp>
      <p:sp>
        <p:nvSpPr>
          <p:cNvPr id="429066" name="Oval 10"/>
          <p:cNvSpPr>
            <a:spLocks noChangeArrowheads="1"/>
          </p:cNvSpPr>
          <p:nvPr/>
        </p:nvSpPr>
        <p:spPr bwMode="auto">
          <a:xfrm rot="-5400000">
            <a:off x="2322048" y="1749861"/>
            <a:ext cx="1779585" cy="3423349"/>
          </a:xfrm>
          <a:prstGeom prst="ellipse">
            <a:avLst/>
          </a:prstGeom>
          <a:noFill/>
          <a:ln w="25400">
            <a:solidFill>
              <a:srgbClr val="0867CC"/>
            </a:solidFill>
            <a:prstDash val="sysDot"/>
            <a:round/>
            <a:headEnd/>
            <a:tailEnd/>
          </a:ln>
        </p:spPr>
        <p:txBody>
          <a:bodyPr wrap="square" lIns="0" tIns="46800" rIns="0" bIns="46800" anchor="ctr">
            <a:noAutofit/>
          </a:bodyPr>
          <a:lstStyle/>
          <a:p>
            <a:endParaRPr lang="fr-FR"/>
          </a:p>
        </p:txBody>
      </p:sp>
      <p:sp>
        <p:nvSpPr>
          <p:cNvPr id="429067" name="Oval 11"/>
          <p:cNvSpPr>
            <a:spLocks noChangeArrowheads="1"/>
          </p:cNvSpPr>
          <p:nvPr/>
        </p:nvSpPr>
        <p:spPr bwMode="auto">
          <a:xfrm rot="-5400000">
            <a:off x="5341153" y="1769261"/>
            <a:ext cx="1819280" cy="3357586"/>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70" name="Line 14"/>
          <p:cNvSpPr>
            <a:spLocks noChangeShapeType="1"/>
          </p:cNvSpPr>
          <p:nvPr/>
        </p:nvSpPr>
        <p:spPr bwMode="auto">
          <a:xfrm rot="5400000">
            <a:off x="4533046" y="2744911"/>
            <a:ext cx="403225" cy="2931"/>
          </a:xfrm>
          <a:prstGeom prst="line">
            <a:avLst/>
          </a:prstGeom>
          <a:noFill/>
          <a:ln w="101600">
            <a:solidFill>
              <a:srgbClr val="FF8500"/>
            </a:solidFill>
            <a:round/>
            <a:headEnd type="triangle" w="lg" len="med"/>
            <a:tailEnd type="none" w="lg" len="sm"/>
          </a:ln>
          <a:effectLst/>
        </p:spPr>
        <p:txBody>
          <a:bodyPr wrap="none" anchor="ctr"/>
          <a:lstStyle/>
          <a:p>
            <a:endParaRPr lang="fr-FR"/>
          </a:p>
        </p:txBody>
      </p:sp>
      <p:sp>
        <p:nvSpPr>
          <p:cNvPr id="429078" name="Line 22"/>
          <p:cNvSpPr>
            <a:spLocks noChangeShapeType="1"/>
          </p:cNvSpPr>
          <p:nvPr/>
        </p:nvSpPr>
        <p:spPr bwMode="auto">
          <a:xfrm>
            <a:off x="3807070" y="3424239"/>
            <a:ext cx="402981" cy="3175"/>
          </a:xfrm>
          <a:prstGeom prst="line">
            <a:avLst/>
          </a:prstGeom>
          <a:noFill/>
          <a:ln w="101600">
            <a:solidFill>
              <a:schemeClr val="folHlink"/>
            </a:solidFill>
            <a:round/>
            <a:headEnd type="triangle" w="lg" len="med"/>
            <a:tailEnd type="none" w="lg" len="sm"/>
          </a:ln>
          <a:effectLst/>
        </p:spPr>
        <p:txBody>
          <a:bodyPr wrap="none" anchor="ctr"/>
          <a:lstStyle/>
          <a:p>
            <a:endParaRPr lang="fr-FR"/>
          </a:p>
        </p:txBody>
      </p:sp>
      <p:sp>
        <p:nvSpPr>
          <p:cNvPr id="429079" name="Line 23"/>
          <p:cNvSpPr>
            <a:spLocks noChangeShapeType="1"/>
          </p:cNvSpPr>
          <p:nvPr/>
        </p:nvSpPr>
        <p:spPr bwMode="auto">
          <a:xfrm flipH="1">
            <a:off x="5247543" y="3424239"/>
            <a:ext cx="404446" cy="3175"/>
          </a:xfrm>
          <a:prstGeom prst="line">
            <a:avLst/>
          </a:prstGeom>
          <a:noFill/>
          <a:ln w="101600">
            <a:solidFill>
              <a:schemeClr val="accent2"/>
            </a:solidFill>
            <a:round/>
            <a:headEnd type="triangle" w="lg" len="med"/>
            <a:tailEnd type="none" w="lg" len="sm"/>
          </a:ln>
          <a:effectLst/>
        </p:spPr>
        <p:txBody>
          <a:bodyPr wrap="none" anchor="ctr"/>
          <a:lstStyle/>
          <a:p>
            <a:endParaRPr lang="fr-FR"/>
          </a:p>
        </p:txBody>
      </p:sp>
      <p:sp>
        <p:nvSpPr>
          <p:cNvPr id="429080" name="Line 24"/>
          <p:cNvSpPr>
            <a:spLocks noChangeShapeType="1"/>
          </p:cNvSpPr>
          <p:nvPr/>
        </p:nvSpPr>
        <p:spPr bwMode="auto">
          <a:xfrm rot="-5400000">
            <a:off x="4534512" y="4173661"/>
            <a:ext cx="403225" cy="2931"/>
          </a:xfrm>
          <a:prstGeom prst="line">
            <a:avLst/>
          </a:prstGeom>
          <a:noFill/>
          <a:ln w="101600">
            <a:solidFill>
              <a:srgbClr val="A40000"/>
            </a:solidFill>
            <a:round/>
            <a:headEnd type="triangle" w="lg" len="med"/>
            <a:tailEnd type="none" w="lg" len="sm"/>
          </a:ln>
          <a:effectLst/>
        </p:spPr>
        <p:txBody>
          <a:bodyPr wrap="none" anchor="ctr"/>
          <a:lstStyle/>
          <a:p>
            <a:endParaRPr lang="fr-FR"/>
          </a:p>
        </p:txBody>
      </p:sp>
      <p:sp>
        <p:nvSpPr>
          <p:cNvPr id="429076" name="Oval 20"/>
          <p:cNvSpPr>
            <a:spLocks noChangeArrowheads="1"/>
          </p:cNvSpPr>
          <p:nvPr/>
        </p:nvSpPr>
        <p:spPr bwMode="auto">
          <a:xfrm>
            <a:off x="4218843" y="2946400"/>
            <a:ext cx="1016977" cy="982666"/>
          </a:xfrm>
          <a:prstGeom prst="ellipse">
            <a:avLst/>
          </a:prstGeom>
          <a:solidFill>
            <a:schemeClr val="bg1"/>
          </a:solidFill>
          <a:ln w="34925">
            <a:solidFill>
              <a:srgbClr val="FF0080"/>
            </a:solidFill>
            <a:round/>
            <a:headEnd/>
            <a:tailEnd/>
          </a:ln>
        </p:spPr>
        <p:txBody>
          <a:bodyPr wrap="square" lIns="0" tIns="46800" rIns="0" bIns="46800" anchor="ctr">
            <a:noAutofit/>
          </a:bodyPr>
          <a:lstStyle/>
          <a:p>
            <a:endParaRPr lang="fr-FR"/>
          </a:p>
        </p:txBody>
      </p:sp>
      <p:sp>
        <p:nvSpPr>
          <p:cNvPr id="429081" name="Rectangle 25"/>
          <p:cNvSpPr>
            <a:spLocks noChangeArrowheads="1"/>
          </p:cNvSpPr>
          <p:nvPr/>
        </p:nvSpPr>
        <p:spPr bwMode="auto">
          <a:xfrm>
            <a:off x="161193" y="747713"/>
            <a:ext cx="138188" cy="299894"/>
          </a:xfrm>
          <a:prstGeom prst="rect">
            <a:avLst/>
          </a:prstGeom>
          <a:noFill/>
          <a:ln w="9525">
            <a:noFill/>
            <a:miter lim="800000"/>
            <a:headEnd/>
            <a:tailEnd/>
          </a:ln>
          <a:effectLst/>
        </p:spPr>
        <p:txBody>
          <a:bodyPr wrap="none" lIns="68394" tIns="34197" rIns="68394" bIns="34197">
            <a:spAutoFit/>
          </a:bodyPr>
          <a:lstStyle/>
          <a:p>
            <a:pPr defTabSz="684213"/>
            <a:endParaRPr lang="fr-FR" sz="1500"/>
          </a:p>
        </p:txBody>
      </p:sp>
      <p:pic>
        <p:nvPicPr>
          <p:cNvPr id="429083" name="Picture 27"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4353658" y="3265488"/>
            <a:ext cx="707780" cy="431800"/>
          </a:xfrm>
          <a:prstGeom prst="rect">
            <a:avLst/>
          </a:prstGeom>
          <a:noFill/>
        </p:spPr>
      </p:pic>
      <p:sp>
        <p:nvSpPr>
          <p:cNvPr id="13" name="Espace réservé du numéro de diapositive 12"/>
          <p:cNvSpPr>
            <a:spLocks noGrp="1"/>
          </p:cNvSpPr>
          <p:nvPr>
            <p:ph type="sldNum" sz="quarter" idx="11"/>
          </p:nvPr>
        </p:nvSpPr>
        <p:spPr/>
        <p:txBody>
          <a:bodyPr/>
          <a:lstStyle/>
          <a:p>
            <a:fld id="{B274C4DA-A077-419E-B753-B3B18AD93640}" type="slidenum">
              <a:rPr lang="fr-FR" smtClean="0"/>
              <a:pPr/>
              <a:t>19</a:t>
            </a:fld>
            <a:endParaRPr lang="fr-FR"/>
          </a:p>
        </p:txBody>
      </p:sp>
      <p:sp>
        <p:nvSpPr>
          <p:cNvPr id="14" name="Text Box 16"/>
          <p:cNvSpPr txBox="1">
            <a:spLocks noChangeArrowheads="1"/>
          </p:cNvSpPr>
          <p:nvPr/>
        </p:nvSpPr>
        <p:spPr bwMode="auto">
          <a:xfrm>
            <a:off x="3071802" y="3286124"/>
            <a:ext cx="539571" cy="338338"/>
          </a:xfrm>
          <a:prstGeom prst="rect">
            <a:avLst/>
          </a:prstGeom>
          <a:noFill/>
          <a:ln w="9525">
            <a:noFill/>
            <a:miter lim="800000"/>
            <a:headEnd/>
            <a:tailEnd/>
          </a:ln>
        </p:spPr>
        <p:txBody>
          <a:bodyPr wrap="square" lIns="0" tIns="30373" rIns="0" bIns="30373">
            <a:spAutoFit/>
          </a:bodyPr>
          <a:lstStyle/>
          <a:p>
            <a:pPr defTabSz="592138"/>
            <a:r>
              <a:rPr lang="fr-FR" dirty="0">
                <a:solidFill>
                  <a:schemeClr val="folHlink"/>
                </a:solidFill>
              </a:rPr>
              <a:t>SROS </a:t>
            </a:r>
          </a:p>
        </p:txBody>
      </p:sp>
      <p:pic>
        <p:nvPicPr>
          <p:cNvPr id="16" name="Picture 46" descr="Travaux Serveur:REDACTEURS STUDIO:CORPUS:MEAH:CONCEPTION:Accompagnement Réformes:Files:CR2A:IDENTITÉ VISUELLE:Doc de com:Vade-mecum:PPT-vademecum-def 01:SRO3S gris.jpg"/>
          <p:cNvPicPr>
            <a:picLocks noChangeAspect="1" noChangeArrowheads="1"/>
          </p:cNvPicPr>
          <p:nvPr/>
        </p:nvPicPr>
        <p:blipFill>
          <a:blip r:embed="rId5" r:link="rId6"/>
          <a:srcRect/>
          <a:stretch>
            <a:fillRect/>
          </a:stretch>
        </p:blipFill>
        <p:spPr bwMode="auto">
          <a:xfrm>
            <a:off x="1785918" y="3143248"/>
            <a:ext cx="1098553" cy="671762"/>
          </a:xfrm>
          <a:prstGeom prst="rect">
            <a:avLst/>
          </a:prstGeom>
          <a:noFill/>
        </p:spPr>
      </p:pic>
      <p:pic>
        <p:nvPicPr>
          <p:cNvPr id="17" name="Picture 44" descr="Travaux Serveur:REDACTEURS STUDIO:CORPUS:MEAH:CONCEPTION:Accompagnement Réformes:Files:CR2A:IDENTITÉ VISUELLE:Doc de com:pwrpoint:PPT FRED 12 dec-10h00:certification gris.jpg"/>
          <p:cNvPicPr>
            <a:picLocks noChangeAspect="1" noChangeArrowheads="1"/>
          </p:cNvPicPr>
          <p:nvPr/>
        </p:nvPicPr>
        <p:blipFill>
          <a:blip r:embed="rId7" r:link="rId8"/>
          <a:srcRect/>
          <a:stretch>
            <a:fillRect/>
          </a:stretch>
        </p:blipFill>
        <p:spPr bwMode="auto">
          <a:xfrm>
            <a:off x="4500562" y="1071546"/>
            <a:ext cx="561975" cy="542925"/>
          </a:xfrm>
          <a:prstGeom prst="rect">
            <a:avLst/>
          </a:prstGeom>
          <a:noFill/>
        </p:spPr>
      </p:pic>
      <p:sp>
        <p:nvSpPr>
          <p:cNvPr id="18" name="Text Box 48"/>
          <p:cNvSpPr txBox="1">
            <a:spLocks noChangeArrowheads="1"/>
          </p:cNvSpPr>
          <p:nvPr/>
        </p:nvSpPr>
        <p:spPr bwMode="auto">
          <a:xfrm>
            <a:off x="3857620" y="1785926"/>
            <a:ext cx="1949450" cy="806450"/>
          </a:xfrm>
          <a:prstGeom prst="rect">
            <a:avLst/>
          </a:prstGeom>
          <a:noFill/>
          <a:ln w="9525">
            <a:noFill/>
            <a:miter lim="800000"/>
            <a:headEnd/>
            <a:tailEnd/>
          </a:ln>
        </p:spPr>
        <p:txBody>
          <a:bodyPr wrap="none" lIns="0" tIns="30373" rIns="0" bIns="30373">
            <a:spAutoFit/>
          </a:bodyPr>
          <a:lstStyle/>
          <a:p>
            <a:pPr algn="ctr" defTabSz="592138"/>
            <a:r>
              <a:rPr lang="fr-FR" sz="1700" dirty="0">
                <a:solidFill>
                  <a:srgbClr val="636564"/>
                </a:solidFill>
              </a:rPr>
              <a:t>CERTIFICATION V2</a:t>
            </a:r>
          </a:p>
          <a:p>
            <a:pPr algn="ctr" defTabSz="592138"/>
            <a:r>
              <a:rPr lang="fr-FR" sz="1700" dirty="0">
                <a:solidFill>
                  <a:srgbClr val="636564"/>
                </a:solidFill>
              </a:rPr>
              <a:t>EPP</a:t>
            </a:r>
          </a:p>
          <a:p>
            <a:pPr algn="ctr" defTabSz="592138"/>
            <a:r>
              <a:rPr lang="fr-FR" sz="1500" dirty="0">
                <a:solidFill>
                  <a:srgbClr val="636564"/>
                </a:solidFill>
              </a:rPr>
              <a:t>GDR</a:t>
            </a:r>
          </a:p>
        </p:txBody>
      </p:sp>
      <p:sp>
        <p:nvSpPr>
          <p:cNvPr id="24" name="Text Box 40"/>
          <p:cNvSpPr txBox="1">
            <a:spLocks noChangeArrowheads="1"/>
          </p:cNvSpPr>
          <p:nvPr/>
        </p:nvSpPr>
        <p:spPr bwMode="auto">
          <a:xfrm>
            <a:off x="5857884" y="3357562"/>
            <a:ext cx="2047875" cy="831850"/>
          </a:xfrm>
          <a:prstGeom prst="rect">
            <a:avLst/>
          </a:prstGeom>
          <a:noFill/>
          <a:ln w="9525">
            <a:noFill/>
            <a:miter lim="800000"/>
            <a:headEnd/>
            <a:tailEnd/>
          </a:ln>
        </p:spPr>
        <p:txBody>
          <a:bodyPr lIns="0" tIns="30373" rIns="0" bIns="30373"/>
          <a:lstStyle/>
          <a:p>
            <a:pPr defTabSz="592138"/>
            <a:r>
              <a:rPr lang="fr-FR" sz="1700">
                <a:solidFill>
                  <a:srgbClr val="636564"/>
                </a:solidFill>
              </a:rPr>
              <a:t>LA NOUVELLE </a:t>
            </a:r>
            <a:br>
              <a:rPr lang="fr-FR" sz="1700">
                <a:solidFill>
                  <a:srgbClr val="636564"/>
                </a:solidFill>
              </a:rPr>
            </a:br>
            <a:r>
              <a:rPr lang="fr-FR" sz="1700">
                <a:solidFill>
                  <a:srgbClr val="636564"/>
                </a:solidFill>
              </a:rPr>
              <a:t>GOUVERNANCE</a:t>
            </a:r>
            <a:endParaRPr lang="fr-FR" sz="1700" b="1">
              <a:solidFill>
                <a:srgbClr val="636564"/>
              </a:solidFill>
            </a:endParaRPr>
          </a:p>
        </p:txBody>
      </p:sp>
      <p:pic>
        <p:nvPicPr>
          <p:cNvPr id="26" name="Picture 49" descr="Travaux Serveur:REDACTEURS STUDIO:CORPUS:MEAH:CONCEPTION:Accompagnement Réformes:Files:CR2A:IDENTITÉ VISUELLE:Doc de com:Vade-mecum:PPT-vademecum-def 01:New-Gouvern gris.jpg"/>
          <p:cNvPicPr>
            <a:picLocks noChangeAspect="1" noChangeArrowheads="1"/>
          </p:cNvPicPr>
          <p:nvPr/>
        </p:nvPicPr>
        <p:blipFill>
          <a:blip r:embed="rId9" r:link="rId10"/>
          <a:srcRect/>
          <a:stretch>
            <a:fillRect/>
          </a:stretch>
        </p:blipFill>
        <p:spPr bwMode="auto">
          <a:xfrm>
            <a:off x="6162684" y="2825750"/>
            <a:ext cx="458788" cy="422275"/>
          </a:xfrm>
          <a:prstGeom prst="rect">
            <a:avLst/>
          </a:prstGeom>
          <a:noFill/>
        </p:spPr>
      </p:pic>
      <p:sp>
        <p:nvSpPr>
          <p:cNvPr id="28" name="Text Box 25"/>
          <p:cNvSpPr txBox="1">
            <a:spLocks noChangeArrowheads="1"/>
          </p:cNvSpPr>
          <p:nvPr/>
        </p:nvSpPr>
        <p:spPr bwMode="auto">
          <a:xfrm>
            <a:off x="5383272" y="214290"/>
            <a:ext cx="3546446" cy="79858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spAutoFit/>
          </a:bodyPr>
          <a:lstStyle/>
          <a:p>
            <a:pPr algn="r" defTabSz="592138"/>
            <a:r>
              <a:rPr lang="fr-FR" sz="2400" b="1" dirty="0">
                <a:solidFill>
                  <a:schemeClr val="bg1"/>
                </a:solidFill>
              </a:rPr>
              <a:t>LE SENS DES RÉFORMES </a:t>
            </a:r>
            <a:r>
              <a:rPr lang="fr-FR" sz="2400" b="1" dirty="0">
                <a:solidFill>
                  <a:srgbClr val="636564"/>
                </a:solidFill>
              </a:rPr>
              <a:t>:</a:t>
            </a:r>
          </a:p>
          <a:p>
            <a:pPr algn="r" defTabSz="592138">
              <a:lnSpc>
                <a:spcPct val="50000"/>
              </a:lnSpc>
              <a:spcBef>
                <a:spcPct val="50000"/>
              </a:spcBef>
            </a:pPr>
            <a:r>
              <a:rPr lang="fr-FR" sz="2400" dirty="0" smtClean="0"/>
              <a:t> </a:t>
            </a:r>
            <a:r>
              <a:rPr lang="fr-FR" sz="2400" dirty="0"/>
              <a:t>4</a:t>
            </a:r>
            <a:r>
              <a:rPr lang="fr-FR" sz="2400" baseline="30000" dirty="0"/>
              <a:t>ème</a:t>
            </a:r>
            <a:r>
              <a:rPr lang="fr-FR" sz="2400" dirty="0"/>
              <a:t> champ d’action</a:t>
            </a:r>
          </a:p>
        </p:txBody>
      </p:sp>
      <p:sp>
        <p:nvSpPr>
          <p:cNvPr id="29" name="Text Box 17"/>
          <p:cNvSpPr txBox="1">
            <a:spLocks noChangeArrowheads="1"/>
          </p:cNvSpPr>
          <p:nvPr/>
        </p:nvSpPr>
        <p:spPr bwMode="auto">
          <a:xfrm>
            <a:off x="3929058" y="4214818"/>
            <a:ext cx="1697037" cy="1629586"/>
          </a:xfrm>
          <a:prstGeom prst="rect">
            <a:avLst/>
          </a:prstGeom>
          <a:noFill/>
          <a:ln w="9525">
            <a:noFill/>
            <a:miter lim="800000"/>
            <a:headEnd/>
            <a:tailEnd/>
          </a:ln>
          <a:effectLst/>
        </p:spPr>
        <p:txBody>
          <a:bodyPr wrap="square" lIns="59343" tIns="29673" rIns="59343" bIns="29673">
            <a:spAutoFit/>
          </a:bodyPr>
          <a:lstStyle/>
          <a:p>
            <a:pPr algn="ctr" defTabSz="592138">
              <a:lnSpc>
                <a:spcPct val="120000"/>
              </a:lnSpc>
            </a:pPr>
            <a:r>
              <a:rPr lang="fr-FR" sz="1700" b="1" dirty="0">
                <a:solidFill>
                  <a:srgbClr val="A40000"/>
                </a:solidFill>
              </a:rPr>
              <a:t>Réforme tarifaire, budgétaire </a:t>
            </a:r>
            <a:br>
              <a:rPr lang="fr-FR" sz="1700" b="1" dirty="0">
                <a:solidFill>
                  <a:srgbClr val="A40000"/>
                </a:solidFill>
              </a:rPr>
            </a:br>
            <a:r>
              <a:rPr lang="fr-FR" sz="1700" b="1" dirty="0">
                <a:solidFill>
                  <a:srgbClr val="A40000"/>
                </a:solidFill>
              </a:rPr>
              <a:t>et comptable</a:t>
            </a:r>
          </a:p>
          <a:p>
            <a:pPr algn="ctr" defTabSz="592138">
              <a:lnSpc>
                <a:spcPct val="120000"/>
              </a:lnSpc>
            </a:pPr>
            <a:r>
              <a:rPr lang="fr-FR" sz="1400" b="1" dirty="0">
                <a:solidFill>
                  <a:srgbClr val="A40000"/>
                </a:solidFill>
              </a:rPr>
              <a:t>(T2A, EPRD)</a:t>
            </a:r>
          </a:p>
        </p:txBody>
      </p:sp>
      <p:sp>
        <p:nvSpPr>
          <p:cNvPr id="30" name="Rectangle 29"/>
          <p:cNvSpPr/>
          <p:nvPr/>
        </p:nvSpPr>
        <p:spPr>
          <a:xfrm>
            <a:off x="0" y="4857760"/>
            <a:ext cx="3786182" cy="1754326"/>
          </a:xfrm>
          <a:prstGeom prst="rect">
            <a:avLst/>
          </a:prstGeom>
        </p:spPr>
        <p:txBody>
          <a:bodyPr wrap="square">
            <a:spAutoFit/>
          </a:bodyPr>
          <a:lstStyle/>
          <a:p>
            <a:pPr>
              <a:defRPr/>
            </a:pPr>
            <a:r>
              <a:rPr lang="fr-FR" dirty="0"/>
              <a:t>4</a:t>
            </a:r>
            <a:r>
              <a:rPr lang="fr-FR" baseline="30000" dirty="0"/>
              <a:t>ème</a:t>
            </a:r>
            <a:r>
              <a:rPr lang="fr-FR" dirty="0"/>
              <a:t> champ d’action des réformes, ce nouveau dispositif fait passer le financement de l’hôpital du budget global à l’EPRD </a:t>
            </a:r>
            <a:r>
              <a:rPr lang="fr-FR" dirty="0" smtClean="0"/>
              <a:t>( </a:t>
            </a:r>
            <a:r>
              <a:rPr lang="fr-FR" dirty="0"/>
              <a:t>l’état prévisionnel des recettes et des dépenses), nouvel outil de prévision budgétaire et financière</a:t>
            </a:r>
            <a:r>
              <a:rPr lang="fr-FR" dirty="0" smtClean="0"/>
              <a:t>.</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B274C4DA-A077-419E-B753-B3B18AD93640}" type="slidenum">
              <a:rPr lang="fr-FR" smtClean="0"/>
              <a:pPr/>
              <a:t>2</a:t>
            </a:fld>
            <a:endParaRPr lang="fr-F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9525" y="116632"/>
            <a:ext cx="64928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341269"/>
            <a:ext cx="9396536" cy="8448467"/>
          </a:xfrm>
          <a:prstGeom prst="rect">
            <a:avLst/>
          </a:prstGeom>
        </p:spPr>
        <p:txBody>
          <a:bodyPr wrap="square">
            <a:spAutoFit/>
          </a:bodyPr>
          <a:lstStyle/>
          <a:p>
            <a:pPr algn="ctr">
              <a:lnSpc>
                <a:spcPct val="150000"/>
              </a:lnSpc>
              <a:spcAft>
                <a:spcPts val="0"/>
              </a:spcAft>
            </a:pPr>
            <a:endParaRPr lang="fr-FR" sz="2400" b="1" cap="small" dirty="0" smtClean="0">
              <a:latin typeface="Comic Sans MS" panose="030F0702030302020204" pitchFamily="66" charset="0"/>
              <a:ea typeface="Times New Roman" panose="02020603050405020304" pitchFamily="18" charset="0"/>
              <a:cs typeface="Arial (W1)"/>
            </a:endParaRPr>
          </a:p>
          <a:p>
            <a:pPr algn="ctr">
              <a:lnSpc>
                <a:spcPct val="150000"/>
              </a:lnSpc>
              <a:spcAft>
                <a:spcPts val="0"/>
              </a:spcAft>
            </a:pPr>
            <a:endParaRPr lang="fr-FR" sz="2400" b="1" cap="small" dirty="0">
              <a:latin typeface="Comic Sans MS" panose="030F0702030302020204" pitchFamily="66" charset="0"/>
              <a:ea typeface="Times New Roman" panose="02020603050405020304" pitchFamily="18" charset="0"/>
              <a:cs typeface="Arial (W1)"/>
            </a:endParaRPr>
          </a:p>
          <a:p>
            <a:pPr algn="ctr">
              <a:lnSpc>
                <a:spcPct val="150000"/>
              </a:lnSpc>
              <a:spcAft>
                <a:spcPts val="0"/>
              </a:spcAft>
            </a:pPr>
            <a:endParaRPr lang="fr-FR" sz="2400" b="1" cap="small" dirty="0" smtClean="0">
              <a:latin typeface="Comic Sans MS" panose="030F0702030302020204" pitchFamily="66" charset="0"/>
              <a:ea typeface="Times New Roman" panose="02020603050405020304" pitchFamily="18" charset="0"/>
              <a:cs typeface="Arial (W1)"/>
            </a:endParaRPr>
          </a:p>
          <a:p>
            <a:pPr algn="ctr">
              <a:lnSpc>
                <a:spcPct val="150000"/>
              </a:lnSpc>
              <a:spcAft>
                <a:spcPts val="0"/>
              </a:spcAft>
            </a:pPr>
            <a:endParaRPr lang="fr-FR" sz="2400" b="1" cap="small" dirty="0">
              <a:latin typeface="Comic Sans MS" panose="030F0702030302020204" pitchFamily="66" charset="0"/>
              <a:ea typeface="Times New Roman" panose="02020603050405020304" pitchFamily="18" charset="0"/>
              <a:cs typeface="Arial (W1)"/>
            </a:endParaRPr>
          </a:p>
          <a:p>
            <a:pPr algn="ctr">
              <a:lnSpc>
                <a:spcPct val="150000"/>
              </a:lnSpc>
              <a:spcAft>
                <a:spcPts val="0"/>
              </a:spcAft>
            </a:pPr>
            <a:r>
              <a:rPr lang="fr-FR" b="1" cap="small" dirty="0" smtClean="0">
                <a:latin typeface="Comic Sans MS" panose="030F0702030302020204" pitchFamily="66" charset="0"/>
                <a:ea typeface="Times New Roman" panose="02020603050405020304" pitchFamily="18" charset="0"/>
                <a:cs typeface="Arial (W1)"/>
              </a:rPr>
              <a:t>Séminaire </a:t>
            </a:r>
            <a:r>
              <a:rPr lang="fr-FR" b="1" cap="small" dirty="0">
                <a:latin typeface="Comic Sans MS" panose="030F0702030302020204" pitchFamily="66" charset="0"/>
                <a:ea typeface="Times New Roman" panose="02020603050405020304" pitchFamily="18" charset="0"/>
                <a:cs typeface="Arial (W1)"/>
              </a:rPr>
              <a:t>Inter-Régional</a:t>
            </a:r>
            <a:endParaRPr lang="fr-FR" b="1" dirty="0">
              <a:latin typeface="Comic Sans MS" panose="030F0702030302020204" pitchFamily="66" charset="0"/>
              <a:ea typeface="Times New Roman" panose="02020603050405020304" pitchFamily="18" charset="0"/>
              <a:cs typeface="Arial" panose="020B0604020202020204" pitchFamily="34" charset="0"/>
            </a:endParaRPr>
          </a:p>
          <a:p>
            <a:pPr algn="ctr">
              <a:lnSpc>
                <a:spcPct val="150000"/>
              </a:lnSpc>
              <a:spcAft>
                <a:spcPts val="0"/>
              </a:spcAft>
            </a:pPr>
            <a:r>
              <a:rPr lang="fr-FR" b="1" u="sng" cap="small" dirty="0">
                <a:latin typeface="Comic Sans MS" panose="030F0702030302020204" pitchFamily="66" charset="0"/>
                <a:ea typeface="Times New Roman" panose="02020603050405020304" pitchFamily="18" charset="0"/>
                <a:cs typeface="Arial (W1)"/>
              </a:rPr>
              <a:t>DES de Pharmacie</a:t>
            </a:r>
            <a:endParaRPr lang="fr-FR" b="1" dirty="0">
              <a:latin typeface="Comic Sans MS" panose="030F0702030302020204" pitchFamily="66" charset="0"/>
              <a:ea typeface="Times New Roman" panose="02020603050405020304" pitchFamily="18" charset="0"/>
              <a:cs typeface="Arial" panose="020B0604020202020204" pitchFamily="34" charset="0"/>
            </a:endParaRPr>
          </a:p>
          <a:p>
            <a:pPr algn="ctr">
              <a:lnSpc>
                <a:spcPct val="150000"/>
              </a:lnSpc>
              <a:spcAft>
                <a:spcPts val="0"/>
              </a:spcAft>
            </a:pPr>
            <a:r>
              <a:rPr lang="fr-FR" b="1" cap="small" dirty="0">
                <a:latin typeface="Comic Sans MS" panose="030F0702030302020204" pitchFamily="66" charset="0"/>
                <a:ea typeface="Times New Roman" panose="02020603050405020304" pitchFamily="18" charset="0"/>
                <a:cs typeface="Arial (W1)"/>
              </a:rPr>
              <a:t>Besançon : 5 &amp; 6 Septembre 2013</a:t>
            </a:r>
            <a:endParaRPr lang="fr-FR" b="1" dirty="0">
              <a:latin typeface="Comic Sans MS" panose="030F0702030302020204" pitchFamily="66" charset="0"/>
              <a:ea typeface="Times New Roman" panose="02020603050405020304" pitchFamily="18" charset="0"/>
              <a:cs typeface="Arial" panose="020B0604020202020204" pitchFamily="34" charset="0"/>
            </a:endParaRPr>
          </a:p>
          <a:p>
            <a:pPr marL="457200" algn="ctr">
              <a:lnSpc>
                <a:spcPct val="150000"/>
              </a:lnSpc>
              <a:spcAft>
                <a:spcPts val="0"/>
              </a:spcAft>
            </a:pPr>
            <a:r>
              <a:rPr lang="fr-FR" i="1" dirty="0" smtClean="0">
                <a:latin typeface="Comic Sans MS" panose="030F0702030302020204" pitchFamily="66" charset="0"/>
                <a:ea typeface="Times New Roman" panose="02020603050405020304" pitchFamily="18" charset="0"/>
                <a:cs typeface="Arial" panose="020B0604020202020204" pitchFamily="34" charset="0"/>
              </a:rPr>
              <a:t>Les </a:t>
            </a:r>
            <a:r>
              <a:rPr lang="fr-FR" i="1" dirty="0">
                <a:latin typeface="Comic Sans MS" panose="030F0702030302020204" pitchFamily="66" charset="0"/>
                <a:ea typeface="Times New Roman" panose="02020603050405020304" pitchFamily="18" charset="0"/>
                <a:cs typeface="Arial" panose="020B0604020202020204" pitchFamily="34" charset="0"/>
              </a:rPr>
              <a:t>cours auront </a:t>
            </a:r>
            <a:r>
              <a:rPr lang="fr-FR" i="1" dirty="0" smtClean="0">
                <a:latin typeface="Comic Sans MS" panose="030F0702030302020204" pitchFamily="66" charset="0"/>
                <a:ea typeface="Times New Roman" panose="02020603050405020304" pitchFamily="18" charset="0"/>
                <a:cs typeface="Arial" panose="020B0604020202020204" pitchFamily="34" charset="0"/>
              </a:rPr>
              <a:t>lieu </a:t>
            </a:r>
            <a:r>
              <a:rPr lang="fr-FR" i="1" u="sng" dirty="0">
                <a:latin typeface="Comic Sans MS" panose="030F0702030302020204" pitchFamily="66" charset="0"/>
                <a:ea typeface="Times New Roman" panose="02020603050405020304" pitchFamily="18" charset="0"/>
                <a:cs typeface="Arial" panose="020B0604020202020204" pitchFamily="34" charset="0"/>
              </a:rPr>
              <a:t>à l’UFR de Médecine &amp; Pharmacie</a:t>
            </a:r>
            <a:endParaRPr lang="fr-FR" b="1" dirty="0">
              <a:latin typeface="Comic Sans MS" panose="030F0702030302020204" pitchFamily="66" charset="0"/>
              <a:ea typeface="Times New Roman" panose="02020603050405020304" pitchFamily="18" charset="0"/>
              <a:cs typeface="Arial" panose="020B0604020202020204" pitchFamily="34" charset="0"/>
            </a:endParaRPr>
          </a:p>
          <a:p>
            <a:pPr marL="457200" algn="ctr">
              <a:lnSpc>
                <a:spcPct val="150000"/>
              </a:lnSpc>
              <a:spcAft>
                <a:spcPts val="0"/>
              </a:spcAft>
            </a:pPr>
            <a:r>
              <a:rPr lang="fr-FR" b="1" i="1" dirty="0">
                <a:latin typeface="Comic Sans MS" panose="030F0702030302020204" pitchFamily="66" charset="0"/>
                <a:ea typeface="Times New Roman" panose="02020603050405020304" pitchFamily="18" charset="0"/>
                <a:cs typeface="Arial" panose="020B0604020202020204" pitchFamily="34" charset="0"/>
              </a:rPr>
              <a:t>Site Ambroise Paré (à côté du CHRU) – F003</a:t>
            </a:r>
            <a:endParaRPr lang="fr-FR" b="1" dirty="0">
              <a:latin typeface="Comic Sans MS" panose="030F0702030302020204" pitchFamily="66" charset="0"/>
              <a:ea typeface="Times New Roman" panose="02020603050405020304" pitchFamily="18" charset="0"/>
              <a:cs typeface="Arial" panose="020B0604020202020204" pitchFamily="34" charset="0"/>
            </a:endParaRPr>
          </a:p>
          <a:p>
            <a:pPr algn="ctr">
              <a:spcAft>
                <a:spcPts val="0"/>
              </a:spcAft>
            </a:pPr>
            <a:r>
              <a:rPr lang="fr-FR" dirty="0" smtClean="0">
                <a:latin typeface="Comic Sans MS" panose="030F0702030302020204" pitchFamily="66" charset="0"/>
                <a:ea typeface="Times New Roman" panose="02020603050405020304" pitchFamily="18" charset="0"/>
              </a:rPr>
              <a:t>Le </a:t>
            </a:r>
            <a:r>
              <a:rPr lang="fr-FR" dirty="0">
                <a:latin typeface="Comic Sans MS" panose="030F0702030302020204" pitchFamily="66" charset="0"/>
                <a:ea typeface="Times New Roman" panose="02020603050405020304" pitchFamily="18" charset="0"/>
              </a:rPr>
              <a:t>financement des </a:t>
            </a:r>
            <a:r>
              <a:rPr lang="fr-FR" dirty="0" smtClean="0">
                <a:latin typeface="Comic Sans MS" panose="030F0702030302020204" pitchFamily="66" charset="0"/>
                <a:ea typeface="Times New Roman" panose="02020603050405020304" pitchFamily="18" charset="0"/>
              </a:rPr>
              <a:t>hôpitaux</a:t>
            </a:r>
            <a:endParaRPr lang="fr-FR" dirty="0" smtClean="0">
              <a:latin typeface="Times New Roman" panose="02020603050405020304" pitchFamily="18" charset="0"/>
              <a:ea typeface="Times New Roman" panose="02020603050405020304" pitchFamily="18" charset="0"/>
            </a:endParaRPr>
          </a:p>
          <a:p>
            <a:pPr algn="ctr">
              <a:spcAft>
                <a:spcPts val="0"/>
              </a:spcAft>
            </a:pPr>
            <a:r>
              <a:rPr lang="fr-FR" dirty="0" smtClean="0">
                <a:latin typeface="Comic Sans MS" panose="030F0702030302020204" pitchFamily="66" charset="0"/>
                <a:ea typeface="Times New Roman" panose="02020603050405020304" pitchFamily="18" charset="0"/>
              </a:rPr>
              <a:t>La médico-économie à l’hôpital</a:t>
            </a:r>
            <a:endParaRPr lang="fr-FR" dirty="0" smtClean="0">
              <a:latin typeface="Times New Roman" panose="02020603050405020304" pitchFamily="18" charset="0"/>
              <a:ea typeface="Times New Roman" panose="02020603050405020304" pitchFamily="18" charset="0"/>
            </a:endParaRPr>
          </a:p>
          <a:p>
            <a:pPr algn="ctr">
              <a:spcAft>
                <a:spcPts val="0"/>
              </a:spcAft>
            </a:pPr>
            <a:r>
              <a:rPr lang="fr-FR" b="1" dirty="0">
                <a:solidFill>
                  <a:srgbClr val="FF0000"/>
                </a:solidFill>
              </a:rPr>
              <a:t>Jeudi 5 Septembre 2013</a:t>
            </a:r>
          </a:p>
          <a:p>
            <a:pPr algn="ctr">
              <a:spcAft>
                <a:spcPts val="0"/>
              </a:spcAft>
            </a:pPr>
            <a:r>
              <a:rPr lang="fr-FR" sz="1600" b="1" dirty="0">
                <a:latin typeface="Comic Sans MS" panose="030F0702030302020204" pitchFamily="66"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fr-FR" sz="1600" dirty="0" smtClean="0">
                <a:latin typeface="Comic Sans MS" panose="030F0702030302020204" pitchFamily="66" charset="0"/>
                <a:ea typeface="Times New Roman" panose="02020603050405020304" pitchFamily="18" charset="0"/>
              </a:rPr>
              <a:t>10h00-12h00 </a:t>
            </a:r>
            <a:r>
              <a:rPr lang="fr-FR" sz="1600" b="1" dirty="0" smtClean="0">
                <a:latin typeface="Comic Sans MS" panose="030F0702030302020204" pitchFamily="66" charset="0"/>
                <a:ea typeface="Times New Roman" panose="02020603050405020304" pitchFamily="18" charset="0"/>
              </a:rPr>
              <a:t>Financement </a:t>
            </a:r>
            <a:r>
              <a:rPr lang="fr-FR" sz="1600" b="1" dirty="0">
                <a:latin typeface="Comic Sans MS" panose="030F0702030302020204" pitchFamily="66" charset="0"/>
                <a:ea typeface="Times New Roman" panose="02020603050405020304" pitchFamily="18" charset="0"/>
              </a:rPr>
              <a:t>des hôpitaux, les grands fondamentaux de la T2A</a:t>
            </a:r>
            <a:endParaRPr lang="fr-FR" dirty="0">
              <a:latin typeface="Times New Roman" panose="02020603050405020304" pitchFamily="18" charset="0"/>
              <a:ea typeface="Times New Roman" panose="02020603050405020304" pitchFamily="18" charset="0"/>
            </a:endParaRPr>
          </a:p>
          <a:p>
            <a:pPr>
              <a:spcAft>
                <a:spcPts val="0"/>
              </a:spcAft>
            </a:pPr>
            <a:r>
              <a:rPr lang="fr-FR" sz="1600" dirty="0">
                <a:latin typeface="Comic Sans MS" panose="030F0702030302020204" pitchFamily="66" charset="0"/>
                <a:ea typeface="Times New Roman" panose="02020603050405020304" pitchFamily="18" charset="0"/>
              </a:rPr>
              <a:t>	</a:t>
            </a:r>
            <a:r>
              <a:rPr lang="fr-FR" sz="1600" dirty="0" smtClean="0">
                <a:latin typeface="Comic Sans MS" panose="030F0702030302020204" pitchFamily="66" charset="0"/>
                <a:ea typeface="Times New Roman" panose="02020603050405020304" pitchFamily="18" charset="0"/>
              </a:rPr>
              <a:t>       Monsieur </a:t>
            </a:r>
            <a:r>
              <a:rPr lang="fr-FR" sz="1600" dirty="0">
                <a:latin typeface="Comic Sans MS" panose="030F0702030302020204" pitchFamily="66" charset="0"/>
                <a:ea typeface="Times New Roman" panose="02020603050405020304" pitchFamily="18" charset="0"/>
              </a:rPr>
              <a:t>JM SCHERRER, DFI  – CHRU Besançon</a:t>
            </a:r>
            <a:endParaRPr lang="fr-FR" dirty="0">
              <a:latin typeface="Times New Roman" panose="02020603050405020304" pitchFamily="18" charset="0"/>
              <a:ea typeface="Times New Roman" panose="02020603050405020304" pitchFamily="18" charset="0"/>
            </a:endParaRPr>
          </a:p>
          <a:p>
            <a:pPr>
              <a:spcAft>
                <a:spcPts val="0"/>
              </a:spcAft>
            </a:pPr>
            <a:r>
              <a:rPr lang="fr-FR" sz="1600" dirty="0">
                <a:latin typeface="Comic Sans MS" panose="030F0702030302020204" pitchFamily="66"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marL="1348740" indent="-1348740">
              <a:spcAft>
                <a:spcPts val="0"/>
              </a:spcAft>
            </a:pPr>
            <a:r>
              <a:rPr lang="fr-FR" sz="1600" dirty="0">
                <a:latin typeface="Comic Sans MS" panose="030F0702030302020204" pitchFamily="66" charset="0"/>
                <a:ea typeface="Times New Roman" panose="02020603050405020304" pitchFamily="18" charset="0"/>
              </a:rPr>
              <a:t>14h00-15h30	</a:t>
            </a:r>
            <a:r>
              <a:rPr lang="fr-FR" sz="1600" b="1" dirty="0">
                <a:latin typeface="Comic Sans MS" panose="030F0702030302020204" pitchFamily="66" charset="0"/>
                <a:ea typeface="Times New Roman" panose="02020603050405020304" pitchFamily="18" charset="0"/>
              </a:rPr>
              <a:t>Le PMSI en pratique</a:t>
            </a:r>
            <a:endParaRPr lang="fr-FR" dirty="0">
              <a:latin typeface="Times New Roman" panose="02020603050405020304" pitchFamily="18" charset="0"/>
              <a:ea typeface="Times New Roman" panose="02020603050405020304" pitchFamily="18" charset="0"/>
            </a:endParaRPr>
          </a:p>
          <a:p>
            <a:pPr>
              <a:spcAft>
                <a:spcPts val="0"/>
              </a:spcAft>
            </a:pPr>
            <a:r>
              <a:rPr lang="fr-FR" sz="1600" dirty="0">
                <a:latin typeface="Comic Sans MS" panose="030F0702030302020204" pitchFamily="66" charset="0"/>
                <a:ea typeface="Times New Roman" panose="02020603050405020304" pitchFamily="18" charset="0"/>
              </a:rPr>
              <a:t>	</a:t>
            </a:r>
            <a:r>
              <a:rPr lang="fr-FR" sz="1600" dirty="0" smtClean="0">
                <a:latin typeface="Comic Sans MS" panose="030F0702030302020204" pitchFamily="66" charset="0"/>
                <a:ea typeface="Times New Roman" panose="02020603050405020304" pitchFamily="18" charset="0"/>
              </a:rPr>
              <a:t>       </a:t>
            </a:r>
            <a:r>
              <a:rPr lang="de-DE" sz="1600" dirty="0" err="1" smtClean="0">
                <a:latin typeface="Comic Sans MS" panose="030F0702030302020204" pitchFamily="66" charset="0"/>
                <a:ea typeface="Times New Roman" panose="02020603050405020304" pitchFamily="18" charset="0"/>
              </a:rPr>
              <a:t>Dr</a:t>
            </a:r>
            <a:r>
              <a:rPr lang="de-DE" sz="1600" dirty="0" smtClean="0">
                <a:latin typeface="Comic Sans MS" panose="030F0702030302020204" pitchFamily="66" charset="0"/>
                <a:ea typeface="Times New Roman" panose="02020603050405020304" pitchFamily="18" charset="0"/>
              </a:rPr>
              <a:t> </a:t>
            </a:r>
            <a:r>
              <a:rPr lang="de-DE" sz="1600" dirty="0">
                <a:latin typeface="Comic Sans MS" panose="030F0702030302020204" pitchFamily="66" charset="0"/>
                <a:ea typeface="Times New Roman" panose="02020603050405020304" pitchFamily="18" charset="0"/>
              </a:rPr>
              <a:t>MC ANTRAIGUE, </a:t>
            </a:r>
            <a:r>
              <a:rPr lang="de-DE" sz="1600" dirty="0" err="1">
                <a:latin typeface="Comic Sans MS" panose="030F0702030302020204" pitchFamily="66" charset="0"/>
                <a:ea typeface="Times New Roman" panose="02020603050405020304" pitchFamily="18" charset="0"/>
              </a:rPr>
              <a:t>Médecin</a:t>
            </a:r>
            <a:r>
              <a:rPr lang="de-DE" sz="1600" dirty="0">
                <a:latin typeface="Comic Sans MS" panose="030F0702030302020204" pitchFamily="66" charset="0"/>
                <a:ea typeface="Times New Roman" panose="02020603050405020304" pitchFamily="18" charset="0"/>
              </a:rPr>
              <a:t> DIM - CHRU Besançon</a:t>
            </a:r>
            <a:endParaRPr lang="fr-FR" dirty="0">
              <a:latin typeface="Times New Roman" panose="02020603050405020304" pitchFamily="18" charset="0"/>
              <a:ea typeface="Times New Roman" panose="02020603050405020304" pitchFamily="18" charset="0"/>
            </a:endParaRPr>
          </a:p>
          <a:p>
            <a:pPr>
              <a:spcAft>
                <a:spcPts val="0"/>
              </a:spcAft>
            </a:pPr>
            <a:r>
              <a:rPr lang="de-DE" sz="1600" dirty="0">
                <a:latin typeface="Comic Sans MS" panose="030F0702030302020204" pitchFamily="66"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de-DE" sz="1600" dirty="0">
                <a:latin typeface="Comic Sans MS" panose="030F0702030302020204" pitchFamily="66" charset="0"/>
                <a:ea typeface="Times New Roman" panose="02020603050405020304" pitchFamily="18" charset="0"/>
              </a:rPr>
              <a:t> </a:t>
            </a:r>
            <a:r>
              <a:rPr lang="de-DE" sz="1600" dirty="0" smtClean="0">
                <a:latin typeface="Comic Sans MS" panose="030F0702030302020204" pitchFamily="66" charset="0"/>
                <a:ea typeface="Times New Roman" panose="02020603050405020304" pitchFamily="18" charset="0"/>
              </a:rPr>
              <a:t>15h45 </a:t>
            </a:r>
            <a:r>
              <a:rPr lang="de-DE" sz="1600" dirty="0">
                <a:latin typeface="Comic Sans MS" panose="030F0702030302020204" pitchFamily="66" charset="0"/>
                <a:ea typeface="Times New Roman" panose="02020603050405020304" pitchFamily="18" charset="0"/>
              </a:rPr>
              <a:t>– </a:t>
            </a:r>
            <a:r>
              <a:rPr lang="de-DE" sz="1600" dirty="0" smtClean="0">
                <a:latin typeface="Comic Sans MS" panose="030F0702030302020204" pitchFamily="66" charset="0"/>
                <a:ea typeface="Times New Roman" panose="02020603050405020304" pitchFamily="18" charset="0"/>
              </a:rPr>
              <a:t>17h30 </a:t>
            </a:r>
            <a:r>
              <a:rPr lang="de-DE" sz="1600" b="1" dirty="0" smtClean="0">
                <a:latin typeface="Comic Sans MS" panose="030F0702030302020204" pitchFamily="66" charset="0"/>
                <a:ea typeface="Times New Roman" panose="02020603050405020304" pitchFamily="18" charset="0"/>
              </a:rPr>
              <a:t>Les </a:t>
            </a:r>
            <a:r>
              <a:rPr lang="de-DE" sz="1600" b="1" dirty="0" err="1">
                <a:latin typeface="Comic Sans MS" panose="030F0702030302020204" pitchFamily="66" charset="0"/>
                <a:ea typeface="Times New Roman" panose="02020603050405020304" pitchFamily="18" charset="0"/>
              </a:rPr>
              <a:t>instances</a:t>
            </a:r>
            <a:r>
              <a:rPr lang="de-DE" sz="1600" b="1" dirty="0">
                <a:latin typeface="Comic Sans MS" panose="030F0702030302020204" pitchFamily="66" charset="0"/>
                <a:ea typeface="Times New Roman" panose="02020603050405020304" pitchFamily="18" charset="0"/>
              </a:rPr>
              <a:t> à </a:t>
            </a:r>
            <a:r>
              <a:rPr lang="de-DE" sz="1600" b="1" dirty="0" err="1">
                <a:latin typeface="Comic Sans MS" panose="030F0702030302020204" pitchFamily="66" charset="0"/>
                <a:ea typeface="Times New Roman" panose="02020603050405020304" pitchFamily="18" charset="0"/>
              </a:rPr>
              <a:t>l’hôpital</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nouvelle</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gouvernance</a:t>
            </a:r>
            <a:endParaRPr lang="fr-FR" dirty="0">
              <a:latin typeface="Times New Roman" panose="02020603050405020304" pitchFamily="18" charset="0"/>
              <a:ea typeface="Times New Roman" panose="02020603050405020304" pitchFamily="18" charset="0"/>
            </a:endParaRPr>
          </a:p>
          <a:p>
            <a:pPr>
              <a:spcAft>
                <a:spcPts val="0"/>
              </a:spcAft>
            </a:pPr>
            <a:r>
              <a:rPr lang="de-DE" sz="1600" dirty="0">
                <a:latin typeface="Comic Sans MS" panose="030F0702030302020204" pitchFamily="66" charset="0"/>
                <a:ea typeface="Times New Roman" panose="02020603050405020304" pitchFamily="18" charset="0"/>
              </a:rPr>
              <a:t>	</a:t>
            </a:r>
            <a:r>
              <a:rPr lang="de-DE" sz="1600" dirty="0" smtClean="0">
                <a:latin typeface="Comic Sans MS" panose="030F0702030302020204" pitchFamily="66" charset="0"/>
                <a:ea typeface="Times New Roman" panose="02020603050405020304" pitchFamily="18" charset="0"/>
              </a:rPr>
              <a:t>          Monsieur </a:t>
            </a:r>
            <a:r>
              <a:rPr lang="de-DE" sz="1600" dirty="0">
                <a:latin typeface="Comic Sans MS" panose="030F0702030302020204" pitchFamily="66" charset="0"/>
                <a:ea typeface="Times New Roman" panose="02020603050405020304" pitchFamily="18" charset="0"/>
              </a:rPr>
              <a:t>P DEBAT, </a:t>
            </a:r>
            <a:r>
              <a:rPr lang="de-DE" sz="1600" dirty="0" err="1">
                <a:latin typeface="Comic Sans MS" panose="030F0702030302020204" pitchFamily="66" charset="0"/>
                <a:ea typeface="Times New Roman" panose="02020603050405020304" pitchFamily="18" charset="0"/>
              </a:rPr>
              <a:t>Directeur</a:t>
            </a:r>
            <a:r>
              <a:rPr lang="de-DE" sz="1600" dirty="0">
                <a:latin typeface="Comic Sans MS" panose="030F0702030302020204" pitchFamily="66" charset="0"/>
                <a:ea typeface="Times New Roman" panose="02020603050405020304" pitchFamily="18" charset="0"/>
              </a:rPr>
              <a:t> – CHRU </a:t>
            </a:r>
            <a:r>
              <a:rPr lang="de-DE" sz="1600" dirty="0" smtClean="0">
                <a:latin typeface="Comic Sans MS" panose="030F0702030302020204" pitchFamily="66" charset="0"/>
                <a:ea typeface="Times New Roman" panose="02020603050405020304" pitchFamily="18" charset="0"/>
              </a:rPr>
              <a:t>Besançon</a:t>
            </a:r>
            <a:endParaRPr lang="fr-FR" dirty="0">
              <a:latin typeface="Times New Roman" panose="02020603050405020304" pitchFamily="18" charset="0"/>
              <a:ea typeface="Times New Roman" panose="02020603050405020304" pitchFamily="18" charset="0"/>
            </a:endParaRPr>
          </a:p>
          <a:p>
            <a:pPr>
              <a:spcAft>
                <a:spcPts val="0"/>
              </a:spcAft>
            </a:pPr>
            <a:r>
              <a:rPr lang="de-DE" sz="1600" dirty="0">
                <a:latin typeface="Comic Sans MS" panose="030F0702030302020204" pitchFamily="66"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fr-FR" sz="1600" dirty="0" smtClean="0">
                <a:latin typeface="Comic Sans MS" panose="030F0702030302020204" pitchFamily="66" charset="0"/>
                <a:ea typeface="Times New Roman" panose="02020603050405020304" pitchFamily="18" charset="0"/>
              </a:rPr>
              <a:t>17h30-18h30 </a:t>
            </a:r>
            <a:r>
              <a:rPr lang="fr-FR" sz="1600" b="1" dirty="0" smtClean="0">
                <a:latin typeface="Comic Sans MS" panose="030F0702030302020204" pitchFamily="66" charset="0"/>
                <a:ea typeface="Times New Roman" panose="02020603050405020304" pitchFamily="18" charset="0"/>
              </a:rPr>
              <a:t>Les </a:t>
            </a:r>
            <a:r>
              <a:rPr lang="fr-FR" sz="1600" b="1" dirty="0">
                <a:latin typeface="Comic Sans MS" panose="030F0702030302020204" pitchFamily="66" charset="0"/>
                <a:ea typeface="Times New Roman" panose="02020603050405020304" pitchFamily="18" charset="0"/>
              </a:rPr>
              <a:t>produits de santé dans la </a:t>
            </a:r>
            <a:r>
              <a:rPr lang="fr-FR" sz="1600" b="1" dirty="0" smtClean="0">
                <a:latin typeface="Comic Sans MS" panose="030F0702030302020204" pitchFamily="66" charset="0"/>
                <a:ea typeface="Times New Roman" panose="02020603050405020304" pitchFamily="18" charset="0"/>
              </a:rPr>
              <a:t>T2A</a:t>
            </a:r>
            <a:endParaRPr lang="fr-FR" dirty="0" smtClean="0">
              <a:latin typeface="Times New Roman" panose="02020603050405020304" pitchFamily="18" charset="0"/>
              <a:ea typeface="Times New Roman" panose="02020603050405020304" pitchFamily="18" charset="0"/>
            </a:endParaRPr>
          </a:p>
          <a:p>
            <a:pPr>
              <a:spcAft>
                <a:spcPts val="0"/>
              </a:spcAft>
            </a:pPr>
            <a:r>
              <a:rPr lang="fr-FR" sz="1600" dirty="0">
                <a:latin typeface="Times New Roman" panose="02020603050405020304" pitchFamily="18" charset="0"/>
                <a:ea typeface="Times New Roman" panose="02020603050405020304" pitchFamily="18" charset="0"/>
              </a:rPr>
              <a:t>	</a:t>
            </a:r>
            <a:r>
              <a:rPr lang="fr-FR" sz="1600" dirty="0" smtClean="0">
                <a:latin typeface="Times New Roman" panose="02020603050405020304" pitchFamily="18" charset="0"/>
                <a:ea typeface="Times New Roman" panose="02020603050405020304" pitchFamily="18" charset="0"/>
              </a:rPr>
              <a:t>        </a:t>
            </a:r>
            <a:r>
              <a:rPr lang="fr-FR" sz="1600" dirty="0" smtClean="0">
                <a:latin typeface="Comic Sans MS" panose="030F0702030302020204" pitchFamily="66" charset="0"/>
                <a:ea typeface="Times New Roman" panose="02020603050405020304" pitchFamily="18" charset="0"/>
              </a:rPr>
              <a:t>Professeur </a:t>
            </a:r>
            <a:r>
              <a:rPr lang="fr-FR" sz="1600" dirty="0">
                <a:latin typeface="Comic Sans MS" panose="030F0702030302020204" pitchFamily="66" charset="0"/>
                <a:ea typeface="Times New Roman" panose="02020603050405020304" pitchFamily="18" charset="0"/>
              </a:rPr>
              <a:t>S LIMAT, PU-PH – CHRU Besançon</a:t>
            </a:r>
            <a:endParaRPr lang="fr-F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4548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60" name="Oval 4"/>
          <p:cNvSpPr>
            <a:spLocks noChangeArrowheads="1"/>
          </p:cNvSpPr>
          <p:nvPr/>
        </p:nvSpPr>
        <p:spPr bwMode="auto">
          <a:xfrm>
            <a:off x="3857620" y="928670"/>
            <a:ext cx="1862504" cy="2857520"/>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4" name="Oval 8"/>
          <p:cNvSpPr>
            <a:spLocks noChangeArrowheads="1"/>
          </p:cNvSpPr>
          <p:nvPr/>
        </p:nvSpPr>
        <p:spPr bwMode="auto">
          <a:xfrm>
            <a:off x="3786182" y="3214686"/>
            <a:ext cx="1862504" cy="2714644"/>
          </a:xfrm>
          <a:prstGeom prst="ellipse">
            <a:avLst/>
          </a:prstGeom>
          <a:solidFill>
            <a:schemeClr val="tx2">
              <a:lumMod val="60000"/>
              <a:lumOff val="40000"/>
              <a:alpha val="20000"/>
            </a:schemeClr>
          </a:solidFill>
          <a:ln w="25400">
            <a:solidFill>
              <a:srgbClr val="0867CC"/>
            </a:solidFill>
            <a:prstDash val="sysDot"/>
            <a:round/>
            <a:headEnd/>
            <a:tailEnd/>
          </a:ln>
        </p:spPr>
        <p:txBody>
          <a:bodyPr lIns="0" tIns="46800" rIns="0" bIns="46800" anchor="ctr">
            <a:noAutofit/>
          </a:bodyPr>
          <a:lstStyle/>
          <a:p>
            <a:endParaRPr lang="fr-FR"/>
          </a:p>
        </p:txBody>
      </p:sp>
      <p:sp>
        <p:nvSpPr>
          <p:cNvPr id="429066" name="Oval 10"/>
          <p:cNvSpPr>
            <a:spLocks noChangeArrowheads="1"/>
          </p:cNvSpPr>
          <p:nvPr/>
        </p:nvSpPr>
        <p:spPr bwMode="auto">
          <a:xfrm rot="-5400000">
            <a:off x="2322048" y="1749861"/>
            <a:ext cx="1779585" cy="3423349"/>
          </a:xfrm>
          <a:prstGeom prst="ellipse">
            <a:avLst/>
          </a:prstGeom>
          <a:noFill/>
          <a:ln w="25400">
            <a:solidFill>
              <a:srgbClr val="0867CC"/>
            </a:solidFill>
            <a:prstDash val="sysDot"/>
            <a:round/>
            <a:headEnd/>
            <a:tailEnd/>
          </a:ln>
        </p:spPr>
        <p:txBody>
          <a:bodyPr wrap="square" lIns="0" tIns="46800" rIns="0" bIns="46800" anchor="ctr">
            <a:noAutofit/>
          </a:bodyPr>
          <a:lstStyle/>
          <a:p>
            <a:endParaRPr lang="fr-FR"/>
          </a:p>
        </p:txBody>
      </p:sp>
      <p:sp>
        <p:nvSpPr>
          <p:cNvPr id="429067" name="Oval 11"/>
          <p:cNvSpPr>
            <a:spLocks noChangeArrowheads="1"/>
          </p:cNvSpPr>
          <p:nvPr/>
        </p:nvSpPr>
        <p:spPr bwMode="auto">
          <a:xfrm rot="-5400000">
            <a:off x="5341153" y="1769261"/>
            <a:ext cx="1819280" cy="3357586"/>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70" name="Line 14"/>
          <p:cNvSpPr>
            <a:spLocks noChangeShapeType="1"/>
          </p:cNvSpPr>
          <p:nvPr/>
        </p:nvSpPr>
        <p:spPr bwMode="auto">
          <a:xfrm rot="5400000">
            <a:off x="4533046" y="2744911"/>
            <a:ext cx="403225" cy="2931"/>
          </a:xfrm>
          <a:prstGeom prst="line">
            <a:avLst/>
          </a:prstGeom>
          <a:noFill/>
          <a:ln w="101600">
            <a:solidFill>
              <a:srgbClr val="FF8500"/>
            </a:solidFill>
            <a:round/>
            <a:headEnd type="triangle" w="lg" len="med"/>
            <a:tailEnd type="none" w="lg" len="sm"/>
          </a:ln>
          <a:effectLst/>
        </p:spPr>
        <p:txBody>
          <a:bodyPr wrap="none" anchor="ctr"/>
          <a:lstStyle/>
          <a:p>
            <a:endParaRPr lang="fr-FR"/>
          </a:p>
        </p:txBody>
      </p:sp>
      <p:sp>
        <p:nvSpPr>
          <p:cNvPr id="429078" name="Line 22"/>
          <p:cNvSpPr>
            <a:spLocks noChangeShapeType="1"/>
          </p:cNvSpPr>
          <p:nvPr/>
        </p:nvSpPr>
        <p:spPr bwMode="auto">
          <a:xfrm>
            <a:off x="3807070" y="3424239"/>
            <a:ext cx="402981" cy="3175"/>
          </a:xfrm>
          <a:prstGeom prst="line">
            <a:avLst/>
          </a:prstGeom>
          <a:noFill/>
          <a:ln w="101600">
            <a:solidFill>
              <a:schemeClr val="folHlink"/>
            </a:solidFill>
            <a:round/>
            <a:headEnd type="triangle" w="lg" len="med"/>
            <a:tailEnd type="none" w="lg" len="sm"/>
          </a:ln>
          <a:effectLst/>
        </p:spPr>
        <p:txBody>
          <a:bodyPr wrap="none" anchor="ctr"/>
          <a:lstStyle/>
          <a:p>
            <a:endParaRPr lang="fr-FR"/>
          </a:p>
        </p:txBody>
      </p:sp>
      <p:sp>
        <p:nvSpPr>
          <p:cNvPr id="429079" name="Line 23"/>
          <p:cNvSpPr>
            <a:spLocks noChangeShapeType="1"/>
          </p:cNvSpPr>
          <p:nvPr/>
        </p:nvSpPr>
        <p:spPr bwMode="auto">
          <a:xfrm flipH="1">
            <a:off x="5247543" y="3424239"/>
            <a:ext cx="404446" cy="3175"/>
          </a:xfrm>
          <a:prstGeom prst="line">
            <a:avLst/>
          </a:prstGeom>
          <a:noFill/>
          <a:ln w="101600">
            <a:solidFill>
              <a:schemeClr val="accent2"/>
            </a:solidFill>
            <a:round/>
            <a:headEnd type="triangle" w="lg" len="med"/>
            <a:tailEnd type="none" w="lg" len="sm"/>
          </a:ln>
          <a:effectLst/>
        </p:spPr>
        <p:txBody>
          <a:bodyPr wrap="none" anchor="ctr"/>
          <a:lstStyle/>
          <a:p>
            <a:endParaRPr lang="fr-FR"/>
          </a:p>
        </p:txBody>
      </p:sp>
      <p:sp>
        <p:nvSpPr>
          <p:cNvPr id="429080" name="Line 24"/>
          <p:cNvSpPr>
            <a:spLocks noChangeShapeType="1"/>
          </p:cNvSpPr>
          <p:nvPr/>
        </p:nvSpPr>
        <p:spPr bwMode="auto">
          <a:xfrm rot="-5400000">
            <a:off x="4534512" y="4173661"/>
            <a:ext cx="403225" cy="2931"/>
          </a:xfrm>
          <a:prstGeom prst="line">
            <a:avLst/>
          </a:prstGeom>
          <a:noFill/>
          <a:ln w="101600">
            <a:solidFill>
              <a:srgbClr val="A40000"/>
            </a:solidFill>
            <a:round/>
            <a:headEnd type="triangle" w="lg" len="med"/>
            <a:tailEnd type="none" w="lg" len="sm"/>
          </a:ln>
          <a:effectLst/>
        </p:spPr>
        <p:txBody>
          <a:bodyPr wrap="none" anchor="ctr"/>
          <a:lstStyle/>
          <a:p>
            <a:endParaRPr lang="fr-FR"/>
          </a:p>
        </p:txBody>
      </p:sp>
      <p:sp>
        <p:nvSpPr>
          <p:cNvPr id="429076" name="Oval 20"/>
          <p:cNvSpPr>
            <a:spLocks noChangeArrowheads="1"/>
          </p:cNvSpPr>
          <p:nvPr/>
        </p:nvSpPr>
        <p:spPr bwMode="auto">
          <a:xfrm>
            <a:off x="4218843" y="2946400"/>
            <a:ext cx="1016977" cy="982666"/>
          </a:xfrm>
          <a:prstGeom prst="ellipse">
            <a:avLst/>
          </a:prstGeom>
          <a:solidFill>
            <a:schemeClr val="bg1"/>
          </a:solidFill>
          <a:ln w="34925">
            <a:solidFill>
              <a:srgbClr val="FF0080"/>
            </a:solidFill>
            <a:round/>
            <a:headEnd/>
            <a:tailEnd/>
          </a:ln>
        </p:spPr>
        <p:txBody>
          <a:bodyPr wrap="square" lIns="0" tIns="46800" rIns="0" bIns="46800" anchor="ctr">
            <a:noAutofit/>
          </a:bodyPr>
          <a:lstStyle/>
          <a:p>
            <a:endParaRPr lang="fr-FR"/>
          </a:p>
        </p:txBody>
      </p:sp>
      <p:sp>
        <p:nvSpPr>
          <p:cNvPr id="429081" name="Rectangle 25"/>
          <p:cNvSpPr>
            <a:spLocks noChangeArrowheads="1"/>
          </p:cNvSpPr>
          <p:nvPr/>
        </p:nvSpPr>
        <p:spPr bwMode="auto">
          <a:xfrm>
            <a:off x="161193" y="747713"/>
            <a:ext cx="138188" cy="299894"/>
          </a:xfrm>
          <a:prstGeom prst="rect">
            <a:avLst/>
          </a:prstGeom>
          <a:noFill/>
          <a:ln w="9525">
            <a:noFill/>
            <a:miter lim="800000"/>
            <a:headEnd/>
            <a:tailEnd/>
          </a:ln>
          <a:effectLst/>
        </p:spPr>
        <p:txBody>
          <a:bodyPr wrap="none" lIns="68394" tIns="34197" rIns="68394" bIns="34197">
            <a:spAutoFit/>
          </a:bodyPr>
          <a:lstStyle/>
          <a:p>
            <a:pPr defTabSz="684213"/>
            <a:endParaRPr lang="fr-FR" sz="1500"/>
          </a:p>
        </p:txBody>
      </p:sp>
      <p:pic>
        <p:nvPicPr>
          <p:cNvPr id="429083" name="Picture 27"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4353658" y="3265488"/>
            <a:ext cx="707780" cy="431800"/>
          </a:xfrm>
          <a:prstGeom prst="rect">
            <a:avLst/>
          </a:prstGeom>
          <a:noFill/>
        </p:spPr>
      </p:pic>
      <p:sp>
        <p:nvSpPr>
          <p:cNvPr id="13" name="Espace réservé du numéro de diapositive 12"/>
          <p:cNvSpPr>
            <a:spLocks noGrp="1"/>
          </p:cNvSpPr>
          <p:nvPr>
            <p:ph type="sldNum" sz="quarter" idx="11"/>
          </p:nvPr>
        </p:nvSpPr>
        <p:spPr/>
        <p:txBody>
          <a:bodyPr/>
          <a:lstStyle/>
          <a:p>
            <a:fld id="{B274C4DA-A077-419E-B753-B3B18AD93640}" type="slidenum">
              <a:rPr lang="fr-FR" smtClean="0"/>
              <a:pPr/>
              <a:t>20</a:t>
            </a:fld>
            <a:endParaRPr lang="fr-FR"/>
          </a:p>
        </p:txBody>
      </p:sp>
      <p:sp>
        <p:nvSpPr>
          <p:cNvPr id="14" name="Text Box 16"/>
          <p:cNvSpPr txBox="1">
            <a:spLocks noChangeArrowheads="1"/>
          </p:cNvSpPr>
          <p:nvPr/>
        </p:nvSpPr>
        <p:spPr bwMode="auto">
          <a:xfrm>
            <a:off x="3071802" y="3286124"/>
            <a:ext cx="539571" cy="338338"/>
          </a:xfrm>
          <a:prstGeom prst="rect">
            <a:avLst/>
          </a:prstGeom>
          <a:noFill/>
          <a:ln w="9525">
            <a:noFill/>
            <a:miter lim="800000"/>
            <a:headEnd/>
            <a:tailEnd/>
          </a:ln>
        </p:spPr>
        <p:txBody>
          <a:bodyPr wrap="square" lIns="0" tIns="30373" rIns="0" bIns="30373">
            <a:spAutoFit/>
          </a:bodyPr>
          <a:lstStyle/>
          <a:p>
            <a:pPr defTabSz="592138"/>
            <a:r>
              <a:rPr lang="fr-FR" dirty="0">
                <a:solidFill>
                  <a:schemeClr val="folHlink"/>
                </a:solidFill>
              </a:rPr>
              <a:t>SROS </a:t>
            </a:r>
          </a:p>
        </p:txBody>
      </p:sp>
      <p:pic>
        <p:nvPicPr>
          <p:cNvPr id="16" name="Picture 46" descr="Travaux Serveur:REDACTEURS STUDIO:CORPUS:MEAH:CONCEPTION:Accompagnement Réformes:Files:CR2A:IDENTITÉ VISUELLE:Doc de com:Vade-mecum:PPT-vademecum-def 01:SRO3S gris.jpg"/>
          <p:cNvPicPr>
            <a:picLocks noChangeAspect="1" noChangeArrowheads="1"/>
          </p:cNvPicPr>
          <p:nvPr/>
        </p:nvPicPr>
        <p:blipFill>
          <a:blip r:embed="rId5" r:link="rId6"/>
          <a:srcRect/>
          <a:stretch>
            <a:fillRect/>
          </a:stretch>
        </p:blipFill>
        <p:spPr bwMode="auto">
          <a:xfrm>
            <a:off x="1785918" y="3143248"/>
            <a:ext cx="1098553" cy="671762"/>
          </a:xfrm>
          <a:prstGeom prst="rect">
            <a:avLst/>
          </a:prstGeom>
          <a:noFill/>
        </p:spPr>
      </p:pic>
      <p:pic>
        <p:nvPicPr>
          <p:cNvPr id="17" name="Picture 44" descr="Travaux Serveur:REDACTEURS STUDIO:CORPUS:MEAH:CONCEPTION:Accompagnement Réformes:Files:CR2A:IDENTITÉ VISUELLE:Doc de com:pwrpoint:PPT FRED 12 dec-10h00:certification gris.jpg"/>
          <p:cNvPicPr>
            <a:picLocks noChangeAspect="1" noChangeArrowheads="1"/>
          </p:cNvPicPr>
          <p:nvPr/>
        </p:nvPicPr>
        <p:blipFill>
          <a:blip r:embed="rId7" r:link="rId8"/>
          <a:srcRect/>
          <a:stretch>
            <a:fillRect/>
          </a:stretch>
        </p:blipFill>
        <p:spPr bwMode="auto">
          <a:xfrm>
            <a:off x="4500562" y="1071546"/>
            <a:ext cx="561975" cy="542925"/>
          </a:xfrm>
          <a:prstGeom prst="rect">
            <a:avLst/>
          </a:prstGeom>
          <a:noFill/>
        </p:spPr>
      </p:pic>
      <p:sp>
        <p:nvSpPr>
          <p:cNvPr id="18" name="Text Box 48"/>
          <p:cNvSpPr txBox="1">
            <a:spLocks noChangeArrowheads="1"/>
          </p:cNvSpPr>
          <p:nvPr/>
        </p:nvSpPr>
        <p:spPr bwMode="auto">
          <a:xfrm>
            <a:off x="3857620" y="1785926"/>
            <a:ext cx="1949450" cy="806450"/>
          </a:xfrm>
          <a:prstGeom prst="rect">
            <a:avLst/>
          </a:prstGeom>
          <a:noFill/>
          <a:ln w="9525">
            <a:noFill/>
            <a:miter lim="800000"/>
            <a:headEnd/>
            <a:tailEnd/>
          </a:ln>
        </p:spPr>
        <p:txBody>
          <a:bodyPr wrap="none" lIns="0" tIns="30373" rIns="0" bIns="30373">
            <a:spAutoFit/>
          </a:bodyPr>
          <a:lstStyle/>
          <a:p>
            <a:pPr algn="ctr" defTabSz="592138"/>
            <a:r>
              <a:rPr lang="fr-FR" sz="1700" dirty="0">
                <a:solidFill>
                  <a:srgbClr val="636564"/>
                </a:solidFill>
              </a:rPr>
              <a:t>CERTIFICATION V2</a:t>
            </a:r>
          </a:p>
          <a:p>
            <a:pPr algn="ctr" defTabSz="592138"/>
            <a:r>
              <a:rPr lang="fr-FR" sz="1700" dirty="0">
                <a:solidFill>
                  <a:srgbClr val="636564"/>
                </a:solidFill>
              </a:rPr>
              <a:t>EPP</a:t>
            </a:r>
          </a:p>
          <a:p>
            <a:pPr algn="ctr" defTabSz="592138"/>
            <a:r>
              <a:rPr lang="fr-FR" sz="1500" dirty="0">
                <a:solidFill>
                  <a:srgbClr val="636564"/>
                </a:solidFill>
              </a:rPr>
              <a:t>GDR</a:t>
            </a:r>
          </a:p>
        </p:txBody>
      </p:sp>
      <p:sp>
        <p:nvSpPr>
          <p:cNvPr id="24" name="Text Box 40"/>
          <p:cNvSpPr txBox="1">
            <a:spLocks noChangeArrowheads="1"/>
          </p:cNvSpPr>
          <p:nvPr/>
        </p:nvSpPr>
        <p:spPr bwMode="auto">
          <a:xfrm>
            <a:off x="5857884" y="3357562"/>
            <a:ext cx="2047875" cy="831850"/>
          </a:xfrm>
          <a:prstGeom prst="rect">
            <a:avLst/>
          </a:prstGeom>
          <a:noFill/>
          <a:ln w="9525">
            <a:noFill/>
            <a:miter lim="800000"/>
            <a:headEnd/>
            <a:tailEnd/>
          </a:ln>
        </p:spPr>
        <p:txBody>
          <a:bodyPr lIns="0" tIns="30373" rIns="0" bIns="30373"/>
          <a:lstStyle/>
          <a:p>
            <a:pPr defTabSz="592138"/>
            <a:r>
              <a:rPr lang="fr-FR" sz="1700">
                <a:solidFill>
                  <a:srgbClr val="636564"/>
                </a:solidFill>
              </a:rPr>
              <a:t>LA NOUVELLE </a:t>
            </a:r>
            <a:br>
              <a:rPr lang="fr-FR" sz="1700">
                <a:solidFill>
                  <a:srgbClr val="636564"/>
                </a:solidFill>
              </a:rPr>
            </a:br>
            <a:r>
              <a:rPr lang="fr-FR" sz="1700">
                <a:solidFill>
                  <a:srgbClr val="636564"/>
                </a:solidFill>
              </a:rPr>
              <a:t>GOUVERNANCE</a:t>
            </a:r>
            <a:endParaRPr lang="fr-FR" sz="1700" b="1">
              <a:solidFill>
                <a:srgbClr val="636564"/>
              </a:solidFill>
            </a:endParaRPr>
          </a:p>
        </p:txBody>
      </p:sp>
      <p:pic>
        <p:nvPicPr>
          <p:cNvPr id="26" name="Picture 49" descr="Travaux Serveur:REDACTEURS STUDIO:CORPUS:MEAH:CONCEPTION:Accompagnement Réformes:Files:CR2A:IDENTITÉ VISUELLE:Doc de com:Vade-mecum:PPT-vademecum-def 01:New-Gouvern gris.jpg"/>
          <p:cNvPicPr>
            <a:picLocks noChangeAspect="1" noChangeArrowheads="1"/>
          </p:cNvPicPr>
          <p:nvPr/>
        </p:nvPicPr>
        <p:blipFill>
          <a:blip r:embed="rId9" r:link="rId10"/>
          <a:srcRect/>
          <a:stretch>
            <a:fillRect/>
          </a:stretch>
        </p:blipFill>
        <p:spPr bwMode="auto">
          <a:xfrm>
            <a:off x="6162684" y="2825750"/>
            <a:ext cx="458788" cy="422275"/>
          </a:xfrm>
          <a:prstGeom prst="rect">
            <a:avLst/>
          </a:prstGeom>
          <a:noFill/>
        </p:spPr>
      </p:pic>
      <p:sp>
        <p:nvSpPr>
          <p:cNvPr id="28" name="Text Box 25"/>
          <p:cNvSpPr txBox="1">
            <a:spLocks noChangeArrowheads="1"/>
          </p:cNvSpPr>
          <p:nvPr/>
        </p:nvSpPr>
        <p:spPr bwMode="auto">
          <a:xfrm>
            <a:off x="5383272" y="214290"/>
            <a:ext cx="3546446" cy="79858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spAutoFit/>
          </a:bodyPr>
          <a:lstStyle/>
          <a:p>
            <a:pPr algn="r" defTabSz="592138"/>
            <a:r>
              <a:rPr lang="fr-FR" sz="2400" b="1" dirty="0">
                <a:solidFill>
                  <a:schemeClr val="bg1"/>
                </a:solidFill>
              </a:rPr>
              <a:t>LE SENS DES RÉFORMES </a:t>
            </a:r>
            <a:r>
              <a:rPr lang="fr-FR" sz="2400" b="1" dirty="0">
                <a:solidFill>
                  <a:srgbClr val="636564"/>
                </a:solidFill>
              </a:rPr>
              <a:t>:</a:t>
            </a:r>
          </a:p>
          <a:p>
            <a:pPr algn="r" defTabSz="592138">
              <a:lnSpc>
                <a:spcPct val="50000"/>
              </a:lnSpc>
              <a:spcBef>
                <a:spcPct val="50000"/>
              </a:spcBef>
            </a:pPr>
            <a:r>
              <a:rPr lang="fr-FR" sz="2400" dirty="0" smtClean="0"/>
              <a:t> </a:t>
            </a:r>
            <a:r>
              <a:rPr lang="fr-FR" sz="2400" dirty="0"/>
              <a:t>4</a:t>
            </a:r>
            <a:r>
              <a:rPr lang="fr-FR" sz="2400" baseline="30000" dirty="0"/>
              <a:t>ème</a:t>
            </a:r>
            <a:r>
              <a:rPr lang="fr-FR" sz="2400" dirty="0"/>
              <a:t> champ d’action</a:t>
            </a:r>
          </a:p>
        </p:txBody>
      </p:sp>
      <p:sp>
        <p:nvSpPr>
          <p:cNvPr id="23" name="Rectangle 22"/>
          <p:cNvSpPr/>
          <p:nvPr/>
        </p:nvSpPr>
        <p:spPr>
          <a:xfrm>
            <a:off x="0" y="4611231"/>
            <a:ext cx="3714744" cy="224676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800" b="1" dirty="0" smtClean="0"/>
              <a:t>La réforme majeure dans le financement de l’hôpital, c’est le passage à la Tarification à l’Activité, la T2A.</a:t>
            </a:r>
            <a:endParaRPr lang="fr-FR" sz="2800" b="1" dirty="0"/>
          </a:p>
        </p:txBody>
      </p:sp>
      <p:sp>
        <p:nvSpPr>
          <p:cNvPr id="25" name="Rectangle 66"/>
          <p:cNvSpPr>
            <a:spLocks noChangeArrowheads="1"/>
          </p:cNvSpPr>
          <p:nvPr/>
        </p:nvSpPr>
        <p:spPr bwMode="auto">
          <a:xfrm>
            <a:off x="4286248" y="5357826"/>
            <a:ext cx="857256" cy="367702"/>
          </a:xfrm>
          <a:prstGeom prst="rect">
            <a:avLst/>
          </a:prstGeom>
          <a:noFill/>
          <a:ln w="9525">
            <a:noFill/>
            <a:miter lim="800000"/>
            <a:headEnd/>
            <a:tailEnd/>
          </a:ln>
          <a:effectLst/>
        </p:spPr>
        <p:txBody>
          <a:bodyPr wrap="square" lIns="59343" tIns="29673" rIns="59343" bIns="29673">
            <a:spAutoFit/>
          </a:bodyPr>
          <a:lstStyle/>
          <a:p>
            <a:pPr algn="ctr" defTabSz="592138"/>
            <a:r>
              <a:rPr lang="fr-FR" sz="2000" dirty="0">
                <a:solidFill>
                  <a:srgbClr val="A40000"/>
                </a:solidFill>
              </a:rPr>
              <a:t>EPRD</a:t>
            </a:r>
            <a:endParaRPr lang="fr-FR" sz="2400" b="1" dirty="0">
              <a:solidFill>
                <a:srgbClr val="A40000"/>
              </a:solidFill>
            </a:endParaRPr>
          </a:p>
        </p:txBody>
      </p:sp>
      <p:pic>
        <p:nvPicPr>
          <p:cNvPr id="27" name="Picture 76" descr="Travaux Serveur:REDACTEURS STUDIO:CORPUS:MEAH:CONCEPTION:Accompagnement Réformes:Files:SUPPORTS:VADE MECUM:illustration pour vdmc:T2A.jpg"/>
          <p:cNvPicPr>
            <a:picLocks noChangeAspect="1" noChangeArrowheads="1"/>
          </p:cNvPicPr>
          <p:nvPr/>
        </p:nvPicPr>
        <p:blipFill>
          <a:blip r:embed="rId11" r:link="rId12" cstate="print"/>
          <a:srcRect/>
          <a:stretch>
            <a:fillRect/>
          </a:stretch>
        </p:blipFill>
        <p:spPr bwMode="auto">
          <a:xfrm>
            <a:off x="4255991" y="4429132"/>
            <a:ext cx="968195" cy="857256"/>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60" name="Oval 4"/>
          <p:cNvSpPr>
            <a:spLocks noChangeArrowheads="1"/>
          </p:cNvSpPr>
          <p:nvPr/>
        </p:nvSpPr>
        <p:spPr bwMode="auto">
          <a:xfrm>
            <a:off x="3857620" y="928670"/>
            <a:ext cx="1862504" cy="2857520"/>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4" name="Oval 8"/>
          <p:cNvSpPr>
            <a:spLocks noChangeArrowheads="1"/>
          </p:cNvSpPr>
          <p:nvPr/>
        </p:nvSpPr>
        <p:spPr bwMode="auto">
          <a:xfrm>
            <a:off x="3786182" y="3214686"/>
            <a:ext cx="1862504" cy="2714644"/>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6" name="Oval 10"/>
          <p:cNvSpPr>
            <a:spLocks noChangeArrowheads="1"/>
          </p:cNvSpPr>
          <p:nvPr/>
        </p:nvSpPr>
        <p:spPr bwMode="auto">
          <a:xfrm rot="-5400000">
            <a:off x="2322048" y="1749861"/>
            <a:ext cx="1779585" cy="3423349"/>
          </a:xfrm>
          <a:prstGeom prst="ellipse">
            <a:avLst/>
          </a:prstGeom>
          <a:noFill/>
          <a:ln w="25400">
            <a:solidFill>
              <a:srgbClr val="0867CC"/>
            </a:solidFill>
            <a:prstDash val="sysDot"/>
            <a:round/>
            <a:headEnd/>
            <a:tailEnd/>
          </a:ln>
        </p:spPr>
        <p:txBody>
          <a:bodyPr wrap="square" lIns="0" tIns="46800" rIns="0" bIns="46800" anchor="ctr">
            <a:noAutofit/>
          </a:bodyPr>
          <a:lstStyle/>
          <a:p>
            <a:endParaRPr lang="fr-FR"/>
          </a:p>
        </p:txBody>
      </p:sp>
      <p:sp>
        <p:nvSpPr>
          <p:cNvPr id="429067" name="Oval 11"/>
          <p:cNvSpPr>
            <a:spLocks noChangeArrowheads="1"/>
          </p:cNvSpPr>
          <p:nvPr/>
        </p:nvSpPr>
        <p:spPr bwMode="auto">
          <a:xfrm rot="-5400000">
            <a:off x="5341153" y="1769261"/>
            <a:ext cx="1819280" cy="3357586"/>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70" name="Line 14"/>
          <p:cNvSpPr>
            <a:spLocks noChangeShapeType="1"/>
          </p:cNvSpPr>
          <p:nvPr/>
        </p:nvSpPr>
        <p:spPr bwMode="auto">
          <a:xfrm rot="5400000">
            <a:off x="4533046" y="2744911"/>
            <a:ext cx="403225" cy="2931"/>
          </a:xfrm>
          <a:prstGeom prst="line">
            <a:avLst/>
          </a:prstGeom>
          <a:noFill/>
          <a:ln w="101600">
            <a:solidFill>
              <a:srgbClr val="FF8500"/>
            </a:solidFill>
            <a:round/>
            <a:headEnd type="triangle" w="lg" len="med"/>
            <a:tailEnd type="none" w="lg" len="sm"/>
          </a:ln>
          <a:effectLst/>
        </p:spPr>
        <p:txBody>
          <a:bodyPr wrap="none" anchor="ctr"/>
          <a:lstStyle/>
          <a:p>
            <a:endParaRPr lang="fr-FR"/>
          </a:p>
        </p:txBody>
      </p:sp>
      <p:sp>
        <p:nvSpPr>
          <p:cNvPr id="429078" name="Line 22"/>
          <p:cNvSpPr>
            <a:spLocks noChangeShapeType="1"/>
          </p:cNvSpPr>
          <p:nvPr/>
        </p:nvSpPr>
        <p:spPr bwMode="auto">
          <a:xfrm>
            <a:off x="3807070" y="3424239"/>
            <a:ext cx="402981" cy="3175"/>
          </a:xfrm>
          <a:prstGeom prst="line">
            <a:avLst/>
          </a:prstGeom>
          <a:noFill/>
          <a:ln w="101600">
            <a:solidFill>
              <a:schemeClr val="folHlink"/>
            </a:solidFill>
            <a:round/>
            <a:headEnd type="triangle" w="lg" len="med"/>
            <a:tailEnd type="none" w="lg" len="sm"/>
          </a:ln>
          <a:effectLst/>
        </p:spPr>
        <p:txBody>
          <a:bodyPr wrap="none" anchor="ctr"/>
          <a:lstStyle/>
          <a:p>
            <a:endParaRPr lang="fr-FR"/>
          </a:p>
        </p:txBody>
      </p:sp>
      <p:sp>
        <p:nvSpPr>
          <p:cNvPr id="429079" name="Line 23"/>
          <p:cNvSpPr>
            <a:spLocks noChangeShapeType="1"/>
          </p:cNvSpPr>
          <p:nvPr/>
        </p:nvSpPr>
        <p:spPr bwMode="auto">
          <a:xfrm flipH="1">
            <a:off x="5247543" y="3424239"/>
            <a:ext cx="404446" cy="3175"/>
          </a:xfrm>
          <a:prstGeom prst="line">
            <a:avLst/>
          </a:prstGeom>
          <a:noFill/>
          <a:ln w="101600">
            <a:solidFill>
              <a:schemeClr val="accent2"/>
            </a:solidFill>
            <a:round/>
            <a:headEnd type="triangle" w="lg" len="med"/>
            <a:tailEnd type="none" w="lg" len="sm"/>
          </a:ln>
          <a:effectLst/>
        </p:spPr>
        <p:txBody>
          <a:bodyPr wrap="none" anchor="ctr"/>
          <a:lstStyle/>
          <a:p>
            <a:endParaRPr lang="fr-FR"/>
          </a:p>
        </p:txBody>
      </p:sp>
      <p:sp>
        <p:nvSpPr>
          <p:cNvPr id="429080" name="Line 24"/>
          <p:cNvSpPr>
            <a:spLocks noChangeShapeType="1"/>
          </p:cNvSpPr>
          <p:nvPr/>
        </p:nvSpPr>
        <p:spPr bwMode="auto">
          <a:xfrm rot="-5400000">
            <a:off x="4534512" y="4173661"/>
            <a:ext cx="403225" cy="2931"/>
          </a:xfrm>
          <a:prstGeom prst="line">
            <a:avLst/>
          </a:prstGeom>
          <a:noFill/>
          <a:ln w="101600">
            <a:solidFill>
              <a:srgbClr val="A40000"/>
            </a:solidFill>
            <a:round/>
            <a:headEnd type="triangle" w="lg" len="med"/>
            <a:tailEnd type="none" w="lg" len="sm"/>
          </a:ln>
          <a:effectLst/>
        </p:spPr>
        <p:txBody>
          <a:bodyPr wrap="none" anchor="ctr"/>
          <a:lstStyle/>
          <a:p>
            <a:endParaRPr lang="fr-FR"/>
          </a:p>
        </p:txBody>
      </p:sp>
      <p:sp>
        <p:nvSpPr>
          <p:cNvPr id="429076" name="Oval 20"/>
          <p:cNvSpPr>
            <a:spLocks noChangeArrowheads="1"/>
          </p:cNvSpPr>
          <p:nvPr/>
        </p:nvSpPr>
        <p:spPr bwMode="auto">
          <a:xfrm>
            <a:off x="4218843" y="2946400"/>
            <a:ext cx="1016977" cy="982666"/>
          </a:xfrm>
          <a:prstGeom prst="ellipse">
            <a:avLst/>
          </a:prstGeom>
          <a:solidFill>
            <a:schemeClr val="bg1"/>
          </a:solidFill>
          <a:ln w="34925">
            <a:solidFill>
              <a:srgbClr val="FF0080"/>
            </a:solidFill>
            <a:round/>
            <a:headEnd/>
            <a:tailEnd/>
          </a:ln>
        </p:spPr>
        <p:txBody>
          <a:bodyPr wrap="square" lIns="0" tIns="46800" rIns="0" bIns="46800" anchor="ctr">
            <a:noAutofit/>
          </a:bodyPr>
          <a:lstStyle/>
          <a:p>
            <a:endParaRPr lang="fr-FR"/>
          </a:p>
        </p:txBody>
      </p:sp>
      <p:sp>
        <p:nvSpPr>
          <p:cNvPr id="429081" name="Rectangle 25"/>
          <p:cNvSpPr>
            <a:spLocks noChangeArrowheads="1"/>
          </p:cNvSpPr>
          <p:nvPr/>
        </p:nvSpPr>
        <p:spPr bwMode="auto">
          <a:xfrm>
            <a:off x="161193" y="747713"/>
            <a:ext cx="138188" cy="299894"/>
          </a:xfrm>
          <a:prstGeom prst="rect">
            <a:avLst/>
          </a:prstGeom>
          <a:noFill/>
          <a:ln w="9525">
            <a:noFill/>
            <a:miter lim="800000"/>
            <a:headEnd/>
            <a:tailEnd/>
          </a:ln>
          <a:effectLst/>
        </p:spPr>
        <p:txBody>
          <a:bodyPr wrap="none" lIns="68394" tIns="34197" rIns="68394" bIns="34197">
            <a:spAutoFit/>
          </a:bodyPr>
          <a:lstStyle/>
          <a:p>
            <a:pPr defTabSz="684213"/>
            <a:endParaRPr lang="fr-FR" sz="1500"/>
          </a:p>
        </p:txBody>
      </p:sp>
      <p:pic>
        <p:nvPicPr>
          <p:cNvPr id="429083" name="Picture 27"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4353658" y="3265488"/>
            <a:ext cx="707780" cy="431800"/>
          </a:xfrm>
          <a:prstGeom prst="rect">
            <a:avLst/>
          </a:prstGeom>
          <a:noFill/>
        </p:spPr>
      </p:pic>
      <p:sp>
        <p:nvSpPr>
          <p:cNvPr id="13" name="Espace réservé du numéro de diapositive 12"/>
          <p:cNvSpPr>
            <a:spLocks noGrp="1"/>
          </p:cNvSpPr>
          <p:nvPr>
            <p:ph type="sldNum" sz="quarter" idx="11"/>
          </p:nvPr>
        </p:nvSpPr>
        <p:spPr/>
        <p:txBody>
          <a:bodyPr/>
          <a:lstStyle/>
          <a:p>
            <a:fld id="{B274C4DA-A077-419E-B753-B3B18AD93640}" type="slidenum">
              <a:rPr lang="fr-FR" smtClean="0"/>
              <a:pPr/>
              <a:t>21</a:t>
            </a:fld>
            <a:endParaRPr lang="fr-FR"/>
          </a:p>
        </p:txBody>
      </p:sp>
      <p:sp>
        <p:nvSpPr>
          <p:cNvPr id="14" name="Text Box 2"/>
          <p:cNvSpPr txBox="1">
            <a:spLocks noChangeArrowheads="1"/>
          </p:cNvSpPr>
          <p:nvPr/>
        </p:nvSpPr>
        <p:spPr bwMode="auto">
          <a:xfrm>
            <a:off x="5500694" y="214290"/>
            <a:ext cx="3375015" cy="91708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spAutoFit/>
          </a:bodyPr>
          <a:lstStyle/>
          <a:p>
            <a:pPr algn="r" defTabSz="592138"/>
            <a:r>
              <a:rPr lang="fr-FR" sz="2400" b="1" dirty="0">
                <a:solidFill>
                  <a:schemeClr val="bg1"/>
                </a:solidFill>
              </a:rPr>
              <a:t>LE SENS DES RÉFORMES </a:t>
            </a:r>
            <a:r>
              <a:rPr lang="fr-FR" sz="2400" b="1" dirty="0">
                <a:solidFill>
                  <a:srgbClr val="636564"/>
                </a:solidFill>
              </a:rPr>
              <a:t>:</a:t>
            </a:r>
          </a:p>
          <a:p>
            <a:pPr algn="r" defTabSz="592138">
              <a:lnSpc>
                <a:spcPct val="60000"/>
              </a:lnSpc>
              <a:spcBef>
                <a:spcPct val="50000"/>
              </a:spcBef>
            </a:pPr>
            <a:endParaRPr lang="fr-FR" sz="700" b="1" dirty="0">
              <a:solidFill>
                <a:schemeClr val="bg2"/>
              </a:solidFill>
            </a:endParaRPr>
          </a:p>
          <a:p>
            <a:pPr algn="r" defTabSz="592138">
              <a:lnSpc>
                <a:spcPct val="50000"/>
              </a:lnSpc>
              <a:spcBef>
                <a:spcPct val="50000"/>
              </a:spcBef>
            </a:pPr>
            <a:r>
              <a:rPr lang="fr-FR" sz="2400" dirty="0"/>
              <a:t>4 réformes pour l’h</a:t>
            </a:r>
            <a:r>
              <a:rPr lang="fr-FR" altLang="ja-JP" sz="2400" dirty="0"/>
              <a:t>ôpital</a:t>
            </a:r>
            <a:endParaRPr lang="fr-FR" sz="2400" dirty="0"/>
          </a:p>
        </p:txBody>
      </p:sp>
      <p:sp>
        <p:nvSpPr>
          <p:cNvPr id="15" name="Text Box 26"/>
          <p:cNvSpPr txBox="1">
            <a:spLocks noChangeArrowheads="1"/>
          </p:cNvSpPr>
          <p:nvPr/>
        </p:nvSpPr>
        <p:spPr bwMode="auto">
          <a:xfrm>
            <a:off x="4143372" y="4429132"/>
            <a:ext cx="1158875" cy="304800"/>
          </a:xfrm>
          <a:prstGeom prst="rect">
            <a:avLst/>
          </a:prstGeom>
          <a:noFill/>
          <a:ln w="9525">
            <a:noFill/>
            <a:miter lim="800000"/>
            <a:headEnd/>
            <a:tailEnd/>
          </a:ln>
        </p:spPr>
        <p:txBody>
          <a:bodyPr wrap="none" lIns="0" tIns="30373" rIns="0" bIns="30373">
            <a:spAutoFit/>
          </a:bodyPr>
          <a:lstStyle/>
          <a:p>
            <a:pPr algn="ctr" defTabSz="592138"/>
            <a:r>
              <a:rPr lang="fr-FR" sz="1600" b="1" dirty="0">
                <a:solidFill>
                  <a:srgbClr val="A40000"/>
                </a:solidFill>
              </a:rPr>
              <a:t>T2A - EPRD</a:t>
            </a:r>
            <a:endParaRPr lang="fr-FR" sz="1000" dirty="0">
              <a:solidFill>
                <a:srgbClr val="A40000"/>
              </a:solidFill>
            </a:endParaRPr>
          </a:p>
        </p:txBody>
      </p:sp>
      <p:sp>
        <p:nvSpPr>
          <p:cNvPr id="16" name="Text Box 28"/>
          <p:cNvSpPr txBox="1">
            <a:spLocks noChangeArrowheads="1"/>
          </p:cNvSpPr>
          <p:nvPr/>
        </p:nvSpPr>
        <p:spPr bwMode="auto">
          <a:xfrm>
            <a:off x="4000496" y="2000240"/>
            <a:ext cx="1504950" cy="549275"/>
          </a:xfrm>
          <a:prstGeom prst="rect">
            <a:avLst/>
          </a:prstGeom>
          <a:noFill/>
          <a:ln w="9525">
            <a:noFill/>
            <a:miter lim="800000"/>
            <a:headEnd/>
            <a:tailEnd/>
          </a:ln>
        </p:spPr>
        <p:txBody>
          <a:bodyPr wrap="none" lIns="0" tIns="30373" rIns="0" bIns="30373">
            <a:spAutoFit/>
          </a:bodyPr>
          <a:lstStyle/>
          <a:p>
            <a:pPr algn="ctr" defTabSz="592138"/>
            <a:r>
              <a:rPr lang="fr-FR" sz="1600" dirty="0">
                <a:solidFill>
                  <a:srgbClr val="FF8500"/>
                </a:solidFill>
              </a:rPr>
              <a:t>Certification v2</a:t>
            </a:r>
          </a:p>
          <a:p>
            <a:pPr algn="ctr" defTabSz="592138"/>
            <a:endParaRPr lang="fr-FR" sz="1600" dirty="0">
              <a:solidFill>
                <a:srgbClr val="FF8500"/>
              </a:solidFill>
            </a:endParaRPr>
          </a:p>
        </p:txBody>
      </p:sp>
      <p:sp>
        <p:nvSpPr>
          <p:cNvPr id="17" name="Text Box 29"/>
          <p:cNvSpPr txBox="1">
            <a:spLocks noChangeArrowheads="1"/>
          </p:cNvSpPr>
          <p:nvPr/>
        </p:nvSpPr>
        <p:spPr bwMode="auto">
          <a:xfrm>
            <a:off x="5715008" y="3214686"/>
            <a:ext cx="1357313" cy="450850"/>
          </a:xfrm>
          <a:prstGeom prst="rect">
            <a:avLst/>
          </a:prstGeom>
          <a:noFill/>
          <a:ln w="9525">
            <a:noFill/>
            <a:miter lim="800000"/>
            <a:headEnd/>
            <a:tailEnd/>
          </a:ln>
        </p:spPr>
        <p:txBody>
          <a:bodyPr wrap="none" lIns="0" tIns="30373" rIns="0" bIns="30373">
            <a:spAutoFit/>
          </a:bodyPr>
          <a:lstStyle/>
          <a:p>
            <a:pPr defTabSz="592138">
              <a:lnSpc>
                <a:spcPct val="80000"/>
              </a:lnSpc>
            </a:pPr>
            <a:r>
              <a:rPr lang="fr-FR" sz="1600" dirty="0">
                <a:solidFill>
                  <a:schemeClr val="accent2"/>
                </a:solidFill>
              </a:rPr>
              <a:t>LA NOUVELLE</a:t>
            </a:r>
          </a:p>
          <a:p>
            <a:pPr defTabSz="592138">
              <a:lnSpc>
                <a:spcPct val="80000"/>
              </a:lnSpc>
            </a:pPr>
            <a:r>
              <a:rPr lang="fr-FR" sz="1600" dirty="0">
                <a:solidFill>
                  <a:schemeClr val="accent2"/>
                </a:solidFill>
              </a:rPr>
              <a:t>GOUVERANCE</a:t>
            </a:r>
            <a:endParaRPr lang="fr-FR" sz="1600" dirty="0">
              <a:solidFill>
                <a:srgbClr val="0867CC"/>
              </a:solidFill>
            </a:endParaRPr>
          </a:p>
        </p:txBody>
      </p:sp>
      <p:pic>
        <p:nvPicPr>
          <p:cNvPr id="18" name="Picture 30" descr="Travaux Serveur:REDACTEURS STUDIO:CORPUS:MEAH:CONCEPTION:Accompagnement Réformes:Files:CR2A:IDENTITÉ VISUELLE:Doc de com:pwrpoint:PPT FRED 12 dec-10h00:certification.jpg"/>
          <p:cNvPicPr>
            <a:picLocks noChangeAspect="1" noChangeArrowheads="1"/>
          </p:cNvPicPr>
          <p:nvPr/>
        </p:nvPicPr>
        <p:blipFill>
          <a:blip r:embed="rId5" r:link="rId6"/>
          <a:srcRect/>
          <a:stretch>
            <a:fillRect/>
          </a:stretch>
        </p:blipFill>
        <p:spPr bwMode="auto">
          <a:xfrm>
            <a:off x="4357686" y="1142984"/>
            <a:ext cx="752475" cy="773113"/>
          </a:xfrm>
          <a:prstGeom prst="rect">
            <a:avLst/>
          </a:prstGeom>
          <a:noFill/>
        </p:spPr>
      </p:pic>
      <p:pic>
        <p:nvPicPr>
          <p:cNvPr id="19" name="Picture 32" descr="Travaux Serveur:REDACTEURS STUDIO:CORPUS:MEAH:CONCEPTION:Accompagnement Réformes:Files:CR2A:IDENTITÉ VISUELLE:Doc de com:pwrpoint:PPT FRED 12 dec-10h00:New-Gouvern.jpg"/>
          <p:cNvPicPr>
            <a:picLocks noChangeAspect="1" noChangeArrowheads="1"/>
          </p:cNvPicPr>
          <p:nvPr/>
        </p:nvPicPr>
        <p:blipFill>
          <a:blip r:embed="rId7" r:link="rId8" cstate="print"/>
          <a:srcRect/>
          <a:stretch>
            <a:fillRect/>
          </a:stretch>
        </p:blipFill>
        <p:spPr bwMode="auto">
          <a:xfrm>
            <a:off x="7000892" y="3143248"/>
            <a:ext cx="542925" cy="541339"/>
          </a:xfrm>
          <a:prstGeom prst="rect">
            <a:avLst/>
          </a:prstGeom>
          <a:noFill/>
        </p:spPr>
      </p:pic>
      <p:sp>
        <p:nvSpPr>
          <p:cNvPr id="20" name="Text Box 36"/>
          <p:cNvSpPr txBox="1">
            <a:spLocks noChangeArrowheads="1"/>
          </p:cNvSpPr>
          <p:nvPr/>
        </p:nvSpPr>
        <p:spPr bwMode="auto">
          <a:xfrm>
            <a:off x="2928926" y="3286124"/>
            <a:ext cx="435632" cy="307560"/>
          </a:xfrm>
          <a:prstGeom prst="rect">
            <a:avLst/>
          </a:prstGeom>
          <a:noFill/>
          <a:ln w="9525">
            <a:noFill/>
            <a:miter lim="800000"/>
            <a:headEnd/>
            <a:tailEnd/>
          </a:ln>
        </p:spPr>
        <p:txBody>
          <a:bodyPr wrap="none" lIns="0" tIns="30373" rIns="0" bIns="30373">
            <a:spAutoFit/>
          </a:bodyPr>
          <a:lstStyle/>
          <a:p>
            <a:pPr defTabSz="592138"/>
            <a:r>
              <a:rPr lang="fr-FR" sz="1600" dirty="0" smtClean="0">
                <a:solidFill>
                  <a:schemeClr val="folHlink"/>
                </a:solidFill>
              </a:rPr>
              <a:t>SROS</a:t>
            </a:r>
            <a:endParaRPr lang="fr-FR" sz="1600" dirty="0">
              <a:solidFill>
                <a:schemeClr val="folHlink"/>
              </a:solidFill>
            </a:endParaRPr>
          </a:p>
        </p:txBody>
      </p:sp>
      <p:sp>
        <p:nvSpPr>
          <p:cNvPr id="21" name="Arc 38"/>
          <p:cNvSpPr>
            <a:spLocks/>
          </p:cNvSpPr>
          <p:nvPr/>
        </p:nvSpPr>
        <p:spPr bwMode="auto">
          <a:xfrm>
            <a:off x="3006725" y="1676400"/>
            <a:ext cx="917575" cy="881063"/>
          </a:xfrm>
          <a:custGeom>
            <a:avLst/>
            <a:gdLst>
              <a:gd name="G0" fmla="+- 21556 0 0"/>
              <a:gd name="G1" fmla="+- 21600 0 0"/>
              <a:gd name="G2" fmla="+- 21600 0 0"/>
              <a:gd name="T0" fmla="*/ 0 w 22059"/>
              <a:gd name="T1" fmla="*/ 20226 h 21600"/>
              <a:gd name="T2" fmla="*/ 22059 w 22059"/>
              <a:gd name="T3" fmla="*/ 6 h 21600"/>
              <a:gd name="T4" fmla="*/ 21556 w 22059"/>
              <a:gd name="T5" fmla="*/ 21600 h 21600"/>
            </a:gdLst>
            <a:ahLst/>
            <a:cxnLst>
              <a:cxn ang="0">
                <a:pos x="T0" y="T1"/>
              </a:cxn>
              <a:cxn ang="0">
                <a:pos x="T2" y="T3"/>
              </a:cxn>
              <a:cxn ang="0">
                <a:pos x="T4" y="T5"/>
              </a:cxn>
            </a:cxnLst>
            <a:rect l="0" t="0" r="r" b="b"/>
            <a:pathLst>
              <a:path w="22059" h="21600" fill="none" extrusionOk="0">
                <a:moveTo>
                  <a:pt x="-1" y="20225"/>
                </a:moveTo>
                <a:cubicBezTo>
                  <a:pt x="724" y="8853"/>
                  <a:pt x="10160" y="-1"/>
                  <a:pt x="21556" y="0"/>
                </a:cubicBezTo>
                <a:cubicBezTo>
                  <a:pt x="21723" y="0"/>
                  <a:pt x="21891" y="1"/>
                  <a:pt x="22059" y="5"/>
                </a:cubicBezTo>
              </a:path>
              <a:path w="22059" h="21600" stroke="0" extrusionOk="0">
                <a:moveTo>
                  <a:pt x="-1" y="20225"/>
                </a:moveTo>
                <a:cubicBezTo>
                  <a:pt x="724" y="8853"/>
                  <a:pt x="10160" y="-1"/>
                  <a:pt x="21556" y="0"/>
                </a:cubicBezTo>
                <a:cubicBezTo>
                  <a:pt x="21723" y="0"/>
                  <a:pt x="21891" y="1"/>
                  <a:pt x="22059" y="5"/>
                </a:cubicBezTo>
                <a:lnTo>
                  <a:pt x="21556" y="21600"/>
                </a:lnTo>
                <a:close/>
              </a:path>
            </a:pathLst>
          </a:custGeom>
          <a:noFill/>
          <a:ln w="101600">
            <a:solidFill>
              <a:schemeClr val="folHlink"/>
            </a:solidFill>
            <a:round/>
            <a:headEnd/>
            <a:tailEnd type="stealth" w="lg" len="lg"/>
          </a:ln>
          <a:effectLst/>
        </p:spPr>
        <p:txBody>
          <a:bodyPr wrap="none" anchor="ctr"/>
          <a:lstStyle/>
          <a:p>
            <a:endParaRPr lang="fr-FR"/>
          </a:p>
        </p:txBody>
      </p:sp>
      <p:sp>
        <p:nvSpPr>
          <p:cNvPr id="22" name="Arc 41"/>
          <p:cNvSpPr>
            <a:spLocks/>
          </p:cNvSpPr>
          <p:nvPr/>
        </p:nvSpPr>
        <p:spPr bwMode="auto">
          <a:xfrm rot="5400000">
            <a:off x="5769776" y="1516844"/>
            <a:ext cx="844550" cy="954087"/>
          </a:xfrm>
          <a:custGeom>
            <a:avLst/>
            <a:gdLst>
              <a:gd name="G0" fmla="+- 21556 0 0"/>
              <a:gd name="G1" fmla="+- 21600 0 0"/>
              <a:gd name="G2" fmla="+- 21600 0 0"/>
              <a:gd name="T0" fmla="*/ 0 w 22059"/>
              <a:gd name="T1" fmla="*/ 20226 h 21600"/>
              <a:gd name="T2" fmla="*/ 22059 w 22059"/>
              <a:gd name="T3" fmla="*/ 6 h 21600"/>
              <a:gd name="T4" fmla="*/ 21556 w 22059"/>
              <a:gd name="T5" fmla="*/ 21600 h 21600"/>
            </a:gdLst>
            <a:ahLst/>
            <a:cxnLst>
              <a:cxn ang="0">
                <a:pos x="T0" y="T1"/>
              </a:cxn>
              <a:cxn ang="0">
                <a:pos x="T2" y="T3"/>
              </a:cxn>
              <a:cxn ang="0">
                <a:pos x="T4" y="T5"/>
              </a:cxn>
            </a:cxnLst>
            <a:rect l="0" t="0" r="r" b="b"/>
            <a:pathLst>
              <a:path w="22059" h="21600" fill="none" extrusionOk="0">
                <a:moveTo>
                  <a:pt x="-1" y="20225"/>
                </a:moveTo>
                <a:cubicBezTo>
                  <a:pt x="724" y="8853"/>
                  <a:pt x="10160" y="-1"/>
                  <a:pt x="21556" y="0"/>
                </a:cubicBezTo>
                <a:cubicBezTo>
                  <a:pt x="21723" y="0"/>
                  <a:pt x="21891" y="1"/>
                  <a:pt x="22059" y="5"/>
                </a:cubicBezTo>
              </a:path>
              <a:path w="22059" h="21600" stroke="0" extrusionOk="0">
                <a:moveTo>
                  <a:pt x="-1" y="20225"/>
                </a:moveTo>
                <a:cubicBezTo>
                  <a:pt x="724" y="8853"/>
                  <a:pt x="10160" y="-1"/>
                  <a:pt x="21556" y="0"/>
                </a:cubicBezTo>
                <a:cubicBezTo>
                  <a:pt x="21723" y="0"/>
                  <a:pt x="21891" y="1"/>
                  <a:pt x="22059" y="5"/>
                </a:cubicBezTo>
                <a:lnTo>
                  <a:pt x="21556" y="21600"/>
                </a:lnTo>
                <a:close/>
              </a:path>
            </a:pathLst>
          </a:custGeom>
          <a:noFill/>
          <a:ln w="101600">
            <a:solidFill>
              <a:srgbClr val="FF8500"/>
            </a:solidFill>
            <a:round/>
            <a:headEnd/>
            <a:tailEnd type="stealth" w="lg" len="lg"/>
          </a:ln>
          <a:effectLst/>
        </p:spPr>
        <p:txBody>
          <a:bodyPr wrap="none" anchor="ctr"/>
          <a:lstStyle/>
          <a:p>
            <a:endParaRPr lang="fr-FR"/>
          </a:p>
        </p:txBody>
      </p:sp>
      <p:sp>
        <p:nvSpPr>
          <p:cNvPr id="23" name="Arc 44"/>
          <p:cNvSpPr>
            <a:spLocks/>
          </p:cNvSpPr>
          <p:nvPr/>
        </p:nvSpPr>
        <p:spPr bwMode="auto">
          <a:xfrm flipH="1" flipV="1">
            <a:off x="5786446" y="4429132"/>
            <a:ext cx="915987" cy="881062"/>
          </a:xfrm>
          <a:custGeom>
            <a:avLst/>
            <a:gdLst>
              <a:gd name="G0" fmla="+- 21556 0 0"/>
              <a:gd name="G1" fmla="+- 21600 0 0"/>
              <a:gd name="G2" fmla="+- 21600 0 0"/>
              <a:gd name="T0" fmla="*/ 0 w 22059"/>
              <a:gd name="T1" fmla="*/ 20226 h 21600"/>
              <a:gd name="T2" fmla="*/ 22059 w 22059"/>
              <a:gd name="T3" fmla="*/ 6 h 21600"/>
              <a:gd name="T4" fmla="*/ 21556 w 22059"/>
              <a:gd name="T5" fmla="*/ 21600 h 21600"/>
            </a:gdLst>
            <a:ahLst/>
            <a:cxnLst>
              <a:cxn ang="0">
                <a:pos x="T0" y="T1"/>
              </a:cxn>
              <a:cxn ang="0">
                <a:pos x="T2" y="T3"/>
              </a:cxn>
              <a:cxn ang="0">
                <a:pos x="T4" y="T5"/>
              </a:cxn>
            </a:cxnLst>
            <a:rect l="0" t="0" r="r" b="b"/>
            <a:pathLst>
              <a:path w="22059" h="21600" fill="none" extrusionOk="0">
                <a:moveTo>
                  <a:pt x="-1" y="20225"/>
                </a:moveTo>
                <a:cubicBezTo>
                  <a:pt x="724" y="8853"/>
                  <a:pt x="10160" y="-1"/>
                  <a:pt x="21556" y="0"/>
                </a:cubicBezTo>
                <a:cubicBezTo>
                  <a:pt x="21723" y="0"/>
                  <a:pt x="21891" y="1"/>
                  <a:pt x="22059" y="5"/>
                </a:cubicBezTo>
              </a:path>
              <a:path w="22059" h="21600" stroke="0" extrusionOk="0">
                <a:moveTo>
                  <a:pt x="-1" y="20225"/>
                </a:moveTo>
                <a:cubicBezTo>
                  <a:pt x="724" y="8853"/>
                  <a:pt x="10160" y="-1"/>
                  <a:pt x="21556" y="0"/>
                </a:cubicBezTo>
                <a:cubicBezTo>
                  <a:pt x="21723" y="0"/>
                  <a:pt x="21891" y="1"/>
                  <a:pt x="22059" y="5"/>
                </a:cubicBezTo>
                <a:lnTo>
                  <a:pt x="21556" y="21600"/>
                </a:lnTo>
                <a:close/>
              </a:path>
            </a:pathLst>
          </a:custGeom>
          <a:noFill/>
          <a:ln w="101600">
            <a:solidFill>
              <a:schemeClr val="accent2"/>
            </a:solidFill>
            <a:round/>
            <a:headEnd/>
            <a:tailEnd type="stealth" w="lg" len="lg"/>
          </a:ln>
          <a:effectLst/>
        </p:spPr>
        <p:txBody>
          <a:bodyPr wrap="none" anchor="ctr"/>
          <a:lstStyle/>
          <a:p>
            <a:endParaRPr lang="fr-FR"/>
          </a:p>
        </p:txBody>
      </p:sp>
      <p:sp>
        <p:nvSpPr>
          <p:cNvPr id="24" name="Arc 47"/>
          <p:cNvSpPr>
            <a:spLocks/>
          </p:cNvSpPr>
          <p:nvPr/>
        </p:nvSpPr>
        <p:spPr bwMode="auto">
          <a:xfrm rot="5400000" flipH="1" flipV="1">
            <a:off x="2983695" y="4374363"/>
            <a:ext cx="846137" cy="955675"/>
          </a:xfrm>
          <a:custGeom>
            <a:avLst/>
            <a:gdLst>
              <a:gd name="G0" fmla="+- 21556 0 0"/>
              <a:gd name="G1" fmla="+- 21600 0 0"/>
              <a:gd name="G2" fmla="+- 21600 0 0"/>
              <a:gd name="T0" fmla="*/ 0 w 22059"/>
              <a:gd name="T1" fmla="*/ 20226 h 21600"/>
              <a:gd name="T2" fmla="*/ 22059 w 22059"/>
              <a:gd name="T3" fmla="*/ 6 h 21600"/>
              <a:gd name="T4" fmla="*/ 21556 w 22059"/>
              <a:gd name="T5" fmla="*/ 21600 h 21600"/>
            </a:gdLst>
            <a:ahLst/>
            <a:cxnLst>
              <a:cxn ang="0">
                <a:pos x="T0" y="T1"/>
              </a:cxn>
              <a:cxn ang="0">
                <a:pos x="T2" y="T3"/>
              </a:cxn>
              <a:cxn ang="0">
                <a:pos x="T4" y="T5"/>
              </a:cxn>
            </a:cxnLst>
            <a:rect l="0" t="0" r="r" b="b"/>
            <a:pathLst>
              <a:path w="22059" h="21600" fill="none" extrusionOk="0">
                <a:moveTo>
                  <a:pt x="-1" y="20225"/>
                </a:moveTo>
                <a:cubicBezTo>
                  <a:pt x="724" y="8853"/>
                  <a:pt x="10160" y="-1"/>
                  <a:pt x="21556" y="0"/>
                </a:cubicBezTo>
                <a:cubicBezTo>
                  <a:pt x="21723" y="0"/>
                  <a:pt x="21891" y="1"/>
                  <a:pt x="22059" y="5"/>
                </a:cubicBezTo>
              </a:path>
              <a:path w="22059" h="21600" stroke="0" extrusionOk="0">
                <a:moveTo>
                  <a:pt x="-1" y="20225"/>
                </a:moveTo>
                <a:cubicBezTo>
                  <a:pt x="724" y="8853"/>
                  <a:pt x="10160" y="-1"/>
                  <a:pt x="21556" y="0"/>
                </a:cubicBezTo>
                <a:cubicBezTo>
                  <a:pt x="21723" y="0"/>
                  <a:pt x="21891" y="1"/>
                  <a:pt x="22059" y="5"/>
                </a:cubicBezTo>
                <a:lnTo>
                  <a:pt x="21556" y="21600"/>
                </a:lnTo>
                <a:close/>
              </a:path>
            </a:pathLst>
          </a:custGeom>
          <a:noFill/>
          <a:ln w="101600">
            <a:solidFill>
              <a:srgbClr val="A40000"/>
            </a:solidFill>
            <a:round/>
            <a:headEnd/>
            <a:tailEnd type="stealth" w="lg" len="lg"/>
          </a:ln>
          <a:effectLst/>
        </p:spPr>
        <p:txBody>
          <a:bodyPr wrap="none" anchor="ctr"/>
          <a:lstStyle/>
          <a:p>
            <a:endParaRPr lang="fr-FR"/>
          </a:p>
        </p:txBody>
      </p:sp>
      <p:pic>
        <p:nvPicPr>
          <p:cNvPr id="25" name="Picture 50" descr="Travaux Serveur:REDACTEURS STUDIO:CORPUS:MEAH:CONCEPTION:Accompagnement Réformes:Files:CR2A:IDENTITÉ VISUELLE:Doc de com:Vade-mecum:PPT-vademecum-def 01:SRO3S.jpg"/>
          <p:cNvPicPr>
            <a:picLocks noChangeAspect="1" noChangeArrowheads="1"/>
          </p:cNvPicPr>
          <p:nvPr/>
        </p:nvPicPr>
        <p:blipFill>
          <a:blip r:embed="rId9" r:link="rId10" cstate="print"/>
          <a:srcRect/>
          <a:stretch>
            <a:fillRect/>
          </a:stretch>
        </p:blipFill>
        <p:spPr bwMode="auto">
          <a:xfrm>
            <a:off x="1857356" y="3143248"/>
            <a:ext cx="836612" cy="587375"/>
          </a:xfrm>
          <a:prstGeom prst="rect">
            <a:avLst/>
          </a:prstGeom>
          <a:noFill/>
        </p:spPr>
      </p:pic>
      <p:sp>
        <p:nvSpPr>
          <p:cNvPr id="26" name="Text Box 52"/>
          <p:cNvSpPr txBox="1">
            <a:spLocks noChangeArrowheads="1"/>
          </p:cNvSpPr>
          <p:nvPr/>
        </p:nvSpPr>
        <p:spPr bwMode="auto">
          <a:xfrm>
            <a:off x="3286116" y="2071678"/>
            <a:ext cx="376238" cy="457200"/>
          </a:xfrm>
          <a:prstGeom prst="rect">
            <a:avLst/>
          </a:prstGeom>
          <a:noFill/>
          <a:ln w="9525">
            <a:noFill/>
            <a:miter lim="800000"/>
            <a:headEnd/>
            <a:tailEnd/>
          </a:ln>
          <a:effectLst/>
        </p:spPr>
        <p:txBody>
          <a:bodyPr wrap="none">
            <a:spAutoFit/>
          </a:bodyPr>
          <a:lstStyle/>
          <a:p>
            <a:r>
              <a:rPr lang="fr-FR" sz="2400" dirty="0">
                <a:solidFill>
                  <a:srgbClr val="9ACF00"/>
                </a:solidFill>
              </a:rPr>
              <a:t>1</a:t>
            </a:r>
            <a:endParaRPr lang="fr-FR" dirty="0">
              <a:solidFill>
                <a:srgbClr val="9ACF00"/>
              </a:solidFill>
            </a:endParaRPr>
          </a:p>
        </p:txBody>
      </p:sp>
      <p:sp>
        <p:nvSpPr>
          <p:cNvPr id="27" name="Text Box 53"/>
          <p:cNvSpPr txBox="1">
            <a:spLocks noChangeArrowheads="1"/>
          </p:cNvSpPr>
          <p:nvPr/>
        </p:nvSpPr>
        <p:spPr bwMode="auto">
          <a:xfrm>
            <a:off x="5857884" y="1928802"/>
            <a:ext cx="376238" cy="457200"/>
          </a:xfrm>
          <a:prstGeom prst="rect">
            <a:avLst/>
          </a:prstGeom>
          <a:noFill/>
          <a:ln w="9525">
            <a:noFill/>
            <a:miter lim="800000"/>
            <a:headEnd/>
            <a:tailEnd/>
          </a:ln>
          <a:effectLst/>
        </p:spPr>
        <p:txBody>
          <a:bodyPr wrap="none">
            <a:spAutoFit/>
          </a:bodyPr>
          <a:lstStyle/>
          <a:p>
            <a:r>
              <a:rPr lang="fr-FR" sz="2400" dirty="0">
                <a:solidFill>
                  <a:srgbClr val="FF8500"/>
                </a:solidFill>
              </a:rPr>
              <a:t>2</a:t>
            </a:r>
            <a:endParaRPr lang="fr-FR" dirty="0">
              <a:solidFill>
                <a:srgbClr val="9ACF00"/>
              </a:solidFill>
            </a:endParaRPr>
          </a:p>
        </p:txBody>
      </p:sp>
      <p:sp>
        <p:nvSpPr>
          <p:cNvPr id="28" name="Text Box 54"/>
          <p:cNvSpPr txBox="1">
            <a:spLocks noChangeArrowheads="1"/>
          </p:cNvSpPr>
          <p:nvPr/>
        </p:nvSpPr>
        <p:spPr bwMode="auto">
          <a:xfrm>
            <a:off x="6000760" y="4500570"/>
            <a:ext cx="376238" cy="457200"/>
          </a:xfrm>
          <a:prstGeom prst="rect">
            <a:avLst/>
          </a:prstGeom>
          <a:noFill/>
          <a:ln w="9525">
            <a:noFill/>
            <a:miter lim="800000"/>
            <a:headEnd/>
            <a:tailEnd/>
          </a:ln>
          <a:effectLst/>
        </p:spPr>
        <p:txBody>
          <a:bodyPr wrap="none">
            <a:spAutoFit/>
          </a:bodyPr>
          <a:lstStyle/>
          <a:p>
            <a:r>
              <a:rPr lang="fr-FR" sz="2400" dirty="0">
                <a:solidFill>
                  <a:schemeClr val="accent2"/>
                </a:solidFill>
              </a:rPr>
              <a:t>3</a:t>
            </a:r>
            <a:endParaRPr lang="fr-FR" dirty="0">
              <a:solidFill>
                <a:srgbClr val="9ACF00"/>
              </a:solidFill>
            </a:endParaRPr>
          </a:p>
        </p:txBody>
      </p:sp>
      <p:sp>
        <p:nvSpPr>
          <p:cNvPr id="29" name="Text Box 55"/>
          <p:cNvSpPr txBox="1">
            <a:spLocks noChangeArrowheads="1"/>
          </p:cNvSpPr>
          <p:nvPr/>
        </p:nvSpPr>
        <p:spPr bwMode="auto">
          <a:xfrm>
            <a:off x="3214678" y="4429132"/>
            <a:ext cx="376237" cy="457200"/>
          </a:xfrm>
          <a:prstGeom prst="rect">
            <a:avLst/>
          </a:prstGeom>
          <a:noFill/>
          <a:ln w="9525">
            <a:noFill/>
            <a:miter lim="800000"/>
            <a:headEnd/>
            <a:tailEnd/>
          </a:ln>
          <a:effectLst/>
        </p:spPr>
        <p:txBody>
          <a:bodyPr wrap="none">
            <a:spAutoFit/>
          </a:bodyPr>
          <a:lstStyle/>
          <a:p>
            <a:r>
              <a:rPr lang="fr-FR" sz="2400" dirty="0">
                <a:solidFill>
                  <a:srgbClr val="A40000"/>
                </a:solidFill>
              </a:rPr>
              <a:t>4</a:t>
            </a:r>
            <a:endParaRPr lang="fr-FR" dirty="0">
              <a:solidFill>
                <a:srgbClr val="9ACF00"/>
              </a:solidFill>
            </a:endParaRPr>
          </a:p>
        </p:txBody>
      </p:sp>
      <p:pic>
        <p:nvPicPr>
          <p:cNvPr id="30" name="Picture 57" descr="Travaux Serveur:REDACTEURS STUDIO:CORPUS:MEAH:CONCEPTION:Accompagnement Réformes:Files:SUPPORTS:VADE MECUM:illustration pour vdmc:T2A.jpg"/>
          <p:cNvPicPr>
            <a:picLocks noChangeAspect="1" noChangeArrowheads="1"/>
          </p:cNvPicPr>
          <p:nvPr/>
        </p:nvPicPr>
        <p:blipFill>
          <a:blip r:embed="rId11" r:link="rId12" cstate="print"/>
          <a:srcRect/>
          <a:stretch>
            <a:fillRect/>
          </a:stretch>
        </p:blipFill>
        <p:spPr bwMode="auto">
          <a:xfrm>
            <a:off x="4357686" y="4857760"/>
            <a:ext cx="762000" cy="674688"/>
          </a:xfrm>
          <a:prstGeom prst="rect">
            <a:avLst/>
          </a:prstGeom>
          <a:noFill/>
        </p:spPr>
      </p:pic>
      <p:sp>
        <p:nvSpPr>
          <p:cNvPr id="31" name="Rectangle 30"/>
          <p:cNvSpPr/>
          <p:nvPr/>
        </p:nvSpPr>
        <p:spPr>
          <a:xfrm>
            <a:off x="0" y="0"/>
            <a:ext cx="2714612" cy="258532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0"/>
              </a:spcBef>
            </a:pPr>
            <a:r>
              <a:rPr lang="fr-FR" b="1" dirty="0" smtClean="0"/>
              <a:t>C’est pourquoi les 4 réformes (SROS , certification et EPP, Nouvelle Gouvernance et T2A) ne sont pas seulement complémentaires. Elles sont interactives, donc indissociables.</a:t>
            </a:r>
            <a:endParaRPr lang="fr-FR"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2"/>
                                        </p:tgtEl>
                                      </p:cBhvr>
                                    </p:animEffect>
                                    <p:animScale>
                                      <p:cBhvr>
                                        <p:cTn id="12" dur="250" autoRev="1" fill="hold"/>
                                        <p:tgtEl>
                                          <p:spTgt spid="2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3"/>
                                        </p:tgtEl>
                                      </p:cBhvr>
                                    </p:animEffect>
                                    <p:animScale>
                                      <p:cBhvr>
                                        <p:cTn id="17" dur="250" autoRev="1" fill="hold"/>
                                        <p:tgtEl>
                                          <p:spTgt spid="23"/>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4"/>
                                        </p:tgtEl>
                                      </p:cBhvr>
                                    </p:animEffect>
                                    <p:animScale>
                                      <p:cBhvr>
                                        <p:cTn id="22"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1" name="AutoShape 67"/>
          <p:cNvSpPr>
            <a:spLocks noChangeArrowheads="1"/>
          </p:cNvSpPr>
          <p:nvPr/>
        </p:nvSpPr>
        <p:spPr bwMode="auto">
          <a:xfrm>
            <a:off x="703385" y="2819400"/>
            <a:ext cx="3516923" cy="2209800"/>
          </a:xfrm>
          <a:prstGeom prst="roundRect">
            <a:avLst>
              <a:gd name="adj" fmla="val 16667"/>
            </a:avLst>
          </a:prstGeom>
          <a:solidFill>
            <a:srgbClr val="A40000"/>
          </a:solidFill>
          <a:ln w="9525">
            <a:noFill/>
            <a:round/>
            <a:headEnd/>
            <a:tailEnd/>
          </a:ln>
          <a:effectLst/>
        </p:spPr>
        <p:txBody>
          <a:bodyPr wrap="none" anchor="ctr"/>
          <a:lstStyle/>
          <a:p>
            <a:endParaRPr lang="fr-FR"/>
          </a:p>
        </p:txBody>
      </p:sp>
      <p:sp>
        <p:nvSpPr>
          <p:cNvPr id="21" name="Oval 8"/>
          <p:cNvSpPr>
            <a:spLocks noChangeArrowheads="1"/>
          </p:cNvSpPr>
          <p:nvPr/>
        </p:nvSpPr>
        <p:spPr bwMode="auto">
          <a:xfrm>
            <a:off x="3786182" y="3214686"/>
            <a:ext cx="1862504" cy="2714644"/>
          </a:xfrm>
          <a:prstGeom prst="ellipse">
            <a:avLst/>
          </a:prstGeom>
          <a:solidFill>
            <a:schemeClr val="bg1"/>
          </a:solidFill>
          <a:ln w="25400">
            <a:solidFill>
              <a:srgbClr val="0867CC"/>
            </a:solidFill>
            <a:prstDash val="sysDot"/>
            <a:round/>
            <a:headEnd/>
            <a:tailEnd/>
          </a:ln>
        </p:spPr>
        <p:txBody>
          <a:bodyPr lIns="0" tIns="46800" rIns="0" bIns="46800" anchor="ctr">
            <a:noAutofit/>
          </a:bodyPr>
          <a:lstStyle/>
          <a:p>
            <a:endParaRPr lang="fr-FR"/>
          </a:p>
        </p:txBody>
      </p:sp>
      <p:sp>
        <p:nvSpPr>
          <p:cNvPr id="497674" name="AutoShape 10"/>
          <p:cNvSpPr>
            <a:spLocks noChangeArrowheads="1"/>
          </p:cNvSpPr>
          <p:nvPr/>
        </p:nvSpPr>
        <p:spPr bwMode="auto">
          <a:xfrm>
            <a:off x="703385" y="381000"/>
            <a:ext cx="3516923" cy="2209800"/>
          </a:xfrm>
          <a:prstGeom prst="roundRect">
            <a:avLst>
              <a:gd name="adj" fmla="val 16667"/>
            </a:avLst>
          </a:prstGeom>
          <a:solidFill>
            <a:srgbClr val="A40000"/>
          </a:solidFill>
          <a:ln w="9525">
            <a:noFill/>
            <a:round/>
            <a:headEnd/>
            <a:tailEnd/>
          </a:ln>
          <a:effectLst/>
        </p:spPr>
        <p:txBody>
          <a:bodyPr wrap="none" anchor="ctr"/>
          <a:lstStyle/>
          <a:p>
            <a:endParaRPr lang="fr-FR"/>
          </a:p>
        </p:txBody>
      </p:sp>
      <p:sp>
        <p:nvSpPr>
          <p:cNvPr id="497686" name="Text Box 22"/>
          <p:cNvSpPr txBox="1">
            <a:spLocks noChangeArrowheads="1"/>
          </p:cNvSpPr>
          <p:nvPr/>
        </p:nvSpPr>
        <p:spPr bwMode="auto">
          <a:xfrm>
            <a:off x="1142976" y="428604"/>
            <a:ext cx="1547446" cy="429257"/>
          </a:xfrm>
          <a:prstGeom prst="rect">
            <a:avLst/>
          </a:prstGeom>
          <a:noFill/>
          <a:ln w="9525">
            <a:noFill/>
            <a:miter lim="800000"/>
            <a:headEnd/>
            <a:tailEnd/>
          </a:ln>
          <a:effectLst/>
        </p:spPr>
        <p:txBody>
          <a:bodyPr lIns="59343" tIns="29673" rIns="59343" bIns="29673">
            <a:spAutoFit/>
          </a:bodyPr>
          <a:lstStyle/>
          <a:p>
            <a:pPr defTabSz="592138"/>
            <a:r>
              <a:rPr lang="fr-FR" sz="2400" b="1" dirty="0">
                <a:solidFill>
                  <a:schemeClr val="bg1"/>
                </a:solidFill>
              </a:rPr>
              <a:t>Objectifs</a:t>
            </a:r>
            <a:endParaRPr lang="fr-FR" sz="2800" dirty="0">
              <a:solidFill>
                <a:schemeClr val="bg1"/>
              </a:solidFill>
            </a:endParaRPr>
          </a:p>
        </p:txBody>
      </p:sp>
      <p:sp>
        <p:nvSpPr>
          <p:cNvPr id="497687" name="Text Box 23"/>
          <p:cNvSpPr txBox="1">
            <a:spLocks noChangeArrowheads="1"/>
          </p:cNvSpPr>
          <p:nvPr/>
        </p:nvSpPr>
        <p:spPr bwMode="auto">
          <a:xfrm>
            <a:off x="928662" y="928670"/>
            <a:ext cx="3157534" cy="1500206"/>
          </a:xfrm>
          <a:prstGeom prst="rect">
            <a:avLst/>
          </a:prstGeom>
          <a:noFill/>
          <a:ln w="9525">
            <a:noFill/>
            <a:miter lim="800000"/>
            <a:headEnd/>
            <a:tailEnd/>
          </a:ln>
          <a:effectLst/>
        </p:spPr>
        <p:txBody>
          <a:bodyPr lIns="59367" tIns="29683" rIns="59367" bIns="29683"/>
          <a:lstStyle/>
          <a:p>
            <a:pPr defTabSz="593725">
              <a:buFont typeface="Wingdings" pitchFamily="2" charset="2"/>
              <a:buNone/>
            </a:pPr>
            <a:r>
              <a:rPr lang="fr-FR" sz="1400" dirty="0">
                <a:solidFill>
                  <a:schemeClr val="bg1"/>
                </a:solidFill>
              </a:rPr>
              <a:t>&gt; plus grande médicalisation du financement </a:t>
            </a:r>
          </a:p>
          <a:p>
            <a:pPr defTabSz="593725">
              <a:buFont typeface="Wingdings" pitchFamily="2" charset="2"/>
              <a:buNone/>
            </a:pPr>
            <a:r>
              <a:rPr lang="fr-FR" sz="1400" dirty="0">
                <a:solidFill>
                  <a:schemeClr val="bg1"/>
                </a:solidFill>
              </a:rPr>
              <a:t>&gt; responsabilisation des acteurs </a:t>
            </a:r>
          </a:p>
          <a:p>
            <a:pPr defTabSz="593725">
              <a:buFont typeface="Wingdings" pitchFamily="2" charset="2"/>
              <a:buNone/>
            </a:pPr>
            <a:r>
              <a:rPr lang="fr-FR" sz="1400" dirty="0">
                <a:solidFill>
                  <a:schemeClr val="bg1"/>
                </a:solidFill>
              </a:rPr>
              <a:t>&gt; équité de traitement entre les établissements</a:t>
            </a:r>
          </a:p>
          <a:p>
            <a:pPr defTabSz="593725">
              <a:buFont typeface="Wingdings" pitchFamily="2" charset="2"/>
              <a:buNone/>
            </a:pPr>
            <a:r>
              <a:rPr lang="fr-FR" sz="1400" dirty="0">
                <a:solidFill>
                  <a:schemeClr val="bg1"/>
                </a:solidFill>
              </a:rPr>
              <a:t>&gt; développement d’outils de pilotage qualitatifs et médico-économiques.</a:t>
            </a:r>
          </a:p>
        </p:txBody>
      </p:sp>
      <p:sp>
        <p:nvSpPr>
          <p:cNvPr id="497691" name="Text Box 27"/>
          <p:cNvSpPr txBox="1">
            <a:spLocks noChangeArrowheads="1"/>
          </p:cNvSpPr>
          <p:nvPr/>
        </p:nvSpPr>
        <p:spPr bwMode="auto">
          <a:xfrm>
            <a:off x="928662" y="2928934"/>
            <a:ext cx="2786082" cy="429257"/>
          </a:xfrm>
          <a:prstGeom prst="rect">
            <a:avLst/>
          </a:prstGeom>
          <a:noFill/>
          <a:ln w="9525">
            <a:noFill/>
            <a:miter lim="800000"/>
            <a:headEnd/>
            <a:tailEnd/>
          </a:ln>
          <a:effectLst/>
        </p:spPr>
        <p:txBody>
          <a:bodyPr wrap="square" lIns="59343" tIns="29673" rIns="59343" bIns="29673">
            <a:spAutoFit/>
          </a:bodyPr>
          <a:lstStyle/>
          <a:p>
            <a:pPr defTabSz="592138"/>
            <a:r>
              <a:rPr lang="fr-FR" sz="2400" b="1" dirty="0">
                <a:solidFill>
                  <a:schemeClr val="bg1"/>
                </a:solidFill>
              </a:rPr>
              <a:t>Qui est concerné ?</a:t>
            </a:r>
            <a:endParaRPr lang="fr-FR" sz="2800" dirty="0">
              <a:solidFill>
                <a:schemeClr val="bg1"/>
              </a:solidFill>
            </a:endParaRPr>
          </a:p>
        </p:txBody>
      </p:sp>
      <p:sp>
        <p:nvSpPr>
          <p:cNvPr id="497692" name="Text Box 28"/>
          <p:cNvSpPr txBox="1">
            <a:spLocks noChangeArrowheads="1"/>
          </p:cNvSpPr>
          <p:nvPr/>
        </p:nvSpPr>
        <p:spPr bwMode="auto">
          <a:xfrm>
            <a:off x="928662" y="3357562"/>
            <a:ext cx="2743200" cy="2152648"/>
          </a:xfrm>
          <a:prstGeom prst="rect">
            <a:avLst/>
          </a:prstGeom>
          <a:noFill/>
          <a:ln w="9525">
            <a:noFill/>
            <a:miter lim="800000"/>
            <a:headEnd/>
            <a:tailEnd/>
          </a:ln>
          <a:effectLst/>
        </p:spPr>
        <p:txBody>
          <a:bodyPr lIns="59367" tIns="29683" rIns="59367" bIns="29683"/>
          <a:lstStyle/>
          <a:p>
            <a:pPr defTabSz="593725">
              <a:buFont typeface="Wingdings" pitchFamily="2" charset="2"/>
              <a:buNone/>
            </a:pPr>
            <a:r>
              <a:rPr lang="fr-FR" sz="1600" dirty="0">
                <a:solidFill>
                  <a:schemeClr val="bg1"/>
                </a:solidFill>
              </a:rPr>
              <a:t>&gt; tous les établissements publics et privés titulaires d’autorisations MCO.</a:t>
            </a:r>
          </a:p>
          <a:p>
            <a:pPr defTabSz="593725">
              <a:buFont typeface="Wingdings" pitchFamily="2" charset="2"/>
              <a:buNone/>
            </a:pPr>
            <a:r>
              <a:rPr lang="fr-FR" sz="1600" dirty="0">
                <a:solidFill>
                  <a:schemeClr val="bg1"/>
                </a:solidFill>
              </a:rPr>
              <a:t>&gt; à terme, les Soins de Suite et de Réadaptation et la Psychiatrie</a:t>
            </a:r>
            <a:r>
              <a:rPr lang="fr-FR" sz="1300" dirty="0">
                <a:solidFill>
                  <a:schemeClr val="bg1"/>
                </a:solidFill>
              </a:rPr>
              <a:t>.</a:t>
            </a:r>
          </a:p>
        </p:txBody>
      </p:sp>
      <p:sp>
        <p:nvSpPr>
          <p:cNvPr id="497667" name="Text Box 3"/>
          <p:cNvSpPr txBox="1">
            <a:spLocks noChangeArrowheads="1"/>
          </p:cNvSpPr>
          <p:nvPr/>
        </p:nvSpPr>
        <p:spPr bwMode="auto">
          <a:xfrm>
            <a:off x="3929058" y="3857628"/>
            <a:ext cx="1634678" cy="800003"/>
          </a:xfrm>
          <a:prstGeom prst="rect">
            <a:avLst/>
          </a:prstGeom>
          <a:noFill/>
          <a:ln w="9525">
            <a:noFill/>
            <a:miter lim="800000"/>
            <a:headEnd/>
            <a:tailEnd/>
          </a:ln>
        </p:spPr>
        <p:txBody>
          <a:bodyPr wrap="none" lIns="0" tIns="30373" rIns="0" bIns="30373">
            <a:spAutoFit/>
          </a:bodyPr>
          <a:lstStyle/>
          <a:p>
            <a:pPr algn="ctr" defTabSz="592138"/>
            <a:r>
              <a:rPr lang="fr-FR" sz="1600" dirty="0"/>
              <a:t>Pour une meilleure </a:t>
            </a:r>
            <a:br>
              <a:rPr lang="fr-FR" sz="1600" dirty="0"/>
            </a:br>
            <a:r>
              <a:rPr lang="fr-FR" sz="1600" dirty="0"/>
              <a:t>utilisation des</a:t>
            </a:r>
            <a:br>
              <a:rPr lang="fr-FR" sz="1600" dirty="0"/>
            </a:br>
            <a:r>
              <a:rPr lang="fr-FR" sz="1600" dirty="0"/>
              <a:t>ressources</a:t>
            </a:r>
            <a:endParaRPr lang="fr-FR" sz="1100" dirty="0"/>
          </a:p>
        </p:txBody>
      </p:sp>
      <p:sp>
        <p:nvSpPr>
          <p:cNvPr id="497668" name="Text Box 4"/>
          <p:cNvSpPr txBox="1">
            <a:spLocks noChangeArrowheads="1"/>
          </p:cNvSpPr>
          <p:nvPr/>
        </p:nvSpPr>
        <p:spPr bwMode="auto">
          <a:xfrm>
            <a:off x="4286248" y="5357826"/>
            <a:ext cx="945708" cy="307560"/>
          </a:xfrm>
          <a:prstGeom prst="rect">
            <a:avLst/>
          </a:prstGeom>
          <a:noFill/>
          <a:ln w="9525">
            <a:noFill/>
            <a:miter lim="800000"/>
            <a:headEnd/>
            <a:tailEnd/>
          </a:ln>
        </p:spPr>
        <p:txBody>
          <a:bodyPr wrap="none" lIns="0" tIns="30373" rIns="0" bIns="30373">
            <a:spAutoFit/>
          </a:bodyPr>
          <a:lstStyle/>
          <a:p>
            <a:pPr defTabSz="592138"/>
            <a:r>
              <a:rPr lang="fr-FR" sz="1600" b="1" dirty="0"/>
              <a:t>Equilibrage</a:t>
            </a:r>
            <a:endParaRPr lang="fr-FR" sz="800" b="1" dirty="0"/>
          </a:p>
        </p:txBody>
      </p:sp>
      <p:sp>
        <p:nvSpPr>
          <p:cNvPr id="497670" name="Text Box 6"/>
          <p:cNvSpPr txBox="1">
            <a:spLocks noChangeArrowheads="1"/>
          </p:cNvSpPr>
          <p:nvPr/>
        </p:nvSpPr>
        <p:spPr bwMode="auto">
          <a:xfrm>
            <a:off x="4429124" y="3429000"/>
            <a:ext cx="578685" cy="492226"/>
          </a:xfrm>
          <a:prstGeom prst="rect">
            <a:avLst/>
          </a:prstGeom>
          <a:noFill/>
          <a:ln w="9525">
            <a:noFill/>
            <a:miter lim="800000"/>
            <a:headEnd/>
            <a:tailEnd/>
          </a:ln>
        </p:spPr>
        <p:txBody>
          <a:bodyPr wrap="none" lIns="0" tIns="30373" rIns="0" bIns="30373">
            <a:spAutoFit/>
          </a:bodyPr>
          <a:lstStyle/>
          <a:p>
            <a:pPr algn="ctr" defTabSz="592138"/>
            <a:r>
              <a:rPr lang="fr-FR" sz="2800" b="1" dirty="0">
                <a:solidFill>
                  <a:srgbClr val="A40000"/>
                </a:solidFill>
              </a:rPr>
              <a:t>T2A</a:t>
            </a:r>
            <a:endParaRPr lang="fr-FR" sz="1000" dirty="0">
              <a:solidFill>
                <a:srgbClr val="A40000"/>
              </a:solidFill>
            </a:endParaRPr>
          </a:p>
        </p:txBody>
      </p:sp>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pic>
        <p:nvPicPr>
          <p:cNvPr id="23" name="Picture 57" descr="Travaux Serveur:REDACTEURS STUDIO:CORPUS:MEAH:CONCEPTION:Accompagnement Réformes:Files:SUPPORTS:VADE MECUM:illustration pour vdmc:T2A.jpg"/>
          <p:cNvPicPr>
            <a:picLocks noChangeAspect="1" noChangeArrowheads="1"/>
          </p:cNvPicPr>
          <p:nvPr/>
        </p:nvPicPr>
        <p:blipFill>
          <a:blip r:embed="rId3" r:link="rId4" cstate="print"/>
          <a:srcRect/>
          <a:stretch>
            <a:fillRect/>
          </a:stretch>
        </p:blipFill>
        <p:spPr bwMode="auto">
          <a:xfrm>
            <a:off x="4357686" y="4643446"/>
            <a:ext cx="762000" cy="674688"/>
          </a:xfrm>
          <a:prstGeom prst="rect">
            <a:avLst/>
          </a:prstGeom>
          <a:noFill/>
        </p:spPr>
      </p:pic>
      <p:sp>
        <p:nvSpPr>
          <p:cNvPr id="27"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15" name="Espace réservé du numéro de diapositive 14"/>
          <p:cNvSpPr>
            <a:spLocks noGrp="1"/>
          </p:cNvSpPr>
          <p:nvPr>
            <p:ph type="sldNum" sz="quarter" idx="11"/>
          </p:nvPr>
        </p:nvSpPr>
        <p:spPr/>
        <p:txBody>
          <a:bodyPr/>
          <a:lstStyle/>
          <a:p>
            <a:fld id="{B274C4DA-A077-419E-B753-B3B18AD93640}" type="slidenum">
              <a:rPr lang="fr-FR" smtClean="0"/>
              <a:pPr/>
              <a:t>22</a:t>
            </a:fld>
            <a:endParaRPr lang="fr-F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B274C4DA-A077-419E-B753-B3B18AD93640}" type="slidenum">
              <a:rPr lang="fr-FR" smtClean="0"/>
              <a:pPr/>
              <a:t>23</a:t>
            </a:fld>
            <a:endParaRPr lang="fr-FR"/>
          </a:p>
        </p:txBody>
      </p:sp>
      <p:graphicFrame>
        <p:nvGraphicFramePr>
          <p:cNvPr id="3" name="Graphique 2"/>
          <p:cNvGraphicFramePr>
            <a:graphicFrameLocks/>
          </p:cNvGraphicFramePr>
          <p:nvPr>
            <p:extLst>
              <p:ext uri="{D42A27DB-BD31-4B8C-83A1-F6EECF244321}">
                <p14:modId xmlns:p14="http://schemas.microsoft.com/office/powerpoint/2010/main" val="748203029"/>
              </p:ext>
            </p:extLst>
          </p:nvPr>
        </p:nvGraphicFramePr>
        <p:xfrm>
          <a:off x="251519" y="1340768"/>
          <a:ext cx="8463124"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Tree>
    <p:extLst>
      <p:ext uri="{BB962C8B-B14F-4D97-AF65-F5344CB8AC3E}">
        <p14:creationId xmlns:p14="http://schemas.microsoft.com/office/powerpoint/2010/main" val="249551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B274C4DA-A077-419E-B753-B3B18AD93640}" type="slidenum">
              <a:rPr lang="fr-FR" smtClean="0"/>
              <a:pPr/>
              <a:t>24</a:t>
            </a:fld>
            <a:endParaRPr lang="fr-FR"/>
          </a:p>
        </p:txBody>
      </p:sp>
      <p:sp>
        <p:nvSpPr>
          <p:cNvPr id="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6"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8" name="AutoShape 2"/>
          <p:cNvSpPr txBox="1">
            <a:spLocks noChangeArrowheads="1"/>
          </p:cNvSpPr>
          <p:nvPr/>
        </p:nvSpPr>
        <p:spPr>
          <a:xfrm>
            <a:off x="357584" y="173689"/>
            <a:ext cx="3123407" cy="1095071"/>
          </a:xfrm>
          <a:prstGeom prst="rect">
            <a:avLst/>
          </a:prstGeom>
          <a:solidFill>
            <a:srgbClr val="CC0000"/>
          </a:solidFill>
        </p:spPr>
        <p:style>
          <a:lnRef idx="0">
            <a:schemeClr val="accent5"/>
          </a:lnRef>
          <a:fillRef idx="3">
            <a:schemeClr val="accent5"/>
          </a:fillRef>
          <a:effectRef idx="3">
            <a:schemeClr val="accent5"/>
          </a:effectRef>
          <a:fontRef idx="minor">
            <a:schemeClr val="lt1"/>
          </a:fontRef>
        </p:style>
        <p:txBody>
          <a:bodyPr>
            <a:normAutofit fontScale="90000" lnSpcReduction="20000"/>
          </a:bodyPr>
          <a:lstStyle>
            <a:lvl1pPr algn="r" defTabSz="914400" rtl="0" eaLnBrk="1" latinLnBrk="0" hangingPunct="1">
              <a:spcBef>
                <a:spcPct val="0"/>
              </a:spcBef>
              <a:buNone/>
              <a:defRPr sz="2800" kern="120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dirty="0" smtClean="0"/>
              <a:t>STRUCTURE DEPENSES RECETTES</a:t>
            </a:r>
          </a:p>
          <a:p>
            <a:pPr algn="ctr"/>
            <a:r>
              <a:rPr lang="fr-FR" dirty="0" smtClean="0"/>
              <a:t>CHRU BESANCON</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9121918"/>
              </p:ext>
            </p:extLst>
          </p:nvPr>
        </p:nvGraphicFramePr>
        <p:xfrm>
          <a:off x="106224" y="1412776"/>
          <a:ext cx="8502924" cy="5278637"/>
        </p:xfrm>
        <a:graphic>
          <a:graphicData uri="http://schemas.openxmlformats.org/drawingml/2006/table">
            <a:tbl>
              <a:tblPr firstRow="1" firstCol="1" bandRow="1">
                <a:tableStyleId>{5C22544A-7EE6-4342-B048-85BDC9FD1C3A}</a:tableStyleId>
              </a:tblPr>
              <a:tblGrid>
                <a:gridCol w="2986087"/>
                <a:gridCol w="1366024"/>
                <a:gridCol w="1414371"/>
                <a:gridCol w="2736442"/>
              </a:tblGrid>
              <a:tr h="342850">
                <a:tc>
                  <a:txBody>
                    <a:bodyPr/>
                    <a:lstStyle/>
                    <a:p>
                      <a:pPr>
                        <a:lnSpc>
                          <a:spcPct val="107000"/>
                        </a:lnSpc>
                      </a:pPr>
                      <a:endParaRPr lang="fr-FR" sz="1800" dirty="0">
                        <a:effectLst/>
                        <a:latin typeface="Calibri" panose="020F0502020204030204" pitchFamily="34" charset="0"/>
                        <a:cs typeface="Times New Roman" panose="02020603050405020304" pitchFamily="18" charset="0"/>
                      </a:endParaRPr>
                    </a:p>
                  </a:txBody>
                  <a:tcPr marL="26469" marR="26469" marT="0" marB="0" anchor="b"/>
                </a:tc>
                <a:tc>
                  <a:txBody>
                    <a:bodyPr/>
                    <a:lstStyle/>
                    <a:p>
                      <a:pPr algn="ctr">
                        <a:lnSpc>
                          <a:spcPct val="107000"/>
                        </a:lnSpc>
                        <a:spcAft>
                          <a:spcPts val="0"/>
                        </a:spcAft>
                      </a:pPr>
                      <a:r>
                        <a:rPr lang="fr-FR" sz="1800">
                          <a:effectLst/>
                        </a:rPr>
                        <a:t>PREVISIONS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b"/>
                </a:tc>
                <a:tc>
                  <a:txBody>
                    <a:bodyPr/>
                    <a:lstStyle/>
                    <a:p>
                      <a:pPr algn="ctr">
                        <a:lnSpc>
                          <a:spcPct val="107000"/>
                        </a:lnSpc>
                        <a:spcAft>
                          <a:spcPts val="0"/>
                        </a:spcAft>
                      </a:pPr>
                      <a:r>
                        <a:rPr lang="fr-FR" sz="1800">
                          <a:effectLst/>
                        </a:rPr>
                        <a:t>2013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b"/>
                </a:tc>
                <a:tc>
                  <a:txBody>
                    <a:bodyPr/>
                    <a:lstStyle/>
                    <a:p>
                      <a:pPr>
                        <a:lnSpc>
                          <a:spcPct val="107000"/>
                        </a:lnSpc>
                      </a:pPr>
                      <a:endParaRPr lang="fr-FR" sz="1800" dirty="0">
                        <a:effectLst/>
                        <a:latin typeface="Calibri" panose="020F0502020204030204" pitchFamily="34" charset="0"/>
                        <a:cs typeface="Times New Roman" panose="02020603050405020304" pitchFamily="18" charset="0"/>
                      </a:endParaRPr>
                    </a:p>
                  </a:txBody>
                  <a:tcPr marL="26469" marR="26469" marT="0" marB="0" anchor="b"/>
                </a:tc>
              </a:tr>
              <a:tr h="342850">
                <a:tc>
                  <a:txBody>
                    <a:bodyPr/>
                    <a:lstStyle/>
                    <a:p>
                      <a:pPr>
                        <a:lnSpc>
                          <a:spcPct val="107000"/>
                        </a:lnSpc>
                        <a:spcAft>
                          <a:spcPts val="0"/>
                        </a:spcAft>
                      </a:pPr>
                      <a:r>
                        <a:rPr lang="fr-FR" sz="1800" dirty="0">
                          <a:effectLst/>
                        </a:rPr>
                        <a:t>COMPTE DE RESULTAT PREVISIONNEL PRINCIPAL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b"/>
                </a:tc>
                <a:tc>
                  <a:txBody>
                    <a:bodyPr/>
                    <a:lstStyle/>
                    <a:p>
                      <a:pPr algn="ctr">
                        <a:lnSpc>
                          <a:spcPct val="107000"/>
                        </a:lnSpc>
                        <a:spcAft>
                          <a:spcPts val="0"/>
                        </a:spcAft>
                      </a:pPr>
                      <a:r>
                        <a:rPr lang="fr-FR" sz="1800">
                          <a:effectLst/>
                        </a:rPr>
                        <a:t>CHARGES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b"/>
                </a:tc>
                <a:tc>
                  <a:txBody>
                    <a:bodyPr/>
                    <a:lstStyle/>
                    <a:p>
                      <a:pPr algn="ctr">
                        <a:lnSpc>
                          <a:spcPct val="107000"/>
                        </a:lnSpc>
                        <a:spcAft>
                          <a:spcPts val="0"/>
                        </a:spcAft>
                      </a:pPr>
                      <a:r>
                        <a:rPr lang="fr-FR" sz="1800">
                          <a:effectLst/>
                        </a:rPr>
                        <a:t>PRODUITS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b"/>
                </a:tc>
                <a:tc>
                  <a:txBody>
                    <a:bodyPr/>
                    <a:lstStyle/>
                    <a:p>
                      <a:pPr marL="0" algn="l" defTabSz="914400" rtl="0" eaLnBrk="1" latinLnBrk="0" hangingPunct="1">
                        <a:lnSpc>
                          <a:spcPct val="107000"/>
                        </a:lnSpc>
                        <a:spcAft>
                          <a:spcPts val="0"/>
                        </a:spcAft>
                      </a:pPr>
                      <a:endParaRPr lang="fr-FR" sz="1800" b="1" kern="1200" dirty="0">
                        <a:solidFill>
                          <a:schemeClr val="lt1"/>
                        </a:solidFill>
                        <a:effectLst/>
                        <a:latin typeface="+mn-lt"/>
                        <a:ea typeface="+mn-ea"/>
                        <a:cs typeface="+mn-cs"/>
                      </a:endParaRPr>
                    </a:p>
                  </a:txBody>
                  <a:tcPr marL="26469" marR="26469" marT="0" marB="0" anchor="b">
                    <a:solidFill>
                      <a:srgbClr val="92D050"/>
                    </a:solidFill>
                  </a:tcPr>
                </a:tc>
              </a:tr>
              <a:tr h="500811">
                <a:tc>
                  <a:txBody>
                    <a:bodyPr/>
                    <a:lstStyle/>
                    <a:p>
                      <a:pPr>
                        <a:lnSpc>
                          <a:spcPct val="107000"/>
                        </a:lnSpc>
                        <a:spcAft>
                          <a:spcPts val="0"/>
                        </a:spcAft>
                      </a:pPr>
                      <a:r>
                        <a:rPr lang="fr-FR" sz="1800" dirty="0">
                          <a:effectLst/>
                        </a:rPr>
                        <a:t>Titre 1 : Charges de personnel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gn="r">
                        <a:lnSpc>
                          <a:spcPct val="107000"/>
                        </a:lnSpc>
                        <a:spcAft>
                          <a:spcPts val="0"/>
                        </a:spcAft>
                      </a:pPr>
                      <a:r>
                        <a:rPr lang="fr-FR" sz="1800" dirty="0">
                          <a:effectLst/>
                        </a:rPr>
                        <a:t>271 552 </a:t>
                      </a:r>
                      <a:r>
                        <a:rPr lang="fr-FR" sz="1800" dirty="0" smtClean="0">
                          <a:effectLst/>
                        </a:rPr>
                        <a:t>350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gn="r">
                        <a:lnSpc>
                          <a:spcPct val="107000"/>
                        </a:lnSpc>
                        <a:spcAft>
                          <a:spcPts val="0"/>
                        </a:spcAft>
                      </a:pPr>
                      <a:r>
                        <a:rPr lang="fr-FR" sz="1800" dirty="0">
                          <a:effectLst/>
                        </a:rPr>
                        <a:t>354 214 </a:t>
                      </a:r>
                      <a:r>
                        <a:rPr lang="fr-FR" sz="1800" dirty="0" smtClean="0">
                          <a:effectLst/>
                        </a:rPr>
                        <a:t>069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marL="0" algn="l" defTabSz="914400" rtl="0" eaLnBrk="1" latinLnBrk="0" hangingPunct="1">
                        <a:lnSpc>
                          <a:spcPct val="107000"/>
                        </a:lnSpc>
                        <a:spcAft>
                          <a:spcPts val="0"/>
                        </a:spcAft>
                      </a:pPr>
                      <a:r>
                        <a:rPr lang="fr-FR" sz="1600" b="1" kern="1200" dirty="0">
                          <a:solidFill>
                            <a:schemeClr val="lt1"/>
                          </a:solidFill>
                          <a:effectLst/>
                          <a:latin typeface="+mn-lt"/>
                          <a:ea typeface="+mn-ea"/>
                          <a:cs typeface="+mn-cs"/>
                        </a:rPr>
                        <a:t>Titre 1 : Produits versés par l'assurance maladie</a:t>
                      </a:r>
                    </a:p>
                  </a:txBody>
                  <a:tcPr marL="26469" marR="26469" marT="0" marB="0" anchor="ctr">
                    <a:solidFill>
                      <a:srgbClr val="92D050"/>
                    </a:solidFill>
                  </a:tcPr>
                </a:tc>
              </a:tr>
              <a:tr h="500811">
                <a:tc>
                  <a:txBody>
                    <a:bodyPr/>
                    <a:lstStyle/>
                    <a:p>
                      <a:pPr>
                        <a:lnSpc>
                          <a:spcPct val="107000"/>
                        </a:lnSpc>
                        <a:spcAft>
                          <a:spcPts val="0"/>
                        </a:spcAft>
                      </a:pPr>
                      <a:r>
                        <a:rPr lang="fr-FR" sz="1800" dirty="0">
                          <a:effectLst/>
                        </a:rPr>
                        <a:t>Titre 2 : Charges à caractère médical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gn="r">
                        <a:lnSpc>
                          <a:spcPct val="107000"/>
                        </a:lnSpc>
                        <a:spcAft>
                          <a:spcPts val="0"/>
                        </a:spcAft>
                      </a:pPr>
                      <a:r>
                        <a:rPr lang="fr-FR" sz="1800" dirty="0">
                          <a:effectLst/>
                        </a:rPr>
                        <a:t>115 075 </a:t>
                      </a:r>
                      <a:r>
                        <a:rPr lang="fr-FR" sz="1800" dirty="0" smtClean="0">
                          <a:effectLst/>
                        </a:rPr>
                        <a:t>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gn="r">
                        <a:lnSpc>
                          <a:spcPct val="107000"/>
                        </a:lnSpc>
                        <a:spcAft>
                          <a:spcPts val="0"/>
                        </a:spcAft>
                      </a:pPr>
                      <a:r>
                        <a:rPr lang="fr-FR" sz="1800" dirty="0">
                          <a:effectLst/>
                        </a:rPr>
                        <a:t>37 570 </a:t>
                      </a:r>
                      <a:r>
                        <a:rPr lang="fr-FR" sz="1800" dirty="0" smtClean="0">
                          <a:effectLst/>
                        </a:rPr>
                        <a:t>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marL="0" algn="l" defTabSz="914400" rtl="0" eaLnBrk="1" latinLnBrk="0" hangingPunct="1">
                        <a:lnSpc>
                          <a:spcPct val="107000"/>
                        </a:lnSpc>
                        <a:spcAft>
                          <a:spcPts val="0"/>
                        </a:spcAft>
                      </a:pPr>
                      <a:r>
                        <a:rPr lang="fr-FR" sz="1600" b="1" kern="1200" dirty="0">
                          <a:solidFill>
                            <a:schemeClr val="lt1"/>
                          </a:solidFill>
                          <a:effectLst/>
                          <a:latin typeface="+mn-lt"/>
                          <a:ea typeface="+mn-ea"/>
                          <a:cs typeface="+mn-cs"/>
                        </a:rPr>
                        <a:t>Titre 2 : Autres produits de l'activité hospitalière</a:t>
                      </a:r>
                    </a:p>
                  </a:txBody>
                  <a:tcPr marL="26469" marR="26469" marT="0" marB="0" anchor="ctr">
                    <a:solidFill>
                      <a:srgbClr val="92D050"/>
                    </a:solidFill>
                  </a:tcPr>
                </a:tc>
              </a:tr>
              <a:tr h="498811">
                <a:tc>
                  <a:txBody>
                    <a:bodyPr/>
                    <a:lstStyle/>
                    <a:p>
                      <a:pPr>
                        <a:lnSpc>
                          <a:spcPct val="107000"/>
                        </a:lnSpc>
                        <a:spcAft>
                          <a:spcPts val="0"/>
                        </a:spcAft>
                      </a:pPr>
                      <a:r>
                        <a:rPr lang="fr-FR" sz="1800" dirty="0">
                          <a:effectLst/>
                        </a:rPr>
                        <a:t>Titre 3 : Charges à caractère hôtelier &amp; général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gn="r">
                        <a:lnSpc>
                          <a:spcPct val="107000"/>
                        </a:lnSpc>
                        <a:spcAft>
                          <a:spcPts val="0"/>
                        </a:spcAft>
                      </a:pPr>
                      <a:r>
                        <a:rPr lang="fr-FR" sz="1800" dirty="0">
                          <a:effectLst/>
                        </a:rPr>
                        <a:t>36 625 </a:t>
                      </a:r>
                      <a:r>
                        <a:rPr lang="fr-FR" sz="1800" dirty="0" smtClean="0">
                          <a:effectLst/>
                        </a:rPr>
                        <a:t>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gn="r">
                        <a:lnSpc>
                          <a:spcPct val="107000"/>
                        </a:lnSpc>
                        <a:spcAft>
                          <a:spcPts val="0"/>
                        </a:spcAft>
                      </a:pPr>
                      <a:r>
                        <a:rPr lang="fr-FR" sz="1800" dirty="0">
                          <a:effectLst/>
                        </a:rPr>
                        <a:t>69 488 </a:t>
                      </a:r>
                      <a:r>
                        <a:rPr lang="fr-FR" sz="1800" dirty="0" smtClean="0">
                          <a:effectLst/>
                        </a:rPr>
                        <a:t>151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marL="0" algn="l" defTabSz="914400" rtl="0" eaLnBrk="1" latinLnBrk="0" hangingPunct="1">
                        <a:lnSpc>
                          <a:spcPct val="107000"/>
                        </a:lnSpc>
                        <a:spcAft>
                          <a:spcPts val="0"/>
                        </a:spcAft>
                      </a:pPr>
                      <a:r>
                        <a:rPr lang="fr-FR" sz="1600" b="1" kern="1200" dirty="0">
                          <a:solidFill>
                            <a:schemeClr val="lt1"/>
                          </a:solidFill>
                          <a:effectLst/>
                          <a:latin typeface="+mn-lt"/>
                          <a:ea typeface="+mn-ea"/>
                          <a:cs typeface="+mn-cs"/>
                        </a:rPr>
                        <a:t>Titre 3 : Autres produits</a:t>
                      </a:r>
                    </a:p>
                  </a:txBody>
                  <a:tcPr marL="26469" marR="26469" marT="0" marB="0" anchor="ctr">
                    <a:solidFill>
                      <a:srgbClr val="92D050"/>
                    </a:solidFill>
                  </a:tcPr>
                </a:tc>
              </a:tr>
              <a:tr h="500811">
                <a:tc>
                  <a:txBody>
                    <a:bodyPr/>
                    <a:lstStyle/>
                    <a:p>
                      <a:pPr>
                        <a:lnSpc>
                          <a:spcPct val="107000"/>
                        </a:lnSpc>
                        <a:spcAft>
                          <a:spcPts val="0"/>
                        </a:spcAft>
                      </a:pPr>
                      <a:r>
                        <a:rPr lang="fr-FR" sz="1800" dirty="0">
                          <a:effectLst/>
                        </a:rPr>
                        <a:t>Titre 4 : Charges d'amortissements, frais financiers et charges exceptionnelles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gn="r">
                        <a:lnSpc>
                          <a:spcPct val="107000"/>
                        </a:lnSpc>
                        <a:spcAft>
                          <a:spcPts val="0"/>
                        </a:spcAft>
                      </a:pPr>
                      <a:r>
                        <a:rPr lang="fr-FR" sz="1800" dirty="0">
                          <a:effectLst/>
                        </a:rPr>
                        <a:t>38 542 </a:t>
                      </a:r>
                      <a:r>
                        <a:rPr lang="fr-FR" sz="1800" dirty="0" smtClean="0">
                          <a:effectLst/>
                        </a:rPr>
                        <a:t>650,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nSpc>
                          <a:spcPct val="107000"/>
                        </a:lnSpc>
                      </a:pPr>
                      <a:endParaRPr lang="fr-FR" sz="1800" dirty="0">
                        <a:effectLst/>
                        <a:latin typeface="Calibri" panose="020F0502020204030204" pitchFamily="34" charset="0"/>
                        <a:cs typeface="Times New Roman" panose="02020603050405020304" pitchFamily="18" charset="0"/>
                      </a:endParaRPr>
                    </a:p>
                  </a:txBody>
                  <a:tcPr marL="26469" marR="26469" marT="0" marB="0" anchor="ctr"/>
                </a:tc>
                <a:tc>
                  <a:txBody>
                    <a:bodyPr/>
                    <a:lstStyle/>
                    <a:p>
                      <a:pPr marL="0" algn="l" defTabSz="914400" rtl="0" eaLnBrk="1" latinLnBrk="0" hangingPunct="1">
                        <a:lnSpc>
                          <a:spcPct val="107000"/>
                        </a:lnSpc>
                        <a:spcAft>
                          <a:spcPts val="0"/>
                        </a:spcAft>
                      </a:pPr>
                      <a:r>
                        <a:rPr lang="fr-FR" sz="1600" b="1" kern="1200" dirty="0">
                          <a:solidFill>
                            <a:schemeClr val="lt1"/>
                          </a:solidFill>
                          <a:effectLst/>
                          <a:latin typeface="+mn-lt"/>
                          <a:ea typeface="+mn-ea"/>
                          <a:cs typeface="+mn-cs"/>
                        </a:rPr>
                        <a:t> </a:t>
                      </a:r>
                    </a:p>
                  </a:txBody>
                  <a:tcPr marL="26469" marR="26469" marT="0" marB="0" anchor="ctr">
                    <a:solidFill>
                      <a:srgbClr val="92D050"/>
                    </a:solidFill>
                  </a:tcPr>
                </a:tc>
              </a:tr>
              <a:tr h="304986">
                <a:tc>
                  <a:txBody>
                    <a:bodyPr/>
                    <a:lstStyle/>
                    <a:p>
                      <a:pPr algn="r">
                        <a:lnSpc>
                          <a:spcPct val="107000"/>
                        </a:lnSpc>
                        <a:spcAft>
                          <a:spcPts val="0"/>
                        </a:spcAft>
                      </a:pPr>
                      <a:r>
                        <a:rPr lang="fr-FR" sz="1800" dirty="0">
                          <a:effectLst/>
                        </a:rPr>
                        <a:t>TOTAL DES CHARGES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gn="r">
                        <a:lnSpc>
                          <a:spcPct val="107000"/>
                        </a:lnSpc>
                        <a:spcAft>
                          <a:spcPts val="0"/>
                        </a:spcAft>
                      </a:pPr>
                      <a:r>
                        <a:rPr lang="fr-FR" sz="1800" dirty="0">
                          <a:effectLst/>
                        </a:rPr>
                        <a:t>461 795 </a:t>
                      </a:r>
                      <a:r>
                        <a:rPr lang="fr-FR" sz="1800" dirty="0" smtClean="0">
                          <a:effectLst/>
                        </a:rPr>
                        <a:t>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gn="r">
                        <a:lnSpc>
                          <a:spcPct val="107000"/>
                        </a:lnSpc>
                        <a:spcAft>
                          <a:spcPts val="0"/>
                        </a:spcAft>
                      </a:pPr>
                      <a:r>
                        <a:rPr lang="fr-FR" sz="1800" dirty="0">
                          <a:effectLst/>
                        </a:rPr>
                        <a:t>461 272 </a:t>
                      </a:r>
                      <a:r>
                        <a:rPr lang="fr-FR" sz="1800" dirty="0" smtClean="0">
                          <a:effectLst/>
                        </a:rPr>
                        <a:t>220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marL="0" algn="l" defTabSz="914400" rtl="0" eaLnBrk="1" latinLnBrk="0" hangingPunct="1">
                        <a:lnSpc>
                          <a:spcPct val="107000"/>
                        </a:lnSpc>
                        <a:spcAft>
                          <a:spcPts val="0"/>
                        </a:spcAft>
                      </a:pPr>
                      <a:r>
                        <a:rPr lang="fr-FR" sz="1600" b="1" kern="1200" dirty="0">
                          <a:solidFill>
                            <a:schemeClr val="lt1"/>
                          </a:solidFill>
                          <a:effectLst/>
                          <a:latin typeface="+mn-lt"/>
                          <a:ea typeface="+mn-ea"/>
                          <a:cs typeface="+mn-cs"/>
                        </a:rPr>
                        <a:t>TOTAL DES PRODUITS</a:t>
                      </a:r>
                    </a:p>
                  </a:txBody>
                  <a:tcPr marL="26469" marR="26469" marT="0" marB="0" anchor="ctr">
                    <a:solidFill>
                      <a:srgbClr val="92D050"/>
                    </a:solidFill>
                  </a:tcPr>
                </a:tc>
              </a:tr>
              <a:tr h="304986">
                <a:tc>
                  <a:txBody>
                    <a:bodyPr/>
                    <a:lstStyle/>
                    <a:p>
                      <a:pPr algn="ctr">
                        <a:lnSpc>
                          <a:spcPct val="107000"/>
                        </a:lnSpc>
                        <a:spcAft>
                          <a:spcPts val="0"/>
                        </a:spcAft>
                      </a:pPr>
                      <a:r>
                        <a:rPr lang="fr-FR" sz="1800" dirty="0">
                          <a:effectLst/>
                        </a:rPr>
                        <a:t>RESULTAT PREVISIONNEL (EXCEDENT)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gn="r">
                        <a:lnSpc>
                          <a:spcPct val="107000"/>
                        </a:lnSpc>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gn="r">
                        <a:lnSpc>
                          <a:spcPct val="107000"/>
                        </a:lnSpc>
                        <a:spcAft>
                          <a:spcPts val="0"/>
                        </a:spcAft>
                      </a:pPr>
                      <a:r>
                        <a:rPr lang="fr-FR" sz="1800" dirty="0">
                          <a:effectLst/>
                        </a:rPr>
                        <a:t>522 </a:t>
                      </a:r>
                      <a:r>
                        <a:rPr lang="fr-FR" sz="1800" dirty="0" smtClean="0">
                          <a:effectLst/>
                        </a:rPr>
                        <a:t>780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marL="0" algn="l" defTabSz="914400" rtl="0" eaLnBrk="1" latinLnBrk="0" hangingPunct="1">
                        <a:lnSpc>
                          <a:spcPct val="107000"/>
                        </a:lnSpc>
                        <a:spcAft>
                          <a:spcPts val="0"/>
                        </a:spcAft>
                      </a:pPr>
                      <a:r>
                        <a:rPr lang="fr-FR" sz="1600" b="1" kern="1200" dirty="0">
                          <a:solidFill>
                            <a:schemeClr val="lt1"/>
                          </a:solidFill>
                          <a:effectLst/>
                          <a:latin typeface="+mn-lt"/>
                          <a:ea typeface="+mn-ea"/>
                          <a:cs typeface="+mn-cs"/>
                        </a:rPr>
                        <a:t>RESULTAT PREVISIONNEL (DEFICIT)</a:t>
                      </a:r>
                    </a:p>
                  </a:txBody>
                  <a:tcPr marL="26469" marR="26469" marT="0" marB="0" anchor="ctr">
                    <a:solidFill>
                      <a:srgbClr val="92D050"/>
                    </a:solidFill>
                  </a:tcPr>
                </a:tc>
              </a:tr>
              <a:tr h="400689">
                <a:tc>
                  <a:txBody>
                    <a:bodyPr/>
                    <a:lstStyle/>
                    <a:p>
                      <a:pPr>
                        <a:lnSpc>
                          <a:spcPct val="107000"/>
                        </a:lnSpc>
                        <a:spcAft>
                          <a:spcPts val="0"/>
                        </a:spcAft>
                      </a:pPr>
                      <a:r>
                        <a:rPr lang="fr-FR" sz="1800" dirty="0">
                          <a:effectLst/>
                        </a:rPr>
                        <a:t>TOTAL EQUILIBRE DU COMPTE DE RESULTAT PREVISIONNEL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gn="r">
                        <a:lnSpc>
                          <a:spcPct val="107000"/>
                        </a:lnSpc>
                        <a:spcAft>
                          <a:spcPts val="0"/>
                        </a:spcAft>
                      </a:pPr>
                      <a:r>
                        <a:rPr lang="fr-FR" sz="1800" dirty="0">
                          <a:effectLst/>
                        </a:rPr>
                        <a:t>461 795 </a:t>
                      </a:r>
                      <a:r>
                        <a:rPr lang="fr-FR" sz="1800" dirty="0" smtClean="0">
                          <a:effectLst/>
                        </a:rPr>
                        <a:t>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algn="r">
                        <a:lnSpc>
                          <a:spcPct val="107000"/>
                        </a:lnSpc>
                        <a:spcAft>
                          <a:spcPts val="0"/>
                        </a:spcAft>
                      </a:pPr>
                      <a:r>
                        <a:rPr lang="fr-FR" sz="1800" dirty="0">
                          <a:effectLst/>
                        </a:rPr>
                        <a:t>461 795 </a:t>
                      </a:r>
                      <a:r>
                        <a:rPr lang="fr-FR" sz="1800" dirty="0" smtClean="0">
                          <a:effectLst/>
                        </a:rPr>
                        <a:t>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469" marR="26469" marT="0" marB="0" anchor="ctr"/>
                </a:tc>
                <a:tc>
                  <a:txBody>
                    <a:bodyPr/>
                    <a:lstStyle/>
                    <a:p>
                      <a:pPr marL="0" algn="l" defTabSz="914400" rtl="0" eaLnBrk="1" latinLnBrk="0" hangingPunct="1">
                        <a:lnSpc>
                          <a:spcPct val="107000"/>
                        </a:lnSpc>
                        <a:spcAft>
                          <a:spcPts val="0"/>
                        </a:spcAft>
                      </a:pPr>
                      <a:r>
                        <a:rPr lang="fr-FR" sz="1600" b="1" kern="1200" dirty="0">
                          <a:solidFill>
                            <a:schemeClr val="lt1"/>
                          </a:solidFill>
                          <a:effectLst/>
                          <a:latin typeface="+mn-lt"/>
                          <a:ea typeface="+mn-ea"/>
                          <a:cs typeface="+mn-cs"/>
                        </a:rPr>
                        <a:t>TOTAL EQUILIBRE DU COMPTE DE RESULTAT PREVISIONNEL</a:t>
                      </a:r>
                    </a:p>
                  </a:txBody>
                  <a:tcPr marL="26469" marR="26469" marT="0" marB="0" anchor="ctr">
                    <a:solidFill>
                      <a:srgbClr val="92D050"/>
                    </a:solidFill>
                  </a:tcPr>
                </a:tc>
              </a:tr>
            </a:tbl>
          </a:graphicData>
        </a:graphic>
      </p:graphicFrame>
    </p:spTree>
    <p:extLst>
      <p:ext uri="{BB962C8B-B14F-4D97-AF65-F5344CB8AC3E}">
        <p14:creationId xmlns:p14="http://schemas.microsoft.com/office/powerpoint/2010/main" val="838545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p:cNvSpPr>
            <a:spLocks noGrp="1" noChangeArrowheads="1"/>
          </p:cNvSpPr>
          <p:nvPr>
            <p:ph type="title"/>
          </p:nvPr>
        </p:nvSpPr>
        <p:spPr>
          <a:xfrm>
            <a:off x="357584" y="173689"/>
            <a:ext cx="3123407" cy="1095071"/>
          </a:xfrm>
          <a:solidFill>
            <a:srgbClr val="CC0000"/>
          </a:solidFill>
        </p:spPr>
        <p:style>
          <a:lnRef idx="0">
            <a:schemeClr val="accent5"/>
          </a:lnRef>
          <a:fillRef idx="3">
            <a:schemeClr val="accent5"/>
          </a:fillRef>
          <a:effectRef idx="3">
            <a:schemeClr val="accent5"/>
          </a:effectRef>
          <a:fontRef idx="minor">
            <a:schemeClr val="lt1"/>
          </a:fontRef>
        </p:style>
        <p:txBody>
          <a:bodyPr>
            <a:noAutofit/>
          </a:bodyPr>
          <a:lstStyle/>
          <a:p>
            <a:pPr algn="ctr"/>
            <a:r>
              <a:rPr lang="fr-FR" sz="2000" dirty="0" smtClean="0"/>
              <a:t>Les différentes modalités de financement des E.S par l’Assurance Maladie</a:t>
            </a:r>
            <a:endParaRPr lang="fr-FR" sz="2000" dirty="0"/>
          </a:p>
        </p:txBody>
      </p:sp>
      <p:grpSp>
        <p:nvGrpSpPr>
          <p:cNvPr id="98307" name="Group 3"/>
          <p:cNvGrpSpPr>
            <a:grpSpLocks/>
          </p:cNvGrpSpPr>
          <p:nvPr/>
        </p:nvGrpSpPr>
        <p:grpSpPr bwMode="auto">
          <a:xfrm>
            <a:off x="395288" y="1412776"/>
            <a:ext cx="8001000" cy="5184575"/>
            <a:chOff x="249" y="663"/>
            <a:chExt cx="5040" cy="3293"/>
          </a:xfrm>
        </p:grpSpPr>
        <p:sp>
          <p:nvSpPr>
            <p:cNvPr id="98308" name="AutoShape 4"/>
            <p:cNvSpPr>
              <a:spLocks noChangeArrowheads="1"/>
            </p:cNvSpPr>
            <p:nvPr/>
          </p:nvSpPr>
          <p:spPr bwMode="auto">
            <a:xfrm>
              <a:off x="249" y="663"/>
              <a:ext cx="2592" cy="240"/>
            </a:xfrm>
            <a:prstGeom prst="flowChartTerminator">
              <a:avLst/>
            </a:prstGeom>
            <a:solidFill>
              <a:schemeClr val="bg1"/>
            </a:solidFill>
            <a:ln w="9525">
              <a:solidFill>
                <a:srgbClr val="003366"/>
              </a:solidFill>
              <a:miter lim="800000"/>
              <a:headEnd/>
              <a:tailEnd/>
            </a:ln>
            <a:effectLst/>
          </p:spPr>
          <p:txBody>
            <a:bodyPr wrap="none" anchor="ctr"/>
            <a:lstStyle/>
            <a:p>
              <a:pPr algn="ctr" eaLnBrk="0" hangingPunct="0"/>
              <a:r>
                <a:rPr lang="fr-FR" b="1" i="1">
                  <a:latin typeface="Arial Narrow" pitchFamily="34" charset="0"/>
                </a:rPr>
                <a:t>Financements directement liés à l’activité</a:t>
              </a:r>
            </a:p>
          </p:txBody>
        </p:sp>
        <p:sp>
          <p:nvSpPr>
            <p:cNvPr id="98309" name="AutoShape 5"/>
            <p:cNvSpPr>
              <a:spLocks noChangeArrowheads="1"/>
            </p:cNvSpPr>
            <p:nvPr/>
          </p:nvSpPr>
          <p:spPr bwMode="auto">
            <a:xfrm>
              <a:off x="3177" y="1239"/>
              <a:ext cx="2112" cy="240"/>
            </a:xfrm>
            <a:prstGeom prst="flowChartTerminator">
              <a:avLst/>
            </a:prstGeom>
            <a:solidFill>
              <a:schemeClr val="bg1"/>
            </a:solidFill>
            <a:ln w="9525">
              <a:solidFill>
                <a:schemeClr val="tx1"/>
              </a:solidFill>
              <a:miter lim="800000"/>
              <a:headEnd/>
              <a:tailEnd/>
            </a:ln>
            <a:effectLst/>
          </p:spPr>
          <p:txBody>
            <a:bodyPr wrap="none" anchor="ctr"/>
            <a:lstStyle/>
            <a:p>
              <a:pPr algn="ctr" eaLnBrk="0" hangingPunct="0"/>
              <a:r>
                <a:rPr lang="fr-FR" b="1" i="1">
                  <a:latin typeface="Arial Narrow" pitchFamily="34" charset="0"/>
                </a:rPr>
                <a:t>Autres financements (dotations)</a:t>
              </a:r>
            </a:p>
          </p:txBody>
        </p:sp>
        <p:sp>
          <p:nvSpPr>
            <p:cNvPr id="98310" name="Rectangle 6"/>
            <p:cNvSpPr>
              <a:spLocks noChangeArrowheads="1"/>
            </p:cNvSpPr>
            <p:nvPr/>
          </p:nvSpPr>
          <p:spPr bwMode="auto">
            <a:xfrm>
              <a:off x="297" y="1039"/>
              <a:ext cx="2496" cy="1728"/>
            </a:xfrm>
            <a:prstGeom prst="rect">
              <a:avLst/>
            </a:prstGeom>
            <a:solidFill>
              <a:srgbClr val="CCFFFF"/>
            </a:solidFill>
            <a:ln w="28575">
              <a:solidFill>
                <a:schemeClr val="accent2"/>
              </a:solidFill>
              <a:miter lim="800000"/>
              <a:headEnd/>
              <a:tailEnd/>
            </a:ln>
            <a:effectLst/>
          </p:spPr>
          <p:txBody>
            <a:bodyPr wrap="none" anchor="ctr"/>
            <a:lstStyle/>
            <a:p>
              <a:endParaRPr lang="fr-FR"/>
            </a:p>
          </p:txBody>
        </p:sp>
        <p:sp>
          <p:nvSpPr>
            <p:cNvPr id="98311" name="Text Box 7"/>
            <p:cNvSpPr txBox="1">
              <a:spLocks noChangeArrowheads="1"/>
            </p:cNvSpPr>
            <p:nvPr/>
          </p:nvSpPr>
          <p:spPr bwMode="auto">
            <a:xfrm>
              <a:off x="537" y="1343"/>
              <a:ext cx="2016" cy="864"/>
            </a:xfrm>
            <a:prstGeom prst="rect">
              <a:avLst/>
            </a:prstGeom>
            <a:solidFill>
              <a:srgbClr val="6699FF"/>
            </a:solidFill>
            <a:ln w="9525">
              <a:solidFill>
                <a:schemeClr val="accent2"/>
              </a:solidFill>
              <a:miter lim="800000"/>
              <a:headEnd/>
              <a:tailEnd/>
            </a:ln>
          </p:spPr>
          <p:txBody>
            <a:bodyPr/>
            <a:lstStyle/>
            <a:p>
              <a:pPr algn="ctr" eaLnBrk="0" hangingPunct="0"/>
              <a:endParaRPr lang="en-US" sz="2000" b="1">
                <a:solidFill>
                  <a:srgbClr val="FFFF00"/>
                </a:solidFill>
                <a:latin typeface="Arial Narrow" pitchFamily="34" charset="0"/>
              </a:endParaRPr>
            </a:p>
          </p:txBody>
        </p:sp>
        <p:sp>
          <p:nvSpPr>
            <p:cNvPr id="98312" name="Text Box 8"/>
            <p:cNvSpPr txBox="1">
              <a:spLocks noChangeArrowheads="1"/>
            </p:cNvSpPr>
            <p:nvPr/>
          </p:nvSpPr>
          <p:spPr bwMode="auto">
            <a:xfrm>
              <a:off x="393" y="2295"/>
              <a:ext cx="2304" cy="384"/>
            </a:xfrm>
            <a:prstGeom prst="rect">
              <a:avLst/>
            </a:prstGeom>
            <a:solidFill>
              <a:srgbClr val="33CCCC"/>
            </a:solidFill>
            <a:ln w="9525">
              <a:solidFill>
                <a:srgbClr val="008000"/>
              </a:solidFill>
              <a:miter lim="800000"/>
              <a:headEnd/>
              <a:tailEnd/>
            </a:ln>
          </p:spPr>
          <p:txBody>
            <a:bodyPr/>
            <a:lstStyle/>
            <a:p>
              <a:pPr algn="ctr" eaLnBrk="0" hangingPunct="0"/>
              <a:r>
                <a:rPr lang="fr-FR" sz="1500" b="1">
                  <a:latin typeface="Arial Narrow" pitchFamily="34" charset="0"/>
                </a:rPr>
                <a:t>AUTRES PRESTATIONS D’HOSP°</a:t>
              </a:r>
            </a:p>
            <a:p>
              <a:pPr algn="ctr" eaLnBrk="0" hangingPunct="0"/>
              <a:r>
                <a:rPr lang="fr-FR" sz="1400" b="1">
                  <a:latin typeface="Arial Narrow" pitchFamily="34" charset="0"/>
                </a:rPr>
                <a:t>séances, HAD, consultations et actes externes</a:t>
              </a:r>
              <a:r>
                <a:rPr lang="fr-FR" sz="1500" b="1">
                  <a:latin typeface="Arial Narrow" pitchFamily="34" charset="0"/>
                </a:rPr>
                <a:t>...</a:t>
              </a:r>
              <a:endParaRPr lang="fr-FR" b="1">
                <a:solidFill>
                  <a:schemeClr val="bg1"/>
                </a:solidFill>
                <a:latin typeface="Arial Narrow" pitchFamily="34" charset="0"/>
              </a:endParaRPr>
            </a:p>
          </p:txBody>
        </p:sp>
        <p:sp>
          <p:nvSpPr>
            <p:cNvPr id="98313" name="Text Box 9"/>
            <p:cNvSpPr txBox="1">
              <a:spLocks noChangeArrowheads="1"/>
            </p:cNvSpPr>
            <p:nvPr/>
          </p:nvSpPr>
          <p:spPr bwMode="auto">
            <a:xfrm>
              <a:off x="3513" y="1623"/>
              <a:ext cx="1584" cy="1632"/>
            </a:xfrm>
            <a:prstGeom prst="rect">
              <a:avLst/>
            </a:prstGeom>
            <a:solidFill>
              <a:srgbClr val="CC66FF"/>
            </a:solidFill>
            <a:ln w="9525">
              <a:solidFill>
                <a:srgbClr val="CC66FF"/>
              </a:solidFill>
              <a:miter lim="800000"/>
              <a:headEnd/>
              <a:tailEnd/>
            </a:ln>
          </p:spPr>
          <p:txBody>
            <a:bodyPr/>
            <a:lstStyle/>
            <a:p>
              <a:pPr algn="ctr" eaLnBrk="0" hangingPunct="0"/>
              <a:endParaRPr lang="fr-FR" sz="1000" b="1" dirty="0">
                <a:solidFill>
                  <a:srgbClr val="FFFF00"/>
                </a:solidFill>
                <a:latin typeface="Arial Narrow" pitchFamily="34" charset="0"/>
              </a:endParaRPr>
            </a:p>
            <a:p>
              <a:pPr algn="ctr" eaLnBrk="0" hangingPunct="0"/>
              <a:r>
                <a:rPr lang="fr-FR" b="1" dirty="0">
                  <a:solidFill>
                    <a:schemeClr val="bg1"/>
                  </a:solidFill>
                  <a:latin typeface="Arial Narrow" pitchFamily="34" charset="0"/>
                </a:rPr>
                <a:t>MISSIONS D’INTERET GENERAL</a:t>
              </a:r>
            </a:p>
            <a:p>
              <a:pPr algn="ctr" eaLnBrk="0" hangingPunct="0"/>
              <a:r>
                <a:rPr lang="fr-FR" b="1" dirty="0">
                  <a:solidFill>
                    <a:schemeClr val="bg1"/>
                  </a:solidFill>
                  <a:latin typeface="Arial Narrow" pitchFamily="34" charset="0"/>
                </a:rPr>
                <a:t>ET AIDE A LA CONTRACTUALISATION (MIGAC)</a:t>
              </a:r>
            </a:p>
          </p:txBody>
        </p:sp>
        <p:sp>
          <p:nvSpPr>
            <p:cNvPr id="98314" name="Oval 10"/>
            <p:cNvSpPr>
              <a:spLocks noChangeArrowheads="1"/>
            </p:cNvSpPr>
            <p:nvPr/>
          </p:nvSpPr>
          <p:spPr bwMode="auto">
            <a:xfrm>
              <a:off x="633" y="1431"/>
              <a:ext cx="672" cy="672"/>
            </a:xfrm>
            <a:prstGeom prst="ellipse">
              <a:avLst/>
            </a:prstGeom>
            <a:solidFill>
              <a:schemeClr val="bg1"/>
            </a:solidFill>
            <a:ln w="9525">
              <a:solidFill>
                <a:schemeClr val="accent2"/>
              </a:solidFill>
              <a:round/>
              <a:headEnd/>
              <a:tailEnd/>
            </a:ln>
            <a:effectLst/>
          </p:spPr>
          <p:txBody>
            <a:bodyPr wrap="none" anchor="ctr"/>
            <a:lstStyle/>
            <a:p>
              <a:pPr algn="ctr" eaLnBrk="0" hangingPunct="0"/>
              <a:r>
                <a:rPr lang="fr-FR" sz="4000" b="1">
                  <a:solidFill>
                    <a:srgbClr val="3399FF"/>
                  </a:solidFill>
                  <a:latin typeface="Arial Narrow" pitchFamily="34" charset="0"/>
                </a:rPr>
                <a:t>GHS</a:t>
              </a:r>
            </a:p>
          </p:txBody>
        </p:sp>
        <p:sp>
          <p:nvSpPr>
            <p:cNvPr id="98315" name="AutoShape 11"/>
            <p:cNvSpPr>
              <a:spLocks noChangeArrowheads="1"/>
            </p:cNvSpPr>
            <p:nvPr/>
          </p:nvSpPr>
          <p:spPr bwMode="auto">
            <a:xfrm>
              <a:off x="1641" y="1911"/>
              <a:ext cx="768" cy="240"/>
            </a:xfrm>
            <a:prstGeom prst="flowChartAlternateProcess">
              <a:avLst/>
            </a:prstGeom>
            <a:solidFill>
              <a:schemeClr val="bg1"/>
            </a:solidFill>
            <a:ln w="9525">
              <a:solidFill>
                <a:schemeClr val="bg1"/>
              </a:solidFill>
              <a:miter lim="800000"/>
              <a:headEnd/>
              <a:tailEnd/>
            </a:ln>
            <a:effectLst/>
          </p:spPr>
          <p:txBody>
            <a:bodyPr wrap="none" anchor="ctr"/>
            <a:lstStyle/>
            <a:p>
              <a:pPr algn="ctr" eaLnBrk="0" hangingPunct="0"/>
              <a:r>
                <a:rPr lang="fr-FR" sz="1200" b="1">
                  <a:solidFill>
                    <a:srgbClr val="3399FF"/>
                  </a:solidFill>
                  <a:latin typeface="Arial Narrow" pitchFamily="34" charset="0"/>
                </a:rPr>
                <a:t>SUPPLEMENTS</a:t>
              </a:r>
              <a:endParaRPr lang="fr-FR" sz="1400" b="1">
                <a:solidFill>
                  <a:srgbClr val="3399FF"/>
                </a:solidFill>
                <a:latin typeface="Arial Narrow" pitchFamily="34" charset="0"/>
              </a:endParaRPr>
            </a:p>
            <a:p>
              <a:pPr algn="ctr" eaLnBrk="0" hangingPunct="0"/>
              <a:r>
                <a:rPr lang="fr-FR" sz="1000" b="1" i="1">
                  <a:solidFill>
                    <a:srgbClr val="3399FF"/>
                  </a:solidFill>
                  <a:latin typeface="Arial Narrow" pitchFamily="34" charset="0"/>
                </a:rPr>
                <a:t>REA - SI - SC - NN</a:t>
              </a:r>
              <a:endParaRPr lang="fr-FR" sz="1400" b="1">
                <a:solidFill>
                  <a:srgbClr val="3399FF"/>
                </a:solidFill>
                <a:latin typeface="Arial Narrow" pitchFamily="34" charset="0"/>
              </a:endParaRPr>
            </a:p>
          </p:txBody>
        </p:sp>
        <p:sp>
          <p:nvSpPr>
            <p:cNvPr id="98316" name="Line 12"/>
            <p:cNvSpPr>
              <a:spLocks noChangeShapeType="1"/>
            </p:cNvSpPr>
            <p:nvPr/>
          </p:nvSpPr>
          <p:spPr bwMode="auto">
            <a:xfrm flipV="1">
              <a:off x="1305" y="1623"/>
              <a:ext cx="240" cy="96"/>
            </a:xfrm>
            <a:prstGeom prst="line">
              <a:avLst/>
            </a:prstGeom>
            <a:noFill/>
            <a:ln w="28575">
              <a:solidFill>
                <a:schemeClr val="bg1"/>
              </a:solidFill>
              <a:round/>
              <a:headEnd/>
              <a:tailEnd type="oval" w="med" len="med"/>
            </a:ln>
            <a:effectLst/>
          </p:spPr>
          <p:txBody>
            <a:bodyPr wrap="none" anchor="ctr"/>
            <a:lstStyle/>
            <a:p>
              <a:endParaRPr lang="fr-FR"/>
            </a:p>
          </p:txBody>
        </p:sp>
        <p:sp>
          <p:nvSpPr>
            <p:cNvPr id="98317" name="Line 13"/>
            <p:cNvSpPr>
              <a:spLocks noChangeShapeType="1"/>
            </p:cNvSpPr>
            <p:nvPr/>
          </p:nvSpPr>
          <p:spPr bwMode="auto">
            <a:xfrm>
              <a:off x="1209" y="1959"/>
              <a:ext cx="336" cy="96"/>
            </a:xfrm>
            <a:prstGeom prst="line">
              <a:avLst/>
            </a:prstGeom>
            <a:noFill/>
            <a:ln w="28575">
              <a:solidFill>
                <a:schemeClr val="bg1"/>
              </a:solidFill>
              <a:round/>
              <a:headEnd/>
              <a:tailEnd type="oval" w="med" len="med"/>
            </a:ln>
            <a:effectLst/>
          </p:spPr>
          <p:txBody>
            <a:bodyPr wrap="none" anchor="ctr"/>
            <a:lstStyle/>
            <a:p>
              <a:endParaRPr lang="fr-FR"/>
            </a:p>
          </p:txBody>
        </p:sp>
        <p:sp>
          <p:nvSpPr>
            <p:cNvPr id="98318" name="Text Box 14"/>
            <p:cNvSpPr txBox="1">
              <a:spLocks noChangeArrowheads="1"/>
            </p:cNvSpPr>
            <p:nvPr/>
          </p:nvSpPr>
          <p:spPr bwMode="auto">
            <a:xfrm>
              <a:off x="537" y="1047"/>
              <a:ext cx="2016" cy="212"/>
            </a:xfrm>
            <a:prstGeom prst="rect">
              <a:avLst/>
            </a:prstGeom>
            <a:noFill/>
            <a:ln w="9525">
              <a:noFill/>
              <a:miter lim="800000"/>
              <a:headEnd/>
              <a:tailEnd/>
            </a:ln>
            <a:effectLst/>
          </p:spPr>
          <p:txBody>
            <a:bodyPr>
              <a:spAutoFit/>
            </a:bodyPr>
            <a:lstStyle/>
            <a:p>
              <a:pPr algn="ctr" eaLnBrk="0" hangingPunct="0">
                <a:spcBef>
                  <a:spcPct val="50000"/>
                </a:spcBef>
              </a:pPr>
              <a:r>
                <a:rPr lang="fr-FR" sz="1600" b="1">
                  <a:latin typeface="Arial Narrow" pitchFamily="34" charset="0"/>
                </a:rPr>
                <a:t>PRESTATIONS D’HOSPITALISATION</a:t>
              </a:r>
              <a:endParaRPr lang="fr-FR" sz="1400">
                <a:latin typeface="Arial Narrow" pitchFamily="34" charset="0"/>
              </a:endParaRPr>
            </a:p>
          </p:txBody>
        </p:sp>
        <p:sp>
          <p:nvSpPr>
            <p:cNvPr id="98319" name="Oval 15"/>
            <p:cNvSpPr>
              <a:spLocks noChangeArrowheads="1"/>
            </p:cNvSpPr>
            <p:nvPr/>
          </p:nvSpPr>
          <p:spPr bwMode="auto">
            <a:xfrm>
              <a:off x="3609" y="2583"/>
              <a:ext cx="672" cy="624"/>
            </a:xfrm>
            <a:prstGeom prst="ellipse">
              <a:avLst/>
            </a:prstGeom>
            <a:solidFill>
              <a:srgbClr val="CC0000"/>
            </a:solidFill>
            <a:ln w="9525">
              <a:solidFill>
                <a:schemeClr val="tx1"/>
              </a:solidFill>
              <a:round/>
              <a:headEnd/>
              <a:tailEnd/>
            </a:ln>
            <a:effectLst/>
          </p:spPr>
          <p:txBody>
            <a:bodyPr wrap="none" anchor="ctr"/>
            <a:lstStyle/>
            <a:p>
              <a:pPr algn="ctr" eaLnBrk="0" hangingPunct="0"/>
              <a:r>
                <a:rPr lang="fr-FR" sz="2800" b="1">
                  <a:solidFill>
                    <a:schemeClr val="bg1"/>
                  </a:solidFill>
                  <a:latin typeface="Arial Narrow" pitchFamily="34" charset="0"/>
                </a:rPr>
                <a:t>MIG</a:t>
              </a:r>
            </a:p>
          </p:txBody>
        </p:sp>
        <p:sp>
          <p:nvSpPr>
            <p:cNvPr id="98320" name="Text Box 16"/>
            <p:cNvSpPr txBox="1">
              <a:spLocks noChangeArrowheads="1"/>
            </p:cNvSpPr>
            <p:nvPr/>
          </p:nvSpPr>
          <p:spPr bwMode="auto">
            <a:xfrm>
              <a:off x="4521" y="2727"/>
              <a:ext cx="432" cy="333"/>
            </a:xfrm>
            <a:prstGeom prst="rect">
              <a:avLst/>
            </a:prstGeom>
            <a:solidFill>
              <a:srgbClr val="FF6600"/>
            </a:solidFill>
            <a:ln w="9525">
              <a:solidFill>
                <a:schemeClr val="tx1"/>
              </a:solidFill>
              <a:miter lim="800000"/>
              <a:headEnd/>
              <a:tailEnd/>
            </a:ln>
            <a:effectLst/>
          </p:spPr>
          <p:txBody>
            <a:bodyPr wrap="none" anchor="ctr"/>
            <a:lstStyle/>
            <a:p>
              <a:pPr algn="ctr" eaLnBrk="0" hangingPunct="0">
                <a:spcBef>
                  <a:spcPct val="50000"/>
                </a:spcBef>
              </a:pPr>
              <a:r>
                <a:rPr lang="fr-FR" sz="2800" b="1">
                  <a:solidFill>
                    <a:schemeClr val="bg1"/>
                  </a:solidFill>
                  <a:latin typeface="Arial Narrow" pitchFamily="34" charset="0"/>
                </a:rPr>
                <a:t>AC</a:t>
              </a:r>
              <a:endParaRPr lang="fr-FR" sz="2400">
                <a:solidFill>
                  <a:schemeClr val="bg1"/>
                </a:solidFill>
                <a:latin typeface="Arial Narrow" pitchFamily="34" charset="0"/>
              </a:endParaRPr>
            </a:p>
          </p:txBody>
        </p:sp>
        <p:sp>
          <p:nvSpPr>
            <p:cNvPr id="98321" name="AutoShape 17"/>
            <p:cNvSpPr>
              <a:spLocks noChangeArrowheads="1"/>
            </p:cNvSpPr>
            <p:nvPr/>
          </p:nvSpPr>
          <p:spPr bwMode="auto">
            <a:xfrm>
              <a:off x="2265" y="3303"/>
              <a:ext cx="1680" cy="240"/>
            </a:xfrm>
            <a:prstGeom prst="flowChartTerminator">
              <a:avLst/>
            </a:prstGeom>
            <a:solidFill>
              <a:schemeClr val="bg1"/>
            </a:solidFill>
            <a:ln w="9525">
              <a:solidFill>
                <a:srgbClr val="003366"/>
              </a:solidFill>
              <a:miter lim="800000"/>
              <a:headEnd/>
              <a:tailEnd/>
            </a:ln>
            <a:effectLst/>
          </p:spPr>
          <p:txBody>
            <a:bodyPr wrap="none" anchor="ctr"/>
            <a:lstStyle/>
            <a:p>
              <a:pPr algn="ctr" eaLnBrk="0" hangingPunct="0"/>
              <a:r>
                <a:rPr lang="fr-FR" b="1" i="1">
                  <a:latin typeface="Arial Narrow" pitchFamily="34" charset="0"/>
                </a:rPr>
                <a:t>Financements mixtes</a:t>
              </a:r>
            </a:p>
          </p:txBody>
        </p:sp>
        <p:sp>
          <p:nvSpPr>
            <p:cNvPr id="98322" name="AutoShape 18"/>
            <p:cNvSpPr>
              <a:spLocks noChangeArrowheads="1"/>
            </p:cNvSpPr>
            <p:nvPr/>
          </p:nvSpPr>
          <p:spPr bwMode="auto">
            <a:xfrm>
              <a:off x="1641" y="1383"/>
              <a:ext cx="768" cy="480"/>
            </a:xfrm>
            <a:prstGeom prst="flowChartAlternateProcess">
              <a:avLst/>
            </a:prstGeom>
            <a:solidFill>
              <a:schemeClr val="bg1"/>
            </a:solidFill>
            <a:ln w="9525">
              <a:solidFill>
                <a:schemeClr val="bg1"/>
              </a:solidFill>
              <a:miter lim="800000"/>
              <a:headEnd/>
              <a:tailEnd/>
            </a:ln>
            <a:effectLst/>
          </p:spPr>
          <p:txBody>
            <a:bodyPr wrap="none" anchor="ctr"/>
            <a:lstStyle/>
            <a:p>
              <a:pPr algn="ctr" eaLnBrk="0" hangingPunct="0"/>
              <a:r>
                <a:rPr lang="fr-FR" sz="1200" b="1">
                  <a:solidFill>
                    <a:srgbClr val="3399FF"/>
                  </a:solidFill>
                  <a:latin typeface="Arial Narrow" pitchFamily="34" charset="0"/>
                </a:rPr>
                <a:t>SEJOURS</a:t>
              </a:r>
            </a:p>
            <a:p>
              <a:pPr algn="ctr" eaLnBrk="0" hangingPunct="0"/>
              <a:r>
                <a:rPr lang="fr-FR" sz="1200" b="1">
                  <a:solidFill>
                    <a:srgbClr val="3399FF"/>
                  </a:solidFill>
                  <a:latin typeface="Arial Narrow" pitchFamily="34" charset="0"/>
                </a:rPr>
                <a:t>EXTREMES</a:t>
              </a:r>
            </a:p>
            <a:p>
              <a:pPr algn="ctr" eaLnBrk="0" hangingPunct="0"/>
              <a:r>
                <a:rPr lang="fr-FR" sz="1200" b="1">
                  <a:solidFill>
                    <a:srgbClr val="3399FF"/>
                  </a:solidFill>
                  <a:latin typeface="Arial Narrow" pitchFamily="34" charset="0"/>
                </a:rPr>
                <a:t>EN DUREE</a:t>
              </a:r>
            </a:p>
            <a:p>
              <a:pPr algn="ctr" eaLnBrk="0" hangingPunct="0"/>
              <a:r>
                <a:rPr lang="fr-FR" sz="1000" b="1" i="1">
                  <a:solidFill>
                    <a:srgbClr val="3399FF"/>
                  </a:solidFill>
                  <a:latin typeface="Arial Narrow" pitchFamily="34" charset="0"/>
                </a:rPr>
                <a:t>HAUT - BAS</a:t>
              </a:r>
              <a:endParaRPr lang="fr-FR" sz="1200" b="1">
                <a:solidFill>
                  <a:srgbClr val="3399FF"/>
                </a:solidFill>
                <a:latin typeface="Arial Narrow" pitchFamily="34" charset="0"/>
              </a:endParaRPr>
            </a:p>
          </p:txBody>
        </p:sp>
        <p:sp>
          <p:nvSpPr>
            <p:cNvPr id="98323" name="Text Box 19"/>
            <p:cNvSpPr txBox="1">
              <a:spLocks noChangeArrowheads="1"/>
            </p:cNvSpPr>
            <p:nvPr/>
          </p:nvSpPr>
          <p:spPr bwMode="auto">
            <a:xfrm>
              <a:off x="593" y="2799"/>
              <a:ext cx="1920" cy="480"/>
            </a:xfrm>
            <a:prstGeom prst="rect">
              <a:avLst/>
            </a:prstGeom>
            <a:solidFill>
              <a:srgbClr val="04B63F"/>
            </a:solidFill>
            <a:ln w="9525">
              <a:solidFill>
                <a:srgbClr val="005782"/>
              </a:solidFill>
              <a:miter lim="800000"/>
              <a:headEnd/>
              <a:tailEnd/>
            </a:ln>
          </p:spPr>
          <p:txBody>
            <a:bodyPr/>
            <a:lstStyle/>
            <a:p>
              <a:pPr algn="ctr" eaLnBrk="0" hangingPunct="0"/>
              <a:endParaRPr lang="fr-FR" sz="300" b="1">
                <a:solidFill>
                  <a:srgbClr val="FFFF00"/>
                </a:solidFill>
                <a:latin typeface="Arial Narrow" pitchFamily="34" charset="0"/>
              </a:endParaRPr>
            </a:p>
            <a:p>
              <a:pPr algn="ctr" eaLnBrk="0" hangingPunct="0"/>
              <a:r>
                <a:rPr lang="fr-FR" sz="1600" b="1">
                  <a:latin typeface="Arial Narrow" pitchFamily="34" charset="0"/>
                </a:rPr>
                <a:t>PAIEMENTS EN SUS (DES GHS)</a:t>
              </a:r>
              <a:endParaRPr lang="fr-FR" b="1">
                <a:solidFill>
                  <a:srgbClr val="FFFF00"/>
                </a:solidFill>
                <a:latin typeface="Arial Narrow" pitchFamily="34" charset="0"/>
              </a:endParaRPr>
            </a:p>
          </p:txBody>
        </p:sp>
        <p:sp>
          <p:nvSpPr>
            <p:cNvPr id="98324" name="Text Box 20"/>
            <p:cNvSpPr txBox="1">
              <a:spLocks noChangeArrowheads="1"/>
            </p:cNvSpPr>
            <p:nvPr/>
          </p:nvSpPr>
          <p:spPr bwMode="auto">
            <a:xfrm>
              <a:off x="681" y="2999"/>
              <a:ext cx="768" cy="271"/>
            </a:xfrm>
            <a:prstGeom prst="rect">
              <a:avLst/>
            </a:prstGeom>
            <a:solidFill>
              <a:schemeClr val="bg1"/>
            </a:solidFill>
            <a:ln w="9525">
              <a:noFill/>
              <a:miter lim="800000"/>
              <a:headEnd/>
              <a:tailEnd/>
            </a:ln>
            <a:effectLst/>
          </p:spPr>
          <p:txBody>
            <a:bodyPr>
              <a:spAutoFit/>
            </a:bodyPr>
            <a:lstStyle/>
            <a:p>
              <a:pPr algn="ctr" eaLnBrk="0" hangingPunct="0">
                <a:lnSpc>
                  <a:spcPct val="60000"/>
                </a:lnSpc>
                <a:spcBef>
                  <a:spcPct val="50000"/>
                </a:spcBef>
              </a:pPr>
              <a:r>
                <a:rPr lang="fr-FR" sz="1300" b="1" dirty="0">
                  <a:solidFill>
                    <a:srgbClr val="04B63F"/>
                  </a:solidFill>
                  <a:latin typeface="Arial Narrow" pitchFamily="34" charset="0"/>
                </a:rPr>
                <a:t>MEDICAMENTS</a:t>
              </a:r>
            </a:p>
            <a:p>
              <a:pPr algn="ctr" eaLnBrk="0" hangingPunct="0">
                <a:lnSpc>
                  <a:spcPct val="60000"/>
                </a:lnSpc>
                <a:spcBef>
                  <a:spcPct val="50000"/>
                </a:spcBef>
              </a:pPr>
              <a:r>
                <a:rPr lang="fr-FR" sz="1300" b="1" dirty="0">
                  <a:solidFill>
                    <a:srgbClr val="04B63F"/>
                  </a:solidFill>
                  <a:latin typeface="Arial Narrow" pitchFamily="34" charset="0"/>
                </a:rPr>
                <a:t>ONEREUX</a:t>
              </a:r>
            </a:p>
          </p:txBody>
        </p:sp>
        <p:sp>
          <p:nvSpPr>
            <p:cNvPr id="98325" name="Text Box 21"/>
            <p:cNvSpPr txBox="1">
              <a:spLocks noChangeArrowheads="1"/>
            </p:cNvSpPr>
            <p:nvPr/>
          </p:nvSpPr>
          <p:spPr bwMode="auto">
            <a:xfrm>
              <a:off x="1641" y="2999"/>
              <a:ext cx="816" cy="271"/>
            </a:xfrm>
            <a:prstGeom prst="rect">
              <a:avLst/>
            </a:prstGeom>
            <a:solidFill>
              <a:schemeClr val="bg1"/>
            </a:solidFill>
            <a:ln w="9525">
              <a:noFill/>
              <a:miter lim="800000"/>
              <a:headEnd/>
              <a:tailEnd/>
            </a:ln>
            <a:effectLst/>
          </p:spPr>
          <p:txBody>
            <a:bodyPr>
              <a:spAutoFit/>
            </a:bodyPr>
            <a:lstStyle/>
            <a:p>
              <a:pPr algn="ctr" eaLnBrk="0" hangingPunct="0">
                <a:lnSpc>
                  <a:spcPct val="60000"/>
                </a:lnSpc>
                <a:spcBef>
                  <a:spcPct val="50000"/>
                </a:spcBef>
              </a:pPr>
              <a:r>
                <a:rPr lang="fr-FR" sz="1300" b="1">
                  <a:solidFill>
                    <a:srgbClr val="04B63F"/>
                  </a:solidFill>
                  <a:latin typeface="Arial Narrow" pitchFamily="34" charset="0"/>
                </a:rPr>
                <a:t>DISPOSITIFS</a:t>
              </a:r>
            </a:p>
            <a:p>
              <a:pPr algn="ctr" eaLnBrk="0" hangingPunct="0">
                <a:lnSpc>
                  <a:spcPct val="60000"/>
                </a:lnSpc>
                <a:spcBef>
                  <a:spcPct val="50000"/>
                </a:spcBef>
              </a:pPr>
              <a:r>
                <a:rPr lang="fr-FR" sz="1300" b="1">
                  <a:solidFill>
                    <a:srgbClr val="04B63F"/>
                  </a:solidFill>
                  <a:latin typeface="Arial Narrow" pitchFamily="34" charset="0"/>
                </a:rPr>
                <a:t>MEDICAUX</a:t>
              </a:r>
              <a:endParaRPr lang="fr-FR" sz="1300">
                <a:solidFill>
                  <a:srgbClr val="04B63F"/>
                </a:solidFill>
                <a:latin typeface="Arial Narrow" pitchFamily="34" charset="0"/>
              </a:endParaRPr>
            </a:p>
          </p:txBody>
        </p:sp>
        <p:sp>
          <p:nvSpPr>
            <p:cNvPr id="98326" name="Text Box 22"/>
            <p:cNvSpPr txBox="1">
              <a:spLocks noChangeArrowheads="1"/>
            </p:cNvSpPr>
            <p:nvPr/>
          </p:nvSpPr>
          <p:spPr bwMode="auto">
            <a:xfrm>
              <a:off x="2200" y="3612"/>
              <a:ext cx="2064" cy="344"/>
            </a:xfrm>
            <a:prstGeom prst="rect">
              <a:avLst/>
            </a:prstGeom>
            <a:solidFill>
              <a:srgbClr val="FF6600"/>
            </a:solidFill>
            <a:ln w="9525">
              <a:solidFill>
                <a:schemeClr val="tx1"/>
              </a:solidFill>
              <a:miter lim="800000"/>
              <a:headEnd/>
              <a:tailEnd/>
            </a:ln>
          </p:spPr>
          <p:txBody>
            <a:bodyPr/>
            <a:lstStyle/>
            <a:p>
              <a:pPr algn="ctr" eaLnBrk="0" hangingPunct="0"/>
              <a:r>
                <a:rPr lang="fr-FR" sz="1600" b="1" dirty="0">
                  <a:latin typeface="Arial Narrow" pitchFamily="34" charset="0"/>
                </a:rPr>
                <a:t>FORFAITS ANNUELS</a:t>
              </a:r>
              <a:endParaRPr lang="fr-FR" b="1" dirty="0">
                <a:latin typeface="Arial Narrow" pitchFamily="34" charset="0"/>
              </a:endParaRPr>
            </a:p>
          </p:txBody>
        </p:sp>
        <p:sp>
          <p:nvSpPr>
            <p:cNvPr id="98327" name="Rectangle 23"/>
            <p:cNvSpPr>
              <a:spLocks noChangeArrowheads="1"/>
            </p:cNvSpPr>
            <p:nvPr/>
          </p:nvSpPr>
          <p:spPr bwMode="auto">
            <a:xfrm>
              <a:off x="2245" y="3838"/>
              <a:ext cx="624" cy="96"/>
            </a:xfrm>
            <a:prstGeom prst="rect">
              <a:avLst/>
            </a:prstGeom>
            <a:solidFill>
              <a:srgbClr val="FF9933"/>
            </a:solidFill>
            <a:ln w="9525">
              <a:solidFill>
                <a:schemeClr val="bg1"/>
              </a:solidFill>
              <a:miter lim="800000"/>
              <a:headEnd/>
              <a:tailEnd/>
            </a:ln>
            <a:effectLst/>
          </p:spPr>
          <p:txBody>
            <a:bodyPr wrap="none" anchor="ctr"/>
            <a:lstStyle/>
            <a:p>
              <a:pPr algn="ctr" eaLnBrk="0" hangingPunct="0"/>
              <a:r>
                <a:rPr lang="fr-FR" sz="1400" b="1">
                  <a:latin typeface="Arial Narrow" pitchFamily="34" charset="0"/>
                </a:rPr>
                <a:t>FAU</a:t>
              </a:r>
            </a:p>
          </p:txBody>
        </p:sp>
        <p:sp>
          <p:nvSpPr>
            <p:cNvPr id="98328" name="Rectangle 24"/>
            <p:cNvSpPr>
              <a:spLocks noChangeArrowheads="1"/>
            </p:cNvSpPr>
            <p:nvPr/>
          </p:nvSpPr>
          <p:spPr bwMode="auto">
            <a:xfrm>
              <a:off x="2925" y="3838"/>
              <a:ext cx="624" cy="96"/>
            </a:xfrm>
            <a:prstGeom prst="rect">
              <a:avLst/>
            </a:prstGeom>
            <a:solidFill>
              <a:srgbClr val="FF9933"/>
            </a:solidFill>
            <a:ln w="9525">
              <a:solidFill>
                <a:schemeClr val="bg1"/>
              </a:solidFill>
              <a:miter lim="800000"/>
              <a:headEnd/>
              <a:tailEnd/>
            </a:ln>
            <a:effectLst/>
          </p:spPr>
          <p:txBody>
            <a:bodyPr wrap="none" anchor="ctr"/>
            <a:lstStyle/>
            <a:p>
              <a:pPr algn="ctr" eaLnBrk="0" hangingPunct="0"/>
              <a:r>
                <a:rPr lang="fr-FR" sz="1400" b="1">
                  <a:latin typeface="Arial Narrow" pitchFamily="34" charset="0"/>
                </a:rPr>
                <a:t>CPO</a:t>
              </a:r>
            </a:p>
          </p:txBody>
        </p:sp>
        <p:sp>
          <p:nvSpPr>
            <p:cNvPr id="98329" name="Rectangle 25"/>
            <p:cNvSpPr>
              <a:spLocks noChangeArrowheads="1"/>
            </p:cNvSpPr>
            <p:nvPr/>
          </p:nvSpPr>
          <p:spPr bwMode="auto">
            <a:xfrm>
              <a:off x="3606" y="3838"/>
              <a:ext cx="624" cy="96"/>
            </a:xfrm>
            <a:prstGeom prst="rect">
              <a:avLst/>
            </a:prstGeom>
            <a:solidFill>
              <a:srgbClr val="FF9933"/>
            </a:solidFill>
            <a:ln w="9525">
              <a:solidFill>
                <a:schemeClr val="bg1"/>
              </a:solidFill>
              <a:miter lim="800000"/>
              <a:headEnd/>
              <a:tailEnd/>
            </a:ln>
            <a:effectLst/>
          </p:spPr>
          <p:txBody>
            <a:bodyPr wrap="none" anchor="ctr"/>
            <a:lstStyle/>
            <a:p>
              <a:pPr algn="ctr" eaLnBrk="0" hangingPunct="0"/>
              <a:r>
                <a:rPr lang="fr-FR" sz="1400" b="1">
                  <a:latin typeface="Arial Narrow" pitchFamily="34" charset="0"/>
                </a:rPr>
                <a:t>FAG</a:t>
              </a:r>
            </a:p>
          </p:txBody>
        </p:sp>
      </p:grpSp>
      <p:sp>
        <p:nvSpPr>
          <p:cNvPr id="28"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29"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Tree>
    <p:extLst>
      <p:ext uri="{BB962C8B-B14F-4D97-AF65-F5344CB8AC3E}">
        <p14:creationId xmlns:p14="http://schemas.microsoft.com/office/powerpoint/2010/main" val="156019264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3057421188"/>
              </p:ext>
            </p:extLst>
          </p:nvPr>
        </p:nvGraphicFramePr>
        <p:xfrm>
          <a:off x="204814" y="2832784"/>
          <a:ext cx="8535131" cy="3561690"/>
        </p:xfrm>
        <a:graphic>
          <a:graphicData uri="http://schemas.openxmlformats.org/drawingml/2006/table">
            <a:tbl>
              <a:tblPr>
                <a:tableStyleId>{5C22544A-7EE6-4342-B048-85BDC9FD1C3A}</a:tableStyleId>
              </a:tblPr>
              <a:tblGrid>
                <a:gridCol w="864096"/>
                <a:gridCol w="3259454"/>
                <a:gridCol w="1728192"/>
                <a:gridCol w="1728192"/>
                <a:gridCol w="955197"/>
              </a:tblGrid>
              <a:tr h="227107">
                <a:tc>
                  <a:txBody>
                    <a:bodyPr/>
                    <a:lstStyle/>
                    <a:p>
                      <a:pPr algn="ctr" fontAlgn="ctr"/>
                      <a:r>
                        <a:rPr lang="fr-FR" sz="1600" u="none" strike="noStrike" dirty="0">
                          <a:effectLst/>
                        </a:rPr>
                        <a:t>Compte </a:t>
                      </a:r>
                      <a:endParaRPr lang="fr-FR" sz="1600" b="0" i="0" u="none" strike="noStrike" dirty="0">
                        <a:solidFill>
                          <a:srgbClr val="000000"/>
                        </a:solidFill>
                        <a:effectLst/>
                        <a:latin typeface="Calibri"/>
                      </a:endParaRPr>
                    </a:p>
                  </a:txBody>
                  <a:tcPr marL="5925" marR="5925" marT="5925" marB="0" anchor="ctr"/>
                </a:tc>
                <a:tc>
                  <a:txBody>
                    <a:bodyPr/>
                    <a:lstStyle/>
                    <a:p>
                      <a:pPr algn="ctr" fontAlgn="ctr"/>
                      <a:r>
                        <a:rPr lang="fr-FR" sz="1600" u="none" strike="noStrike">
                          <a:effectLst/>
                        </a:rPr>
                        <a:t>Libellé</a:t>
                      </a:r>
                      <a:endParaRPr lang="fr-FR" sz="1600" b="0" i="0" u="none" strike="noStrike">
                        <a:solidFill>
                          <a:srgbClr val="000000"/>
                        </a:solidFill>
                        <a:effectLst/>
                        <a:latin typeface="Calibri"/>
                      </a:endParaRPr>
                    </a:p>
                  </a:txBody>
                  <a:tcPr marL="5925" marR="5925" marT="5925" marB="0" anchor="ctr"/>
                </a:tc>
                <a:tc>
                  <a:txBody>
                    <a:bodyPr/>
                    <a:lstStyle/>
                    <a:p>
                      <a:pPr algn="ctr" fontAlgn="ctr"/>
                      <a:r>
                        <a:rPr lang="fr-FR" sz="1600" u="none" strike="noStrike">
                          <a:effectLst/>
                        </a:rPr>
                        <a:t>CF 2010</a:t>
                      </a:r>
                      <a:endParaRPr lang="fr-FR" sz="1600" b="0" i="0" u="none" strike="noStrike">
                        <a:solidFill>
                          <a:srgbClr val="000000"/>
                        </a:solidFill>
                        <a:effectLst/>
                        <a:latin typeface="Calibri"/>
                      </a:endParaRPr>
                    </a:p>
                  </a:txBody>
                  <a:tcPr marL="5925" marR="5925" marT="5925" marB="0" anchor="ctr"/>
                </a:tc>
                <a:tc>
                  <a:txBody>
                    <a:bodyPr/>
                    <a:lstStyle/>
                    <a:p>
                      <a:pPr algn="ctr" fontAlgn="ctr"/>
                      <a:r>
                        <a:rPr lang="fr-FR" sz="1600" u="none" strike="noStrike">
                          <a:effectLst/>
                        </a:rPr>
                        <a:t>CF 2011</a:t>
                      </a:r>
                      <a:endParaRPr lang="fr-FR" sz="1600" b="0" i="0" u="none" strike="noStrike">
                        <a:solidFill>
                          <a:srgbClr val="000000"/>
                        </a:solidFill>
                        <a:effectLst/>
                        <a:latin typeface="Calibri"/>
                      </a:endParaRPr>
                    </a:p>
                  </a:txBody>
                  <a:tcPr marL="5925" marR="5925" marT="59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a:endParaRPr>
                    </a:p>
                  </a:txBody>
                  <a:tcPr marL="5925" marR="5925" marT="5925" marB="0" anchor="ctr"/>
                </a:tc>
              </a:tr>
              <a:tr h="0">
                <a:tc>
                  <a:txBody>
                    <a:bodyPr/>
                    <a:lstStyle/>
                    <a:p>
                      <a:pPr algn="l" fontAlgn="ctr"/>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ctr"/>
                </a:tc>
                <a:tc>
                  <a:txBody>
                    <a:bodyPr/>
                    <a:lstStyle/>
                    <a:p>
                      <a:pPr algn="l" fontAlgn="ctr"/>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ctr"/>
                </a:tc>
                <a:tc>
                  <a:txBody>
                    <a:bodyPr/>
                    <a:lstStyle/>
                    <a:p>
                      <a:pPr algn="l" fontAlgn="ctr"/>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ctr"/>
                </a:tc>
                <a:tc>
                  <a:txBody>
                    <a:bodyPr/>
                    <a:lstStyle/>
                    <a:p>
                      <a:pPr algn="l" fontAlgn="ctr"/>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ctr"/>
                </a:tc>
                <a:tc>
                  <a:txBody>
                    <a:bodyPr/>
                    <a:lstStyle/>
                    <a:p>
                      <a:pPr algn="l" fontAlgn="ctr"/>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ctr"/>
                </a:tc>
              </a:tr>
              <a:tr h="270462">
                <a:tc>
                  <a:txBody>
                    <a:bodyPr/>
                    <a:lstStyle/>
                    <a:p>
                      <a:pPr algn="r" fontAlgn="ctr"/>
                      <a:r>
                        <a:rPr lang="fr-FR" sz="1600" u="none" strike="noStrike">
                          <a:effectLst/>
                        </a:rPr>
                        <a:t>73111</a:t>
                      </a:r>
                      <a:endParaRPr lang="fr-FR" sz="1600" b="0" i="0" u="none" strike="noStrike">
                        <a:solidFill>
                          <a:srgbClr val="000000"/>
                        </a:solidFill>
                        <a:effectLst/>
                        <a:latin typeface="Calibri"/>
                      </a:endParaRPr>
                    </a:p>
                  </a:txBody>
                  <a:tcPr marL="5925" marR="5925" marT="5925" marB="0" anchor="ctr"/>
                </a:tc>
                <a:tc>
                  <a:txBody>
                    <a:bodyPr/>
                    <a:lstStyle/>
                    <a:p>
                      <a:pPr algn="l" fontAlgn="ctr"/>
                      <a:r>
                        <a:rPr lang="fr-FR" sz="1600" u="none" strike="noStrike" dirty="0">
                          <a:effectLst/>
                        </a:rPr>
                        <a:t>T2A - GHS - DIALYSE - IVG - PO</a:t>
                      </a:r>
                      <a:endParaRPr lang="fr-FR" sz="1600" b="0" i="0" u="none" strike="noStrike" dirty="0">
                        <a:solidFill>
                          <a:srgbClr val="000000"/>
                        </a:solidFill>
                        <a:effectLst/>
                        <a:latin typeface="Calibri"/>
                      </a:endParaRPr>
                    </a:p>
                  </a:txBody>
                  <a:tcPr marL="5925" marR="5925" marT="5925" marB="0" anchor="ctr"/>
                </a:tc>
                <a:tc>
                  <a:txBody>
                    <a:bodyPr/>
                    <a:lstStyle/>
                    <a:p>
                      <a:pPr algn="r" fontAlgn="ctr"/>
                      <a:r>
                        <a:rPr lang="fr-FR" sz="1600" u="none" strike="noStrike">
                          <a:effectLst/>
                        </a:rPr>
                        <a:t>201 458 178,06</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800" b="1" u="none" strike="noStrike" dirty="0">
                          <a:solidFill>
                            <a:schemeClr val="accent4">
                              <a:lumMod val="75000"/>
                            </a:schemeClr>
                          </a:solidFill>
                          <a:effectLst/>
                        </a:rPr>
                        <a:t>215 236 768,21</a:t>
                      </a:r>
                      <a:endParaRPr lang="fr-FR" sz="1800" b="1" i="0" u="none" strike="noStrike" dirty="0">
                        <a:solidFill>
                          <a:schemeClr val="accent4">
                            <a:lumMod val="75000"/>
                          </a:schemeClr>
                        </a:solidFill>
                        <a:effectLst/>
                        <a:latin typeface="Calibri"/>
                      </a:endParaRPr>
                    </a:p>
                  </a:txBody>
                  <a:tcPr marL="5925" marR="5925" marT="5925" marB="0" anchor="ctr"/>
                </a:tc>
                <a:tc>
                  <a:txBody>
                    <a:bodyPr/>
                    <a:lstStyle/>
                    <a:p>
                      <a:pPr algn="r" fontAlgn="ctr"/>
                      <a:r>
                        <a:rPr lang="fr-FR" sz="1800" b="1" u="none" strike="noStrike" dirty="0">
                          <a:solidFill>
                            <a:schemeClr val="accent4">
                              <a:lumMod val="75000"/>
                            </a:schemeClr>
                          </a:solidFill>
                          <a:effectLst/>
                        </a:rPr>
                        <a:t>60,41%</a:t>
                      </a:r>
                      <a:endParaRPr lang="fr-FR" sz="1800" b="1" i="0" u="none" strike="noStrike" dirty="0">
                        <a:solidFill>
                          <a:schemeClr val="accent4">
                            <a:lumMod val="75000"/>
                          </a:schemeClr>
                        </a:solidFill>
                        <a:effectLst/>
                        <a:latin typeface="Calibri"/>
                      </a:endParaRPr>
                    </a:p>
                  </a:txBody>
                  <a:tcPr marL="5925" marR="5925" marT="5925" marB="0" anchor="ctr"/>
                </a:tc>
              </a:tr>
              <a:tr h="227107">
                <a:tc>
                  <a:txBody>
                    <a:bodyPr/>
                    <a:lstStyle/>
                    <a:p>
                      <a:pPr algn="r" fontAlgn="ctr"/>
                      <a:r>
                        <a:rPr lang="fr-FR" sz="1600" u="none" strike="noStrike">
                          <a:effectLst/>
                        </a:rPr>
                        <a:t>73112</a:t>
                      </a:r>
                      <a:endParaRPr lang="fr-FR" sz="1600" b="0" i="0" u="none" strike="noStrike">
                        <a:solidFill>
                          <a:srgbClr val="000000"/>
                        </a:solidFill>
                        <a:effectLst/>
                        <a:latin typeface="Calibri"/>
                      </a:endParaRPr>
                    </a:p>
                  </a:txBody>
                  <a:tcPr marL="5925" marR="5925" marT="5925" marB="0" anchor="ctr"/>
                </a:tc>
                <a:tc>
                  <a:txBody>
                    <a:bodyPr/>
                    <a:lstStyle/>
                    <a:p>
                      <a:pPr algn="l" fontAlgn="ctr"/>
                      <a:r>
                        <a:rPr lang="fr-FR" sz="1600" u="none" strike="noStrike">
                          <a:effectLst/>
                        </a:rPr>
                        <a:t>MEDICAMENTS EN SUS </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24 731 653,21</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23 070 145,04</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6,47%</a:t>
                      </a:r>
                      <a:endParaRPr lang="fr-FR" sz="1600" b="0" i="0" u="none" strike="noStrike">
                        <a:solidFill>
                          <a:srgbClr val="000000"/>
                        </a:solidFill>
                        <a:effectLst/>
                        <a:latin typeface="Calibri"/>
                      </a:endParaRPr>
                    </a:p>
                  </a:txBody>
                  <a:tcPr marL="5925" marR="5925" marT="5925" marB="0" anchor="ctr"/>
                </a:tc>
              </a:tr>
              <a:tr h="227107">
                <a:tc>
                  <a:txBody>
                    <a:bodyPr/>
                    <a:lstStyle/>
                    <a:p>
                      <a:pPr algn="r" fontAlgn="ctr"/>
                      <a:r>
                        <a:rPr lang="fr-FR" sz="1600" u="none" strike="noStrike">
                          <a:effectLst/>
                        </a:rPr>
                        <a:t>73113</a:t>
                      </a:r>
                      <a:endParaRPr lang="fr-FR" sz="1600" b="0" i="0" u="none" strike="noStrike">
                        <a:solidFill>
                          <a:srgbClr val="000000"/>
                        </a:solidFill>
                        <a:effectLst/>
                        <a:latin typeface="Calibri"/>
                      </a:endParaRPr>
                    </a:p>
                  </a:txBody>
                  <a:tcPr marL="5925" marR="5925" marT="5925" marB="0" anchor="ctr"/>
                </a:tc>
                <a:tc>
                  <a:txBody>
                    <a:bodyPr/>
                    <a:lstStyle/>
                    <a:p>
                      <a:pPr algn="l" fontAlgn="ctr"/>
                      <a:r>
                        <a:rPr lang="fr-FR" sz="1600" u="none" strike="noStrike" dirty="0">
                          <a:effectLst/>
                        </a:rPr>
                        <a:t>DMI EN SUS</a:t>
                      </a:r>
                      <a:endParaRPr lang="fr-FR" sz="1600" b="0" i="0" u="none" strike="noStrike" dirty="0">
                        <a:solidFill>
                          <a:srgbClr val="000000"/>
                        </a:solidFill>
                        <a:effectLst/>
                        <a:latin typeface="Calibri"/>
                      </a:endParaRPr>
                    </a:p>
                  </a:txBody>
                  <a:tcPr marL="5925" marR="5925" marT="5925" marB="0" anchor="ctr"/>
                </a:tc>
                <a:tc>
                  <a:txBody>
                    <a:bodyPr/>
                    <a:lstStyle/>
                    <a:p>
                      <a:pPr algn="r" fontAlgn="ctr"/>
                      <a:r>
                        <a:rPr lang="fr-FR" sz="1600" u="none" strike="noStrike" dirty="0">
                          <a:effectLst/>
                        </a:rPr>
                        <a:t>6 238 858,52</a:t>
                      </a:r>
                      <a:endParaRPr lang="fr-FR" sz="1600" b="0" i="0" u="none" strike="noStrike" dirty="0">
                        <a:solidFill>
                          <a:srgbClr val="000000"/>
                        </a:solidFill>
                        <a:effectLst/>
                        <a:latin typeface="Calibri"/>
                      </a:endParaRPr>
                    </a:p>
                  </a:txBody>
                  <a:tcPr marL="5925" marR="5925" marT="5925" marB="0" anchor="ctr"/>
                </a:tc>
                <a:tc>
                  <a:txBody>
                    <a:bodyPr/>
                    <a:lstStyle/>
                    <a:p>
                      <a:pPr algn="r" fontAlgn="ctr"/>
                      <a:r>
                        <a:rPr lang="fr-FR" sz="1600" u="none" strike="noStrike">
                          <a:effectLst/>
                        </a:rPr>
                        <a:t>5 999 598,02</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1,68%</a:t>
                      </a:r>
                      <a:endParaRPr lang="fr-FR" sz="1600" b="0" i="0" u="none" strike="noStrike">
                        <a:solidFill>
                          <a:srgbClr val="000000"/>
                        </a:solidFill>
                        <a:effectLst/>
                        <a:latin typeface="Calibri"/>
                      </a:endParaRPr>
                    </a:p>
                  </a:txBody>
                  <a:tcPr marL="5925" marR="5925" marT="5925" marB="0" anchor="ctr"/>
                </a:tc>
              </a:tr>
              <a:tr h="227107">
                <a:tc>
                  <a:txBody>
                    <a:bodyPr/>
                    <a:lstStyle/>
                    <a:p>
                      <a:pPr algn="r" fontAlgn="ctr"/>
                      <a:r>
                        <a:rPr lang="fr-FR" sz="1600" u="none" strike="noStrike">
                          <a:effectLst/>
                        </a:rPr>
                        <a:t>73114</a:t>
                      </a:r>
                      <a:endParaRPr lang="fr-FR" sz="1600" b="0" i="0" u="none" strike="noStrike">
                        <a:solidFill>
                          <a:srgbClr val="000000"/>
                        </a:solidFill>
                        <a:effectLst/>
                        <a:latin typeface="Calibri"/>
                      </a:endParaRPr>
                    </a:p>
                  </a:txBody>
                  <a:tcPr marL="5925" marR="5925" marT="5925" marB="0" anchor="ctr"/>
                </a:tc>
                <a:tc>
                  <a:txBody>
                    <a:bodyPr/>
                    <a:lstStyle/>
                    <a:p>
                      <a:pPr algn="l" fontAlgn="ctr"/>
                      <a:r>
                        <a:rPr lang="fr-FR" sz="1600" u="none" strike="noStrike">
                          <a:effectLst/>
                        </a:rPr>
                        <a:t>FORFAITS -FAU - CPO - FAG</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4 758 500,00</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4 822 440,00</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1,35%</a:t>
                      </a:r>
                      <a:endParaRPr lang="fr-FR" sz="1600" b="0" i="0" u="none" strike="noStrike">
                        <a:solidFill>
                          <a:srgbClr val="000000"/>
                        </a:solidFill>
                        <a:effectLst/>
                        <a:latin typeface="Calibri"/>
                      </a:endParaRPr>
                    </a:p>
                  </a:txBody>
                  <a:tcPr marL="5925" marR="5925" marT="5925" marB="0" anchor="ctr"/>
                </a:tc>
              </a:tr>
              <a:tr h="227107">
                <a:tc>
                  <a:txBody>
                    <a:bodyPr/>
                    <a:lstStyle/>
                    <a:p>
                      <a:pPr algn="r" fontAlgn="ctr"/>
                      <a:r>
                        <a:rPr lang="fr-FR" sz="1600" u="none" strike="noStrike">
                          <a:effectLst/>
                        </a:rPr>
                        <a:t>73117</a:t>
                      </a:r>
                      <a:endParaRPr lang="fr-FR" sz="1600" b="0" i="0" u="none" strike="noStrike">
                        <a:solidFill>
                          <a:srgbClr val="000000"/>
                        </a:solidFill>
                        <a:effectLst/>
                        <a:latin typeface="Calibri"/>
                      </a:endParaRPr>
                    </a:p>
                  </a:txBody>
                  <a:tcPr marL="5925" marR="5925" marT="5925" marB="0" anchor="ctr"/>
                </a:tc>
                <a:tc>
                  <a:txBody>
                    <a:bodyPr/>
                    <a:lstStyle/>
                    <a:p>
                      <a:pPr algn="l" fontAlgn="ctr"/>
                      <a:r>
                        <a:rPr lang="fr-FR" sz="1600" u="none" strike="noStrike" dirty="0">
                          <a:effectLst/>
                        </a:rPr>
                        <a:t>DAF</a:t>
                      </a:r>
                      <a:endParaRPr lang="fr-FR" sz="1600" b="0" i="0" u="none" strike="noStrike" dirty="0">
                        <a:solidFill>
                          <a:srgbClr val="000000"/>
                        </a:solidFill>
                        <a:effectLst/>
                        <a:latin typeface="Calibri"/>
                      </a:endParaRPr>
                    </a:p>
                  </a:txBody>
                  <a:tcPr marL="5925" marR="5925" marT="5925" marB="0" anchor="ctr"/>
                </a:tc>
                <a:tc>
                  <a:txBody>
                    <a:bodyPr/>
                    <a:lstStyle/>
                    <a:p>
                      <a:pPr algn="r" fontAlgn="ctr"/>
                      <a:r>
                        <a:rPr lang="fr-FR" sz="1600" u="none" strike="noStrike">
                          <a:effectLst/>
                        </a:rPr>
                        <a:t>7 553 036,00</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7 683 526,00</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2,16%</a:t>
                      </a:r>
                      <a:endParaRPr lang="fr-FR" sz="1600" b="0" i="0" u="none" strike="noStrike">
                        <a:solidFill>
                          <a:srgbClr val="000000"/>
                        </a:solidFill>
                        <a:effectLst/>
                        <a:latin typeface="Calibri"/>
                      </a:endParaRPr>
                    </a:p>
                  </a:txBody>
                  <a:tcPr marL="5925" marR="5925" marT="5925" marB="0" anchor="ctr"/>
                </a:tc>
              </a:tr>
              <a:tr h="227107">
                <a:tc>
                  <a:txBody>
                    <a:bodyPr/>
                    <a:lstStyle/>
                    <a:p>
                      <a:pPr algn="r" fontAlgn="ctr"/>
                      <a:r>
                        <a:rPr lang="fr-FR" sz="1600" u="none" strike="noStrike">
                          <a:effectLst/>
                        </a:rPr>
                        <a:t>73118</a:t>
                      </a:r>
                      <a:endParaRPr lang="fr-FR" sz="1600" b="0" i="0" u="none" strike="noStrike">
                        <a:solidFill>
                          <a:srgbClr val="000000"/>
                        </a:solidFill>
                        <a:effectLst/>
                        <a:latin typeface="Calibri"/>
                      </a:endParaRPr>
                    </a:p>
                  </a:txBody>
                  <a:tcPr marL="5925" marR="5925" marT="5925" marB="0" anchor="ctr"/>
                </a:tc>
                <a:tc>
                  <a:txBody>
                    <a:bodyPr/>
                    <a:lstStyle/>
                    <a:p>
                      <a:pPr algn="l" fontAlgn="ctr"/>
                      <a:r>
                        <a:rPr lang="fr-FR" sz="1600" u="none" strike="noStrike">
                          <a:effectLst/>
                        </a:rPr>
                        <a:t>MIGAC</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67 324 708,00</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76 268 463,00</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21,40%</a:t>
                      </a:r>
                      <a:endParaRPr lang="fr-FR" sz="1600" b="0" i="0" u="none" strike="noStrike">
                        <a:solidFill>
                          <a:srgbClr val="000000"/>
                        </a:solidFill>
                        <a:effectLst/>
                        <a:latin typeface="Calibri"/>
                      </a:endParaRPr>
                    </a:p>
                  </a:txBody>
                  <a:tcPr marL="5925" marR="5925" marT="5925" marB="0" anchor="ctr"/>
                </a:tc>
              </a:tr>
              <a:tr h="243185">
                <a:tc>
                  <a:txBody>
                    <a:bodyPr/>
                    <a:lstStyle/>
                    <a:p>
                      <a:pPr algn="r" fontAlgn="ctr"/>
                      <a:r>
                        <a:rPr lang="fr-FR" sz="1600" u="none" strike="noStrike">
                          <a:effectLst/>
                        </a:rPr>
                        <a:t>7311</a:t>
                      </a:r>
                      <a:endParaRPr lang="fr-FR" sz="1600" b="0" i="0" u="none" strike="noStrike">
                        <a:solidFill>
                          <a:srgbClr val="000000"/>
                        </a:solidFill>
                        <a:effectLst/>
                        <a:latin typeface="Calibri"/>
                      </a:endParaRPr>
                    </a:p>
                  </a:txBody>
                  <a:tcPr marL="5925" marR="5925" marT="5925" marB="0" anchor="ctr"/>
                </a:tc>
                <a:tc>
                  <a:txBody>
                    <a:bodyPr/>
                    <a:lstStyle/>
                    <a:p>
                      <a:pPr algn="l" fontAlgn="ctr"/>
                      <a:r>
                        <a:rPr lang="fr-FR" sz="1600" u="none" strike="noStrike">
                          <a:effectLst/>
                        </a:rPr>
                        <a:t>Prdts de l'hospitalisation</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312 064 933,79</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dirty="0">
                          <a:effectLst/>
                        </a:rPr>
                        <a:t>333 080 940,27</a:t>
                      </a:r>
                      <a:endParaRPr lang="fr-FR" sz="1600" b="0" i="0" u="none" strike="noStrike" dirty="0">
                        <a:solidFill>
                          <a:srgbClr val="000000"/>
                        </a:solidFill>
                        <a:effectLst/>
                        <a:latin typeface="Calibri"/>
                      </a:endParaRPr>
                    </a:p>
                  </a:txBody>
                  <a:tcPr marL="5925" marR="5925" marT="5925" marB="0" anchor="ctr"/>
                </a:tc>
                <a:tc>
                  <a:txBody>
                    <a:bodyPr/>
                    <a:lstStyle/>
                    <a:p>
                      <a:pPr algn="r" fontAlgn="ctr"/>
                      <a:r>
                        <a:rPr lang="fr-FR" sz="1600" u="none" strike="noStrike">
                          <a:effectLst/>
                        </a:rPr>
                        <a:t>93,48%</a:t>
                      </a:r>
                      <a:endParaRPr lang="fr-FR" sz="1600" b="0" i="0" u="none" strike="noStrike">
                        <a:solidFill>
                          <a:srgbClr val="000000"/>
                        </a:solidFill>
                        <a:effectLst/>
                        <a:latin typeface="Calibri"/>
                      </a:endParaRPr>
                    </a:p>
                  </a:txBody>
                  <a:tcPr marL="5925" marR="5925" marT="5925" marB="0" anchor="ctr"/>
                </a:tc>
              </a:tr>
              <a:tr h="65428">
                <a:tc>
                  <a:txBody>
                    <a:bodyPr/>
                    <a:lstStyle/>
                    <a:p>
                      <a:pPr algn="l" fontAlgn="b"/>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b"/>
                </a:tc>
                <a:tc>
                  <a:txBody>
                    <a:bodyPr/>
                    <a:lstStyle/>
                    <a:p>
                      <a:pPr algn="l" fontAlgn="b"/>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b"/>
                </a:tc>
                <a:tc>
                  <a:txBody>
                    <a:bodyPr/>
                    <a:lstStyle/>
                    <a:p>
                      <a:pPr algn="l" fontAlgn="b"/>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b"/>
                </a:tc>
                <a:tc>
                  <a:txBody>
                    <a:bodyPr/>
                    <a:lstStyle/>
                    <a:p>
                      <a:pPr algn="l" fontAlgn="b"/>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b"/>
                </a:tc>
                <a:tc>
                  <a:txBody>
                    <a:bodyPr/>
                    <a:lstStyle/>
                    <a:p>
                      <a:pPr algn="l" fontAlgn="b"/>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b"/>
                </a:tc>
              </a:tr>
              <a:tr h="227107">
                <a:tc>
                  <a:txBody>
                    <a:bodyPr/>
                    <a:lstStyle/>
                    <a:p>
                      <a:pPr algn="l" fontAlgn="ctr"/>
                      <a:r>
                        <a:rPr lang="fr-FR" sz="1600" u="none" strike="noStrike">
                          <a:effectLst/>
                        </a:rPr>
                        <a:t> </a:t>
                      </a:r>
                      <a:endParaRPr lang="fr-FR" sz="1600" b="0" i="0" u="none" strike="noStrike">
                        <a:solidFill>
                          <a:srgbClr val="000000"/>
                        </a:solidFill>
                        <a:effectLst/>
                        <a:latin typeface="Calibri"/>
                      </a:endParaRPr>
                    </a:p>
                  </a:txBody>
                  <a:tcPr marL="5925" marR="5925" marT="5925" marB="0" anchor="ctr"/>
                </a:tc>
                <a:tc>
                  <a:txBody>
                    <a:bodyPr/>
                    <a:lstStyle/>
                    <a:p>
                      <a:pPr algn="l" fontAlgn="ctr"/>
                      <a:r>
                        <a:rPr lang="fr-FR" sz="1600" u="none" strike="noStrike">
                          <a:effectLst/>
                        </a:rPr>
                        <a:t>ACE - ATU - FT - SE</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21 090 451,40</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22 096 615,42</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6,20%</a:t>
                      </a:r>
                      <a:endParaRPr lang="fr-FR" sz="1600" b="0" i="0" u="none" strike="noStrike">
                        <a:solidFill>
                          <a:srgbClr val="000000"/>
                        </a:solidFill>
                        <a:effectLst/>
                        <a:latin typeface="Calibri"/>
                      </a:endParaRPr>
                    </a:p>
                  </a:txBody>
                  <a:tcPr marL="5925" marR="5925" marT="5925" marB="0" anchor="ctr"/>
                </a:tc>
              </a:tr>
              <a:tr h="227107">
                <a:tc>
                  <a:txBody>
                    <a:bodyPr/>
                    <a:lstStyle/>
                    <a:p>
                      <a:pPr algn="l" fontAlgn="ctr"/>
                      <a:r>
                        <a:rPr lang="fr-FR" sz="1600" u="none" strike="noStrike">
                          <a:effectLst/>
                        </a:rPr>
                        <a:t> </a:t>
                      </a:r>
                      <a:endParaRPr lang="fr-FR" sz="1600" b="0" i="0" u="none" strike="noStrike">
                        <a:solidFill>
                          <a:srgbClr val="000000"/>
                        </a:solidFill>
                        <a:effectLst/>
                        <a:latin typeface="Calibri"/>
                      </a:endParaRPr>
                    </a:p>
                  </a:txBody>
                  <a:tcPr marL="5925" marR="5925" marT="5925" marB="0" anchor="ctr"/>
                </a:tc>
                <a:tc>
                  <a:txBody>
                    <a:bodyPr/>
                    <a:lstStyle/>
                    <a:p>
                      <a:pPr algn="l" fontAlgn="ctr"/>
                      <a:r>
                        <a:rPr lang="fr-FR" sz="1600" u="none" strike="noStrike" dirty="0">
                          <a:effectLst/>
                        </a:rPr>
                        <a:t>Médicaments dispensés en </a:t>
                      </a:r>
                      <a:r>
                        <a:rPr lang="fr-FR" sz="1600" u="none" strike="noStrike" dirty="0" smtClean="0">
                          <a:effectLst/>
                        </a:rPr>
                        <a:t>externes</a:t>
                      </a:r>
                      <a:endParaRPr lang="fr-FR" sz="1600" b="0" i="0" u="none" strike="noStrike" dirty="0">
                        <a:solidFill>
                          <a:srgbClr val="000000"/>
                        </a:solidFill>
                        <a:effectLst/>
                        <a:latin typeface="Calibri"/>
                      </a:endParaRPr>
                    </a:p>
                  </a:txBody>
                  <a:tcPr marL="5925" marR="5925" marT="5925" marB="0" anchor="ctr"/>
                </a:tc>
                <a:tc>
                  <a:txBody>
                    <a:bodyPr/>
                    <a:lstStyle/>
                    <a:p>
                      <a:pPr algn="r" fontAlgn="ctr"/>
                      <a:r>
                        <a:rPr lang="fr-FR" sz="1600" u="none" strike="noStrike" dirty="0">
                          <a:effectLst/>
                        </a:rPr>
                        <a:t>912 978,64</a:t>
                      </a:r>
                      <a:endParaRPr lang="fr-FR" sz="1600" b="0" i="0" u="none" strike="noStrike" dirty="0">
                        <a:solidFill>
                          <a:srgbClr val="000000"/>
                        </a:solidFill>
                        <a:effectLst/>
                        <a:latin typeface="Calibri"/>
                      </a:endParaRPr>
                    </a:p>
                  </a:txBody>
                  <a:tcPr marL="5925" marR="5925" marT="5925" marB="0" anchor="ctr"/>
                </a:tc>
                <a:tc>
                  <a:txBody>
                    <a:bodyPr/>
                    <a:lstStyle/>
                    <a:p>
                      <a:pPr algn="r" fontAlgn="ctr"/>
                      <a:r>
                        <a:rPr lang="fr-FR" sz="1600" u="none" strike="noStrike">
                          <a:effectLst/>
                        </a:rPr>
                        <a:t>1 134 174,24</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0,32%</a:t>
                      </a:r>
                      <a:endParaRPr lang="fr-FR" sz="1600" b="0" i="0" u="none" strike="noStrike">
                        <a:solidFill>
                          <a:srgbClr val="000000"/>
                        </a:solidFill>
                        <a:effectLst/>
                        <a:latin typeface="Calibri"/>
                      </a:endParaRPr>
                    </a:p>
                  </a:txBody>
                  <a:tcPr marL="5925" marR="5925" marT="5925" marB="0" anchor="ctr"/>
                </a:tc>
              </a:tr>
              <a:tr h="227107">
                <a:tc>
                  <a:txBody>
                    <a:bodyPr/>
                    <a:lstStyle/>
                    <a:p>
                      <a:pPr algn="r" fontAlgn="ctr"/>
                      <a:r>
                        <a:rPr lang="fr-FR" sz="1600" u="none" strike="noStrike">
                          <a:effectLst/>
                        </a:rPr>
                        <a:t>7312</a:t>
                      </a:r>
                      <a:endParaRPr lang="fr-FR" sz="1600" b="0" i="0" u="none" strike="noStrike">
                        <a:solidFill>
                          <a:srgbClr val="000000"/>
                        </a:solidFill>
                        <a:effectLst/>
                        <a:latin typeface="Calibri"/>
                      </a:endParaRPr>
                    </a:p>
                  </a:txBody>
                  <a:tcPr marL="5925" marR="5925" marT="5925" marB="0" anchor="ctr"/>
                </a:tc>
                <a:tc>
                  <a:txBody>
                    <a:bodyPr/>
                    <a:lstStyle/>
                    <a:p>
                      <a:pPr algn="l" fontAlgn="ctr"/>
                      <a:r>
                        <a:rPr lang="fr-FR" sz="1600" u="none" strike="noStrike" dirty="0">
                          <a:effectLst/>
                        </a:rPr>
                        <a:t>Tarification spécifique</a:t>
                      </a:r>
                      <a:endParaRPr lang="fr-FR" sz="1600" b="0" i="0" u="none" strike="noStrike" dirty="0">
                        <a:solidFill>
                          <a:srgbClr val="000000"/>
                        </a:solidFill>
                        <a:effectLst/>
                        <a:latin typeface="Calibri"/>
                      </a:endParaRPr>
                    </a:p>
                  </a:txBody>
                  <a:tcPr marL="5925" marR="5925" marT="5925" marB="0" anchor="ctr"/>
                </a:tc>
                <a:tc>
                  <a:txBody>
                    <a:bodyPr/>
                    <a:lstStyle/>
                    <a:p>
                      <a:pPr algn="r" fontAlgn="ctr"/>
                      <a:r>
                        <a:rPr lang="fr-FR" sz="1600" u="none" strike="noStrike">
                          <a:effectLst/>
                        </a:rPr>
                        <a:t>22 003 430,04</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23 230 789,66</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a:effectLst/>
                        </a:rPr>
                        <a:t>6,52%</a:t>
                      </a:r>
                      <a:endParaRPr lang="fr-FR" sz="1600" b="0" i="0" u="none" strike="noStrike">
                        <a:solidFill>
                          <a:srgbClr val="000000"/>
                        </a:solidFill>
                        <a:effectLst/>
                        <a:latin typeface="Calibri"/>
                      </a:endParaRPr>
                    </a:p>
                  </a:txBody>
                  <a:tcPr marL="5925" marR="5925" marT="5925" marB="0" anchor="ctr"/>
                </a:tc>
              </a:tr>
              <a:tr h="90097">
                <a:tc>
                  <a:txBody>
                    <a:bodyPr/>
                    <a:lstStyle/>
                    <a:p>
                      <a:pPr algn="l" fontAlgn="b"/>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b"/>
                </a:tc>
                <a:tc>
                  <a:txBody>
                    <a:bodyPr/>
                    <a:lstStyle/>
                    <a:p>
                      <a:pPr algn="l" fontAlgn="b"/>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b"/>
                </a:tc>
                <a:tc>
                  <a:txBody>
                    <a:bodyPr/>
                    <a:lstStyle/>
                    <a:p>
                      <a:pPr algn="l" fontAlgn="b"/>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b"/>
                </a:tc>
                <a:tc>
                  <a:txBody>
                    <a:bodyPr/>
                    <a:lstStyle/>
                    <a:p>
                      <a:pPr algn="l" fontAlgn="b"/>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b"/>
                </a:tc>
                <a:tc>
                  <a:txBody>
                    <a:bodyPr/>
                    <a:lstStyle/>
                    <a:p>
                      <a:pPr algn="l" fontAlgn="b"/>
                      <a:r>
                        <a:rPr lang="fr-FR" sz="800" u="none" strike="noStrike" dirty="0">
                          <a:effectLst/>
                        </a:rPr>
                        <a:t> </a:t>
                      </a:r>
                      <a:endParaRPr lang="fr-FR" sz="800" b="0" i="0" u="none" strike="noStrike" dirty="0">
                        <a:solidFill>
                          <a:srgbClr val="000000"/>
                        </a:solidFill>
                        <a:effectLst/>
                        <a:latin typeface="Calibri"/>
                      </a:endParaRPr>
                    </a:p>
                  </a:txBody>
                  <a:tcPr marL="5925" marR="5925" marT="5925" marB="0" anchor="b"/>
                </a:tc>
              </a:tr>
              <a:tr h="400260">
                <a:tc>
                  <a:txBody>
                    <a:bodyPr/>
                    <a:lstStyle/>
                    <a:p>
                      <a:pPr algn="r" fontAlgn="ctr"/>
                      <a:r>
                        <a:rPr lang="fr-FR" sz="1600" u="none" strike="noStrike">
                          <a:effectLst/>
                        </a:rPr>
                        <a:t>731</a:t>
                      </a:r>
                      <a:endParaRPr lang="fr-FR" sz="1600" b="0" i="0" u="none" strike="noStrike">
                        <a:solidFill>
                          <a:srgbClr val="000000"/>
                        </a:solidFill>
                        <a:effectLst/>
                        <a:latin typeface="Calibri"/>
                      </a:endParaRPr>
                    </a:p>
                  </a:txBody>
                  <a:tcPr marL="5925" marR="5925" marT="5925" marB="0" anchor="ctr"/>
                </a:tc>
                <a:tc>
                  <a:txBody>
                    <a:bodyPr/>
                    <a:lstStyle/>
                    <a:p>
                      <a:pPr algn="l" fontAlgn="ctr"/>
                      <a:r>
                        <a:rPr lang="fr-FR" sz="1600" u="none" strike="noStrike">
                          <a:effectLst/>
                        </a:rPr>
                        <a:t>Prdts à la charge de l'A.M.</a:t>
                      </a:r>
                      <a:endParaRPr lang="fr-FR" sz="1600" b="0" i="0" u="none" strike="noStrike">
                        <a:solidFill>
                          <a:srgbClr val="000000"/>
                        </a:solidFill>
                        <a:effectLst/>
                        <a:latin typeface="Calibri"/>
                      </a:endParaRPr>
                    </a:p>
                  </a:txBody>
                  <a:tcPr marL="5925" marR="5925" marT="5925" marB="0" anchor="ctr"/>
                </a:tc>
                <a:tc>
                  <a:txBody>
                    <a:bodyPr/>
                    <a:lstStyle/>
                    <a:p>
                      <a:pPr algn="r" fontAlgn="ctr"/>
                      <a:r>
                        <a:rPr lang="fr-FR" sz="1600" u="none" strike="noStrike" dirty="0">
                          <a:effectLst/>
                        </a:rPr>
                        <a:t>334 068 363,83</a:t>
                      </a:r>
                      <a:endParaRPr lang="fr-FR" sz="1600" b="0" i="0" u="none" strike="noStrike" dirty="0">
                        <a:solidFill>
                          <a:srgbClr val="000000"/>
                        </a:solidFill>
                        <a:effectLst/>
                        <a:latin typeface="Calibri"/>
                      </a:endParaRPr>
                    </a:p>
                  </a:txBody>
                  <a:tcPr marL="5925" marR="5925" marT="5925" marB="0" anchor="ctr"/>
                </a:tc>
                <a:tc>
                  <a:txBody>
                    <a:bodyPr/>
                    <a:lstStyle/>
                    <a:p>
                      <a:pPr algn="r" fontAlgn="ctr"/>
                      <a:r>
                        <a:rPr lang="fr-FR" sz="1600" u="none" strike="noStrike" dirty="0">
                          <a:effectLst/>
                        </a:rPr>
                        <a:t>356 311 729,93</a:t>
                      </a:r>
                      <a:endParaRPr lang="fr-FR" sz="1600" b="0" i="0" u="none" strike="noStrike" dirty="0">
                        <a:solidFill>
                          <a:srgbClr val="000000"/>
                        </a:solidFill>
                        <a:effectLst/>
                        <a:latin typeface="Calibri"/>
                      </a:endParaRPr>
                    </a:p>
                  </a:txBody>
                  <a:tcPr marL="5925" marR="5925" marT="5925" marB="0" anchor="ctr"/>
                </a:tc>
                <a:tc>
                  <a:txBody>
                    <a:bodyPr/>
                    <a:lstStyle/>
                    <a:p>
                      <a:pPr algn="r" fontAlgn="ctr"/>
                      <a:r>
                        <a:rPr lang="fr-FR" sz="1600" u="none" strike="noStrike" dirty="0">
                          <a:effectLst/>
                        </a:rPr>
                        <a:t> </a:t>
                      </a:r>
                      <a:endParaRPr lang="fr-FR" sz="1600" b="0" i="0" u="none" strike="noStrike" dirty="0">
                        <a:solidFill>
                          <a:srgbClr val="000000"/>
                        </a:solidFill>
                        <a:effectLst/>
                        <a:latin typeface="Calibri"/>
                      </a:endParaRPr>
                    </a:p>
                  </a:txBody>
                  <a:tcPr marL="5925" marR="5925" marT="5925" marB="0" anchor="ctr"/>
                </a:tc>
              </a:tr>
            </a:tbl>
          </a:graphicData>
        </a:graphic>
      </p:graphicFrame>
      <p:sp>
        <p:nvSpPr>
          <p:cNvPr id="2" name="Espace réservé du numéro de diapositive 1"/>
          <p:cNvSpPr>
            <a:spLocks noGrp="1"/>
          </p:cNvSpPr>
          <p:nvPr>
            <p:ph type="sldNum" sz="quarter" idx="11"/>
          </p:nvPr>
        </p:nvSpPr>
        <p:spPr/>
        <p:txBody>
          <a:bodyPr/>
          <a:lstStyle/>
          <a:p>
            <a:fld id="{B274C4DA-A077-419E-B753-B3B18AD93640}" type="slidenum">
              <a:rPr lang="fr-FR" smtClean="0"/>
              <a:pPr/>
              <a:t>26</a:t>
            </a:fld>
            <a:endParaRPr lang="fr-FR"/>
          </a:p>
        </p:txBody>
      </p:sp>
      <p:sp>
        <p:nvSpPr>
          <p:cNvPr id="3"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4"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7" name="ZoneTexte 6"/>
          <p:cNvSpPr txBox="1"/>
          <p:nvPr/>
        </p:nvSpPr>
        <p:spPr>
          <a:xfrm>
            <a:off x="683568" y="1268760"/>
            <a:ext cx="7488832" cy="954107"/>
          </a:xfrm>
          <a:prstGeom prst="rect">
            <a:avLst/>
          </a:prstGeom>
          <a:solidFill>
            <a:srgbClr val="CC000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dirty="0" smtClean="0"/>
              <a:t>STRUCTURE DES RECETTES D’ASSURANCE MALADIE – CHRU BESANCON</a:t>
            </a:r>
            <a:endParaRPr lang="fr-FR" sz="2800" dirty="0"/>
          </a:p>
        </p:txBody>
      </p:sp>
      <p:sp>
        <p:nvSpPr>
          <p:cNvPr id="10" name="Virage 9"/>
          <p:cNvSpPr/>
          <p:nvPr/>
        </p:nvSpPr>
        <p:spPr>
          <a:xfrm rot="5400000">
            <a:off x="7673999" y="2210520"/>
            <a:ext cx="1556388" cy="304510"/>
          </a:xfrm>
          <a:prstGeom prst="ben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8282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77"/>
          <p:cNvGrpSpPr>
            <a:grpSpLocks/>
          </p:cNvGrpSpPr>
          <p:nvPr/>
        </p:nvGrpSpPr>
        <p:grpSpPr bwMode="auto">
          <a:xfrm>
            <a:off x="357158" y="2571744"/>
            <a:ext cx="8382000" cy="3071834"/>
            <a:chOff x="576" y="1824"/>
            <a:chExt cx="5280" cy="1056"/>
          </a:xfrm>
        </p:grpSpPr>
        <p:sp>
          <p:nvSpPr>
            <p:cNvPr id="17" name="AutoShape 67"/>
            <p:cNvSpPr>
              <a:spLocks noChangeArrowheads="1"/>
            </p:cNvSpPr>
            <p:nvPr/>
          </p:nvSpPr>
          <p:spPr bwMode="auto">
            <a:xfrm>
              <a:off x="576" y="1824"/>
              <a:ext cx="2304" cy="1056"/>
            </a:xfrm>
            <a:prstGeom prst="roundRect">
              <a:avLst>
                <a:gd name="adj" fmla="val 16667"/>
              </a:avLst>
            </a:prstGeom>
            <a:solidFill>
              <a:srgbClr val="920F1C"/>
            </a:solidFill>
            <a:ln w="9525">
              <a:solidFill>
                <a:srgbClr val="A40000"/>
              </a:solidFill>
              <a:round/>
              <a:headEnd/>
              <a:tailEnd/>
            </a:ln>
            <a:effectLst/>
          </p:spPr>
          <p:txBody>
            <a:bodyPr wrap="none" anchor="ctr"/>
            <a:lstStyle/>
            <a:p>
              <a:endParaRPr lang="fr-FR"/>
            </a:p>
          </p:txBody>
        </p:sp>
        <p:sp>
          <p:nvSpPr>
            <p:cNvPr id="18" name="AutoShape 66"/>
            <p:cNvSpPr>
              <a:spLocks noChangeArrowheads="1"/>
            </p:cNvSpPr>
            <p:nvPr/>
          </p:nvSpPr>
          <p:spPr bwMode="auto">
            <a:xfrm>
              <a:off x="3744" y="1824"/>
              <a:ext cx="2112" cy="1056"/>
            </a:xfrm>
            <a:prstGeom prst="roundRect">
              <a:avLst>
                <a:gd name="adj" fmla="val 16667"/>
              </a:avLst>
            </a:prstGeom>
            <a:solidFill>
              <a:srgbClr val="920F1C"/>
            </a:solidFill>
            <a:ln w="9525">
              <a:solidFill>
                <a:srgbClr val="A40000"/>
              </a:solidFill>
              <a:round/>
              <a:headEnd/>
              <a:tailEnd/>
            </a:ln>
            <a:effectLst/>
          </p:spPr>
          <p:txBody>
            <a:bodyPr wrap="none" anchor="ctr"/>
            <a:lstStyle/>
            <a:p>
              <a:endParaRPr lang="fr-FR"/>
            </a:p>
          </p:txBody>
        </p:sp>
      </p:grpSp>
      <p:sp>
        <p:nvSpPr>
          <p:cNvPr id="21" name="Oval 8"/>
          <p:cNvSpPr>
            <a:spLocks noChangeArrowheads="1"/>
          </p:cNvSpPr>
          <p:nvPr/>
        </p:nvSpPr>
        <p:spPr bwMode="auto">
          <a:xfrm>
            <a:off x="3786182" y="3214686"/>
            <a:ext cx="1862504" cy="2714644"/>
          </a:xfrm>
          <a:prstGeom prst="ellipse">
            <a:avLst/>
          </a:prstGeom>
          <a:solidFill>
            <a:schemeClr val="bg1"/>
          </a:solidFill>
          <a:ln w="25400">
            <a:solidFill>
              <a:srgbClr val="0867CC"/>
            </a:solidFill>
            <a:prstDash val="sysDot"/>
            <a:round/>
            <a:headEnd/>
            <a:tailEnd/>
          </a:ln>
        </p:spPr>
        <p:txBody>
          <a:bodyPr lIns="0" tIns="46800" rIns="0" bIns="46800" anchor="ctr">
            <a:noAutofit/>
          </a:bodyPr>
          <a:lstStyle/>
          <a:p>
            <a:endParaRPr lang="fr-FR"/>
          </a:p>
        </p:txBody>
      </p:sp>
      <p:sp>
        <p:nvSpPr>
          <p:cNvPr id="497667" name="Text Box 3"/>
          <p:cNvSpPr txBox="1">
            <a:spLocks noChangeArrowheads="1"/>
          </p:cNvSpPr>
          <p:nvPr/>
        </p:nvSpPr>
        <p:spPr bwMode="auto">
          <a:xfrm>
            <a:off x="3929058" y="3857628"/>
            <a:ext cx="1634678" cy="800003"/>
          </a:xfrm>
          <a:prstGeom prst="rect">
            <a:avLst/>
          </a:prstGeom>
          <a:noFill/>
          <a:ln w="9525">
            <a:noFill/>
            <a:miter lim="800000"/>
            <a:headEnd/>
            <a:tailEnd/>
          </a:ln>
        </p:spPr>
        <p:txBody>
          <a:bodyPr wrap="none" lIns="0" tIns="30373" rIns="0" bIns="30373">
            <a:spAutoFit/>
          </a:bodyPr>
          <a:lstStyle/>
          <a:p>
            <a:pPr algn="ctr" defTabSz="592138"/>
            <a:r>
              <a:rPr lang="fr-FR" sz="1600" dirty="0"/>
              <a:t>Pour une meilleure </a:t>
            </a:r>
            <a:br>
              <a:rPr lang="fr-FR" sz="1600" dirty="0"/>
            </a:br>
            <a:r>
              <a:rPr lang="fr-FR" sz="1600" dirty="0"/>
              <a:t>utilisation des</a:t>
            </a:r>
            <a:br>
              <a:rPr lang="fr-FR" sz="1600" dirty="0"/>
            </a:br>
            <a:r>
              <a:rPr lang="fr-FR" sz="1600" dirty="0"/>
              <a:t>ressources</a:t>
            </a:r>
            <a:endParaRPr lang="fr-FR" sz="1100" dirty="0"/>
          </a:p>
        </p:txBody>
      </p:sp>
      <p:sp>
        <p:nvSpPr>
          <p:cNvPr id="497668" name="Text Box 4"/>
          <p:cNvSpPr txBox="1">
            <a:spLocks noChangeArrowheads="1"/>
          </p:cNvSpPr>
          <p:nvPr/>
        </p:nvSpPr>
        <p:spPr bwMode="auto">
          <a:xfrm>
            <a:off x="4286248" y="5357826"/>
            <a:ext cx="945708" cy="307560"/>
          </a:xfrm>
          <a:prstGeom prst="rect">
            <a:avLst/>
          </a:prstGeom>
          <a:noFill/>
          <a:ln w="9525">
            <a:noFill/>
            <a:miter lim="800000"/>
            <a:headEnd/>
            <a:tailEnd/>
          </a:ln>
        </p:spPr>
        <p:txBody>
          <a:bodyPr wrap="none" lIns="0" tIns="30373" rIns="0" bIns="30373">
            <a:spAutoFit/>
          </a:bodyPr>
          <a:lstStyle/>
          <a:p>
            <a:pPr defTabSz="592138"/>
            <a:r>
              <a:rPr lang="fr-FR" sz="1600" b="1" dirty="0"/>
              <a:t>Equilibrage</a:t>
            </a:r>
            <a:endParaRPr lang="fr-FR" sz="800" b="1" dirty="0"/>
          </a:p>
        </p:txBody>
      </p:sp>
      <p:sp>
        <p:nvSpPr>
          <p:cNvPr id="497670" name="Text Box 6"/>
          <p:cNvSpPr txBox="1">
            <a:spLocks noChangeArrowheads="1"/>
          </p:cNvSpPr>
          <p:nvPr/>
        </p:nvSpPr>
        <p:spPr bwMode="auto">
          <a:xfrm>
            <a:off x="4429124" y="3429000"/>
            <a:ext cx="578685" cy="492226"/>
          </a:xfrm>
          <a:prstGeom prst="rect">
            <a:avLst/>
          </a:prstGeom>
          <a:noFill/>
          <a:ln w="9525">
            <a:noFill/>
            <a:miter lim="800000"/>
            <a:headEnd/>
            <a:tailEnd/>
          </a:ln>
        </p:spPr>
        <p:txBody>
          <a:bodyPr wrap="none" lIns="0" tIns="30373" rIns="0" bIns="30373">
            <a:spAutoFit/>
          </a:bodyPr>
          <a:lstStyle/>
          <a:p>
            <a:pPr algn="ctr" defTabSz="592138"/>
            <a:r>
              <a:rPr lang="fr-FR" sz="2800" b="1" dirty="0">
                <a:solidFill>
                  <a:srgbClr val="A40000"/>
                </a:solidFill>
              </a:rPr>
              <a:t>T2A</a:t>
            </a:r>
            <a:endParaRPr lang="fr-FR" sz="1000" dirty="0">
              <a:solidFill>
                <a:srgbClr val="A40000"/>
              </a:solidFill>
            </a:endParaRPr>
          </a:p>
        </p:txBody>
      </p:sp>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pic>
        <p:nvPicPr>
          <p:cNvPr id="23" name="Picture 57" descr="Travaux Serveur:REDACTEURS STUDIO:CORPUS:MEAH:CONCEPTION:Accompagnement Réformes:Files:SUPPORTS:VADE MECUM:illustration pour vdmc:T2A.jpg"/>
          <p:cNvPicPr>
            <a:picLocks noChangeAspect="1" noChangeArrowheads="1"/>
          </p:cNvPicPr>
          <p:nvPr/>
        </p:nvPicPr>
        <p:blipFill>
          <a:blip r:embed="rId3" r:link="rId4" cstate="print"/>
          <a:srcRect/>
          <a:stretch>
            <a:fillRect/>
          </a:stretch>
        </p:blipFill>
        <p:spPr bwMode="auto">
          <a:xfrm>
            <a:off x="4357686" y="4643446"/>
            <a:ext cx="762000" cy="674688"/>
          </a:xfrm>
          <a:prstGeom prst="rect">
            <a:avLst/>
          </a:prstGeom>
          <a:noFill/>
        </p:spPr>
      </p:pic>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19" name="Text Box 68"/>
          <p:cNvSpPr txBox="1">
            <a:spLocks noChangeArrowheads="1"/>
          </p:cNvSpPr>
          <p:nvPr/>
        </p:nvSpPr>
        <p:spPr bwMode="auto">
          <a:xfrm>
            <a:off x="571472" y="2786058"/>
            <a:ext cx="3048000" cy="2431243"/>
          </a:xfrm>
          <a:prstGeom prst="rect">
            <a:avLst/>
          </a:prstGeom>
          <a:noFill/>
          <a:ln w="9525">
            <a:noFill/>
            <a:miter lim="800000"/>
            <a:headEnd/>
            <a:tailEnd/>
          </a:ln>
        </p:spPr>
        <p:txBody>
          <a:bodyPr lIns="0" tIns="30385" rIns="0" bIns="30385" anchor="ctr">
            <a:spAutoFit/>
          </a:bodyPr>
          <a:lstStyle/>
          <a:p>
            <a:pPr defTabSz="593725"/>
            <a:r>
              <a:rPr lang="fr-FR" sz="1400" b="1" dirty="0">
                <a:solidFill>
                  <a:schemeClr val="bg1"/>
                </a:solidFill>
                <a:latin typeface="Verdana" pitchFamily="34" charset="0"/>
                <a:cs typeface="Arial" charset="0"/>
              </a:rPr>
              <a:t>Etablissements antérieurement sous DG (hôpitaux publics et PSPH)</a:t>
            </a:r>
            <a:r>
              <a:rPr lang="fr-FR" sz="1400" dirty="0">
                <a:solidFill>
                  <a:schemeClr val="bg1"/>
                </a:solidFill>
                <a:latin typeface="Verdana" pitchFamily="34" charset="0"/>
                <a:cs typeface="Arial" charset="0"/>
              </a:rPr>
              <a:t> </a:t>
            </a:r>
            <a:r>
              <a:rPr lang="fr-FR" sz="1400" b="1" dirty="0">
                <a:solidFill>
                  <a:schemeClr val="bg1"/>
                </a:solidFill>
                <a:latin typeface="Verdana" pitchFamily="34" charset="0"/>
              </a:rPr>
              <a:t>:</a:t>
            </a:r>
            <a:r>
              <a:rPr lang="fr-FR" sz="1400" dirty="0">
                <a:solidFill>
                  <a:schemeClr val="bg1"/>
                </a:solidFill>
                <a:latin typeface="Verdana" pitchFamily="34" charset="0"/>
              </a:rPr>
              <a:t> mise en œuvre progressive, </a:t>
            </a:r>
          </a:p>
          <a:p>
            <a:pPr defTabSz="593725"/>
            <a:r>
              <a:rPr lang="fr-FR" sz="1400" dirty="0">
                <a:solidFill>
                  <a:schemeClr val="bg1"/>
                </a:solidFill>
                <a:latin typeface="Verdana" pitchFamily="34" charset="0"/>
              </a:rPr>
              <a:t>avec une montée en charge de la part de financement reposant sur l’activité (10% en 2004, 25% en 2005, </a:t>
            </a:r>
            <a:r>
              <a:rPr lang="fr-FR" sz="1400" dirty="0" smtClean="0">
                <a:solidFill>
                  <a:schemeClr val="bg1"/>
                </a:solidFill>
                <a:latin typeface="Verdana" pitchFamily="34" charset="0"/>
              </a:rPr>
              <a:t>100</a:t>
            </a:r>
            <a:r>
              <a:rPr lang="fr-FR" sz="1400" dirty="0">
                <a:solidFill>
                  <a:schemeClr val="bg1"/>
                </a:solidFill>
                <a:latin typeface="Verdana" pitchFamily="34" charset="0"/>
              </a:rPr>
              <a:t>% </a:t>
            </a:r>
            <a:r>
              <a:rPr lang="fr-FR" sz="1400" dirty="0" smtClean="0">
                <a:solidFill>
                  <a:schemeClr val="bg1"/>
                </a:solidFill>
                <a:latin typeface="Verdana" pitchFamily="34" charset="0"/>
              </a:rPr>
              <a:t>en 2008) et transition à l’aide de coefficients correcteurs spécifiques à chaque établissement, jusqu’en 2012.</a:t>
            </a:r>
            <a:r>
              <a:rPr lang="fr-FR" altLang="ja-JP" sz="1400" dirty="0" smtClean="0">
                <a:solidFill>
                  <a:schemeClr val="bg1"/>
                </a:solidFill>
                <a:latin typeface="Verdana" pitchFamily="34" charset="0"/>
              </a:rPr>
              <a:t> </a:t>
            </a:r>
            <a:endParaRPr lang="fr-FR" sz="1400" dirty="0">
              <a:solidFill>
                <a:schemeClr val="bg1"/>
              </a:solidFill>
              <a:latin typeface="Verdana" pitchFamily="34" charset="0"/>
            </a:endParaRPr>
          </a:p>
        </p:txBody>
      </p:sp>
      <p:sp>
        <p:nvSpPr>
          <p:cNvPr id="20" name="Text Box 27"/>
          <p:cNvSpPr txBox="1">
            <a:spLocks noChangeArrowheads="1"/>
          </p:cNvSpPr>
          <p:nvPr/>
        </p:nvSpPr>
        <p:spPr bwMode="auto">
          <a:xfrm>
            <a:off x="5786446" y="2952744"/>
            <a:ext cx="2876512" cy="2338910"/>
          </a:xfrm>
          <a:prstGeom prst="rect">
            <a:avLst/>
          </a:prstGeom>
          <a:noFill/>
          <a:ln w="9525">
            <a:noFill/>
            <a:miter lim="800000"/>
            <a:headEnd/>
            <a:tailEnd/>
          </a:ln>
        </p:spPr>
        <p:txBody>
          <a:bodyPr wrap="square" lIns="0" tIns="30385" rIns="0" bIns="30385" anchor="ctr">
            <a:spAutoFit/>
          </a:bodyPr>
          <a:lstStyle/>
          <a:p>
            <a:pPr defTabSz="593725"/>
            <a:r>
              <a:rPr lang="fr-FR" sz="1600" b="1" dirty="0">
                <a:solidFill>
                  <a:schemeClr val="bg1"/>
                </a:solidFill>
                <a:latin typeface="Verdana" pitchFamily="34" charset="0"/>
                <a:cs typeface="Arial" charset="0"/>
              </a:rPr>
              <a:t>Établissements antérieurement </a:t>
            </a:r>
            <a:r>
              <a:rPr lang="fr-FR" sz="1600" b="1" dirty="0" smtClean="0">
                <a:solidFill>
                  <a:schemeClr val="bg1"/>
                </a:solidFill>
                <a:latin typeface="Verdana" pitchFamily="34" charset="0"/>
                <a:cs typeface="Arial" charset="0"/>
              </a:rPr>
              <a:t>sous OQN </a:t>
            </a:r>
            <a:r>
              <a:rPr lang="fr-FR" sz="1600" b="1" dirty="0">
                <a:solidFill>
                  <a:schemeClr val="bg1"/>
                </a:solidFill>
                <a:latin typeface="Verdana" pitchFamily="34" charset="0"/>
                <a:cs typeface="Arial" charset="0"/>
              </a:rPr>
              <a:t>(à but lucratif) </a:t>
            </a:r>
            <a:r>
              <a:rPr lang="fr-FR" sz="1600" dirty="0">
                <a:solidFill>
                  <a:schemeClr val="bg1"/>
                </a:solidFill>
                <a:latin typeface="Verdana" pitchFamily="34" charset="0"/>
                <a:cs typeface="Arial" charset="0"/>
              </a:rPr>
              <a:t>:</a:t>
            </a:r>
            <a:r>
              <a:rPr lang="fr-FR" sz="2400" dirty="0">
                <a:solidFill>
                  <a:schemeClr val="bg1"/>
                </a:solidFill>
                <a:latin typeface="Arial" charset="0"/>
                <a:cs typeface="Arial" charset="0"/>
              </a:rPr>
              <a:t> </a:t>
            </a:r>
            <a:r>
              <a:rPr lang="fr-FR" sz="1600" dirty="0">
                <a:solidFill>
                  <a:schemeClr val="bg1"/>
                </a:solidFill>
                <a:latin typeface="Verdana" pitchFamily="34" charset="0"/>
              </a:rPr>
              <a:t> transition à l’aide de coefficients correcteurs spécifiques à chaque établissement, jusqu’en 2012.</a:t>
            </a:r>
            <a:r>
              <a:rPr lang="fr-FR" altLang="ja-JP" sz="1600" dirty="0">
                <a:solidFill>
                  <a:schemeClr val="bg1"/>
                </a:solidFill>
                <a:latin typeface="Verdana" pitchFamily="34" charset="0"/>
              </a:rPr>
              <a:t> </a:t>
            </a:r>
          </a:p>
          <a:p>
            <a:pPr defTabSz="593725"/>
            <a:endParaRPr lang="fr-FR" altLang="ja-JP" sz="1200" dirty="0">
              <a:solidFill>
                <a:schemeClr val="bg1"/>
              </a:solidFill>
              <a:latin typeface="Verdana" pitchFamily="34" charset="0"/>
            </a:endParaRPr>
          </a:p>
        </p:txBody>
      </p:sp>
      <p:sp>
        <p:nvSpPr>
          <p:cNvPr id="22" name="Text Box 80"/>
          <p:cNvSpPr txBox="1">
            <a:spLocks noChangeArrowheads="1"/>
          </p:cNvSpPr>
          <p:nvPr/>
        </p:nvSpPr>
        <p:spPr bwMode="auto">
          <a:xfrm>
            <a:off x="3024158" y="1809744"/>
            <a:ext cx="3200400" cy="4254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59343" tIns="29673" rIns="59343" bIns="29673">
            <a:spAutoFit/>
          </a:bodyPr>
          <a:lstStyle/>
          <a:p>
            <a:pPr algn="ctr" defTabSz="592138"/>
            <a:r>
              <a:rPr lang="fr-FR" sz="2400" b="1" dirty="0">
                <a:solidFill>
                  <a:srgbClr val="920F1C"/>
                </a:solidFill>
              </a:rPr>
              <a:t>MISE EN ŒUVRE</a:t>
            </a:r>
            <a:endParaRPr lang="fr-FR" sz="2400" dirty="0">
              <a:solidFill>
                <a:schemeClr val="bg1"/>
              </a:solidFill>
            </a:endParaRPr>
          </a:p>
        </p:txBody>
      </p:sp>
      <p:sp>
        <p:nvSpPr>
          <p:cNvPr id="24" name="Espace réservé du numéro de diapositive 23"/>
          <p:cNvSpPr>
            <a:spLocks noGrp="1"/>
          </p:cNvSpPr>
          <p:nvPr>
            <p:ph type="sldNum" sz="quarter" idx="11"/>
          </p:nvPr>
        </p:nvSpPr>
        <p:spPr/>
        <p:txBody>
          <a:bodyPr/>
          <a:lstStyle/>
          <a:p>
            <a:fld id="{B274C4DA-A077-419E-B753-B3B18AD93640}" type="slidenum">
              <a:rPr lang="fr-FR" smtClean="0"/>
              <a:pPr/>
              <a:t>27</a:t>
            </a:fld>
            <a:endParaRPr lang="fr-F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Oval 8"/>
          <p:cNvSpPr>
            <a:spLocks noChangeArrowheads="1"/>
          </p:cNvSpPr>
          <p:nvPr/>
        </p:nvSpPr>
        <p:spPr bwMode="auto">
          <a:xfrm>
            <a:off x="3786182" y="3214686"/>
            <a:ext cx="1862504" cy="2714644"/>
          </a:xfrm>
          <a:prstGeom prst="ellipse">
            <a:avLst/>
          </a:prstGeom>
          <a:solidFill>
            <a:schemeClr val="bg1"/>
          </a:solidFill>
          <a:ln w="25400">
            <a:solidFill>
              <a:srgbClr val="0867CC"/>
            </a:solidFill>
            <a:prstDash val="sysDot"/>
            <a:round/>
            <a:headEnd/>
            <a:tailEnd/>
          </a:ln>
        </p:spPr>
        <p:txBody>
          <a:bodyPr lIns="0" tIns="46800" rIns="0" bIns="46800" anchor="ctr">
            <a:noAutofit/>
          </a:bodyPr>
          <a:lstStyle/>
          <a:p>
            <a:endParaRPr lang="fr-FR"/>
          </a:p>
        </p:txBody>
      </p:sp>
      <p:sp>
        <p:nvSpPr>
          <p:cNvPr id="497667" name="Text Box 3"/>
          <p:cNvSpPr txBox="1">
            <a:spLocks noChangeArrowheads="1"/>
          </p:cNvSpPr>
          <p:nvPr/>
        </p:nvSpPr>
        <p:spPr bwMode="auto">
          <a:xfrm>
            <a:off x="3929058" y="3857628"/>
            <a:ext cx="1634678" cy="800003"/>
          </a:xfrm>
          <a:prstGeom prst="rect">
            <a:avLst/>
          </a:prstGeom>
          <a:noFill/>
          <a:ln w="9525">
            <a:noFill/>
            <a:miter lim="800000"/>
            <a:headEnd/>
            <a:tailEnd/>
          </a:ln>
        </p:spPr>
        <p:txBody>
          <a:bodyPr wrap="none" lIns="0" tIns="30373" rIns="0" bIns="30373">
            <a:spAutoFit/>
          </a:bodyPr>
          <a:lstStyle/>
          <a:p>
            <a:pPr algn="ctr" defTabSz="592138"/>
            <a:r>
              <a:rPr lang="fr-FR" sz="1600" dirty="0"/>
              <a:t>Pour une meilleure </a:t>
            </a:r>
            <a:br>
              <a:rPr lang="fr-FR" sz="1600" dirty="0"/>
            </a:br>
            <a:r>
              <a:rPr lang="fr-FR" sz="1600" dirty="0"/>
              <a:t>utilisation des</a:t>
            </a:r>
            <a:br>
              <a:rPr lang="fr-FR" sz="1600" dirty="0"/>
            </a:br>
            <a:r>
              <a:rPr lang="fr-FR" sz="1600" dirty="0"/>
              <a:t>ressources</a:t>
            </a:r>
            <a:endParaRPr lang="fr-FR" sz="1100" dirty="0"/>
          </a:p>
        </p:txBody>
      </p:sp>
      <p:sp>
        <p:nvSpPr>
          <p:cNvPr id="497668" name="Text Box 4"/>
          <p:cNvSpPr txBox="1">
            <a:spLocks noChangeArrowheads="1"/>
          </p:cNvSpPr>
          <p:nvPr/>
        </p:nvSpPr>
        <p:spPr bwMode="auto">
          <a:xfrm>
            <a:off x="4286248" y="5357826"/>
            <a:ext cx="945708" cy="307560"/>
          </a:xfrm>
          <a:prstGeom prst="rect">
            <a:avLst/>
          </a:prstGeom>
          <a:noFill/>
          <a:ln w="9525">
            <a:noFill/>
            <a:miter lim="800000"/>
            <a:headEnd/>
            <a:tailEnd/>
          </a:ln>
        </p:spPr>
        <p:txBody>
          <a:bodyPr wrap="none" lIns="0" tIns="30373" rIns="0" bIns="30373">
            <a:spAutoFit/>
          </a:bodyPr>
          <a:lstStyle/>
          <a:p>
            <a:pPr defTabSz="592138"/>
            <a:r>
              <a:rPr lang="fr-FR" sz="1600" b="1" dirty="0"/>
              <a:t>Equilibrage</a:t>
            </a:r>
            <a:endParaRPr lang="fr-FR" sz="800" b="1" dirty="0"/>
          </a:p>
        </p:txBody>
      </p:sp>
      <p:sp>
        <p:nvSpPr>
          <p:cNvPr id="497670" name="Text Box 6"/>
          <p:cNvSpPr txBox="1">
            <a:spLocks noChangeArrowheads="1"/>
          </p:cNvSpPr>
          <p:nvPr/>
        </p:nvSpPr>
        <p:spPr bwMode="auto">
          <a:xfrm>
            <a:off x="4429124" y="3429000"/>
            <a:ext cx="578685" cy="492226"/>
          </a:xfrm>
          <a:prstGeom prst="rect">
            <a:avLst/>
          </a:prstGeom>
          <a:noFill/>
          <a:ln w="9525">
            <a:noFill/>
            <a:miter lim="800000"/>
            <a:headEnd/>
            <a:tailEnd/>
          </a:ln>
        </p:spPr>
        <p:txBody>
          <a:bodyPr wrap="none" lIns="0" tIns="30373" rIns="0" bIns="30373">
            <a:spAutoFit/>
          </a:bodyPr>
          <a:lstStyle/>
          <a:p>
            <a:pPr algn="ctr" defTabSz="592138"/>
            <a:r>
              <a:rPr lang="fr-FR" sz="2800" b="1" dirty="0">
                <a:solidFill>
                  <a:srgbClr val="A40000"/>
                </a:solidFill>
              </a:rPr>
              <a:t>T2A</a:t>
            </a:r>
            <a:endParaRPr lang="fr-FR" sz="1000" dirty="0">
              <a:solidFill>
                <a:srgbClr val="A40000"/>
              </a:solidFill>
            </a:endParaRPr>
          </a:p>
        </p:txBody>
      </p:sp>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pic>
        <p:nvPicPr>
          <p:cNvPr id="23" name="Picture 57" descr="Travaux Serveur:REDACTEURS STUDIO:CORPUS:MEAH:CONCEPTION:Accompagnement Réformes:Files:SUPPORTS:VADE MECUM:illustration pour vdmc:T2A.jpg"/>
          <p:cNvPicPr>
            <a:picLocks noChangeAspect="1" noChangeArrowheads="1"/>
          </p:cNvPicPr>
          <p:nvPr/>
        </p:nvPicPr>
        <p:blipFill>
          <a:blip r:embed="rId3" r:link="rId4" cstate="print"/>
          <a:srcRect/>
          <a:stretch>
            <a:fillRect/>
          </a:stretch>
        </p:blipFill>
        <p:spPr bwMode="auto">
          <a:xfrm>
            <a:off x="4357686" y="4643446"/>
            <a:ext cx="762000" cy="674688"/>
          </a:xfrm>
          <a:prstGeom prst="rect">
            <a:avLst/>
          </a:prstGeom>
          <a:noFill/>
        </p:spPr>
      </p:pic>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pic>
        <p:nvPicPr>
          <p:cNvPr id="9" name="Picture 88" descr="Travaux Serveur:REDACTEURS STUDIO:CORPUS:MEAH:CONCEPTION:Accompagnement Réformes:Files:SUPPORTS:VADE MECUM:illustration pour vdmc:rond1.jpg"/>
          <p:cNvPicPr>
            <a:picLocks noChangeAspect="1" noChangeArrowheads="1"/>
          </p:cNvPicPr>
          <p:nvPr/>
        </p:nvPicPr>
        <p:blipFill>
          <a:blip r:embed="rId5" r:link="rId6" cstate="print"/>
          <a:srcRect/>
          <a:stretch>
            <a:fillRect/>
          </a:stretch>
        </p:blipFill>
        <p:spPr bwMode="auto">
          <a:xfrm>
            <a:off x="7010400" y="3810000"/>
            <a:ext cx="1473200" cy="1481138"/>
          </a:xfrm>
          <a:prstGeom prst="rect">
            <a:avLst/>
          </a:prstGeom>
          <a:noFill/>
        </p:spPr>
      </p:pic>
      <p:sp>
        <p:nvSpPr>
          <p:cNvPr id="11" name="Text Box 43"/>
          <p:cNvSpPr txBox="1">
            <a:spLocks noChangeArrowheads="1"/>
          </p:cNvSpPr>
          <p:nvPr/>
        </p:nvSpPr>
        <p:spPr bwMode="auto">
          <a:xfrm>
            <a:off x="7388225" y="3567113"/>
            <a:ext cx="1603375" cy="242887"/>
          </a:xfrm>
          <a:prstGeom prst="rect">
            <a:avLst/>
          </a:prstGeom>
          <a:noFill/>
          <a:ln w="9525">
            <a:noFill/>
            <a:miter lim="800000"/>
            <a:headEnd/>
            <a:tailEnd/>
          </a:ln>
          <a:effectLst/>
        </p:spPr>
        <p:txBody>
          <a:bodyPr lIns="59367" tIns="29683" rIns="59367" bIns="29683">
            <a:spAutoFit/>
          </a:bodyPr>
          <a:lstStyle/>
          <a:p>
            <a:pPr defTabSz="593725">
              <a:spcBef>
                <a:spcPct val="50000"/>
              </a:spcBef>
            </a:pPr>
            <a:r>
              <a:rPr lang="fr-FR" sz="1200" dirty="0"/>
              <a:t>recettes</a:t>
            </a:r>
          </a:p>
        </p:txBody>
      </p:sp>
      <p:sp>
        <p:nvSpPr>
          <p:cNvPr id="12" name="Text Box 44"/>
          <p:cNvSpPr txBox="1">
            <a:spLocks noChangeArrowheads="1"/>
          </p:cNvSpPr>
          <p:nvPr/>
        </p:nvSpPr>
        <p:spPr bwMode="auto">
          <a:xfrm>
            <a:off x="8361363" y="4410075"/>
            <a:ext cx="706437" cy="242888"/>
          </a:xfrm>
          <a:prstGeom prst="rect">
            <a:avLst/>
          </a:prstGeom>
          <a:noFill/>
          <a:ln w="9525">
            <a:noFill/>
            <a:miter lim="800000"/>
            <a:headEnd/>
            <a:tailEnd/>
          </a:ln>
          <a:effectLst/>
        </p:spPr>
        <p:txBody>
          <a:bodyPr lIns="59367" tIns="29683" rIns="59367" bIns="29683">
            <a:spAutoFit/>
          </a:bodyPr>
          <a:lstStyle/>
          <a:p>
            <a:pPr defTabSz="593725">
              <a:spcBef>
                <a:spcPct val="50000"/>
              </a:spcBef>
            </a:pPr>
            <a:r>
              <a:rPr lang="fr-FR" sz="1200" dirty="0"/>
              <a:t>moyens</a:t>
            </a:r>
          </a:p>
        </p:txBody>
      </p:sp>
      <p:sp>
        <p:nvSpPr>
          <p:cNvPr id="13" name="Text Box 45"/>
          <p:cNvSpPr txBox="1">
            <a:spLocks noChangeArrowheads="1"/>
          </p:cNvSpPr>
          <p:nvPr/>
        </p:nvSpPr>
        <p:spPr bwMode="auto">
          <a:xfrm>
            <a:off x="7399338" y="5319713"/>
            <a:ext cx="1744662" cy="242887"/>
          </a:xfrm>
          <a:prstGeom prst="rect">
            <a:avLst/>
          </a:prstGeom>
          <a:noFill/>
          <a:ln w="9525">
            <a:noFill/>
            <a:miter lim="800000"/>
            <a:headEnd/>
            <a:tailEnd/>
          </a:ln>
          <a:effectLst/>
        </p:spPr>
        <p:txBody>
          <a:bodyPr lIns="59367" tIns="29683" rIns="59367" bIns="29683">
            <a:spAutoFit/>
          </a:bodyPr>
          <a:lstStyle/>
          <a:p>
            <a:pPr defTabSz="593725">
              <a:spcBef>
                <a:spcPct val="50000"/>
              </a:spcBef>
            </a:pPr>
            <a:r>
              <a:rPr lang="fr-FR" sz="1200" dirty="0"/>
              <a:t>activité</a:t>
            </a:r>
          </a:p>
        </p:txBody>
      </p:sp>
      <p:sp>
        <p:nvSpPr>
          <p:cNvPr id="14" name="Text Box 46"/>
          <p:cNvSpPr txBox="1">
            <a:spLocks noChangeArrowheads="1"/>
          </p:cNvSpPr>
          <p:nvPr/>
        </p:nvSpPr>
        <p:spPr bwMode="auto">
          <a:xfrm>
            <a:off x="6346825" y="4410075"/>
            <a:ext cx="1273175" cy="242888"/>
          </a:xfrm>
          <a:prstGeom prst="rect">
            <a:avLst/>
          </a:prstGeom>
          <a:noFill/>
          <a:ln w="9525">
            <a:noFill/>
            <a:miter lim="800000"/>
            <a:headEnd/>
            <a:tailEnd/>
          </a:ln>
          <a:effectLst/>
        </p:spPr>
        <p:txBody>
          <a:bodyPr lIns="59367" tIns="29683" rIns="59367" bIns="29683">
            <a:spAutoFit/>
          </a:bodyPr>
          <a:lstStyle/>
          <a:p>
            <a:pPr defTabSz="593725">
              <a:spcBef>
                <a:spcPct val="50000"/>
              </a:spcBef>
            </a:pPr>
            <a:r>
              <a:rPr lang="fr-FR" sz="1200" dirty="0"/>
              <a:t>dépenses</a:t>
            </a:r>
          </a:p>
        </p:txBody>
      </p:sp>
      <p:sp>
        <p:nvSpPr>
          <p:cNvPr id="17" name="AutoShape 65"/>
          <p:cNvSpPr>
            <a:spLocks noChangeArrowheads="1"/>
          </p:cNvSpPr>
          <p:nvPr/>
        </p:nvSpPr>
        <p:spPr bwMode="auto">
          <a:xfrm>
            <a:off x="838200" y="1390650"/>
            <a:ext cx="2895600" cy="1828800"/>
          </a:xfrm>
          <a:prstGeom prst="roundRect">
            <a:avLst>
              <a:gd name="adj" fmla="val 16667"/>
            </a:avLst>
          </a:prstGeom>
          <a:solidFill>
            <a:srgbClr val="A40000"/>
          </a:solidFill>
          <a:ln w="9525">
            <a:noFill/>
            <a:round/>
            <a:headEnd/>
            <a:tailEnd/>
          </a:ln>
          <a:effectLst/>
        </p:spPr>
        <p:txBody>
          <a:bodyPr wrap="none" anchor="ctr"/>
          <a:lstStyle/>
          <a:p>
            <a:endParaRPr lang="fr-FR"/>
          </a:p>
        </p:txBody>
      </p:sp>
      <p:sp>
        <p:nvSpPr>
          <p:cNvPr id="18" name="Text Box 42"/>
          <p:cNvSpPr txBox="1">
            <a:spLocks noChangeArrowheads="1"/>
          </p:cNvSpPr>
          <p:nvPr/>
        </p:nvSpPr>
        <p:spPr bwMode="auto">
          <a:xfrm>
            <a:off x="857224" y="1500174"/>
            <a:ext cx="2819400" cy="1612900"/>
          </a:xfrm>
          <a:prstGeom prst="rect">
            <a:avLst/>
          </a:prstGeom>
          <a:noFill/>
          <a:ln w="9525">
            <a:noFill/>
            <a:miter lim="800000"/>
            <a:headEnd/>
            <a:tailEnd/>
          </a:ln>
          <a:effectLst/>
        </p:spPr>
        <p:txBody>
          <a:bodyPr lIns="59367" tIns="29683" rIns="59367" bIns="29683">
            <a:spAutoFit/>
          </a:bodyPr>
          <a:lstStyle/>
          <a:p>
            <a:pPr defTabSz="593725"/>
            <a:r>
              <a:rPr lang="fr-FR" sz="1200" b="1" dirty="0">
                <a:solidFill>
                  <a:schemeClr val="bg1"/>
                </a:solidFill>
              </a:rPr>
              <a:t>Avant la T2A</a:t>
            </a:r>
            <a:r>
              <a:rPr lang="fr-FR" sz="1200" dirty="0">
                <a:solidFill>
                  <a:schemeClr val="bg1"/>
                </a:solidFill>
              </a:rPr>
              <a:t> : </a:t>
            </a:r>
            <a:r>
              <a:rPr lang="fr-FR" sz="1200" b="1" dirty="0">
                <a:solidFill>
                  <a:schemeClr val="bg1"/>
                </a:solidFill>
              </a:rPr>
              <a:t>des moyens déconnectés de l’évolution de l’activité</a:t>
            </a:r>
          </a:p>
          <a:p>
            <a:pPr defTabSz="593725"/>
            <a:endParaRPr lang="fr-FR" sz="500" dirty="0">
              <a:solidFill>
                <a:schemeClr val="bg1"/>
              </a:solidFill>
            </a:endParaRPr>
          </a:p>
          <a:p>
            <a:pPr defTabSz="593725"/>
            <a:r>
              <a:rPr lang="fr-FR" sz="1200" dirty="0">
                <a:solidFill>
                  <a:schemeClr val="bg1"/>
                </a:solidFill>
              </a:rPr>
              <a:t>(Ressources allouées aux établissements reconduites par rapport aux budgets de l’année précédente : moyens déconnectés de l’évolution de l’activité.</a:t>
            </a:r>
            <a:r>
              <a:rPr lang="fr-FR" sz="1300" dirty="0">
                <a:solidFill>
                  <a:schemeClr val="bg1"/>
                </a:solidFill>
              </a:rPr>
              <a:t>)</a:t>
            </a:r>
          </a:p>
        </p:txBody>
      </p:sp>
      <p:sp>
        <p:nvSpPr>
          <p:cNvPr id="19" name="Line 70"/>
          <p:cNvSpPr>
            <a:spLocks noChangeShapeType="1"/>
          </p:cNvSpPr>
          <p:nvPr/>
        </p:nvSpPr>
        <p:spPr bwMode="auto">
          <a:xfrm>
            <a:off x="6477000" y="3048000"/>
            <a:ext cx="1206500" cy="1447800"/>
          </a:xfrm>
          <a:prstGeom prst="line">
            <a:avLst/>
          </a:prstGeom>
          <a:noFill/>
          <a:ln w="19050">
            <a:solidFill>
              <a:schemeClr val="accent6"/>
            </a:solidFill>
            <a:round/>
            <a:headEnd/>
            <a:tailEnd/>
          </a:ln>
          <a:effectLst/>
        </p:spPr>
        <p:txBody>
          <a:bodyPr wrap="none" anchor="ctr"/>
          <a:lstStyle/>
          <a:p>
            <a:endParaRPr lang="fr-FR"/>
          </a:p>
        </p:txBody>
      </p:sp>
      <p:sp>
        <p:nvSpPr>
          <p:cNvPr id="20" name="AutoShape 69"/>
          <p:cNvSpPr>
            <a:spLocks noChangeArrowheads="1"/>
          </p:cNvSpPr>
          <p:nvPr/>
        </p:nvSpPr>
        <p:spPr bwMode="auto">
          <a:xfrm>
            <a:off x="6248400" y="1371600"/>
            <a:ext cx="2819400" cy="1828800"/>
          </a:xfrm>
          <a:prstGeom prst="roundRect">
            <a:avLst>
              <a:gd name="adj" fmla="val 16667"/>
            </a:avLst>
          </a:prstGeom>
          <a:solidFill>
            <a:srgbClr val="A40000"/>
          </a:solidFill>
          <a:ln w="9525">
            <a:noFill/>
            <a:round/>
            <a:headEnd/>
            <a:tailEnd/>
          </a:ln>
          <a:effectLst/>
        </p:spPr>
        <p:txBody>
          <a:bodyPr wrap="none" anchor="ctr"/>
          <a:lstStyle/>
          <a:p>
            <a:endParaRPr lang="fr-FR"/>
          </a:p>
        </p:txBody>
      </p:sp>
      <p:sp>
        <p:nvSpPr>
          <p:cNvPr id="22" name="Text Box 12"/>
          <p:cNvSpPr txBox="1">
            <a:spLocks noChangeArrowheads="1"/>
          </p:cNvSpPr>
          <p:nvPr/>
        </p:nvSpPr>
        <p:spPr bwMode="auto">
          <a:xfrm>
            <a:off x="6400800" y="1543050"/>
            <a:ext cx="2514600" cy="1582738"/>
          </a:xfrm>
          <a:prstGeom prst="rect">
            <a:avLst/>
          </a:prstGeom>
          <a:noFill/>
          <a:ln w="9525">
            <a:noFill/>
            <a:miter lim="800000"/>
            <a:headEnd/>
            <a:tailEnd/>
          </a:ln>
          <a:effectLst/>
        </p:spPr>
        <p:txBody>
          <a:bodyPr lIns="59367" tIns="29683" rIns="59367" bIns="29683">
            <a:spAutoFit/>
          </a:bodyPr>
          <a:lstStyle/>
          <a:p>
            <a:pPr defTabSz="593725"/>
            <a:r>
              <a:rPr lang="fr-FR" sz="1200" b="1">
                <a:solidFill>
                  <a:schemeClr val="bg1"/>
                </a:solidFill>
              </a:rPr>
              <a:t>Avec la T2A</a:t>
            </a:r>
            <a:r>
              <a:rPr lang="fr-FR" sz="1200">
                <a:solidFill>
                  <a:schemeClr val="bg1"/>
                </a:solidFill>
              </a:rPr>
              <a:t> : </a:t>
            </a:r>
            <a:r>
              <a:rPr lang="fr-FR" sz="1200" b="1">
                <a:solidFill>
                  <a:schemeClr val="bg1"/>
                </a:solidFill>
              </a:rPr>
              <a:t>une nouvelle logique d’ajustement recettes/dépenses </a:t>
            </a:r>
          </a:p>
          <a:p>
            <a:pPr defTabSz="593725"/>
            <a:endParaRPr lang="fr-FR" sz="500">
              <a:solidFill>
                <a:schemeClr val="bg1"/>
              </a:solidFill>
            </a:endParaRPr>
          </a:p>
          <a:p>
            <a:pPr defTabSz="593725"/>
            <a:endParaRPr lang="fr-FR" sz="500" b="1">
              <a:solidFill>
                <a:schemeClr val="bg1"/>
              </a:solidFill>
            </a:endParaRPr>
          </a:p>
          <a:p>
            <a:pPr defTabSz="593725"/>
            <a:r>
              <a:rPr lang="fr-FR" sz="1200">
                <a:solidFill>
                  <a:schemeClr val="bg1"/>
                </a:solidFill>
              </a:rPr>
              <a:t>(Ressources calculées à partir d’une estimation d’activités </a:t>
            </a:r>
            <a:br>
              <a:rPr lang="fr-FR" sz="1200">
                <a:solidFill>
                  <a:schemeClr val="bg1"/>
                </a:solidFill>
              </a:rPr>
            </a:br>
            <a:r>
              <a:rPr lang="fr-FR" sz="1200">
                <a:solidFill>
                  <a:schemeClr val="bg1"/>
                </a:solidFill>
              </a:rPr>
              <a:t>et de recettes.)</a:t>
            </a:r>
          </a:p>
          <a:p>
            <a:pPr defTabSz="593725">
              <a:spcBef>
                <a:spcPct val="50000"/>
              </a:spcBef>
            </a:pPr>
            <a:endParaRPr lang="fr-FR" sz="1200">
              <a:solidFill>
                <a:schemeClr val="bg1"/>
              </a:solidFill>
            </a:endParaRPr>
          </a:p>
        </p:txBody>
      </p:sp>
      <p:sp>
        <p:nvSpPr>
          <p:cNvPr id="24" name="Text Box 76"/>
          <p:cNvSpPr txBox="1">
            <a:spLocks noChangeArrowheads="1"/>
          </p:cNvSpPr>
          <p:nvPr/>
        </p:nvSpPr>
        <p:spPr bwMode="auto">
          <a:xfrm>
            <a:off x="1828800" y="3567113"/>
            <a:ext cx="1603375" cy="242887"/>
          </a:xfrm>
          <a:prstGeom prst="rect">
            <a:avLst/>
          </a:prstGeom>
          <a:noFill/>
          <a:ln w="9525">
            <a:noFill/>
            <a:miter lim="800000"/>
            <a:headEnd/>
            <a:tailEnd/>
          </a:ln>
          <a:effectLst/>
        </p:spPr>
        <p:txBody>
          <a:bodyPr lIns="59367" tIns="29683" rIns="59367" bIns="29683">
            <a:spAutoFit/>
          </a:bodyPr>
          <a:lstStyle/>
          <a:p>
            <a:pPr defTabSz="593725">
              <a:spcBef>
                <a:spcPct val="50000"/>
              </a:spcBef>
            </a:pPr>
            <a:r>
              <a:rPr lang="fr-FR" sz="1200" dirty="0"/>
              <a:t>recettes</a:t>
            </a:r>
          </a:p>
        </p:txBody>
      </p:sp>
      <p:sp>
        <p:nvSpPr>
          <p:cNvPr id="26" name="Text Box 79"/>
          <p:cNvSpPr txBox="1">
            <a:spLocks noChangeArrowheads="1"/>
          </p:cNvSpPr>
          <p:nvPr/>
        </p:nvSpPr>
        <p:spPr bwMode="auto">
          <a:xfrm>
            <a:off x="784225" y="4429125"/>
            <a:ext cx="1273175" cy="242888"/>
          </a:xfrm>
          <a:prstGeom prst="rect">
            <a:avLst/>
          </a:prstGeom>
          <a:noFill/>
          <a:ln w="9525">
            <a:noFill/>
            <a:miter lim="800000"/>
            <a:headEnd/>
            <a:tailEnd/>
          </a:ln>
          <a:effectLst/>
        </p:spPr>
        <p:txBody>
          <a:bodyPr lIns="59367" tIns="29683" rIns="59367" bIns="29683">
            <a:spAutoFit/>
          </a:bodyPr>
          <a:lstStyle/>
          <a:p>
            <a:pPr defTabSz="593725">
              <a:spcBef>
                <a:spcPct val="50000"/>
              </a:spcBef>
            </a:pPr>
            <a:r>
              <a:rPr lang="fr-FR" sz="1200" dirty="0"/>
              <a:t>dépenses</a:t>
            </a:r>
          </a:p>
        </p:txBody>
      </p:sp>
      <p:sp>
        <p:nvSpPr>
          <p:cNvPr id="27" name="Text Box 78"/>
          <p:cNvSpPr txBox="1">
            <a:spLocks noChangeArrowheads="1"/>
          </p:cNvSpPr>
          <p:nvPr/>
        </p:nvSpPr>
        <p:spPr bwMode="auto">
          <a:xfrm>
            <a:off x="1828800" y="5319713"/>
            <a:ext cx="1744663" cy="242887"/>
          </a:xfrm>
          <a:prstGeom prst="rect">
            <a:avLst/>
          </a:prstGeom>
          <a:noFill/>
          <a:ln w="9525">
            <a:noFill/>
            <a:miter lim="800000"/>
            <a:headEnd/>
            <a:tailEnd/>
          </a:ln>
          <a:effectLst/>
        </p:spPr>
        <p:txBody>
          <a:bodyPr lIns="59367" tIns="29683" rIns="59367" bIns="29683">
            <a:spAutoFit/>
          </a:bodyPr>
          <a:lstStyle/>
          <a:p>
            <a:pPr defTabSz="593725">
              <a:spcBef>
                <a:spcPct val="50000"/>
              </a:spcBef>
            </a:pPr>
            <a:r>
              <a:rPr lang="fr-FR" sz="1200" dirty="0"/>
              <a:t>activité</a:t>
            </a:r>
          </a:p>
        </p:txBody>
      </p:sp>
      <p:sp>
        <p:nvSpPr>
          <p:cNvPr id="28" name="Oval 71"/>
          <p:cNvSpPr>
            <a:spLocks noChangeArrowheads="1"/>
          </p:cNvSpPr>
          <p:nvPr/>
        </p:nvSpPr>
        <p:spPr bwMode="auto">
          <a:xfrm flipH="1">
            <a:off x="7620000" y="4419600"/>
            <a:ext cx="139700" cy="138113"/>
          </a:xfrm>
          <a:prstGeom prst="ellipse">
            <a:avLst/>
          </a:prstGeom>
          <a:solidFill>
            <a:schemeClr val="bg1"/>
          </a:solidFill>
          <a:ln w="34925">
            <a:solidFill>
              <a:schemeClr val="accent6"/>
            </a:solidFill>
            <a:round/>
            <a:headEnd/>
            <a:tailEnd/>
          </a:ln>
        </p:spPr>
        <p:txBody>
          <a:bodyPr lIns="0" tIns="46800" rIns="0" bIns="46800" anchor="ctr">
            <a:spAutoFit/>
          </a:bodyPr>
          <a:lstStyle/>
          <a:p>
            <a:endParaRPr lang="fr-FR"/>
          </a:p>
        </p:txBody>
      </p:sp>
      <p:sp>
        <p:nvSpPr>
          <p:cNvPr id="29" name="Oval 58"/>
          <p:cNvSpPr>
            <a:spLocks noChangeArrowheads="1"/>
          </p:cNvSpPr>
          <p:nvPr/>
        </p:nvSpPr>
        <p:spPr bwMode="auto">
          <a:xfrm>
            <a:off x="2057400" y="4419600"/>
            <a:ext cx="139700" cy="138113"/>
          </a:xfrm>
          <a:prstGeom prst="ellipse">
            <a:avLst/>
          </a:prstGeom>
          <a:solidFill>
            <a:schemeClr val="bg1"/>
          </a:solidFill>
          <a:ln w="34925">
            <a:solidFill>
              <a:schemeClr val="accent6"/>
            </a:solidFill>
            <a:round/>
            <a:headEnd/>
            <a:tailEnd/>
          </a:ln>
        </p:spPr>
        <p:txBody>
          <a:bodyPr lIns="0" tIns="46800" rIns="0" bIns="46800" anchor="ctr">
            <a:spAutoFit/>
          </a:bodyPr>
          <a:lstStyle/>
          <a:p>
            <a:endParaRPr lang="fr-FR"/>
          </a:p>
        </p:txBody>
      </p:sp>
      <p:pic>
        <p:nvPicPr>
          <p:cNvPr id="30" name="Picture 87" descr="Travaux Serveur:REDACTEURS STUDIO:CORPUS:MEAH:CONCEPTION:Accompagnement Réformes:Files:SUPPORTS:VADE MECUM:illustration pour vdmc:rond1.jpg"/>
          <p:cNvPicPr>
            <a:picLocks noChangeAspect="1" noChangeArrowheads="1"/>
          </p:cNvPicPr>
          <p:nvPr/>
        </p:nvPicPr>
        <p:blipFill>
          <a:blip r:embed="rId5" r:link="rId6" cstate="print"/>
          <a:srcRect/>
          <a:stretch>
            <a:fillRect/>
          </a:stretch>
        </p:blipFill>
        <p:spPr bwMode="auto">
          <a:xfrm>
            <a:off x="1447800" y="3810000"/>
            <a:ext cx="1473200" cy="1481138"/>
          </a:xfrm>
          <a:prstGeom prst="rect">
            <a:avLst/>
          </a:prstGeom>
          <a:noFill/>
        </p:spPr>
      </p:pic>
      <p:sp>
        <p:nvSpPr>
          <p:cNvPr id="31" name="Rectangle 86"/>
          <p:cNvSpPr>
            <a:spLocks noChangeArrowheads="1"/>
          </p:cNvSpPr>
          <p:nvPr/>
        </p:nvSpPr>
        <p:spPr bwMode="auto">
          <a:xfrm>
            <a:off x="1371600" y="4495800"/>
            <a:ext cx="762000" cy="914400"/>
          </a:xfrm>
          <a:prstGeom prst="rect">
            <a:avLst/>
          </a:prstGeom>
          <a:solidFill>
            <a:schemeClr val="bg1"/>
          </a:solidFill>
          <a:ln w="9525">
            <a:noFill/>
            <a:miter lim="800000"/>
            <a:headEnd/>
            <a:tailEnd/>
          </a:ln>
          <a:effectLst/>
        </p:spPr>
        <p:txBody>
          <a:bodyPr wrap="none" anchor="ctr"/>
          <a:lstStyle/>
          <a:p>
            <a:endParaRPr lang="fr-FR"/>
          </a:p>
        </p:txBody>
      </p:sp>
      <p:sp>
        <p:nvSpPr>
          <p:cNvPr id="25" name="Text Box 77"/>
          <p:cNvSpPr txBox="1">
            <a:spLocks noChangeArrowheads="1"/>
          </p:cNvSpPr>
          <p:nvPr/>
        </p:nvSpPr>
        <p:spPr bwMode="auto">
          <a:xfrm>
            <a:off x="2819400" y="4419600"/>
            <a:ext cx="706438" cy="242888"/>
          </a:xfrm>
          <a:prstGeom prst="rect">
            <a:avLst/>
          </a:prstGeom>
          <a:noFill/>
          <a:ln w="9525">
            <a:noFill/>
            <a:miter lim="800000"/>
            <a:headEnd/>
            <a:tailEnd/>
          </a:ln>
          <a:effectLst/>
        </p:spPr>
        <p:txBody>
          <a:bodyPr lIns="59367" tIns="29683" rIns="59367" bIns="29683">
            <a:spAutoFit/>
          </a:bodyPr>
          <a:lstStyle/>
          <a:p>
            <a:pPr defTabSz="593725">
              <a:spcBef>
                <a:spcPct val="50000"/>
              </a:spcBef>
            </a:pPr>
            <a:r>
              <a:rPr lang="fr-FR" sz="1200" dirty="0"/>
              <a:t>moyens</a:t>
            </a:r>
          </a:p>
        </p:txBody>
      </p:sp>
      <p:sp>
        <p:nvSpPr>
          <p:cNvPr id="16" name="Line 57"/>
          <p:cNvSpPr>
            <a:spLocks noChangeShapeType="1"/>
          </p:cNvSpPr>
          <p:nvPr/>
        </p:nvSpPr>
        <p:spPr bwMode="auto">
          <a:xfrm flipH="1" flipV="1">
            <a:off x="1066800" y="3124200"/>
            <a:ext cx="1066800" cy="1371600"/>
          </a:xfrm>
          <a:prstGeom prst="line">
            <a:avLst/>
          </a:prstGeom>
          <a:noFill/>
          <a:ln w="19050">
            <a:solidFill>
              <a:schemeClr val="accent6"/>
            </a:solidFill>
            <a:round/>
            <a:headEnd/>
            <a:tailEnd/>
          </a:ln>
          <a:effectLst/>
        </p:spPr>
        <p:txBody>
          <a:bodyPr wrap="none" anchor="ctr"/>
          <a:lstStyle/>
          <a:p>
            <a:endParaRPr lang="fr-FR"/>
          </a:p>
        </p:txBody>
      </p:sp>
      <p:sp>
        <p:nvSpPr>
          <p:cNvPr id="32" name="Oval 58"/>
          <p:cNvSpPr>
            <a:spLocks noChangeArrowheads="1"/>
          </p:cNvSpPr>
          <p:nvPr/>
        </p:nvSpPr>
        <p:spPr bwMode="auto">
          <a:xfrm>
            <a:off x="2071670" y="4500570"/>
            <a:ext cx="139700" cy="138113"/>
          </a:xfrm>
          <a:prstGeom prst="ellipse">
            <a:avLst/>
          </a:prstGeom>
          <a:solidFill>
            <a:schemeClr val="bg1"/>
          </a:solidFill>
          <a:ln w="34925">
            <a:solidFill>
              <a:schemeClr val="bg2"/>
            </a:solidFill>
            <a:round/>
            <a:headEnd/>
            <a:tailEnd/>
          </a:ln>
        </p:spPr>
        <p:txBody>
          <a:bodyPr lIns="0" tIns="46800" rIns="0" bIns="46800" anchor="ctr">
            <a:spAutoFit/>
          </a:bodyPr>
          <a:lstStyle/>
          <a:p>
            <a:endParaRPr lang="fr-FR"/>
          </a:p>
        </p:txBody>
      </p:sp>
      <p:sp>
        <p:nvSpPr>
          <p:cNvPr id="33" name="Espace réservé du numéro de diapositive 32"/>
          <p:cNvSpPr>
            <a:spLocks noGrp="1"/>
          </p:cNvSpPr>
          <p:nvPr>
            <p:ph type="sldNum" sz="quarter" idx="11"/>
          </p:nvPr>
        </p:nvSpPr>
        <p:spPr/>
        <p:txBody>
          <a:bodyPr/>
          <a:lstStyle/>
          <a:p>
            <a:fld id="{B274C4DA-A077-419E-B753-B3B18AD93640}" type="slidenum">
              <a:rPr lang="fr-FR" smtClean="0"/>
              <a:pPr/>
              <a:t>28</a:t>
            </a:fld>
            <a:endParaRPr lang="fr-F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AutoShape 14"/>
          <p:cNvSpPr>
            <a:spLocks noChangeArrowheads="1"/>
          </p:cNvSpPr>
          <p:nvPr/>
        </p:nvSpPr>
        <p:spPr bwMode="auto">
          <a:xfrm>
            <a:off x="1000100" y="2214554"/>
            <a:ext cx="7534300" cy="4071966"/>
          </a:xfrm>
          <a:prstGeom prst="roundRect">
            <a:avLst>
              <a:gd name="adj" fmla="val 16667"/>
            </a:avLst>
          </a:prstGeom>
          <a:solidFill>
            <a:srgbClr val="A40000"/>
          </a:solidFill>
          <a:ln w="9525">
            <a:solidFill>
              <a:srgbClr val="FF1700"/>
            </a:solidFill>
            <a:round/>
            <a:headEnd/>
            <a:tailEnd/>
          </a:ln>
          <a:effectLst/>
        </p:spPr>
        <p:txBody>
          <a:bodyPr wrap="none" anchor="ctr"/>
          <a:lstStyle/>
          <a:p>
            <a:endParaRPr lang="fr-FR"/>
          </a:p>
        </p:txBody>
      </p:sp>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pic>
        <p:nvPicPr>
          <p:cNvPr id="10" name="Picture 20" descr="Travaux Serveur:REDACTEURS STUDIO:CORPUS:MEAH:CONCEPTION:Accompagnement Réformes:Files:SUPPORTS:VADE MECUM:illustration pour vdmc:T2A.jpg"/>
          <p:cNvPicPr>
            <a:picLocks noChangeAspect="1" noChangeArrowheads="1"/>
          </p:cNvPicPr>
          <p:nvPr/>
        </p:nvPicPr>
        <p:blipFill>
          <a:blip r:embed="rId3" r:link="rId4" cstate="print"/>
          <a:srcRect/>
          <a:stretch>
            <a:fillRect/>
          </a:stretch>
        </p:blipFill>
        <p:spPr bwMode="auto">
          <a:xfrm>
            <a:off x="857224" y="857232"/>
            <a:ext cx="990600" cy="877888"/>
          </a:xfrm>
          <a:prstGeom prst="rect">
            <a:avLst/>
          </a:prstGeom>
          <a:noFill/>
        </p:spPr>
      </p:pic>
      <p:sp>
        <p:nvSpPr>
          <p:cNvPr id="11" name="Rectangle 2"/>
          <p:cNvSpPr>
            <a:spLocks noChangeArrowheads="1"/>
          </p:cNvSpPr>
          <p:nvPr/>
        </p:nvSpPr>
        <p:spPr bwMode="auto">
          <a:xfrm>
            <a:off x="1428728" y="2357430"/>
            <a:ext cx="7105672" cy="3814836"/>
          </a:xfrm>
          <a:prstGeom prst="rect">
            <a:avLst/>
          </a:prstGeom>
          <a:noFill/>
          <a:ln w="9525">
            <a:noFill/>
            <a:miter lim="800000"/>
            <a:headEnd/>
            <a:tailEnd/>
          </a:ln>
          <a:effectLst/>
        </p:spPr>
        <p:txBody>
          <a:bodyPr wrap="square" lIns="59381" tIns="29691" rIns="59381" bIns="29691">
            <a:spAutoFit/>
          </a:bodyPr>
          <a:lstStyle/>
          <a:p>
            <a:pPr defTabSz="593725"/>
            <a:r>
              <a:rPr lang="fr-FR" sz="3600" b="1" dirty="0">
                <a:solidFill>
                  <a:schemeClr val="bg1"/>
                </a:solidFill>
              </a:rPr>
              <a:t>Assurer l’équité des financements</a:t>
            </a:r>
          </a:p>
          <a:p>
            <a:pPr defTabSz="593725"/>
            <a:endParaRPr lang="fr-FR" sz="800" b="1" dirty="0">
              <a:solidFill>
                <a:schemeClr val="bg1"/>
              </a:solidFill>
            </a:endParaRPr>
          </a:p>
          <a:p>
            <a:pPr defTabSz="593725"/>
            <a:r>
              <a:rPr lang="fr-FR" sz="2000" b="1" dirty="0">
                <a:solidFill>
                  <a:schemeClr val="bg1"/>
                </a:solidFill>
              </a:rPr>
              <a:t>&gt;&gt; la définition de tarifs nationaux </a:t>
            </a:r>
          </a:p>
          <a:p>
            <a:pPr defTabSz="593725"/>
            <a:r>
              <a:rPr lang="fr-FR" sz="2000" b="1" dirty="0">
                <a:solidFill>
                  <a:schemeClr val="bg1"/>
                </a:solidFill>
              </a:rPr>
              <a:t>&gt;&gt; la prise en compte des activités spécifiques </a:t>
            </a:r>
          </a:p>
          <a:p>
            <a:pPr defTabSz="593725"/>
            <a:r>
              <a:rPr lang="fr-FR" sz="2000" b="1" dirty="0">
                <a:solidFill>
                  <a:schemeClr val="bg1"/>
                </a:solidFill>
              </a:rPr>
              <a:t>     et des missions d‘intérêt général</a:t>
            </a:r>
          </a:p>
          <a:p>
            <a:pPr defTabSz="593725"/>
            <a:endParaRPr lang="fr-FR" sz="2000" b="1" dirty="0">
              <a:solidFill>
                <a:schemeClr val="bg1"/>
              </a:solidFill>
            </a:endParaRPr>
          </a:p>
          <a:p>
            <a:pPr defTabSz="593725"/>
            <a:r>
              <a:rPr lang="fr-FR" sz="2000" b="1" dirty="0">
                <a:solidFill>
                  <a:schemeClr val="bg1"/>
                </a:solidFill>
              </a:rPr>
              <a:t>avec une montée en charge progressive :</a:t>
            </a:r>
          </a:p>
          <a:p>
            <a:pPr defTabSz="593725">
              <a:buFontTx/>
              <a:buChar char="-"/>
            </a:pPr>
            <a:r>
              <a:rPr lang="fr-FR" sz="2000" dirty="0">
                <a:solidFill>
                  <a:schemeClr val="bg1"/>
                </a:solidFill>
              </a:rPr>
              <a:t> des coefficients correcteurs par établissement </a:t>
            </a:r>
            <a:br>
              <a:rPr lang="fr-FR" sz="2000" dirty="0">
                <a:solidFill>
                  <a:schemeClr val="bg1"/>
                </a:solidFill>
              </a:rPr>
            </a:br>
            <a:r>
              <a:rPr lang="fr-FR" sz="2000" dirty="0">
                <a:solidFill>
                  <a:schemeClr val="bg1"/>
                </a:solidFill>
              </a:rPr>
              <a:t>  pour les établissements privés lucratifs</a:t>
            </a:r>
          </a:p>
          <a:p>
            <a:pPr defTabSz="593725">
              <a:buFontTx/>
              <a:buChar char="-"/>
            </a:pPr>
            <a:r>
              <a:rPr lang="fr-FR" sz="2000" b="1" dirty="0">
                <a:solidFill>
                  <a:schemeClr val="bg1"/>
                </a:solidFill>
              </a:rPr>
              <a:t> </a:t>
            </a:r>
            <a:r>
              <a:rPr lang="fr-FR" sz="2000" dirty="0">
                <a:solidFill>
                  <a:schemeClr val="bg1"/>
                </a:solidFill>
              </a:rPr>
              <a:t>une</a:t>
            </a:r>
            <a:r>
              <a:rPr lang="fr-FR" sz="2000" b="1" dirty="0">
                <a:solidFill>
                  <a:schemeClr val="bg1"/>
                </a:solidFill>
              </a:rPr>
              <a:t> </a:t>
            </a:r>
            <a:r>
              <a:rPr lang="fr-FR" sz="2000" dirty="0">
                <a:solidFill>
                  <a:schemeClr val="bg1"/>
                </a:solidFill>
              </a:rPr>
              <a:t>fraction tarifaire croissante pour les établissements </a:t>
            </a:r>
          </a:p>
          <a:p>
            <a:pPr defTabSz="593725"/>
            <a:r>
              <a:rPr lang="fr-FR" sz="2000" dirty="0">
                <a:solidFill>
                  <a:schemeClr val="bg1"/>
                </a:solidFill>
              </a:rPr>
              <a:t>  publics et </a:t>
            </a:r>
            <a:r>
              <a:rPr lang="fr-FR" sz="2000" dirty="0" smtClean="0">
                <a:solidFill>
                  <a:schemeClr val="bg1"/>
                </a:solidFill>
              </a:rPr>
              <a:t>PSPH avec des coefficients de transition</a:t>
            </a:r>
            <a:endParaRPr lang="fr-FR" sz="2000" dirty="0">
              <a:solidFill>
                <a:schemeClr val="bg1"/>
              </a:solidFill>
            </a:endParaRPr>
          </a:p>
          <a:p>
            <a:pPr defTabSz="593725">
              <a:buFontTx/>
              <a:buChar char="-"/>
            </a:pPr>
            <a:r>
              <a:rPr lang="fr-FR" sz="2000" dirty="0">
                <a:solidFill>
                  <a:schemeClr val="bg1"/>
                </a:solidFill>
              </a:rPr>
              <a:t> des coefficients géographiques pour certaines zones</a:t>
            </a:r>
            <a:r>
              <a:rPr lang="fr-FR" sz="2000" b="1" dirty="0">
                <a:solidFill>
                  <a:schemeClr val="bg1"/>
                </a:solidFill>
              </a:rPr>
              <a:t> </a:t>
            </a:r>
          </a:p>
        </p:txBody>
      </p:sp>
      <p:sp>
        <p:nvSpPr>
          <p:cNvPr id="12" name="AutoShape 10"/>
          <p:cNvSpPr>
            <a:spLocks noChangeArrowheads="1"/>
          </p:cNvSpPr>
          <p:nvPr/>
        </p:nvSpPr>
        <p:spPr bwMode="auto">
          <a:xfrm rot="5400000">
            <a:off x="668311" y="741345"/>
            <a:ext cx="1431925" cy="1358900"/>
          </a:xfrm>
          <a:prstGeom prst="hexagon">
            <a:avLst>
              <a:gd name="adj" fmla="val 26343"/>
              <a:gd name="vf" fmla="val 115470"/>
            </a:avLst>
          </a:prstGeom>
          <a:noFill/>
          <a:ln w="15875">
            <a:solidFill>
              <a:schemeClr val="folHlink"/>
            </a:solidFill>
            <a:miter lim="800000"/>
            <a:headEnd/>
            <a:tailEnd/>
          </a:ln>
          <a:effectLst/>
        </p:spPr>
        <p:txBody>
          <a:bodyPr wrap="none" anchor="ctr"/>
          <a:lstStyle/>
          <a:p>
            <a:endParaRPr lang="fr-FR"/>
          </a:p>
        </p:txBody>
      </p:sp>
      <p:sp>
        <p:nvSpPr>
          <p:cNvPr id="8" name="Espace réservé du numéro de diapositive 7"/>
          <p:cNvSpPr>
            <a:spLocks noGrp="1"/>
          </p:cNvSpPr>
          <p:nvPr>
            <p:ph type="sldNum" sz="quarter" idx="11"/>
          </p:nvPr>
        </p:nvSpPr>
        <p:spPr/>
        <p:txBody>
          <a:bodyPr/>
          <a:lstStyle/>
          <a:p>
            <a:fld id="{B274C4DA-A077-419E-B753-B3B18AD93640}" type="slidenum">
              <a:rPr lang="fr-FR" smtClean="0"/>
              <a:pPr/>
              <a:t>29</a:t>
            </a:fld>
            <a:endParaRPr lang="fr-F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B274C4DA-A077-419E-B753-B3B18AD93640}" type="slidenum">
              <a:rPr lang="fr-FR" smtClean="0"/>
              <a:pPr/>
              <a:t>3</a:t>
            </a:fld>
            <a:endParaRPr lang="fr-FR"/>
          </a:p>
        </p:txBody>
      </p:sp>
      <p:sp>
        <p:nvSpPr>
          <p:cNvPr id="3" name="Rectangle 2"/>
          <p:cNvSpPr/>
          <p:nvPr/>
        </p:nvSpPr>
        <p:spPr>
          <a:xfrm>
            <a:off x="179512" y="692696"/>
            <a:ext cx="9396536" cy="4985980"/>
          </a:xfrm>
          <a:prstGeom prst="rect">
            <a:avLst/>
          </a:prstGeom>
        </p:spPr>
        <p:txBody>
          <a:bodyPr wrap="square">
            <a:spAutoFit/>
          </a:bodyPr>
          <a:lstStyle/>
          <a:p>
            <a:pPr algn="ctr">
              <a:spcAft>
                <a:spcPts val="0"/>
              </a:spcAft>
            </a:pPr>
            <a:r>
              <a:rPr lang="fr-FR" sz="3600" b="1" dirty="0">
                <a:latin typeface="Comic Sans MS" panose="030F0702030302020204" pitchFamily="66" charset="0"/>
              </a:rPr>
              <a:t>Vendredi 6 Septembre 2013</a:t>
            </a:r>
            <a:endParaRPr lang="fr-FR" b="1" dirty="0">
              <a:latin typeface="Comic Sans MS" panose="030F0702030302020204" pitchFamily="66" charset="0"/>
            </a:endParaRPr>
          </a:p>
          <a:p>
            <a:pPr marL="457200" algn="ctr">
              <a:lnSpc>
                <a:spcPct val="150000"/>
              </a:lnSpc>
              <a:spcAft>
                <a:spcPts val="0"/>
              </a:spcAft>
            </a:pPr>
            <a:r>
              <a:rPr lang="fr-FR" sz="2000" b="1" i="1" dirty="0">
                <a:latin typeface="Comic Sans MS" panose="030F0702030302020204" pitchFamily="66" charset="0"/>
                <a:ea typeface="Times New Roman" panose="02020603050405020304" pitchFamily="18" charset="0"/>
                <a:cs typeface="Arial" panose="020B0604020202020204" pitchFamily="34" charset="0"/>
              </a:rPr>
              <a:t>Site Ambroise Paré (à côté du CHRU) – F003</a:t>
            </a:r>
            <a:endParaRPr lang="fr-FR" sz="2400" b="1" dirty="0">
              <a:latin typeface="Comic Sans MS" panose="030F0702030302020204" pitchFamily="66" charset="0"/>
              <a:ea typeface="Times New Roman" panose="02020603050405020304" pitchFamily="18" charset="0"/>
              <a:cs typeface="Arial" panose="020B0604020202020204" pitchFamily="34" charset="0"/>
            </a:endParaRPr>
          </a:p>
          <a:p>
            <a:pPr>
              <a:spcAft>
                <a:spcPts val="0"/>
              </a:spcAft>
            </a:pPr>
            <a:r>
              <a:rPr lang="fr-FR" dirty="0">
                <a:latin typeface="Comic Sans MS" panose="030F0702030302020204" pitchFamily="66"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endParaRPr>
          </a:p>
          <a:p>
            <a:pPr>
              <a:spcAft>
                <a:spcPts val="0"/>
              </a:spcAft>
            </a:pPr>
            <a:r>
              <a:rPr lang="fr-FR" dirty="0">
                <a:latin typeface="Comic Sans MS" panose="030F0702030302020204" pitchFamily="66"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endParaRPr>
          </a:p>
          <a:p>
            <a:pPr>
              <a:spcAft>
                <a:spcPts val="0"/>
              </a:spcAft>
            </a:pPr>
            <a:r>
              <a:rPr lang="fr-FR" dirty="0">
                <a:latin typeface="Comic Sans MS" panose="030F0702030302020204" pitchFamily="66" charset="0"/>
                <a:ea typeface="Times New Roman" panose="02020603050405020304" pitchFamily="18" charset="0"/>
              </a:rPr>
              <a:t>8h30-10h30	</a:t>
            </a:r>
            <a:r>
              <a:rPr lang="fr-FR" b="1" dirty="0">
                <a:latin typeface="Comic Sans MS" panose="030F0702030302020204" pitchFamily="66" charset="0"/>
                <a:ea typeface="Times New Roman" panose="02020603050405020304" pitchFamily="18" charset="0"/>
              </a:rPr>
              <a:t>La gouvernance nationale des produits de santé ; rôles des agences</a:t>
            </a:r>
            <a:endParaRPr lang="fr-FR" sz="2000" dirty="0">
              <a:latin typeface="Times New Roman" panose="02020603050405020304" pitchFamily="18" charset="0"/>
              <a:ea typeface="Times New Roman" panose="02020603050405020304" pitchFamily="18" charset="0"/>
            </a:endParaRPr>
          </a:p>
          <a:p>
            <a:pPr marL="449580" indent="449580">
              <a:spcAft>
                <a:spcPts val="0"/>
              </a:spcAft>
            </a:pPr>
            <a:r>
              <a:rPr lang="fr-FR" dirty="0">
                <a:latin typeface="Comic Sans MS" panose="030F0702030302020204" pitchFamily="66" charset="0"/>
                <a:ea typeface="Times New Roman" panose="02020603050405020304" pitchFamily="18" charset="0"/>
              </a:rPr>
              <a:t>Marie-Christine WORONOFF-LEMSI, PU–PH, DRCI du CHRU Besançon</a:t>
            </a:r>
            <a:endParaRPr lang="fr-FR" sz="2000" dirty="0">
              <a:latin typeface="Times New Roman" panose="02020603050405020304" pitchFamily="18" charset="0"/>
              <a:ea typeface="Times New Roman" panose="02020603050405020304" pitchFamily="18" charset="0"/>
            </a:endParaRPr>
          </a:p>
          <a:p>
            <a:pPr>
              <a:spcAft>
                <a:spcPts val="0"/>
              </a:spcAft>
            </a:pPr>
            <a:r>
              <a:rPr lang="fr-FR" i="1" dirty="0">
                <a:latin typeface="Comic Sans MS" panose="030F0702030302020204" pitchFamily="66"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endParaRPr>
          </a:p>
          <a:p>
            <a:pPr>
              <a:spcAft>
                <a:spcPts val="0"/>
              </a:spcAft>
            </a:pPr>
            <a:r>
              <a:rPr lang="fr-FR" dirty="0">
                <a:latin typeface="Comic Sans MS" panose="030F0702030302020204" pitchFamily="66"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endParaRPr>
          </a:p>
          <a:p>
            <a:pPr>
              <a:spcAft>
                <a:spcPts val="0"/>
              </a:spcAft>
            </a:pPr>
            <a:r>
              <a:rPr lang="fr-FR" dirty="0">
                <a:latin typeface="Comic Sans MS" panose="030F0702030302020204" pitchFamily="66"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endParaRPr>
          </a:p>
          <a:p>
            <a:pPr>
              <a:spcAft>
                <a:spcPts val="0"/>
              </a:spcAft>
            </a:pPr>
            <a:r>
              <a:rPr lang="fr-FR" dirty="0">
                <a:latin typeface="Comic Sans MS" panose="030F0702030302020204" pitchFamily="66" charset="0"/>
                <a:ea typeface="Times New Roman" panose="02020603050405020304" pitchFamily="18" charset="0"/>
              </a:rPr>
              <a:t>10h45-12h00	 </a:t>
            </a:r>
            <a:r>
              <a:rPr lang="fr-FR" b="1" dirty="0">
                <a:latin typeface="Comic Sans MS" panose="030F0702030302020204" pitchFamily="66" charset="0"/>
                <a:ea typeface="Times New Roman" panose="02020603050405020304" pitchFamily="18" charset="0"/>
              </a:rPr>
              <a:t>Gouvernance régionale et locale des produits de santé</a:t>
            </a:r>
            <a:endParaRPr lang="fr-FR" sz="2000" dirty="0">
              <a:latin typeface="Times New Roman" panose="02020603050405020304" pitchFamily="18" charset="0"/>
              <a:ea typeface="Times New Roman" panose="02020603050405020304" pitchFamily="18" charset="0"/>
            </a:endParaRPr>
          </a:p>
          <a:p>
            <a:pPr>
              <a:spcAft>
                <a:spcPts val="0"/>
              </a:spcAft>
            </a:pPr>
            <a:r>
              <a:rPr lang="fr-FR" dirty="0">
                <a:latin typeface="Comic Sans MS" panose="030F0702030302020204" pitchFamily="66" charset="0"/>
                <a:ea typeface="Times New Roman" panose="02020603050405020304" pitchFamily="18" charset="0"/>
              </a:rPr>
              <a:t>		Samuel LIMAT, PU-PH – CHRU Besançon</a:t>
            </a:r>
            <a:endParaRPr lang="fr-FR" sz="2000" dirty="0">
              <a:latin typeface="Times New Roman" panose="02020603050405020304" pitchFamily="18" charset="0"/>
              <a:ea typeface="Times New Roman" panose="02020603050405020304" pitchFamily="18" charset="0"/>
            </a:endParaRPr>
          </a:p>
          <a:p>
            <a:pPr>
              <a:spcAft>
                <a:spcPts val="0"/>
              </a:spcAft>
            </a:pPr>
            <a:r>
              <a:rPr lang="fr-FR" b="1" dirty="0">
                <a:latin typeface="Comic Sans MS" panose="030F0702030302020204" pitchFamily="66"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endParaRPr>
          </a:p>
          <a:p>
            <a:pPr>
              <a:spcAft>
                <a:spcPts val="0"/>
              </a:spcAft>
            </a:pPr>
            <a:r>
              <a:rPr lang="fr-FR" b="1" dirty="0">
                <a:latin typeface="Comic Sans MS" panose="030F0702030302020204" pitchFamily="66"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endParaRPr>
          </a:p>
          <a:p>
            <a:pPr>
              <a:spcAft>
                <a:spcPts val="0"/>
              </a:spcAft>
            </a:pPr>
            <a:r>
              <a:rPr lang="fr-FR" dirty="0">
                <a:latin typeface="Comic Sans MS" panose="030F0702030302020204" pitchFamily="66" charset="0"/>
                <a:ea typeface="Times New Roman" panose="02020603050405020304" pitchFamily="18" charset="0"/>
              </a:rPr>
              <a:t>14h00-16h30 </a:t>
            </a:r>
            <a:r>
              <a:rPr lang="fr-FR" b="1" dirty="0">
                <a:latin typeface="Comic Sans MS" panose="030F0702030302020204" pitchFamily="66" charset="0"/>
                <a:ea typeface="Times New Roman" panose="02020603050405020304" pitchFamily="18" charset="0"/>
              </a:rPr>
              <a:t>Introduction à l’évaluation médico-économique</a:t>
            </a:r>
            <a:endParaRPr lang="fr-FR" sz="2000" dirty="0">
              <a:latin typeface="Times New Roman" panose="02020603050405020304" pitchFamily="18" charset="0"/>
              <a:ea typeface="Times New Roman" panose="02020603050405020304" pitchFamily="18" charset="0"/>
            </a:endParaRPr>
          </a:p>
          <a:p>
            <a:r>
              <a:rPr lang="fr-FR" dirty="0">
                <a:latin typeface="Comic Sans MS" panose="030F0702030302020204" pitchFamily="66" charset="0"/>
                <a:ea typeface="Times New Roman" panose="02020603050405020304" pitchFamily="18" charset="0"/>
                <a:cs typeface="Times New Roman" panose="02020603050405020304" pitchFamily="18" charset="0"/>
              </a:rPr>
              <a:t>Dr V NERICH, MCU-PH – CHRU Besançon</a:t>
            </a:r>
            <a:endParaRPr lang="fr-FR" dirty="0"/>
          </a:p>
        </p:txBody>
      </p:sp>
    </p:spTree>
    <p:extLst>
      <p:ext uri="{BB962C8B-B14F-4D97-AF65-F5344CB8AC3E}">
        <p14:creationId xmlns:p14="http://schemas.microsoft.com/office/powerpoint/2010/main" val="2128626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AutoShape 14"/>
          <p:cNvSpPr>
            <a:spLocks noChangeArrowheads="1"/>
          </p:cNvSpPr>
          <p:nvPr/>
        </p:nvSpPr>
        <p:spPr bwMode="auto">
          <a:xfrm>
            <a:off x="1000100" y="2214554"/>
            <a:ext cx="7534300" cy="4071966"/>
          </a:xfrm>
          <a:prstGeom prst="roundRect">
            <a:avLst>
              <a:gd name="adj" fmla="val 16667"/>
            </a:avLst>
          </a:prstGeom>
          <a:solidFill>
            <a:srgbClr val="A40000"/>
          </a:solidFill>
          <a:ln w="9525">
            <a:solidFill>
              <a:srgbClr val="FF1700"/>
            </a:solidFill>
            <a:round/>
            <a:headEnd/>
            <a:tailEnd/>
          </a:ln>
          <a:effectLst/>
        </p:spPr>
        <p:txBody>
          <a:bodyPr wrap="none" anchor="ctr"/>
          <a:lstStyle/>
          <a:p>
            <a:endParaRPr lang="fr-FR"/>
          </a:p>
        </p:txBody>
      </p:sp>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pic>
        <p:nvPicPr>
          <p:cNvPr id="10" name="Picture 20" descr="Travaux Serveur:REDACTEURS STUDIO:CORPUS:MEAH:CONCEPTION:Accompagnement Réformes:Files:SUPPORTS:VADE MECUM:illustration pour vdmc:T2A.jpg"/>
          <p:cNvPicPr>
            <a:picLocks noChangeAspect="1" noChangeArrowheads="1"/>
          </p:cNvPicPr>
          <p:nvPr/>
        </p:nvPicPr>
        <p:blipFill>
          <a:blip r:embed="rId3" r:link="rId4" cstate="print"/>
          <a:srcRect/>
          <a:stretch>
            <a:fillRect/>
          </a:stretch>
        </p:blipFill>
        <p:spPr bwMode="auto">
          <a:xfrm>
            <a:off x="857224" y="857232"/>
            <a:ext cx="990600" cy="877888"/>
          </a:xfrm>
          <a:prstGeom prst="rect">
            <a:avLst/>
          </a:prstGeom>
          <a:noFill/>
        </p:spPr>
      </p:pic>
      <p:sp>
        <p:nvSpPr>
          <p:cNvPr id="11" name="Rectangle 2"/>
          <p:cNvSpPr>
            <a:spLocks noChangeArrowheads="1"/>
          </p:cNvSpPr>
          <p:nvPr/>
        </p:nvSpPr>
        <p:spPr bwMode="auto">
          <a:xfrm>
            <a:off x="1071538" y="2357430"/>
            <a:ext cx="7643866" cy="3691725"/>
          </a:xfrm>
          <a:prstGeom prst="rect">
            <a:avLst/>
          </a:prstGeom>
          <a:noFill/>
          <a:ln w="9525">
            <a:noFill/>
            <a:miter lim="800000"/>
            <a:headEnd/>
            <a:tailEnd/>
          </a:ln>
          <a:effectLst/>
        </p:spPr>
        <p:txBody>
          <a:bodyPr wrap="square" lIns="59381" tIns="29691" rIns="59381" bIns="29691">
            <a:spAutoFit/>
          </a:bodyPr>
          <a:lstStyle/>
          <a:p>
            <a:pPr defTabSz="593725"/>
            <a:endParaRPr lang="fr-FR" sz="800" b="1" dirty="0">
              <a:solidFill>
                <a:schemeClr val="bg1"/>
              </a:solidFill>
            </a:endParaRPr>
          </a:p>
          <a:p>
            <a:pPr defTabSz="593725"/>
            <a:r>
              <a:rPr lang="fr-FR" sz="2800" b="1" dirty="0">
                <a:solidFill>
                  <a:schemeClr val="bg1"/>
                </a:solidFill>
              </a:rPr>
              <a:t>&gt;&gt; </a:t>
            </a:r>
            <a:r>
              <a:rPr lang="fr-FR" sz="2800" b="1" u="sng" dirty="0">
                <a:solidFill>
                  <a:schemeClr val="bg1"/>
                </a:solidFill>
              </a:rPr>
              <a:t>la définition de tarifs nationaux </a:t>
            </a:r>
            <a:endParaRPr lang="fr-FR" sz="2800" b="1" u="sng" dirty="0" smtClean="0">
              <a:solidFill>
                <a:schemeClr val="bg1"/>
              </a:solidFill>
            </a:endParaRPr>
          </a:p>
          <a:p>
            <a:pPr defTabSz="593725"/>
            <a:r>
              <a:rPr lang="fr-FR" sz="2800" b="1" dirty="0" smtClean="0">
                <a:solidFill>
                  <a:schemeClr val="bg1"/>
                </a:solidFill>
              </a:rPr>
              <a:t>Le modèle tarifaire est bâti à partir de plusieurs étapes :</a:t>
            </a:r>
            <a:endParaRPr lang="fr-FR" sz="2800" b="1" dirty="0">
              <a:solidFill>
                <a:schemeClr val="bg1"/>
              </a:solidFill>
            </a:endParaRPr>
          </a:p>
          <a:p>
            <a:pPr>
              <a:buFont typeface="Wingdings" pitchFamily="2" charset="2"/>
              <a:buChar char="Ø"/>
            </a:pPr>
            <a:r>
              <a:rPr lang="fr-FR" sz="2400" b="1" dirty="0" smtClean="0"/>
              <a:t>Tarifs </a:t>
            </a:r>
            <a:r>
              <a:rPr lang="fr-FR" sz="2400" b="1" dirty="0"/>
              <a:t>bruts, fondés sur les données ENCC </a:t>
            </a:r>
            <a:r>
              <a:rPr lang="fr-FR" sz="2400" b="1" dirty="0" smtClean="0"/>
              <a:t>et </a:t>
            </a:r>
            <a:r>
              <a:rPr lang="fr-FR" sz="2400" dirty="0" smtClean="0"/>
              <a:t>intégrant d’éventuelles </a:t>
            </a:r>
            <a:r>
              <a:rPr lang="fr-FR" sz="2400" dirty="0"/>
              <a:t>modifications de classification (</a:t>
            </a:r>
            <a:r>
              <a:rPr lang="fr-FR" sz="2400" dirty="0" smtClean="0"/>
              <a:t>V11b)</a:t>
            </a:r>
          </a:p>
          <a:p>
            <a:pPr>
              <a:buFont typeface="Wingdings" pitchFamily="2" charset="2"/>
              <a:buChar char="Ø"/>
            </a:pPr>
            <a:r>
              <a:rPr lang="fr-FR" sz="2400" b="1" dirty="0" smtClean="0"/>
              <a:t>Tarifs </a:t>
            </a:r>
            <a:r>
              <a:rPr lang="fr-FR" sz="2400" b="1" dirty="0"/>
              <a:t>repères, intégrant des contraintes </a:t>
            </a:r>
            <a:r>
              <a:rPr lang="fr-FR" sz="2400" b="1" dirty="0" smtClean="0"/>
              <a:t>tarifaires </a:t>
            </a:r>
            <a:r>
              <a:rPr lang="fr-FR" sz="2400" dirty="0" smtClean="0"/>
              <a:t>de </a:t>
            </a:r>
            <a:r>
              <a:rPr lang="fr-FR" sz="2400" dirty="0"/>
              <a:t>santé </a:t>
            </a:r>
            <a:r>
              <a:rPr lang="fr-FR" sz="2400" dirty="0" smtClean="0"/>
              <a:t>publique</a:t>
            </a:r>
          </a:p>
          <a:p>
            <a:pPr>
              <a:buFont typeface="Wingdings" pitchFamily="2" charset="2"/>
              <a:buChar char="Ø"/>
            </a:pPr>
            <a:r>
              <a:rPr lang="fr-FR" sz="2400" b="1" dirty="0" smtClean="0"/>
              <a:t>Tarifs </a:t>
            </a:r>
            <a:r>
              <a:rPr lang="fr-FR" sz="2400" b="1" dirty="0"/>
              <a:t>de campagne, intégrant une contrainte </a:t>
            </a:r>
            <a:r>
              <a:rPr lang="fr-FR" sz="2400" b="1" dirty="0" smtClean="0"/>
              <a:t>pour </a:t>
            </a:r>
            <a:r>
              <a:rPr lang="fr-FR" sz="2400" dirty="0" smtClean="0"/>
              <a:t>contenir </a:t>
            </a:r>
            <a:r>
              <a:rPr lang="fr-FR" sz="2400" dirty="0"/>
              <a:t>l’ampleur des effets revenus</a:t>
            </a:r>
            <a:endParaRPr lang="fr-FR" sz="2400" b="1" dirty="0">
              <a:solidFill>
                <a:schemeClr val="bg1"/>
              </a:solidFill>
            </a:endParaRPr>
          </a:p>
        </p:txBody>
      </p:sp>
      <p:sp>
        <p:nvSpPr>
          <p:cNvPr id="12" name="AutoShape 10"/>
          <p:cNvSpPr>
            <a:spLocks noChangeArrowheads="1"/>
          </p:cNvSpPr>
          <p:nvPr/>
        </p:nvSpPr>
        <p:spPr bwMode="auto">
          <a:xfrm rot="5400000">
            <a:off x="668311" y="741345"/>
            <a:ext cx="1431925" cy="1358900"/>
          </a:xfrm>
          <a:prstGeom prst="hexagon">
            <a:avLst>
              <a:gd name="adj" fmla="val 26343"/>
              <a:gd name="vf" fmla="val 115470"/>
            </a:avLst>
          </a:prstGeom>
          <a:noFill/>
          <a:ln w="15875">
            <a:solidFill>
              <a:schemeClr val="folHlink"/>
            </a:solidFill>
            <a:miter lim="800000"/>
            <a:headEnd/>
            <a:tailEnd/>
          </a:ln>
          <a:effectLst/>
        </p:spPr>
        <p:txBody>
          <a:bodyPr wrap="none" anchor="ctr"/>
          <a:lstStyle/>
          <a:p>
            <a:endParaRPr lang="fr-FR"/>
          </a:p>
        </p:txBody>
      </p:sp>
      <p:sp>
        <p:nvSpPr>
          <p:cNvPr id="8" name="Espace réservé du numéro de diapositive 7"/>
          <p:cNvSpPr>
            <a:spLocks noGrp="1"/>
          </p:cNvSpPr>
          <p:nvPr>
            <p:ph type="sldNum" sz="quarter" idx="11"/>
          </p:nvPr>
        </p:nvSpPr>
        <p:spPr/>
        <p:txBody>
          <a:bodyPr/>
          <a:lstStyle/>
          <a:p>
            <a:fld id="{B274C4DA-A077-419E-B753-B3B18AD93640}" type="slidenum">
              <a:rPr lang="fr-FR" smtClean="0"/>
              <a:pPr/>
              <a:t>30</a:t>
            </a:fld>
            <a:endParaRPr lang="fr-F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86776" y="785794"/>
            <a:ext cx="414704" cy="737996"/>
          </a:xfrm>
          <a:prstGeom prst="triangle">
            <a:avLst>
              <a:gd name="adj" fmla="val 50000"/>
            </a:avLst>
          </a:prstGeom>
          <a:ln>
            <a:headEnd/>
            <a:tailEnd/>
          </a:ln>
        </p:spPr>
        <p:style>
          <a:lnRef idx="0">
            <a:schemeClr val="accent2"/>
          </a:lnRef>
          <a:fillRef idx="3">
            <a:schemeClr val="accent2"/>
          </a:fillRef>
          <a:effectRef idx="3">
            <a:schemeClr val="accent2"/>
          </a:effectRef>
          <a:fontRef idx="minor">
            <a:schemeClr val="lt1"/>
          </a:fontRef>
        </p:style>
        <p:txBody>
          <a:bodyPr lIns="0" tIns="46800" rIns="0" bIns="46800" anchor="ctr">
            <a:spAutoFit/>
          </a:bodyPr>
          <a:lstStyle/>
          <a:p>
            <a:endParaRPr lang="fr-FR"/>
          </a:p>
        </p:txBody>
      </p:sp>
      <p:sp>
        <p:nvSpPr>
          <p:cNvPr id="15" name="Text Box 70"/>
          <p:cNvSpPr txBox="1">
            <a:spLocks noChangeArrowheads="1"/>
          </p:cNvSpPr>
          <p:nvPr/>
        </p:nvSpPr>
        <p:spPr bwMode="auto">
          <a:xfrm rot="5400000">
            <a:off x="6286509" y="3714753"/>
            <a:ext cx="4429159" cy="42863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defTabSz="592138">
              <a:lnSpc>
                <a:spcPct val="60000"/>
              </a:lnSpc>
              <a:spcBef>
                <a:spcPct val="50000"/>
              </a:spcBef>
            </a:pPr>
            <a:r>
              <a:rPr lang="fr-FR" sz="2800" b="1" dirty="0" smtClean="0">
                <a:solidFill>
                  <a:schemeClr val="bg2"/>
                </a:solidFill>
              </a:rPr>
              <a:t>La tarification à l’activité </a:t>
            </a:r>
            <a:endParaRPr lang="fr-FR" sz="2800" dirty="0"/>
          </a:p>
        </p:txBody>
      </p:sp>
      <p:graphicFrame>
        <p:nvGraphicFramePr>
          <p:cNvPr id="9" name="Tableau 8"/>
          <p:cNvGraphicFramePr>
            <a:graphicFrameLocks noGrp="1"/>
          </p:cNvGraphicFramePr>
          <p:nvPr>
            <p:extLst/>
          </p:nvPr>
        </p:nvGraphicFramePr>
        <p:xfrm>
          <a:off x="179512" y="1609884"/>
          <a:ext cx="4176464" cy="4483412"/>
        </p:xfrm>
        <a:graphic>
          <a:graphicData uri="http://schemas.openxmlformats.org/drawingml/2006/table">
            <a:tbl>
              <a:tblPr/>
              <a:tblGrid>
                <a:gridCol w="1786781"/>
                <a:gridCol w="679634"/>
                <a:gridCol w="822139"/>
                <a:gridCol w="887910"/>
              </a:tblGrid>
              <a:tr h="686482">
                <a:tc>
                  <a:txBody>
                    <a:bodyPr/>
                    <a:lstStyle/>
                    <a:p>
                      <a:pPr algn="l" fontAlgn="b"/>
                      <a:r>
                        <a:rPr lang="fr-FR" sz="1400" b="0" i="0" u="none" strike="noStrike" dirty="0">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400" b="0" i="0" u="none" strike="noStrike" dirty="0">
                          <a:latin typeface="Times New Roman"/>
                        </a:rPr>
                        <a:t>Coût moyen 2008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400" b="0" i="0" u="none" strike="noStrike" dirty="0">
                          <a:latin typeface="Times New Roman"/>
                        </a:rPr>
                        <a:t>Poids dans le coût du GHM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400" b="0" i="0" u="none" strike="noStrike" dirty="0">
                          <a:latin typeface="Times New Roman"/>
                        </a:rPr>
                        <a:t>Evolution 2008/2007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87571">
                <a:tc>
                  <a:txBody>
                    <a:bodyPr/>
                    <a:lstStyle/>
                    <a:p>
                      <a:pPr algn="l" fontAlgn="b"/>
                      <a:r>
                        <a:rPr lang="fr-FR" sz="1400" b="0" i="0" u="none" strike="noStrike" dirty="0">
                          <a:latin typeface="Times New Roman"/>
                        </a:rPr>
                        <a:t>activités cliniques MCO (avec hébergement, hors Réa, SI, SC)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fr-FR" sz="1800" b="0" i="0" u="none" strike="noStrike" dirty="0" smtClean="0">
                          <a:latin typeface="Times New Roman"/>
                        </a:rPr>
                        <a:t>692,31   </a:t>
                      </a:r>
                      <a:endParaRPr lang="fr-FR" sz="1800" b="0" i="0" u="none" strike="noStrike" dirty="0">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dirty="0">
                          <a:latin typeface="Times New Roman"/>
                        </a:rPr>
                        <a:t>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dirty="0">
                          <a:latin typeface="Times New Roman"/>
                        </a:rPr>
                        <a:t>-4,3%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2179">
                <a:tc>
                  <a:txBody>
                    <a:bodyPr/>
                    <a:lstStyle/>
                    <a:p>
                      <a:pPr algn="l" fontAlgn="b"/>
                      <a:r>
                        <a:rPr lang="fr-FR" sz="1400" b="0" i="0" u="none" strike="noStrike" dirty="0">
                          <a:latin typeface="Times New Roman"/>
                        </a:rPr>
                        <a:t>Activité de réanimation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fr-FR" sz="1800" b="0" i="0" u="none" strike="noStrike" dirty="0" smtClean="0">
                          <a:latin typeface="Times New Roman"/>
                        </a:rPr>
                        <a:t>1,34   </a:t>
                      </a:r>
                      <a:endParaRPr lang="fr-FR" sz="1800" b="0" i="0" u="none" strike="noStrike" dirty="0">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a:latin typeface="Times New Roman"/>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dirty="0">
                          <a:latin typeface="Times New Roman"/>
                        </a:rPr>
                        <a:t>92,2%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655">
                <a:tc>
                  <a:txBody>
                    <a:bodyPr/>
                    <a:lstStyle/>
                    <a:p>
                      <a:pPr algn="l" fontAlgn="b"/>
                      <a:r>
                        <a:rPr lang="fr-FR" sz="1400" b="0" i="0" u="none" strike="noStrike" dirty="0">
                          <a:latin typeface="Times New Roman"/>
                        </a:rPr>
                        <a:t>Activité de soins intensifs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fr-FR" sz="1800" b="0" i="0" u="none" strike="noStrike" dirty="0">
                          <a:latin typeface="Times New Roman"/>
                        </a:rPr>
                        <a:t> </a:t>
                      </a:r>
                      <a:r>
                        <a:rPr lang="fr-FR" sz="1800" b="0" i="0" u="none" strike="noStrike" dirty="0" smtClean="0">
                          <a:latin typeface="Times New Roman"/>
                        </a:rPr>
                        <a:t>0,08   </a:t>
                      </a:r>
                      <a:endParaRPr lang="fr-FR" sz="1800" b="0" i="0" u="none" strike="noStrike" dirty="0">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dirty="0">
                          <a:latin typeface="Times New Roman"/>
                        </a:rPr>
                        <a:t>-21,2%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6844">
                <a:tc>
                  <a:txBody>
                    <a:bodyPr/>
                    <a:lstStyle/>
                    <a:p>
                      <a:pPr algn="l" fontAlgn="b"/>
                      <a:r>
                        <a:rPr lang="fr-FR" sz="1400" b="0" i="0" u="none" strike="noStrike" dirty="0">
                          <a:latin typeface="Times New Roman"/>
                        </a:rPr>
                        <a:t>Activité de surveillance continue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fr-FR" sz="1800" b="0" i="0" u="none" strike="noStrike" dirty="0">
                          <a:latin typeface="Times New Roman"/>
                        </a:rPr>
                        <a:t>  </a:t>
                      </a:r>
                      <a:r>
                        <a:rPr lang="fr-FR" sz="1800" b="0" i="0" u="none" strike="noStrike" dirty="0" smtClean="0">
                          <a:latin typeface="Times New Roman"/>
                        </a:rPr>
                        <a:t>0,67   </a:t>
                      </a:r>
                      <a:endParaRPr lang="fr-FR" sz="1800" b="0" i="0" u="none" strike="noStrike" dirty="0">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dirty="0">
                          <a:latin typeface="Times New Roman"/>
                        </a:rPr>
                        <a:t>-6,7%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655">
                <a:tc>
                  <a:txBody>
                    <a:bodyPr/>
                    <a:lstStyle/>
                    <a:p>
                      <a:pPr algn="l" fontAlgn="b"/>
                      <a:r>
                        <a:rPr lang="fr-FR" sz="1400" b="0" i="0" u="none" strike="noStrike" dirty="0">
                          <a:latin typeface="Times New Roman"/>
                        </a:rPr>
                        <a:t>Activités Médico-techniques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fr-FR" sz="1800" b="0" i="0" u="none" strike="noStrike" dirty="0" smtClean="0">
                          <a:latin typeface="Times New Roman"/>
                        </a:rPr>
                        <a:t>802,00   </a:t>
                      </a:r>
                      <a:endParaRPr lang="fr-FR" sz="1800" b="0" i="0" u="none" strike="noStrike" dirty="0">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a:latin typeface="Times New Roman"/>
                        </a:rPr>
                        <a:t>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dirty="0">
                          <a:latin typeface="Times New Roman"/>
                        </a:rPr>
                        <a:t>9,1%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655">
                <a:tc>
                  <a:txBody>
                    <a:bodyPr/>
                    <a:lstStyle/>
                    <a:p>
                      <a:pPr algn="l" fontAlgn="b"/>
                      <a:r>
                        <a:rPr lang="fr-FR" sz="1400" b="0" i="0" u="none" strike="noStrike" dirty="0">
                          <a:latin typeface="Times New Roman"/>
                        </a:rPr>
                        <a:t>Logistique Médicale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fr-FR" sz="1800" b="0" i="0" u="none" strike="noStrike" dirty="0">
                          <a:latin typeface="Times New Roman"/>
                        </a:rPr>
                        <a:t>  </a:t>
                      </a:r>
                      <a:r>
                        <a:rPr lang="fr-FR" sz="1800" b="0" i="0" u="none" strike="noStrike" dirty="0" smtClean="0">
                          <a:latin typeface="Times New Roman"/>
                        </a:rPr>
                        <a:t>49,66   </a:t>
                      </a:r>
                      <a:endParaRPr lang="fr-FR" sz="1800" b="0" i="0" u="none" strike="noStrike" dirty="0">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a:latin typeface="Times New Roman"/>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dirty="0">
                          <a:latin typeface="Times New Roman"/>
                        </a:rPr>
                        <a:t>-5,9%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655">
                <a:tc>
                  <a:txBody>
                    <a:bodyPr/>
                    <a:lstStyle/>
                    <a:p>
                      <a:pPr algn="l" fontAlgn="b"/>
                      <a:r>
                        <a:rPr lang="fr-FR" sz="1400" b="0" i="0" u="none" strike="noStrike" dirty="0">
                          <a:latin typeface="Times New Roman"/>
                        </a:rPr>
                        <a:t>Logistique générale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b"/>
                      <a:r>
                        <a:rPr lang="fr-FR" sz="1800" b="0" i="0" u="none" strike="noStrike" dirty="0">
                          <a:latin typeface="Times New Roman"/>
                        </a:rPr>
                        <a:t> </a:t>
                      </a:r>
                      <a:r>
                        <a:rPr lang="fr-FR" sz="1800" b="0" i="0" u="none" strike="noStrike" dirty="0" smtClean="0">
                          <a:latin typeface="Times New Roman"/>
                        </a:rPr>
                        <a:t>95,20   </a:t>
                      </a:r>
                      <a:endParaRPr lang="fr-FR" sz="1800" b="0" i="0" u="none" strike="noStrike" dirty="0">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a:latin typeface="Times New Roman"/>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dirty="0">
                          <a:latin typeface="Times New Roman"/>
                        </a:rPr>
                        <a:t>-0,3%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7207">
                <a:tc>
                  <a:txBody>
                    <a:bodyPr/>
                    <a:lstStyle/>
                    <a:p>
                      <a:pPr algn="l" fontAlgn="b"/>
                      <a:r>
                        <a:rPr lang="fr-FR" sz="1400" b="0" i="0" u="none" strike="noStrike" dirty="0">
                          <a:latin typeface="Times New Roman"/>
                        </a:rPr>
                        <a:t>Charges directes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fr-FR" sz="1800" b="0" i="0" u="none" strike="noStrike" dirty="0" smtClean="0">
                          <a:latin typeface="Times New Roman"/>
                        </a:rPr>
                        <a:t>194,85   </a:t>
                      </a:r>
                      <a:endParaRPr lang="fr-FR" sz="1800" b="0" i="0" u="none" strike="noStrike" dirty="0">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a:latin typeface="Times New Roman"/>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800" b="0" i="0" u="none" strike="noStrike" dirty="0">
                          <a:latin typeface="Times New Roman"/>
                        </a:rPr>
                        <a:t>7,2%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4" name="Tableau 13"/>
          <p:cNvGraphicFramePr>
            <a:graphicFrameLocks noGrp="1"/>
          </p:cNvGraphicFramePr>
          <p:nvPr/>
        </p:nvGraphicFramePr>
        <p:xfrm>
          <a:off x="214282" y="214290"/>
          <a:ext cx="3329407" cy="1213485"/>
        </p:xfrm>
        <a:graphic>
          <a:graphicData uri="http://schemas.openxmlformats.org/drawingml/2006/table">
            <a:tbl>
              <a:tblPr/>
              <a:tblGrid>
                <a:gridCol w="986256"/>
                <a:gridCol w="786981"/>
                <a:gridCol w="419100"/>
                <a:gridCol w="583032"/>
                <a:gridCol w="554038"/>
              </a:tblGrid>
              <a:tr h="161925">
                <a:tc>
                  <a:txBody>
                    <a:bodyPr/>
                    <a:lstStyle/>
                    <a:p>
                      <a:pPr algn="l" fontAlgn="b"/>
                      <a:r>
                        <a:rPr lang="fr-FR" sz="1000" b="0" i="0" u="none" strike="noStrike" dirty="0">
                          <a:solidFill>
                            <a:srgbClr val="000000"/>
                          </a:solidFill>
                          <a:latin typeface="Arial"/>
                        </a:rPr>
                        <a:t>racine</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r>
                        <a:rPr lang="fr-FR" sz="1000" b="0" i="0" u="none" strike="noStrike" dirty="0">
                          <a:latin typeface="Arial"/>
                        </a:rPr>
                        <a:t>14Z02</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r>
                        <a:rPr lang="fr-FR" sz="1000" b="0" i="0" u="none" strike="noStrike">
                          <a:latin typeface="Arial"/>
                        </a:rPr>
                        <a:t> </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r>
                        <a:rPr lang="fr-FR" sz="1000" b="0" i="0" u="none" strike="noStrike">
                          <a:latin typeface="Arial"/>
                        </a:rPr>
                        <a:t> </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r>
                        <a:rPr lang="fr-FR" sz="1000" b="0" i="0" u="none" strike="noStrike">
                          <a:latin typeface="Arial"/>
                        </a:rPr>
                        <a:t> </a:t>
                      </a:r>
                    </a:p>
                  </a:txBody>
                  <a:tcPr marL="0" marR="0" marT="0" marB="0" anchor="b">
                    <a:lnL>
                      <a:noFill/>
                    </a:lnL>
                    <a:lnR>
                      <a:noFill/>
                    </a:lnR>
                    <a:lnT>
                      <a:noFill/>
                    </a:lnT>
                    <a:lnB>
                      <a:noFill/>
                    </a:lnB>
                    <a:solidFill>
                      <a:schemeClr val="accent2">
                        <a:lumMod val="40000"/>
                        <a:lumOff val="60000"/>
                      </a:schemeClr>
                    </a:solidFill>
                  </a:tcPr>
                </a:tc>
              </a:tr>
              <a:tr h="161925">
                <a:tc>
                  <a:txBody>
                    <a:bodyPr/>
                    <a:lstStyle/>
                    <a:p>
                      <a:pPr algn="l" fontAlgn="b"/>
                      <a:r>
                        <a:rPr lang="fr-FR" sz="1000" b="0" i="0" u="none" strike="noStrike" dirty="0">
                          <a:latin typeface="Arial"/>
                        </a:rPr>
                        <a:t>libellé</a:t>
                      </a:r>
                    </a:p>
                  </a:txBody>
                  <a:tcPr marL="0" marR="0" marT="0" marB="0" anchor="ctr">
                    <a:lnL>
                      <a:noFill/>
                    </a:lnL>
                    <a:lnR>
                      <a:noFill/>
                    </a:lnR>
                    <a:lnT>
                      <a:noFill/>
                    </a:lnT>
                    <a:lnB>
                      <a:noFill/>
                    </a:lnB>
                    <a:solidFill>
                      <a:schemeClr val="accent2">
                        <a:lumMod val="40000"/>
                        <a:lumOff val="60000"/>
                      </a:schemeClr>
                    </a:solidFill>
                  </a:tcPr>
                </a:tc>
                <a:tc gridSpan="3">
                  <a:txBody>
                    <a:bodyPr/>
                    <a:lstStyle/>
                    <a:p>
                      <a:pPr algn="ctr" fontAlgn="b"/>
                      <a:r>
                        <a:rPr lang="fr-FR" sz="1600" b="0" i="0" u="none" strike="noStrike" dirty="0">
                          <a:latin typeface="Arial"/>
                        </a:rPr>
                        <a:t>Accouchements par voie basse</a:t>
                      </a:r>
                    </a:p>
                  </a:txBody>
                  <a:tcPr marL="0" marR="0" marT="0" marB="0" anchor="b">
                    <a:lnL>
                      <a:noFill/>
                    </a:lnL>
                    <a:lnR>
                      <a:noFill/>
                    </a:lnR>
                    <a:lnT>
                      <a:noFill/>
                    </a:lnT>
                    <a:lnB>
                      <a:noFill/>
                    </a:lnB>
                    <a:solidFill>
                      <a:schemeClr val="accent2">
                        <a:lumMod val="40000"/>
                        <a:lumOff val="60000"/>
                      </a:schemeClr>
                    </a:solidFill>
                  </a:tcPr>
                </a:tc>
                <a:tc hMerge="1">
                  <a:txBody>
                    <a:bodyPr/>
                    <a:lstStyle/>
                    <a:p>
                      <a:endParaRPr lang="fr-FR"/>
                    </a:p>
                  </a:txBody>
                  <a:tcPr/>
                </a:tc>
                <a:tc hMerge="1">
                  <a:txBody>
                    <a:bodyPr/>
                    <a:lstStyle/>
                    <a:p>
                      <a:endParaRPr lang="fr-FR"/>
                    </a:p>
                  </a:txBody>
                  <a:tcPr/>
                </a:tc>
                <a:tc>
                  <a:txBody>
                    <a:bodyPr/>
                    <a:lstStyle/>
                    <a:p>
                      <a:pPr algn="l" fontAlgn="b"/>
                      <a:r>
                        <a:rPr lang="fr-FR" sz="1000" b="0" i="0" u="none" strike="noStrike" dirty="0">
                          <a:latin typeface="Arial"/>
                        </a:rPr>
                        <a:t> </a:t>
                      </a:r>
                    </a:p>
                  </a:txBody>
                  <a:tcPr marL="0" marR="0" marT="0" marB="0" anchor="b">
                    <a:lnL>
                      <a:noFill/>
                    </a:lnL>
                    <a:lnR>
                      <a:noFill/>
                    </a:lnR>
                    <a:lnT>
                      <a:noFill/>
                    </a:lnT>
                    <a:lnB>
                      <a:noFill/>
                    </a:lnB>
                    <a:solidFill>
                      <a:schemeClr val="accent2">
                        <a:lumMod val="40000"/>
                        <a:lumOff val="60000"/>
                      </a:schemeClr>
                    </a:solidFill>
                  </a:tcPr>
                </a:tc>
              </a:tr>
              <a:tr h="171450">
                <a:tc>
                  <a:txBody>
                    <a:bodyPr/>
                    <a:lstStyle/>
                    <a:p>
                      <a:pPr algn="l" fontAlgn="b"/>
                      <a:r>
                        <a:rPr lang="fr-FR" sz="1000" b="0" i="0" u="none" strike="noStrike">
                          <a:latin typeface="Arial"/>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fr-FR" sz="1000" b="0" i="0" u="none" strike="noStrike">
                          <a:latin typeface="Arial"/>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fr-FR" sz="1000" b="0" i="0" u="none" strike="noStrike">
                          <a:solidFill>
                            <a:srgbClr val="FF0000"/>
                          </a:solidFill>
                          <a:latin typeface="Arial"/>
                        </a:rPr>
                        <a:t>2008</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fr-FR" sz="1000" b="0" i="0" u="none" strike="noStrike">
                          <a:latin typeface="Arial"/>
                        </a:rPr>
                        <a:t>2007</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fr-FR" sz="1000" b="0" i="0" u="none" strike="noStrike" dirty="0">
                          <a:latin typeface="Arial"/>
                        </a:rPr>
                        <a:t>Evolution</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09550">
                <a:tc gridSpan="2">
                  <a:txBody>
                    <a:bodyPr/>
                    <a:lstStyle/>
                    <a:p>
                      <a:pPr algn="ctr" fontAlgn="b"/>
                      <a:r>
                        <a:rPr lang="fr-FR" sz="1200" b="1" i="0" u="none" strike="noStrike" dirty="0">
                          <a:latin typeface="Arial"/>
                        </a:rPr>
                        <a:t>coût moyen du séjour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fr-FR"/>
                    </a:p>
                  </a:txBody>
                  <a:tcPr/>
                </a:tc>
                <a:tc>
                  <a:txBody>
                    <a:bodyPr/>
                    <a:lstStyle/>
                    <a:p>
                      <a:pPr algn="r" fontAlgn="b"/>
                      <a:r>
                        <a:rPr lang="fr-FR" sz="1000" b="0" i="0" u="none" strike="noStrike" dirty="0">
                          <a:solidFill>
                            <a:srgbClr val="FF0000"/>
                          </a:solidFill>
                          <a:latin typeface="Arial"/>
                        </a:rPr>
                        <a:t>2 236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fr-FR" sz="1000" b="0" i="0" u="none" strike="noStrike">
                          <a:latin typeface="Arial"/>
                        </a:rPr>
                        <a:t>2 191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fr-FR" sz="1000" b="0" i="0" u="none" strike="noStrike" dirty="0">
                          <a:latin typeface="Arial"/>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80975">
                <a:tc gridSpan="2">
                  <a:txBody>
                    <a:bodyPr/>
                    <a:lstStyle/>
                    <a:p>
                      <a:pPr algn="ctr" fontAlgn="b"/>
                      <a:r>
                        <a:rPr lang="fr-FR" sz="1200" b="0" i="0" u="none" strike="noStrike" dirty="0">
                          <a:latin typeface="Arial"/>
                        </a:rPr>
                        <a:t>nombre de séjours ENCC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fr-FR"/>
                    </a:p>
                  </a:txBody>
                  <a:tcPr/>
                </a:tc>
                <a:tc>
                  <a:txBody>
                    <a:bodyPr/>
                    <a:lstStyle/>
                    <a:p>
                      <a:pPr algn="r" fontAlgn="b"/>
                      <a:r>
                        <a:rPr lang="fr-FR" sz="1000" b="0" i="0" u="none" strike="noStrike" dirty="0">
                          <a:solidFill>
                            <a:srgbClr val="FF0000"/>
                          </a:solidFill>
                          <a:latin typeface="Arial"/>
                        </a:rPr>
                        <a:t>59 457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fr-FR" sz="1000" b="0" i="0" u="none" strike="noStrike" dirty="0">
                          <a:latin typeface="Arial"/>
                        </a:rPr>
                        <a:t>53 190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fr-FR" sz="1000" b="0" i="0" u="none" strike="noStrike" dirty="0">
                          <a:latin typeface="Arial"/>
                        </a:rPr>
                        <a:t>11,8%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6" name="Espace réservé du numéro de diapositive 5"/>
          <p:cNvSpPr>
            <a:spLocks noGrp="1"/>
          </p:cNvSpPr>
          <p:nvPr>
            <p:ph type="sldNum" sz="quarter" idx="11"/>
          </p:nvPr>
        </p:nvSpPr>
        <p:spPr/>
        <p:txBody>
          <a:bodyPr/>
          <a:lstStyle/>
          <a:p>
            <a:fld id="{B274C4DA-A077-419E-B753-B3B18AD93640}" type="slidenum">
              <a:rPr lang="fr-FR" smtClean="0"/>
              <a:pPr/>
              <a:t>31</a:t>
            </a:fld>
            <a:endParaRPr lang="fr-FR"/>
          </a:p>
        </p:txBody>
      </p:sp>
      <p:graphicFrame>
        <p:nvGraphicFramePr>
          <p:cNvPr id="2" name="Tableau 1"/>
          <p:cNvGraphicFramePr>
            <a:graphicFrameLocks noGrp="1"/>
          </p:cNvGraphicFramePr>
          <p:nvPr>
            <p:extLst/>
          </p:nvPr>
        </p:nvGraphicFramePr>
        <p:xfrm>
          <a:off x="4499992" y="1628800"/>
          <a:ext cx="3744415" cy="4464496"/>
        </p:xfrm>
        <a:graphic>
          <a:graphicData uri="http://schemas.openxmlformats.org/drawingml/2006/table">
            <a:tbl>
              <a:tblPr>
                <a:tableStyleId>{5C22544A-7EE6-4342-B048-85BDC9FD1C3A}</a:tableStyleId>
              </a:tblPr>
              <a:tblGrid>
                <a:gridCol w="1647341"/>
                <a:gridCol w="778192"/>
                <a:gridCol w="689760"/>
                <a:gridCol w="629122"/>
              </a:tblGrid>
              <a:tr h="648071">
                <a:tc>
                  <a:txBody>
                    <a:bodyPr/>
                    <a:lstStyle/>
                    <a:p>
                      <a:pPr algn="l" fontAlgn="b"/>
                      <a:r>
                        <a:rPr lang="fr-FR" sz="1400" u="none" strike="noStrike" dirty="0">
                          <a:effectLst/>
                        </a:rPr>
                        <a:t> </a:t>
                      </a:r>
                      <a:endParaRPr lang="fr-FR" sz="14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u="none" strike="noStrike" dirty="0">
                          <a:effectLst/>
                        </a:rPr>
                        <a:t>Coût moyen 2009</a:t>
                      </a:r>
                      <a:endParaRPr lang="fr-FR" sz="12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u="none" strike="noStrike" dirty="0">
                          <a:effectLst/>
                        </a:rPr>
                        <a:t>Poids dans le coût du GHM</a:t>
                      </a:r>
                      <a:endParaRPr lang="fr-FR" sz="12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u="none" strike="noStrike" dirty="0">
                          <a:effectLst/>
                        </a:rPr>
                        <a:t>Evolution 2009/2008</a:t>
                      </a:r>
                      <a:endParaRPr lang="fr-FR" sz="11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8730">
                <a:tc>
                  <a:txBody>
                    <a:bodyPr/>
                    <a:lstStyle/>
                    <a:p>
                      <a:pPr algn="l" fontAlgn="b"/>
                      <a:r>
                        <a:rPr lang="fr-FR" sz="1200" u="none" strike="noStrike" dirty="0">
                          <a:effectLst/>
                        </a:rPr>
                        <a:t>activités cliniques MCO (avec hébergement, hors Réa, SI, SC)</a:t>
                      </a:r>
                      <a:endParaRPr lang="fr-FR" sz="12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smtClean="0">
                          <a:effectLst/>
                        </a:rPr>
                        <a:t>629,58   </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dirty="0">
                          <a:effectLst/>
                        </a:rPr>
                        <a:t>29,5%</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a:effectLst/>
                        </a:rPr>
                        <a:t>-4,2%</a:t>
                      </a:r>
                      <a:endParaRPr lang="fr-FR" sz="1400" b="0" i="0" u="none" strike="noStrike">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375">
                <a:tc>
                  <a:txBody>
                    <a:bodyPr/>
                    <a:lstStyle/>
                    <a:p>
                      <a:pPr algn="l" fontAlgn="b"/>
                      <a:r>
                        <a:rPr lang="fr-FR" sz="1200" u="none" strike="noStrike" dirty="0">
                          <a:effectLst/>
                        </a:rPr>
                        <a:t>Activité de réanimation</a:t>
                      </a:r>
                      <a:endParaRPr lang="fr-FR" sz="12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                      0,00   </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dirty="0">
                          <a:effectLst/>
                        </a:rPr>
                        <a:t>0,0%</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dirty="0">
                          <a:effectLst/>
                        </a:rPr>
                        <a:t>-93,8%</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711">
                <a:tc>
                  <a:txBody>
                    <a:bodyPr/>
                    <a:lstStyle/>
                    <a:p>
                      <a:pPr algn="l" fontAlgn="b"/>
                      <a:r>
                        <a:rPr lang="fr-FR" sz="1200" u="none" strike="noStrike" dirty="0">
                          <a:effectLst/>
                        </a:rPr>
                        <a:t>Activité de soins intensifs</a:t>
                      </a:r>
                      <a:endParaRPr lang="fr-FR" sz="12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smtClean="0">
                          <a:effectLst/>
                        </a:rPr>
                        <a:t>-     </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dirty="0">
                          <a:effectLst/>
                        </a:rPr>
                        <a:t>0,0%</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dirty="0">
                          <a:effectLst/>
                        </a:rPr>
                        <a:t>-100,0%</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l" fontAlgn="b"/>
                      <a:r>
                        <a:rPr lang="fr-FR" sz="1200" u="none" strike="noStrike" dirty="0">
                          <a:effectLst/>
                        </a:rPr>
                        <a:t>Activité de surveillance continue</a:t>
                      </a:r>
                      <a:endParaRPr lang="fr-FR" sz="12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smtClean="0">
                          <a:effectLst/>
                        </a:rPr>
                        <a:t>0,19   </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dirty="0">
                          <a:effectLst/>
                        </a:rPr>
                        <a:t>0,0%</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dirty="0">
                          <a:effectLst/>
                        </a:rPr>
                        <a:t>-9,9%</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l" fontAlgn="b"/>
                      <a:r>
                        <a:rPr lang="fr-FR" sz="1200" u="none" strike="noStrike" dirty="0">
                          <a:effectLst/>
                        </a:rPr>
                        <a:t>Activités Médico-techniques</a:t>
                      </a:r>
                      <a:endParaRPr lang="fr-FR" sz="12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smtClean="0">
                          <a:effectLst/>
                        </a:rPr>
                        <a:t>790,68   </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dirty="0">
                          <a:effectLst/>
                        </a:rPr>
                        <a:t>37,0%</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dirty="0">
                          <a:effectLst/>
                        </a:rPr>
                        <a:t>0,9%</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l" fontAlgn="b"/>
                      <a:r>
                        <a:rPr lang="fr-FR" sz="1200" u="none" strike="noStrike" dirty="0">
                          <a:effectLst/>
                        </a:rPr>
                        <a:t>Logistique Médicale</a:t>
                      </a:r>
                      <a:endParaRPr lang="fr-FR" sz="12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smtClean="0">
                          <a:effectLst/>
                        </a:rPr>
                        <a:t>   </a:t>
                      </a:r>
                      <a:r>
                        <a:rPr lang="fr-FR" sz="1400" u="none" strike="noStrike" dirty="0">
                          <a:effectLst/>
                        </a:rPr>
                        <a:t>52,55   </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a:effectLst/>
                        </a:rPr>
                        <a:t>2,5%</a:t>
                      </a:r>
                      <a:endParaRPr lang="fr-FR" sz="1400" b="0" i="0" u="none" strike="noStrike">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dirty="0">
                          <a:effectLst/>
                        </a:rPr>
                        <a:t>9,3%</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l" fontAlgn="b"/>
                      <a:r>
                        <a:rPr lang="fr-FR" sz="1200" u="none" strike="noStrike" dirty="0">
                          <a:effectLst/>
                        </a:rPr>
                        <a:t>Logistique générale</a:t>
                      </a:r>
                      <a:endParaRPr lang="fr-FR" sz="12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smtClean="0">
                          <a:effectLst/>
                        </a:rPr>
                        <a:t>479,24   </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a:effectLst/>
                        </a:rPr>
                        <a:t>22,5%</a:t>
                      </a:r>
                      <a:endParaRPr lang="fr-FR" sz="1400" b="0" i="0" u="none" strike="noStrike">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dirty="0">
                          <a:effectLst/>
                        </a:rPr>
                        <a:t>2,2%</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l" fontAlgn="b"/>
                      <a:r>
                        <a:rPr lang="fr-FR" sz="1200" u="none" strike="noStrike" dirty="0">
                          <a:effectLst/>
                        </a:rPr>
                        <a:t>Charges directes</a:t>
                      </a:r>
                      <a:endParaRPr lang="fr-FR" sz="12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smtClean="0">
                          <a:effectLst/>
                        </a:rPr>
                        <a:t>182,15   </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dirty="0">
                          <a:effectLst/>
                        </a:rPr>
                        <a:t>8,5%</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u="none" strike="noStrike" dirty="0">
                          <a:effectLst/>
                        </a:rPr>
                        <a:t>-0,5%</a:t>
                      </a:r>
                      <a:endParaRPr lang="fr-FR" sz="1400" b="0" i="0" u="none" strike="noStrike" dirty="0">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au 2"/>
          <p:cNvGraphicFramePr>
            <a:graphicFrameLocks noGrp="1"/>
          </p:cNvGraphicFramePr>
          <p:nvPr>
            <p:extLst/>
          </p:nvPr>
        </p:nvGraphicFramePr>
        <p:xfrm>
          <a:off x="3635896" y="148952"/>
          <a:ext cx="4536504" cy="1341120"/>
        </p:xfrm>
        <a:graphic>
          <a:graphicData uri="http://schemas.openxmlformats.org/drawingml/2006/table">
            <a:tbl>
              <a:tblPr>
                <a:tableStyleId>{5C22544A-7EE6-4342-B048-85BDC9FD1C3A}</a:tableStyleId>
              </a:tblPr>
              <a:tblGrid>
                <a:gridCol w="1641398"/>
                <a:gridCol w="775385"/>
                <a:gridCol w="103497"/>
                <a:gridCol w="583776"/>
                <a:gridCol w="626854"/>
                <a:gridCol w="805594"/>
              </a:tblGrid>
              <a:tr h="0">
                <a:tc>
                  <a:txBody>
                    <a:bodyPr/>
                    <a:lstStyle/>
                    <a:p>
                      <a:pPr algn="l" fontAlgn="b"/>
                      <a:r>
                        <a:rPr lang="fr-FR" sz="1200" u="none" strike="noStrike" dirty="0">
                          <a:effectLst/>
                        </a:rPr>
                        <a:t>GHM</a:t>
                      </a:r>
                      <a:endParaRPr lang="fr-FR" sz="1200" b="0" i="0" u="none" strike="noStrike" dirty="0">
                        <a:effectLst/>
                        <a:latin typeface="Arial"/>
                      </a:endParaRPr>
                    </a:p>
                  </a:txBody>
                  <a:tcPr marL="0" marR="0" marT="0" marB="0" anchor="b"/>
                </a:tc>
                <a:tc>
                  <a:txBody>
                    <a:bodyPr/>
                    <a:lstStyle/>
                    <a:p>
                      <a:pPr algn="l" fontAlgn="b"/>
                      <a:r>
                        <a:rPr lang="fr-FR" sz="1200" u="none" strike="noStrike">
                          <a:effectLst/>
                        </a:rPr>
                        <a:t>14Z02A</a:t>
                      </a:r>
                      <a:endParaRPr lang="fr-FR" sz="1200" b="0" i="0" u="none" strike="noStrike">
                        <a:effectLst/>
                        <a:latin typeface="Arial"/>
                      </a:endParaRPr>
                    </a:p>
                  </a:txBody>
                  <a:tcPr marL="0" marR="0" marT="0" marB="0" anchor="b"/>
                </a:tc>
                <a:tc gridSpan="2">
                  <a:txBody>
                    <a:bodyPr/>
                    <a:lstStyle/>
                    <a:p>
                      <a:pPr algn="l" fontAlgn="b"/>
                      <a:r>
                        <a:rPr lang="fr-FR" sz="1200" u="none" strike="noStrike">
                          <a:effectLst/>
                        </a:rPr>
                        <a:t> </a:t>
                      </a:r>
                      <a:endParaRPr lang="fr-FR" sz="1200" b="0" i="0" u="none" strike="noStrike">
                        <a:effectLst/>
                        <a:latin typeface="Arial"/>
                      </a:endParaRPr>
                    </a:p>
                  </a:txBody>
                  <a:tcPr marL="0" marR="0" marT="0" marB="0" anchor="b"/>
                </a:tc>
                <a:tc hMerge="1">
                  <a:txBody>
                    <a:bodyPr/>
                    <a:lstStyle/>
                    <a:p>
                      <a:endParaRPr lang="fr-FR"/>
                    </a:p>
                  </a:txBody>
                  <a:tcPr/>
                </a:tc>
                <a:tc>
                  <a:txBody>
                    <a:bodyPr/>
                    <a:lstStyle/>
                    <a:p>
                      <a:pPr algn="l" fontAlgn="b"/>
                      <a:r>
                        <a:rPr lang="fr-FR" sz="1200" u="none" strike="noStrike">
                          <a:effectLst/>
                        </a:rPr>
                        <a:t> </a:t>
                      </a:r>
                      <a:endParaRPr lang="fr-FR" sz="1200" b="0" i="0" u="none" strike="noStrike">
                        <a:effectLst/>
                        <a:latin typeface="Arial"/>
                      </a:endParaRPr>
                    </a:p>
                  </a:txBody>
                  <a:tcPr marL="0" marR="0" marT="0" marB="0" anchor="b"/>
                </a:tc>
                <a:tc>
                  <a:txBody>
                    <a:bodyPr/>
                    <a:lstStyle/>
                    <a:p>
                      <a:pPr algn="l" fontAlgn="b"/>
                      <a:r>
                        <a:rPr lang="fr-FR" sz="1200" u="none" strike="noStrike">
                          <a:effectLst/>
                        </a:rPr>
                        <a:t> </a:t>
                      </a:r>
                      <a:endParaRPr lang="fr-FR" sz="1200" b="0" i="0" u="none" strike="noStrike">
                        <a:effectLst/>
                        <a:latin typeface="Arial"/>
                      </a:endParaRPr>
                    </a:p>
                  </a:txBody>
                  <a:tcPr marL="0" marR="0" marT="0" marB="0" anchor="b"/>
                </a:tc>
              </a:tr>
              <a:tr h="103632">
                <a:tc>
                  <a:txBody>
                    <a:bodyPr/>
                    <a:lstStyle/>
                    <a:p>
                      <a:pPr algn="l" fontAlgn="b"/>
                      <a:r>
                        <a:rPr lang="fr-FR" sz="1200" u="none" strike="noStrike" dirty="0">
                          <a:effectLst/>
                        </a:rPr>
                        <a:t>libellé</a:t>
                      </a:r>
                      <a:endParaRPr lang="fr-FR" sz="1200" b="0" i="0" u="none" strike="noStrike" dirty="0">
                        <a:effectLst/>
                        <a:latin typeface="Arial"/>
                      </a:endParaRPr>
                    </a:p>
                  </a:txBody>
                  <a:tcPr marL="0" marR="0" marT="0" marB="0" anchor="b"/>
                </a:tc>
                <a:tc gridSpan="5">
                  <a:txBody>
                    <a:bodyPr/>
                    <a:lstStyle/>
                    <a:p>
                      <a:pPr algn="l" fontAlgn="b"/>
                      <a:r>
                        <a:rPr lang="fr-FR" sz="800" u="none" strike="noStrike" dirty="0">
                          <a:effectLst/>
                        </a:rPr>
                        <a:t>Accouchements par voie basse, sans complication significative</a:t>
                      </a:r>
                      <a:endParaRPr lang="fr-FR" sz="800" b="0" i="0" u="none" strike="noStrike" dirty="0">
                        <a:effectLst/>
                        <a:latin typeface="Arial"/>
                      </a:endParaRPr>
                    </a:p>
                  </a:txBody>
                  <a:tcPr marL="0" marR="0" marT="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64592">
                <a:tc>
                  <a:txBody>
                    <a:bodyPr/>
                    <a:lstStyle/>
                    <a:p>
                      <a:pPr algn="l" fontAlgn="b"/>
                      <a:r>
                        <a:rPr lang="fr-FR" sz="1200" u="none" strike="noStrike">
                          <a:effectLst/>
                        </a:rPr>
                        <a:t> </a:t>
                      </a:r>
                      <a:endParaRPr lang="fr-FR" sz="1200" b="0" i="0" u="none" strike="noStrike">
                        <a:effectLst/>
                        <a:latin typeface="Arial"/>
                      </a:endParaRPr>
                    </a:p>
                  </a:txBody>
                  <a:tcPr marL="0" marR="0" marT="0" marB="0" anchor="b"/>
                </a:tc>
                <a:tc gridSpan="2">
                  <a:txBody>
                    <a:bodyPr/>
                    <a:lstStyle/>
                    <a:p>
                      <a:pPr algn="l" fontAlgn="b"/>
                      <a:r>
                        <a:rPr lang="fr-FR" sz="1200" u="none" strike="noStrike">
                          <a:effectLst/>
                        </a:rPr>
                        <a:t> </a:t>
                      </a:r>
                      <a:endParaRPr lang="fr-FR" sz="1200" b="0" i="0" u="none" strike="noStrike">
                        <a:effectLst/>
                        <a:latin typeface="Arial"/>
                      </a:endParaRPr>
                    </a:p>
                  </a:txBody>
                  <a:tcPr marL="0" marR="0" marT="0" marB="0" anchor="b"/>
                </a:tc>
                <a:tc hMerge="1">
                  <a:txBody>
                    <a:bodyPr/>
                    <a:lstStyle/>
                    <a:p>
                      <a:pPr algn="ctr" fontAlgn="b"/>
                      <a:endParaRPr lang="fr-FR" sz="1200" b="0" i="0" u="none" strike="noStrike">
                        <a:solidFill>
                          <a:srgbClr val="FF0000"/>
                        </a:solidFill>
                        <a:effectLst/>
                        <a:latin typeface="Arial"/>
                      </a:endParaRPr>
                    </a:p>
                  </a:txBody>
                  <a:tcPr marL="0" marR="0" marT="0" marB="0" anchor="b"/>
                </a:tc>
                <a:tc>
                  <a:txBody>
                    <a:bodyPr/>
                    <a:lstStyle/>
                    <a:p>
                      <a:pPr algn="ctr" fontAlgn="b"/>
                      <a:r>
                        <a:rPr lang="fr-FR" sz="1200" u="none" strike="noStrike">
                          <a:effectLst/>
                        </a:rPr>
                        <a:t>2009</a:t>
                      </a:r>
                      <a:endParaRPr lang="fr-FR" sz="1200" b="0" i="0" u="none" strike="noStrike">
                        <a:solidFill>
                          <a:srgbClr val="FF0000"/>
                        </a:solidFill>
                        <a:effectLst/>
                        <a:latin typeface="Arial"/>
                      </a:endParaRPr>
                    </a:p>
                  </a:txBody>
                  <a:tcPr marL="0" marR="0" marT="0" marB="0" anchor="b"/>
                </a:tc>
                <a:tc>
                  <a:txBody>
                    <a:bodyPr/>
                    <a:lstStyle/>
                    <a:p>
                      <a:pPr algn="ctr" fontAlgn="b"/>
                      <a:r>
                        <a:rPr lang="fr-FR" sz="1200" u="none" strike="noStrike">
                          <a:effectLst/>
                        </a:rPr>
                        <a:t>2008</a:t>
                      </a:r>
                      <a:endParaRPr lang="fr-FR" sz="1200" b="0" i="0" u="none" strike="noStrike">
                        <a:effectLst/>
                        <a:latin typeface="Arial"/>
                      </a:endParaRPr>
                    </a:p>
                  </a:txBody>
                  <a:tcPr marL="0" marR="0" marT="0" marB="0" anchor="b"/>
                </a:tc>
                <a:tc>
                  <a:txBody>
                    <a:bodyPr/>
                    <a:lstStyle/>
                    <a:p>
                      <a:pPr algn="ctr" fontAlgn="b"/>
                      <a:r>
                        <a:rPr lang="fr-FR" sz="1200" u="none" strike="noStrike">
                          <a:effectLst/>
                        </a:rPr>
                        <a:t>Evolution</a:t>
                      </a:r>
                      <a:endParaRPr lang="fr-FR" sz="1200" b="0" i="0" u="none" strike="noStrike">
                        <a:effectLst/>
                        <a:latin typeface="Arial"/>
                      </a:endParaRPr>
                    </a:p>
                  </a:txBody>
                  <a:tcPr marL="0" marR="0" marT="0" marB="0" anchor="b"/>
                </a:tc>
              </a:tr>
              <a:tr h="134112">
                <a:tc gridSpan="3">
                  <a:txBody>
                    <a:bodyPr/>
                    <a:lstStyle/>
                    <a:p>
                      <a:pPr algn="ctr" fontAlgn="b"/>
                      <a:r>
                        <a:rPr lang="fr-FR" sz="1200" u="none" strike="noStrike" dirty="0">
                          <a:effectLst/>
                        </a:rPr>
                        <a:t>coût moyen du séjour</a:t>
                      </a:r>
                      <a:endParaRPr lang="fr-FR" sz="1200" b="1" i="0" u="none" strike="noStrike" dirty="0">
                        <a:effectLst/>
                        <a:latin typeface="Arial"/>
                      </a:endParaRPr>
                    </a:p>
                  </a:txBody>
                  <a:tcPr marL="0" marR="0" marT="0" marB="0" anchor="b"/>
                </a:tc>
                <a:tc hMerge="1">
                  <a:txBody>
                    <a:bodyPr/>
                    <a:lstStyle/>
                    <a:p>
                      <a:endParaRPr lang="fr-FR"/>
                    </a:p>
                  </a:txBody>
                  <a:tcPr/>
                </a:tc>
                <a:tc hMerge="1">
                  <a:txBody>
                    <a:bodyPr/>
                    <a:lstStyle/>
                    <a:p>
                      <a:pPr algn="r" fontAlgn="b"/>
                      <a:endParaRPr lang="fr-FR" sz="1200" b="0" i="0" u="none" strike="noStrike">
                        <a:solidFill>
                          <a:srgbClr val="FF0000"/>
                        </a:solidFill>
                        <a:effectLst/>
                        <a:latin typeface="Arial"/>
                      </a:endParaRPr>
                    </a:p>
                  </a:txBody>
                  <a:tcPr marL="0" marR="0" marT="0" marB="0" anchor="b"/>
                </a:tc>
                <a:tc>
                  <a:txBody>
                    <a:bodyPr/>
                    <a:lstStyle/>
                    <a:p>
                      <a:pPr algn="r" fontAlgn="b"/>
                      <a:r>
                        <a:rPr lang="fr-FR" sz="1200" u="none" strike="noStrike">
                          <a:effectLst/>
                        </a:rPr>
                        <a:t>2 134</a:t>
                      </a:r>
                      <a:endParaRPr lang="fr-FR" sz="1200" b="0" i="0" u="none" strike="noStrike">
                        <a:solidFill>
                          <a:srgbClr val="FF0000"/>
                        </a:solidFill>
                        <a:effectLst/>
                        <a:latin typeface="Arial"/>
                      </a:endParaRPr>
                    </a:p>
                  </a:txBody>
                  <a:tcPr marL="0" marR="0" marT="0" marB="0" anchor="b"/>
                </a:tc>
                <a:tc>
                  <a:txBody>
                    <a:bodyPr/>
                    <a:lstStyle/>
                    <a:p>
                      <a:pPr algn="r" fontAlgn="b"/>
                      <a:r>
                        <a:rPr lang="fr-FR" sz="1200" u="none" strike="noStrike">
                          <a:effectLst/>
                        </a:rPr>
                        <a:t>2 141</a:t>
                      </a:r>
                      <a:endParaRPr lang="fr-FR" sz="1200" b="0" i="0" u="none" strike="noStrike">
                        <a:effectLst/>
                        <a:latin typeface="Arial"/>
                      </a:endParaRPr>
                    </a:p>
                  </a:txBody>
                  <a:tcPr marL="0" marR="0" marT="0" marB="0" anchor="b"/>
                </a:tc>
                <a:tc>
                  <a:txBody>
                    <a:bodyPr/>
                    <a:lstStyle/>
                    <a:p>
                      <a:pPr algn="r" fontAlgn="b"/>
                      <a:r>
                        <a:rPr lang="fr-FR" sz="1200" u="none" strike="noStrike">
                          <a:effectLst/>
                        </a:rPr>
                        <a:t>-0,3%</a:t>
                      </a:r>
                      <a:endParaRPr lang="fr-FR" sz="1200" b="0" i="0" u="none" strike="noStrike">
                        <a:effectLst/>
                        <a:latin typeface="Arial"/>
                      </a:endParaRPr>
                    </a:p>
                  </a:txBody>
                  <a:tcPr marL="0" marR="0" marT="0" marB="0" anchor="b"/>
                </a:tc>
              </a:tr>
              <a:tr h="28248">
                <a:tc>
                  <a:txBody>
                    <a:bodyPr/>
                    <a:lstStyle/>
                    <a:p>
                      <a:pPr algn="ctr" fontAlgn="b"/>
                      <a:r>
                        <a:rPr lang="fr-FR" sz="200" u="none" strike="noStrike" dirty="0">
                          <a:effectLst/>
                        </a:rPr>
                        <a:t> </a:t>
                      </a:r>
                      <a:endParaRPr lang="fr-FR" sz="200" b="1" i="0" u="none" strike="noStrike" dirty="0">
                        <a:effectLst/>
                        <a:latin typeface="Arial"/>
                      </a:endParaRPr>
                    </a:p>
                  </a:txBody>
                  <a:tcPr marL="0" marR="0" marT="0" marB="0" anchor="b"/>
                </a:tc>
                <a:tc gridSpan="2">
                  <a:txBody>
                    <a:bodyPr/>
                    <a:lstStyle/>
                    <a:p>
                      <a:pPr algn="ctr" fontAlgn="b"/>
                      <a:r>
                        <a:rPr lang="fr-FR" sz="200" u="none" strike="noStrike" dirty="0">
                          <a:effectLst/>
                        </a:rPr>
                        <a:t> </a:t>
                      </a:r>
                      <a:endParaRPr lang="fr-FR" sz="200" b="1" i="0" u="none" strike="noStrike" dirty="0">
                        <a:effectLst/>
                        <a:latin typeface="Arial"/>
                      </a:endParaRPr>
                    </a:p>
                  </a:txBody>
                  <a:tcPr marL="0" marR="0" marT="0" marB="0" anchor="b"/>
                </a:tc>
                <a:tc hMerge="1">
                  <a:txBody>
                    <a:bodyPr/>
                    <a:lstStyle/>
                    <a:p>
                      <a:pPr algn="ctr" fontAlgn="b"/>
                      <a:endParaRPr lang="fr-FR" sz="1200" b="1" i="0" u="none" strike="noStrike">
                        <a:solidFill>
                          <a:srgbClr val="FF0000"/>
                        </a:solidFill>
                        <a:effectLst/>
                        <a:latin typeface="Arial"/>
                      </a:endParaRPr>
                    </a:p>
                  </a:txBody>
                  <a:tcPr marL="0" marR="0" marT="0" marB="0" anchor="b"/>
                </a:tc>
                <a:tc>
                  <a:txBody>
                    <a:bodyPr/>
                    <a:lstStyle/>
                    <a:p>
                      <a:pPr algn="ctr" fontAlgn="b"/>
                      <a:r>
                        <a:rPr lang="fr-FR" sz="200" u="none" strike="noStrike" dirty="0">
                          <a:effectLst/>
                        </a:rPr>
                        <a:t> </a:t>
                      </a:r>
                      <a:endParaRPr lang="fr-FR" sz="200" b="1" i="0" u="none" strike="noStrike" dirty="0">
                        <a:solidFill>
                          <a:srgbClr val="FF0000"/>
                        </a:solidFill>
                        <a:effectLst/>
                        <a:latin typeface="Arial"/>
                      </a:endParaRPr>
                    </a:p>
                  </a:txBody>
                  <a:tcPr marL="0" marR="0" marT="0" marB="0" anchor="b"/>
                </a:tc>
                <a:tc>
                  <a:txBody>
                    <a:bodyPr/>
                    <a:lstStyle/>
                    <a:p>
                      <a:pPr algn="ctr" fontAlgn="b"/>
                      <a:r>
                        <a:rPr lang="fr-FR" sz="200" u="none" strike="noStrike" dirty="0">
                          <a:effectLst/>
                        </a:rPr>
                        <a:t> </a:t>
                      </a:r>
                      <a:endParaRPr lang="fr-FR" sz="200" b="0" i="0" u="none" strike="noStrike" dirty="0">
                        <a:effectLst/>
                        <a:latin typeface="Arial"/>
                      </a:endParaRPr>
                    </a:p>
                  </a:txBody>
                  <a:tcPr marL="0" marR="0" marT="0" marB="0" anchor="b"/>
                </a:tc>
                <a:tc>
                  <a:txBody>
                    <a:bodyPr/>
                    <a:lstStyle/>
                    <a:p>
                      <a:pPr algn="l" fontAlgn="b"/>
                      <a:r>
                        <a:rPr lang="fr-FR" sz="200" u="none" strike="noStrike" dirty="0">
                          <a:effectLst/>
                        </a:rPr>
                        <a:t> </a:t>
                      </a:r>
                      <a:endParaRPr lang="fr-FR" sz="200" b="0" i="0" u="none" strike="noStrike" dirty="0">
                        <a:effectLst/>
                        <a:latin typeface="Arial"/>
                      </a:endParaRPr>
                    </a:p>
                  </a:txBody>
                  <a:tcPr marL="0" marR="0" marT="0" marB="0" anchor="b"/>
                </a:tc>
              </a:tr>
              <a:tr h="117043">
                <a:tc gridSpan="3">
                  <a:txBody>
                    <a:bodyPr/>
                    <a:lstStyle/>
                    <a:p>
                      <a:pPr algn="ctr" fontAlgn="b"/>
                      <a:r>
                        <a:rPr lang="fr-FR" sz="1200" u="none" strike="noStrike" dirty="0">
                          <a:effectLst/>
                        </a:rPr>
                        <a:t>nombre de séjours ENCC</a:t>
                      </a:r>
                      <a:endParaRPr lang="fr-FR" sz="1200" b="0" i="0" u="none" strike="noStrike" dirty="0">
                        <a:effectLst/>
                        <a:latin typeface="Arial"/>
                      </a:endParaRPr>
                    </a:p>
                  </a:txBody>
                  <a:tcPr marL="0" marR="0" marT="0" marB="0" anchor="b"/>
                </a:tc>
                <a:tc hMerge="1">
                  <a:txBody>
                    <a:bodyPr/>
                    <a:lstStyle/>
                    <a:p>
                      <a:endParaRPr lang="fr-FR"/>
                    </a:p>
                  </a:txBody>
                  <a:tcPr/>
                </a:tc>
                <a:tc hMerge="1">
                  <a:txBody>
                    <a:bodyPr/>
                    <a:lstStyle/>
                    <a:p>
                      <a:pPr algn="r" fontAlgn="b"/>
                      <a:endParaRPr lang="fr-FR" sz="1200" b="0" i="0" u="none" strike="noStrike">
                        <a:solidFill>
                          <a:srgbClr val="FF0000"/>
                        </a:solidFill>
                        <a:effectLst/>
                        <a:latin typeface="Arial"/>
                      </a:endParaRPr>
                    </a:p>
                  </a:txBody>
                  <a:tcPr marL="0" marR="0" marT="0" marB="0" anchor="b"/>
                </a:tc>
                <a:tc>
                  <a:txBody>
                    <a:bodyPr/>
                    <a:lstStyle/>
                    <a:p>
                      <a:pPr algn="r" fontAlgn="b"/>
                      <a:r>
                        <a:rPr lang="fr-FR" sz="1200" u="none" strike="noStrike">
                          <a:effectLst/>
                        </a:rPr>
                        <a:t>49 066</a:t>
                      </a:r>
                      <a:endParaRPr lang="fr-FR" sz="1200" b="0" i="0" u="none" strike="noStrike">
                        <a:solidFill>
                          <a:srgbClr val="FF0000"/>
                        </a:solidFill>
                        <a:effectLst/>
                        <a:latin typeface="Arial"/>
                      </a:endParaRPr>
                    </a:p>
                  </a:txBody>
                  <a:tcPr marL="0" marR="0" marT="0" marB="0" anchor="b"/>
                </a:tc>
                <a:tc>
                  <a:txBody>
                    <a:bodyPr/>
                    <a:lstStyle/>
                    <a:p>
                      <a:pPr algn="r" fontAlgn="b"/>
                      <a:r>
                        <a:rPr lang="fr-FR" sz="1200" u="none" strike="noStrike">
                          <a:effectLst/>
                        </a:rPr>
                        <a:t>47 548</a:t>
                      </a:r>
                      <a:endParaRPr lang="fr-FR" sz="1200" b="0" i="0" u="none" strike="noStrike">
                        <a:effectLst/>
                        <a:latin typeface="Arial"/>
                      </a:endParaRPr>
                    </a:p>
                  </a:txBody>
                  <a:tcPr marL="0" marR="0" marT="0" marB="0" anchor="b"/>
                </a:tc>
                <a:tc>
                  <a:txBody>
                    <a:bodyPr/>
                    <a:lstStyle/>
                    <a:p>
                      <a:pPr algn="r" fontAlgn="b"/>
                      <a:r>
                        <a:rPr lang="fr-FR" sz="1200" u="none" strike="noStrike">
                          <a:effectLst/>
                        </a:rPr>
                        <a:t>3,2%</a:t>
                      </a:r>
                      <a:endParaRPr lang="fr-FR" sz="1200" b="0" i="0" u="none" strike="noStrike">
                        <a:effectLst/>
                        <a:latin typeface="Arial"/>
                      </a:endParaRPr>
                    </a:p>
                  </a:txBody>
                  <a:tcPr marL="0" marR="0" marT="0" marB="0" anchor="b"/>
                </a:tc>
              </a:tr>
              <a:tr h="0">
                <a:tc>
                  <a:txBody>
                    <a:bodyPr/>
                    <a:lstStyle/>
                    <a:p>
                      <a:pPr algn="l" fontAlgn="b"/>
                      <a:r>
                        <a:rPr lang="fr-FR" sz="200" u="none" strike="noStrike" dirty="0">
                          <a:effectLst/>
                        </a:rPr>
                        <a:t> </a:t>
                      </a:r>
                      <a:endParaRPr lang="fr-FR" sz="200" b="0" i="0" u="none" strike="noStrike" dirty="0">
                        <a:effectLst/>
                        <a:latin typeface="Arial"/>
                      </a:endParaRPr>
                    </a:p>
                  </a:txBody>
                  <a:tcPr marL="0" marR="0" marT="0" marB="0" anchor="b"/>
                </a:tc>
                <a:tc gridSpan="2">
                  <a:txBody>
                    <a:bodyPr/>
                    <a:lstStyle/>
                    <a:p>
                      <a:pPr algn="l" fontAlgn="b"/>
                      <a:r>
                        <a:rPr lang="fr-FR" sz="200" u="none" strike="noStrike" dirty="0">
                          <a:effectLst/>
                        </a:rPr>
                        <a:t> </a:t>
                      </a:r>
                      <a:endParaRPr lang="fr-FR" sz="200" b="0" i="0" u="none" strike="noStrike" dirty="0">
                        <a:effectLst/>
                        <a:latin typeface="Arial"/>
                      </a:endParaRPr>
                    </a:p>
                  </a:txBody>
                  <a:tcPr marL="0" marR="0" marT="0" marB="0" anchor="b"/>
                </a:tc>
                <a:tc hMerge="1">
                  <a:txBody>
                    <a:bodyPr/>
                    <a:lstStyle/>
                    <a:p>
                      <a:pPr algn="l" fontAlgn="b"/>
                      <a:endParaRPr lang="fr-FR" sz="1200" b="0" i="0" u="none" strike="noStrike">
                        <a:solidFill>
                          <a:srgbClr val="FF0000"/>
                        </a:solidFill>
                        <a:effectLst/>
                        <a:latin typeface="Arial"/>
                      </a:endParaRPr>
                    </a:p>
                  </a:txBody>
                  <a:tcPr marL="0" marR="0" marT="0" marB="0" anchor="b"/>
                </a:tc>
                <a:tc>
                  <a:txBody>
                    <a:bodyPr/>
                    <a:lstStyle/>
                    <a:p>
                      <a:pPr algn="l" fontAlgn="b"/>
                      <a:r>
                        <a:rPr lang="fr-FR" sz="200" u="none" strike="noStrike" dirty="0">
                          <a:effectLst/>
                        </a:rPr>
                        <a:t> </a:t>
                      </a:r>
                      <a:endParaRPr lang="fr-FR" sz="200" b="0" i="0" u="none" strike="noStrike" dirty="0">
                        <a:solidFill>
                          <a:srgbClr val="FF0000"/>
                        </a:solidFill>
                        <a:effectLst/>
                        <a:latin typeface="Arial"/>
                      </a:endParaRPr>
                    </a:p>
                  </a:txBody>
                  <a:tcPr marL="0" marR="0" marT="0" marB="0" anchor="b"/>
                </a:tc>
                <a:tc>
                  <a:txBody>
                    <a:bodyPr/>
                    <a:lstStyle/>
                    <a:p>
                      <a:pPr algn="l" fontAlgn="b"/>
                      <a:r>
                        <a:rPr lang="fr-FR" sz="200" u="none" strike="noStrike" dirty="0">
                          <a:effectLst/>
                        </a:rPr>
                        <a:t> </a:t>
                      </a:r>
                      <a:endParaRPr lang="fr-FR" sz="200" b="0" i="0" u="none" strike="noStrike" dirty="0">
                        <a:effectLst/>
                        <a:latin typeface="Arial"/>
                      </a:endParaRPr>
                    </a:p>
                  </a:txBody>
                  <a:tcPr marL="0" marR="0" marT="0" marB="0" anchor="b"/>
                </a:tc>
                <a:tc>
                  <a:txBody>
                    <a:bodyPr/>
                    <a:lstStyle/>
                    <a:p>
                      <a:pPr algn="l" fontAlgn="b"/>
                      <a:r>
                        <a:rPr lang="fr-FR" sz="200" u="none" strike="noStrike" dirty="0">
                          <a:effectLst/>
                        </a:rPr>
                        <a:t> </a:t>
                      </a:r>
                      <a:endParaRPr lang="fr-FR" sz="200" b="0" i="0" u="none" strike="noStrike" dirty="0">
                        <a:effectLst/>
                        <a:latin typeface="Arial"/>
                      </a:endParaRPr>
                    </a:p>
                  </a:txBody>
                  <a:tcPr marL="0" marR="0" marT="0" marB="0" anchor="b"/>
                </a:tc>
              </a:tr>
              <a:tr h="121920">
                <a:tc rowSpan="2">
                  <a:txBody>
                    <a:bodyPr/>
                    <a:lstStyle/>
                    <a:p>
                      <a:pPr algn="ctr" fontAlgn="ctr"/>
                      <a:r>
                        <a:rPr lang="fr-FR" sz="1200" u="none" strike="noStrike">
                          <a:effectLst/>
                        </a:rPr>
                        <a:t>intervalle de confiance</a:t>
                      </a:r>
                      <a:endParaRPr lang="fr-FR" sz="1200" b="0" i="0" u="none" strike="noStrike">
                        <a:effectLst/>
                        <a:latin typeface="Arial"/>
                      </a:endParaRPr>
                    </a:p>
                  </a:txBody>
                  <a:tcPr marL="0" marR="0" marT="0" marB="0" anchor="ctr"/>
                </a:tc>
                <a:tc gridSpan="2">
                  <a:txBody>
                    <a:bodyPr/>
                    <a:lstStyle/>
                    <a:p>
                      <a:pPr algn="l" fontAlgn="b"/>
                      <a:r>
                        <a:rPr lang="fr-FR" sz="1200" u="none" strike="noStrike" dirty="0">
                          <a:effectLst/>
                        </a:rPr>
                        <a:t>Borne Basse</a:t>
                      </a:r>
                      <a:endParaRPr lang="fr-FR" sz="1200" b="0" i="0" u="none" strike="noStrike" dirty="0">
                        <a:effectLst/>
                        <a:latin typeface="Arial"/>
                      </a:endParaRPr>
                    </a:p>
                  </a:txBody>
                  <a:tcPr marL="0" marR="0" marT="0" marB="0" anchor="b"/>
                </a:tc>
                <a:tc hMerge="1">
                  <a:txBody>
                    <a:bodyPr/>
                    <a:lstStyle/>
                    <a:p>
                      <a:pPr algn="r" fontAlgn="b"/>
                      <a:endParaRPr lang="fr-FR" sz="1200" b="0" i="0" u="none" strike="noStrike">
                        <a:solidFill>
                          <a:srgbClr val="FF0000"/>
                        </a:solidFill>
                        <a:effectLst/>
                        <a:latin typeface="Arial"/>
                      </a:endParaRPr>
                    </a:p>
                  </a:txBody>
                  <a:tcPr marL="0" marR="0" marT="0" marB="0" anchor="b"/>
                </a:tc>
                <a:tc>
                  <a:txBody>
                    <a:bodyPr/>
                    <a:lstStyle/>
                    <a:p>
                      <a:pPr algn="r" fontAlgn="b"/>
                      <a:r>
                        <a:rPr lang="fr-FR" sz="1200" u="none" strike="noStrike" dirty="0">
                          <a:effectLst/>
                        </a:rPr>
                        <a:t>1 998</a:t>
                      </a:r>
                      <a:endParaRPr lang="fr-FR" sz="1200" b="0" i="0" u="none" strike="noStrike" dirty="0">
                        <a:solidFill>
                          <a:srgbClr val="FF0000"/>
                        </a:solidFill>
                        <a:effectLst/>
                        <a:latin typeface="Arial"/>
                      </a:endParaRPr>
                    </a:p>
                  </a:txBody>
                  <a:tcPr marL="0" marR="0" marT="0" marB="0" anchor="b"/>
                </a:tc>
                <a:tc>
                  <a:txBody>
                    <a:bodyPr/>
                    <a:lstStyle/>
                    <a:p>
                      <a:pPr algn="r" fontAlgn="b"/>
                      <a:r>
                        <a:rPr lang="fr-FR" sz="1200" u="none" strike="noStrike" dirty="0">
                          <a:effectLst/>
                        </a:rPr>
                        <a:t>1 999</a:t>
                      </a:r>
                      <a:endParaRPr lang="fr-FR" sz="1200" b="0" i="0" u="none" strike="noStrike" dirty="0">
                        <a:effectLst/>
                        <a:latin typeface="Arial"/>
                      </a:endParaRPr>
                    </a:p>
                  </a:txBody>
                  <a:tcPr marL="0" marR="0" marT="0" marB="0" anchor="b"/>
                </a:tc>
                <a:tc>
                  <a:txBody>
                    <a:bodyPr/>
                    <a:lstStyle/>
                    <a:p>
                      <a:pPr algn="l" fontAlgn="b"/>
                      <a:r>
                        <a:rPr lang="fr-FR" sz="1200" u="none" strike="noStrike" dirty="0">
                          <a:effectLst/>
                        </a:rPr>
                        <a:t> </a:t>
                      </a:r>
                      <a:endParaRPr lang="fr-FR" sz="1200" b="0" i="0" u="none" strike="noStrike" dirty="0">
                        <a:effectLst/>
                        <a:latin typeface="Arial"/>
                      </a:endParaRPr>
                    </a:p>
                  </a:txBody>
                  <a:tcPr marL="0" marR="0" marT="0" marB="0" anchor="b"/>
                </a:tc>
              </a:tr>
              <a:tr h="128016">
                <a:tc vMerge="1">
                  <a:txBody>
                    <a:bodyPr/>
                    <a:lstStyle/>
                    <a:p>
                      <a:endParaRPr lang="fr-FR"/>
                    </a:p>
                  </a:txBody>
                  <a:tcPr/>
                </a:tc>
                <a:tc gridSpan="2">
                  <a:txBody>
                    <a:bodyPr/>
                    <a:lstStyle/>
                    <a:p>
                      <a:pPr algn="l" fontAlgn="b"/>
                      <a:r>
                        <a:rPr lang="fr-FR" sz="1200" u="none" strike="noStrike" dirty="0">
                          <a:effectLst/>
                        </a:rPr>
                        <a:t>Borne Haute</a:t>
                      </a:r>
                      <a:endParaRPr lang="fr-FR" sz="1200" b="0" i="0" u="none" strike="noStrike" dirty="0">
                        <a:effectLst/>
                        <a:latin typeface="Arial"/>
                      </a:endParaRPr>
                    </a:p>
                  </a:txBody>
                  <a:tcPr marL="0" marR="0" marT="0" marB="0" anchor="b"/>
                </a:tc>
                <a:tc hMerge="1">
                  <a:txBody>
                    <a:bodyPr/>
                    <a:lstStyle/>
                    <a:p>
                      <a:pPr algn="r" fontAlgn="b"/>
                      <a:endParaRPr lang="fr-FR" sz="1200" b="0" i="0" u="none" strike="noStrike" dirty="0">
                        <a:solidFill>
                          <a:srgbClr val="FF0000"/>
                        </a:solidFill>
                        <a:effectLst/>
                        <a:latin typeface="Arial"/>
                      </a:endParaRPr>
                    </a:p>
                  </a:txBody>
                  <a:tcPr marL="0" marR="0" marT="0" marB="0" anchor="b"/>
                </a:tc>
                <a:tc>
                  <a:txBody>
                    <a:bodyPr/>
                    <a:lstStyle/>
                    <a:p>
                      <a:pPr algn="r" fontAlgn="b"/>
                      <a:r>
                        <a:rPr lang="fr-FR" sz="1200" u="none" strike="noStrike" dirty="0">
                          <a:effectLst/>
                        </a:rPr>
                        <a:t>2 271</a:t>
                      </a:r>
                      <a:endParaRPr lang="fr-FR" sz="1200" b="0" i="0" u="none" strike="noStrike" dirty="0">
                        <a:solidFill>
                          <a:srgbClr val="FF0000"/>
                        </a:solidFill>
                        <a:effectLst/>
                        <a:latin typeface="Arial"/>
                      </a:endParaRPr>
                    </a:p>
                  </a:txBody>
                  <a:tcPr marL="0" marR="0" marT="0" marB="0" anchor="b"/>
                </a:tc>
                <a:tc>
                  <a:txBody>
                    <a:bodyPr/>
                    <a:lstStyle/>
                    <a:p>
                      <a:pPr algn="r" fontAlgn="b"/>
                      <a:r>
                        <a:rPr lang="fr-FR" sz="1200" u="none" strike="noStrike" dirty="0">
                          <a:effectLst/>
                        </a:rPr>
                        <a:t>2 283</a:t>
                      </a:r>
                      <a:endParaRPr lang="fr-FR" sz="1200" b="0" i="0" u="none" strike="noStrike" dirty="0">
                        <a:effectLst/>
                        <a:latin typeface="Arial"/>
                      </a:endParaRPr>
                    </a:p>
                  </a:txBody>
                  <a:tcPr marL="0" marR="0" marT="0" marB="0" anchor="b"/>
                </a:tc>
                <a:tc>
                  <a:txBody>
                    <a:bodyPr/>
                    <a:lstStyle/>
                    <a:p>
                      <a:pPr algn="l" fontAlgn="b"/>
                      <a:r>
                        <a:rPr lang="fr-FR" sz="1200" u="none" strike="noStrike" dirty="0">
                          <a:effectLst/>
                        </a:rPr>
                        <a:t> </a:t>
                      </a:r>
                      <a:endParaRPr lang="fr-FR" sz="1200" b="0" i="0" u="none" strike="noStrike" dirty="0">
                        <a:effectLst/>
                        <a:latin typeface="Arial"/>
                      </a:endParaRPr>
                    </a:p>
                  </a:txBody>
                  <a:tcPr marL="0" marR="0" marT="0" marB="0" anchor="b"/>
                </a:tc>
              </a:tr>
            </a:tbl>
          </a:graphicData>
        </a:graphic>
      </p:graphicFrame>
    </p:spTree>
    <p:extLst>
      <p:ext uri="{BB962C8B-B14F-4D97-AF65-F5344CB8AC3E}">
        <p14:creationId xmlns:p14="http://schemas.microsoft.com/office/powerpoint/2010/main" val="1288237576"/>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31000"/>
          </a:schemeClr>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86776" y="1484784"/>
            <a:ext cx="414704" cy="737996"/>
          </a:xfrm>
          <a:prstGeom prst="triangle">
            <a:avLst>
              <a:gd name="adj" fmla="val 50000"/>
            </a:avLst>
          </a:prstGeom>
          <a:ln>
            <a:headEnd/>
            <a:tailEnd/>
          </a:ln>
        </p:spPr>
        <p:style>
          <a:lnRef idx="0">
            <a:schemeClr val="accent2"/>
          </a:lnRef>
          <a:fillRef idx="3">
            <a:schemeClr val="accent2"/>
          </a:fillRef>
          <a:effectRef idx="3">
            <a:schemeClr val="accent2"/>
          </a:effectRef>
          <a:fontRef idx="minor">
            <a:schemeClr val="lt1"/>
          </a:fontRef>
        </p:style>
        <p:txBody>
          <a:bodyPr lIns="0" tIns="46800" rIns="0" bIns="46800" anchor="ctr">
            <a:spAutoFit/>
          </a:bodyPr>
          <a:lstStyle/>
          <a:p>
            <a:endParaRPr lang="fr-FR"/>
          </a:p>
        </p:txBody>
      </p:sp>
      <p:sp>
        <p:nvSpPr>
          <p:cNvPr id="15" name="Text Box 70"/>
          <p:cNvSpPr txBox="1">
            <a:spLocks noChangeArrowheads="1"/>
          </p:cNvSpPr>
          <p:nvPr/>
        </p:nvSpPr>
        <p:spPr bwMode="auto">
          <a:xfrm rot="5400000">
            <a:off x="6286509" y="4312473"/>
            <a:ext cx="4429159" cy="42863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defTabSz="592138">
              <a:lnSpc>
                <a:spcPct val="60000"/>
              </a:lnSpc>
              <a:spcBef>
                <a:spcPct val="50000"/>
              </a:spcBef>
            </a:pPr>
            <a:r>
              <a:rPr lang="fr-FR" sz="2800" b="1" dirty="0" smtClean="0">
                <a:solidFill>
                  <a:schemeClr val="bg2"/>
                </a:solidFill>
              </a:rPr>
              <a:t>La tarification à l’activité </a:t>
            </a:r>
            <a:endParaRPr lang="fr-FR" sz="2800" dirty="0"/>
          </a:p>
        </p:txBody>
      </p:sp>
      <p:graphicFrame>
        <p:nvGraphicFramePr>
          <p:cNvPr id="14" name="Tableau 13"/>
          <p:cNvGraphicFramePr>
            <a:graphicFrameLocks noGrp="1"/>
          </p:cNvGraphicFramePr>
          <p:nvPr>
            <p:extLst>
              <p:ext uri="{D42A27DB-BD31-4B8C-83A1-F6EECF244321}">
                <p14:modId xmlns:p14="http://schemas.microsoft.com/office/powerpoint/2010/main" val="433905928"/>
              </p:ext>
            </p:extLst>
          </p:nvPr>
        </p:nvGraphicFramePr>
        <p:xfrm>
          <a:off x="5372073" y="199291"/>
          <a:ext cx="3329407" cy="1213485"/>
        </p:xfrm>
        <a:graphic>
          <a:graphicData uri="http://schemas.openxmlformats.org/drawingml/2006/table">
            <a:tbl>
              <a:tblPr/>
              <a:tblGrid>
                <a:gridCol w="986256"/>
                <a:gridCol w="786981"/>
                <a:gridCol w="419100"/>
                <a:gridCol w="583032"/>
                <a:gridCol w="554038"/>
              </a:tblGrid>
              <a:tr h="161925">
                <a:tc>
                  <a:txBody>
                    <a:bodyPr/>
                    <a:lstStyle/>
                    <a:p>
                      <a:pPr algn="l" fontAlgn="b"/>
                      <a:r>
                        <a:rPr lang="fr-FR" sz="1000" b="0" i="0" u="none" strike="noStrike" dirty="0">
                          <a:solidFill>
                            <a:srgbClr val="000000"/>
                          </a:solidFill>
                          <a:latin typeface="Arial"/>
                        </a:rPr>
                        <a:t>racine</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r>
                        <a:rPr lang="fr-FR" sz="1000" b="0" i="0" u="none" strike="noStrike" dirty="0">
                          <a:latin typeface="Arial"/>
                        </a:rPr>
                        <a:t>14Z02</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r>
                        <a:rPr lang="fr-FR" sz="1000" b="0" i="0" u="none" strike="noStrike">
                          <a:latin typeface="Arial"/>
                        </a:rPr>
                        <a:t> </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r>
                        <a:rPr lang="fr-FR" sz="1000" b="0" i="0" u="none" strike="noStrike">
                          <a:latin typeface="Arial"/>
                        </a:rPr>
                        <a:t> </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r>
                        <a:rPr lang="fr-FR" sz="1000" b="0" i="0" u="none" strike="noStrike">
                          <a:latin typeface="Arial"/>
                        </a:rPr>
                        <a:t> </a:t>
                      </a:r>
                    </a:p>
                  </a:txBody>
                  <a:tcPr marL="0" marR="0" marT="0" marB="0" anchor="b">
                    <a:lnL>
                      <a:noFill/>
                    </a:lnL>
                    <a:lnR>
                      <a:noFill/>
                    </a:lnR>
                    <a:lnT>
                      <a:noFill/>
                    </a:lnT>
                    <a:lnB>
                      <a:noFill/>
                    </a:lnB>
                    <a:solidFill>
                      <a:schemeClr val="accent2">
                        <a:lumMod val="40000"/>
                        <a:lumOff val="60000"/>
                      </a:schemeClr>
                    </a:solidFill>
                  </a:tcPr>
                </a:tc>
              </a:tr>
              <a:tr h="161925">
                <a:tc>
                  <a:txBody>
                    <a:bodyPr/>
                    <a:lstStyle/>
                    <a:p>
                      <a:pPr algn="l" fontAlgn="b"/>
                      <a:r>
                        <a:rPr lang="fr-FR" sz="1000" b="0" i="0" u="none" strike="noStrike" dirty="0">
                          <a:latin typeface="Arial"/>
                        </a:rPr>
                        <a:t>libellé</a:t>
                      </a:r>
                    </a:p>
                  </a:txBody>
                  <a:tcPr marL="0" marR="0" marT="0" marB="0" anchor="ctr">
                    <a:lnL>
                      <a:noFill/>
                    </a:lnL>
                    <a:lnR>
                      <a:noFill/>
                    </a:lnR>
                    <a:lnT>
                      <a:noFill/>
                    </a:lnT>
                    <a:lnB>
                      <a:noFill/>
                    </a:lnB>
                    <a:solidFill>
                      <a:schemeClr val="accent2">
                        <a:lumMod val="40000"/>
                        <a:lumOff val="60000"/>
                      </a:schemeClr>
                    </a:solidFill>
                  </a:tcPr>
                </a:tc>
                <a:tc gridSpan="3">
                  <a:txBody>
                    <a:bodyPr/>
                    <a:lstStyle/>
                    <a:p>
                      <a:pPr algn="ctr" fontAlgn="b"/>
                      <a:r>
                        <a:rPr lang="fr-FR" sz="1600" b="0" i="0" u="none" strike="noStrike" dirty="0">
                          <a:latin typeface="Arial"/>
                        </a:rPr>
                        <a:t>Accouchements par voie basse</a:t>
                      </a:r>
                    </a:p>
                  </a:txBody>
                  <a:tcPr marL="0" marR="0" marT="0" marB="0" anchor="b">
                    <a:lnL>
                      <a:noFill/>
                    </a:lnL>
                    <a:lnR>
                      <a:noFill/>
                    </a:lnR>
                    <a:lnT>
                      <a:noFill/>
                    </a:lnT>
                    <a:lnB>
                      <a:noFill/>
                    </a:lnB>
                    <a:solidFill>
                      <a:schemeClr val="accent2">
                        <a:lumMod val="40000"/>
                        <a:lumOff val="60000"/>
                      </a:schemeClr>
                    </a:solidFill>
                  </a:tcPr>
                </a:tc>
                <a:tc hMerge="1">
                  <a:txBody>
                    <a:bodyPr/>
                    <a:lstStyle/>
                    <a:p>
                      <a:endParaRPr lang="fr-FR"/>
                    </a:p>
                  </a:txBody>
                  <a:tcPr/>
                </a:tc>
                <a:tc hMerge="1">
                  <a:txBody>
                    <a:bodyPr/>
                    <a:lstStyle/>
                    <a:p>
                      <a:endParaRPr lang="fr-FR"/>
                    </a:p>
                  </a:txBody>
                  <a:tcPr/>
                </a:tc>
                <a:tc>
                  <a:txBody>
                    <a:bodyPr/>
                    <a:lstStyle/>
                    <a:p>
                      <a:pPr algn="l" fontAlgn="b"/>
                      <a:r>
                        <a:rPr lang="fr-FR" sz="1000" b="0" i="0" u="none" strike="noStrike" dirty="0">
                          <a:latin typeface="Arial"/>
                        </a:rPr>
                        <a:t> </a:t>
                      </a:r>
                    </a:p>
                  </a:txBody>
                  <a:tcPr marL="0" marR="0" marT="0" marB="0" anchor="b">
                    <a:lnL>
                      <a:noFill/>
                    </a:lnL>
                    <a:lnR>
                      <a:noFill/>
                    </a:lnR>
                    <a:lnT>
                      <a:noFill/>
                    </a:lnT>
                    <a:lnB>
                      <a:noFill/>
                    </a:lnB>
                    <a:solidFill>
                      <a:schemeClr val="accent2">
                        <a:lumMod val="40000"/>
                        <a:lumOff val="60000"/>
                      </a:schemeClr>
                    </a:solidFill>
                  </a:tcPr>
                </a:tc>
              </a:tr>
              <a:tr h="171450">
                <a:tc>
                  <a:txBody>
                    <a:bodyPr/>
                    <a:lstStyle/>
                    <a:p>
                      <a:pPr algn="l" fontAlgn="b"/>
                      <a:r>
                        <a:rPr lang="fr-FR" sz="1000" b="0" i="0" u="none" strike="noStrike">
                          <a:latin typeface="Arial"/>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fr-FR" sz="1000" b="0" i="0" u="none" strike="noStrike">
                          <a:latin typeface="Arial"/>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fr-FR" sz="1000" b="0" i="0" u="none" strike="noStrike">
                          <a:solidFill>
                            <a:srgbClr val="FF0000"/>
                          </a:solidFill>
                          <a:latin typeface="Arial"/>
                        </a:rPr>
                        <a:t>2008</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fr-FR" sz="1000" b="0" i="0" u="none" strike="noStrike">
                          <a:latin typeface="Arial"/>
                        </a:rPr>
                        <a:t>2007</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fr-FR" sz="1000" b="0" i="0" u="none" strike="noStrike" dirty="0">
                          <a:latin typeface="Arial"/>
                        </a:rPr>
                        <a:t>Evolution</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09550">
                <a:tc gridSpan="2">
                  <a:txBody>
                    <a:bodyPr/>
                    <a:lstStyle/>
                    <a:p>
                      <a:pPr algn="ctr" fontAlgn="b"/>
                      <a:r>
                        <a:rPr lang="fr-FR" sz="1200" b="1" i="0" u="none" strike="noStrike" dirty="0">
                          <a:latin typeface="Arial"/>
                        </a:rPr>
                        <a:t>coût moyen du séjour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fr-FR"/>
                    </a:p>
                  </a:txBody>
                  <a:tcPr/>
                </a:tc>
                <a:tc>
                  <a:txBody>
                    <a:bodyPr/>
                    <a:lstStyle/>
                    <a:p>
                      <a:pPr algn="r" fontAlgn="b"/>
                      <a:r>
                        <a:rPr lang="fr-FR" sz="1000" b="0" i="0" u="none" strike="noStrike" dirty="0">
                          <a:solidFill>
                            <a:srgbClr val="FF0000"/>
                          </a:solidFill>
                          <a:latin typeface="Arial"/>
                        </a:rPr>
                        <a:t>2 236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fr-FR" sz="1000" b="0" i="0" u="none" strike="noStrike">
                          <a:latin typeface="Arial"/>
                        </a:rPr>
                        <a:t>2 191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fr-FR" sz="1000" b="0" i="0" u="none" strike="noStrike" dirty="0">
                          <a:latin typeface="Arial"/>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80975">
                <a:tc gridSpan="2">
                  <a:txBody>
                    <a:bodyPr/>
                    <a:lstStyle/>
                    <a:p>
                      <a:pPr algn="ctr" fontAlgn="b"/>
                      <a:r>
                        <a:rPr lang="fr-FR" sz="1200" b="0" i="0" u="none" strike="noStrike" dirty="0">
                          <a:latin typeface="Arial"/>
                        </a:rPr>
                        <a:t>nombre de séjours ENCC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fr-FR"/>
                    </a:p>
                  </a:txBody>
                  <a:tcPr/>
                </a:tc>
                <a:tc>
                  <a:txBody>
                    <a:bodyPr/>
                    <a:lstStyle/>
                    <a:p>
                      <a:pPr algn="r" fontAlgn="b"/>
                      <a:r>
                        <a:rPr lang="fr-FR" sz="1000" b="0" i="0" u="none" strike="noStrike" dirty="0">
                          <a:solidFill>
                            <a:srgbClr val="FF0000"/>
                          </a:solidFill>
                          <a:latin typeface="Arial"/>
                        </a:rPr>
                        <a:t>59 457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fr-FR" sz="1000" b="0" i="0" u="none" strike="noStrike" dirty="0">
                          <a:latin typeface="Arial"/>
                        </a:rPr>
                        <a:t>53 190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fr-FR" sz="1000" b="0" i="0" u="none" strike="noStrike" dirty="0">
                          <a:latin typeface="Arial"/>
                        </a:rPr>
                        <a:t>11,8%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7" name="Tableau 6"/>
          <p:cNvGraphicFramePr>
            <a:graphicFrameLocks noGrp="1"/>
          </p:cNvGraphicFramePr>
          <p:nvPr/>
        </p:nvGraphicFramePr>
        <p:xfrm>
          <a:off x="214282" y="108194"/>
          <a:ext cx="4959296" cy="6535516"/>
        </p:xfrm>
        <a:graphic>
          <a:graphicData uri="http://schemas.openxmlformats.org/drawingml/2006/table">
            <a:tbl>
              <a:tblPr/>
              <a:tblGrid>
                <a:gridCol w="3984496"/>
                <a:gridCol w="974800"/>
              </a:tblGrid>
              <a:tr h="191677">
                <a:tc>
                  <a:txBody>
                    <a:bodyPr/>
                    <a:lstStyle/>
                    <a:p>
                      <a:pPr algn="l" fontAlgn="b"/>
                      <a:r>
                        <a:rPr lang="fr-FR" sz="1600" b="0" i="0" u="none" strike="noStrike" dirty="0">
                          <a:solidFill>
                            <a:srgbClr val="000000"/>
                          </a:solidFill>
                          <a:latin typeface="Calibri"/>
                        </a:rPr>
                        <a:t>Nombre de séjours ENCC 2008</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a:solidFill>
                            <a:srgbClr val="000000"/>
                          </a:solidFill>
                          <a:latin typeface="Calibri"/>
                        </a:rPr>
                        <a:t>47572</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Coût complet hors structure</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smtClean="0">
                          <a:solidFill>
                            <a:srgbClr val="000000"/>
                          </a:solidFill>
                          <a:latin typeface="Calibri"/>
                        </a:rPr>
                        <a:t>2141,31</a:t>
                      </a:r>
                      <a:endParaRPr lang="fr-FR" sz="1600" b="0" i="0" u="none" strike="noStrike" dirty="0">
                        <a:solidFill>
                          <a:srgbClr val="000000"/>
                        </a:solidFill>
                        <a:latin typeface="Calibri"/>
                      </a:endParaRP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Amortissement location clinique (hors SI SC réa)</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a:solidFill>
                            <a:srgbClr val="000000"/>
                          </a:solidFill>
                          <a:latin typeface="Calibri"/>
                        </a:rPr>
                        <a:t>10,293</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Entretien maintenance clinique (hors SI SC réa)</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a:solidFill>
                            <a:srgbClr val="000000"/>
                          </a:solidFill>
                          <a:latin typeface="Calibri"/>
                        </a:rPr>
                        <a:t>2,9161</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Personnel autre  clinique (hors SI SC réa)</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a:solidFill>
                            <a:srgbClr val="000000"/>
                          </a:solidFill>
                          <a:latin typeface="Calibri"/>
                        </a:rPr>
                        <a:t>106,97</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Personnel médical clinique (hors SI SC réa)</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a:solidFill>
                            <a:srgbClr val="000000"/>
                          </a:solidFill>
                          <a:latin typeface="Calibri"/>
                        </a:rPr>
                        <a:t>110,07</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Personnel soignant clinique (hors SI SC réa)</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a:solidFill>
                            <a:srgbClr val="000000"/>
                          </a:solidFill>
                          <a:latin typeface="Calibri"/>
                        </a:rPr>
                        <a:t>427,13</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1" i="0" u="none" strike="noStrike" dirty="0">
                          <a:solidFill>
                            <a:srgbClr val="FF0000"/>
                          </a:solidFill>
                          <a:latin typeface="Calibri"/>
                        </a:rPr>
                        <a:t>Dépenses cliniques</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r-FR" sz="1600" b="1" i="0" u="none" strike="noStrike" dirty="0">
                          <a:solidFill>
                            <a:srgbClr val="FF0000"/>
                          </a:solidFill>
                          <a:latin typeface="Calibri"/>
                        </a:rPr>
                        <a:t>657,3791</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91677">
                <a:tc>
                  <a:txBody>
                    <a:bodyPr/>
                    <a:lstStyle/>
                    <a:p>
                      <a:pPr algn="l" fontAlgn="b"/>
                      <a:r>
                        <a:rPr lang="fr-FR" sz="1600" b="0" i="0" u="none" strike="noStrike" dirty="0">
                          <a:solidFill>
                            <a:srgbClr val="000000"/>
                          </a:solidFill>
                          <a:latin typeface="Calibri"/>
                        </a:rPr>
                        <a:t>Amortissement location surveillance continue</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a:solidFill>
                            <a:srgbClr val="000000"/>
                          </a:solidFill>
                          <a:latin typeface="Calibri"/>
                        </a:rPr>
                        <a:t>0,0026</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Entretien maintenance surveillance continue</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a:solidFill>
                            <a:srgbClr val="000000"/>
                          </a:solidFill>
                          <a:latin typeface="Calibri"/>
                        </a:rPr>
                        <a:t>0,0003</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Personnel autre  surveillance continue</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0,02</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Personnel médical surveillance continue</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0,05</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Personnel soignant surveillance continue</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0,14</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Dépenses SC</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0,2129</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Amortissement location soins intensifs</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0,001</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Entretien maintenance soins intensifs</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0,001</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Personnel autre  soins intensifs</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Personnel médical soins intensifs</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0,01</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Personnel soignant soins intensifs</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0,03</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Dépenses SI</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0,042</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Amortissement location réanimation</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a:solidFill>
                            <a:srgbClr val="000000"/>
                          </a:solidFill>
                          <a:latin typeface="Calibri"/>
                        </a:rPr>
                        <a:t>Entretien maintenance réanimation</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0,001</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a:solidFill>
                            <a:srgbClr val="000000"/>
                          </a:solidFill>
                          <a:latin typeface="Calibri"/>
                        </a:rPr>
                        <a:t>Personnel autre réanimation</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0,02</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a:solidFill>
                            <a:srgbClr val="000000"/>
                          </a:solidFill>
                          <a:latin typeface="Calibri"/>
                        </a:rPr>
                        <a:t>Personnel médical réanimation</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0,01</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dirty="0">
                          <a:solidFill>
                            <a:srgbClr val="000000"/>
                          </a:solidFill>
                          <a:latin typeface="Calibri"/>
                        </a:rPr>
                        <a:t>Personnel soignant réanimation</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0,04</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77">
                <a:tc>
                  <a:txBody>
                    <a:bodyPr/>
                    <a:lstStyle/>
                    <a:p>
                      <a:pPr algn="l" fontAlgn="b"/>
                      <a:r>
                        <a:rPr lang="fr-FR" sz="1600" b="0" i="0" u="none" strike="noStrike">
                          <a:solidFill>
                            <a:srgbClr val="000000"/>
                          </a:solidFill>
                          <a:latin typeface="Calibri"/>
                        </a:rPr>
                        <a:t>Dépenses REA</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0,071</a:t>
                      </a:r>
                    </a:p>
                  </a:txBody>
                  <a:tcPr marL="7526" marR="7526" marT="7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8"/>
          <p:cNvSpPr/>
          <p:nvPr/>
        </p:nvSpPr>
        <p:spPr>
          <a:xfrm rot="5400000">
            <a:off x="5487580" y="3513552"/>
            <a:ext cx="4572000" cy="830997"/>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a:r>
              <a:rPr lang="fr-FR" sz="2400" dirty="0" smtClean="0">
                <a:latin typeface="Times New Roman"/>
              </a:rPr>
              <a:t>activités cliniques MCO (avec hébergement, hors Réa, SI, SC)</a:t>
            </a:r>
            <a:endParaRPr lang="fr-FR" sz="2400" dirty="0"/>
          </a:p>
        </p:txBody>
      </p:sp>
      <p:sp>
        <p:nvSpPr>
          <p:cNvPr id="10" name="Espace réservé du numéro de diapositive 9"/>
          <p:cNvSpPr>
            <a:spLocks noGrp="1"/>
          </p:cNvSpPr>
          <p:nvPr>
            <p:ph type="sldNum" sz="quarter" idx="11"/>
          </p:nvPr>
        </p:nvSpPr>
        <p:spPr/>
        <p:txBody>
          <a:bodyPr/>
          <a:lstStyle/>
          <a:p>
            <a:fld id="{B274C4DA-A077-419E-B753-B3B18AD93640}" type="slidenum">
              <a:rPr lang="fr-FR" smtClean="0"/>
              <a:pPr/>
              <a:t>32</a:t>
            </a:fld>
            <a:endParaRPr lang="fr-F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B274C4DA-A077-419E-B753-B3B18AD93640}" type="slidenum">
              <a:rPr lang="fr-FR" smtClean="0"/>
              <a:pPr/>
              <a:t>33</a:t>
            </a:fld>
            <a:endParaRPr lang="fr-FR"/>
          </a:p>
        </p:txBody>
      </p:sp>
      <p:graphicFrame>
        <p:nvGraphicFramePr>
          <p:cNvPr id="3" name="Tableau 2"/>
          <p:cNvGraphicFramePr>
            <a:graphicFrameLocks noGrp="1"/>
          </p:cNvGraphicFramePr>
          <p:nvPr>
            <p:extLst/>
          </p:nvPr>
        </p:nvGraphicFramePr>
        <p:xfrm>
          <a:off x="179510" y="260644"/>
          <a:ext cx="8568956" cy="6191779"/>
        </p:xfrm>
        <a:graphic>
          <a:graphicData uri="http://schemas.openxmlformats.org/drawingml/2006/table">
            <a:tbl>
              <a:tblPr>
                <a:tableStyleId>{5C22544A-7EE6-4342-B048-85BDC9FD1C3A}</a:tableStyleId>
              </a:tblPr>
              <a:tblGrid>
                <a:gridCol w="504058"/>
                <a:gridCol w="3096344"/>
                <a:gridCol w="1224136"/>
                <a:gridCol w="1152128"/>
                <a:gridCol w="1296144"/>
                <a:gridCol w="1296146"/>
              </a:tblGrid>
              <a:tr h="253699">
                <a:tc rowSpan="4">
                  <a:txBody>
                    <a:bodyPr/>
                    <a:lstStyle/>
                    <a:p>
                      <a:pPr algn="ctr" fontAlgn="ctr"/>
                      <a:r>
                        <a:rPr lang="fr-FR" sz="1200" u="none" strike="noStrike" dirty="0">
                          <a:effectLst/>
                        </a:rPr>
                        <a:t>Informations sur le GHM</a:t>
                      </a:r>
                      <a:endParaRPr lang="fr-FR" sz="1200" b="1" i="0" u="none" strike="noStrike" dirty="0">
                        <a:solidFill>
                          <a:srgbClr val="000000"/>
                        </a:solidFill>
                        <a:effectLst/>
                        <a:latin typeface="Tahoma"/>
                      </a:endParaRPr>
                    </a:p>
                  </a:txBody>
                  <a:tcPr marL="0" marR="0" marT="0" marB="0" vert="vert270" anchor="ctr"/>
                </a:tc>
                <a:tc>
                  <a:txBody>
                    <a:bodyPr/>
                    <a:lstStyle/>
                    <a:p>
                      <a:pPr algn="ctr" fontAlgn="ctr"/>
                      <a:r>
                        <a:rPr lang="fr-FR" sz="1200" u="none" strike="noStrike" dirty="0">
                          <a:effectLst/>
                        </a:rPr>
                        <a:t>GHM </a:t>
                      </a:r>
                      <a:r>
                        <a:rPr lang="fr-FR" sz="1200" u="none" strike="noStrike" dirty="0" smtClean="0">
                          <a:effectLst/>
                        </a:rPr>
                        <a:t>V11 année 2012</a:t>
                      </a:r>
                      <a:endParaRPr lang="fr-FR" sz="1200" b="0" i="0" u="none" strike="noStrike" dirty="0">
                        <a:solidFill>
                          <a:srgbClr val="000000"/>
                        </a:solidFill>
                        <a:effectLst/>
                        <a:latin typeface="Tahoma"/>
                      </a:endParaRPr>
                    </a:p>
                  </a:txBody>
                  <a:tcPr marL="0" marR="0" marT="0" marB="0" anchor="ctr"/>
                </a:tc>
                <a:tc>
                  <a:txBody>
                    <a:bodyPr/>
                    <a:lstStyle/>
                    <a:p>
                      <a:pPr algn="l" fontAlgn="b"/>
                      <a:r>
                        <a:rPr lang="fr-FR" sz="1200" u="none" strike="noStrike">
                          <a:effectLst/>
                        </a:rPr>
                        <a:t>14Z02A</a:t>
                      </a:r>
                      <a:endParaRPr lang="fr-FR" sz="1200" b="0" i="0" u="none" strike="noStrike">
                        <a:solidFill>
                          <a:srgbClr val="000000"/>
                        </a:solidFill>
                        <a:effectLst/>
                        <a:latin typeface="Tahoma"/>
                      </a:endParaRPr>
                    </a:p>
                  </a:txBody>
                  <a:tcPr marL="0" marR="0" marT="0" marB="0" anchor="b"/>
                </a:tc>
                <a:tc>
                  <a:txBody>
                    <a:bodyPr/>
                    <a:lstStyle/>
                    <a:p>
                      <a:pPr algn="l" fontAlgn="b"/>
                      <a:r>
                        <a:rPr lang="fr-FR" sz="1200" u="none" strike="noStrike">
                          <a:effectLst/>
                        </a:rPr>
                        <a:t>14Z02B</a:t>
                      </a:r>
                      <a:endParaRPr lang="fr-FR" sz="1200" b="0" i="0" u="none" strike="noStrike">
                        <a:solidFill>
                          <a:srgbClr val="000000"/>
                        </a:solidFill>
                        <a:effectLst/>
                        <a:latin typeface="Tahoma"/>
                      </a:endParaRPr>
                    </a:p>
                  </a:txBody>
                  <a:tcPr marL="0" marR="0" marT="0" marB="0" anchor="b"/>
                </a:tc>
                <a:tc>
                  <a:txBody>
                    <a:bodyPr/>
                    <a:lstStyle/>
                    <a:p>
                      <a:pPr algn="l" fontAlgn="b"/>
                      <a:r>
                        <a:rPr lang="fr-FR" sz="1200" u="none" strike="noStrike">
                          <a:effectLst/>
                        </a:rPr>
                        <a:t>14Z02C</a:t>
                      </a:r>
                      <a:endParaRPr lang="fr-FR" sz="1200" b="0" i="0" u="none" strike="noStrike">
                        <a:solidFill>
                          <a:srgbClr val="000000"/>
                        </a:solidFill>
                        <a:effectLst/>
                        <a:latin typeface="Tahoma"/>
                      </a:endParaRPr>
                    </a:p>
                  </a:txBody>
                  <a:tcPr marL="0" marR="0" marT="0" marB="0" anchor="b"/>
                </a:tc>
                <a:tc>
                  <a:txBody>
                    <a:bodyPr/>
                    <a:lstStyle/>
                    <a:p>
                      <a:pPr algn="l" fontAlgn="b"/>
                      <a:r>
                        <a:rPr lang="fr-FR" sz="1200" u="none" strike="noStrike">
                          <a:effectLst/>
                        </a:rPr>
                        <a:t>14Z02T</a:t>
                      </a:r>
                      <a:endParaRPr lang="fr-FR" sz="1200" b="0" i="0" u="none" strike="noStrike">
                        <a:solidFill>
                          <a:srgbClr val="000000"/>
                        </a:solidFill>
                        <a:effectLst/>
                        <a:latin typeface="Tahoma"/>
                      </a:endParaRPr>
                    </a:p>
                  </a:txBody>
                  <a:tcPr marL="0" marR="0" marT="0" marB="0" anchor="b"/>
                </a:tc>
              </a:tr>
              <a:tr h="610401">
                <a:tc vMerge="1">
                  <a:txBody>
                    <a:bodyPr/>
                    <a:lstStyle/>
                    <a:p>
                      <a:endParaRPr lang="fr-FR"/>
                    </a:p>
                  </a:txBody>
                  <a:tcPr/>
                </a:tc>
                <a:tc>
                  <a:txBody>
                    <a:bodyPr/>
                    <a:lstStyle/>
                    <a:p>
                      <a:pPr algn="ctr" fontAlgn="ctr"/>
                      <a:r>
                        <a:rPr lang="fr-FR" sz="1200" u="none" strike="noStrike" dirty="0">
                          <a:effectLst/>
                        </a:rPr>
                        <a:t>Libellé GHM</a:t>
                      </a:r>
                      <a:endParaRPr lang="fr-FR" sz="1200" b="0" i="0" u="none" strike="noStrike" dirty="0">
                        <a:solidFill>
                          <a:srgbClr val="000000"/>
                        </a:solidFill>
                        <a:effectLst/>
                        <a:latin typeface="Tahoma"/>
                      </a:endParaRPr>
                    </a:p>
                  </a:txBody>
                  <a:tcPr marL="0" marR="0" marT="0" marB="0" anchor="ctr"/>
                </a:tc>
                <a:tc>
                  <a:txBody>
                    <a:bodyPr/>
                    <a:lstStyle/>
                    <a:p>
                      <a:pPr algn="ctr" fontAlgn="ctr"/>
                      <a:r>
                        <a:rPr lang="fr-FR" sz="1200" u="none" strike="noStrike" dirty="0" err="1" smtClean="0">
                          <a:effectLst/>
                        </a:rPr>
                        <a:t>Acc</a:t>
                      </a:r>
                      <a:r>
                        <a:rPr lang="fr-FR" sz="1200" u="none" strike="noStrike" dirty="0" smtClean="0">
                          <a:effectLst/>
                        </a:rPr>
                        <a:t> </a:t>
                      </a:r>
                      <a:r>
                        <a:rPr lang="fr-FR" sz="1200" u="none" strike="noStrike" dirty="0">
                          <a:effectLst/>
                        </a:rPr>
                        <a:t>par voie basse, sans complication significative</a:t>
                      </a:r>
                      <a:endParaRPr lang="fr-FR" sz="1200" b="0" i="0" u="none" strike="noStrike" dirty="0">
                        <a:solidFill>
                          <a:srgbClr val="000000"/>
                        </a:solidFill>
                        <a:effectLst/>
                        <a:latin typeface="Tahoma"/>
                      </a:endParaRPr>
                    </a:p>
                  </a:txBody>
                  <a:tcPr marL="0" marR="0" marT="0" marB="0" anchor="ctr"/>
                </a:tc>
                <a:tc>
                  <a:txBody>
                    <a:bodyPr/>
                    <a:lstStyle/>
                    <a:p>
                      <a:pPr algn="ctr" fontAlgn="ctr"/>
                      <a:r>
                        <a:rPr lang="fr-FR" sz="1200" u="none" strike="noStrike" dirty="0" err="1" smtClean="0">
                          <a:effectLst/>
                        </a:rPr>
                        <a:t>Accpar</a:t>
                      </a:r>
                      <a:r>
                        <a:rPr lang="fr-FR" sz="1200" u="none" strike="noStrike" dirty="0" smtClean="0">
                          <a:effectLst/>
                        </a:rPr>
                        <a:t> </a:t>
                      </a:r>
                      <a:r>
                        <a:rPr lang="fr-FR" sz="1200" u="none" strike="noStrike" dirty="0">
                          <a:effectLst/>
                        </a:rPr>
                        <a:t>voie basse, avec autres complications</a:t>
                      </a:r>
                      <a:endParaRPr lang="fr-FR" sz="1200" b="0" i="0" u="none" strike="noStrike" dirty="0">
                        <a:solidFill>
                          <a:srgbClr val="000000"/>
                        </a:solidFill>
                        <a:effectLst/>
                        <a:latin typeface="Tahoma"/>
                      </a:endParaRPr>
                    </a:p>
                  </a:txBody>
                  <a:tcPr marL="0" marR="0" marT="0" marB="0" anchor="ctr"/>
                </a:tc>
                <a:tc>
                  <a:txBody>
                    <a:bodyPr/>
                    <a:lstStyle/>
                    <a:p>
                      <a:pPr algn="ctr" fontAlgn="ctr"/>
                      <a:r>
                        <a:rPr lang="fr-FR" sz="1200" u="none" strike="noStrike" dirty="0" err="1" smtClean="0">
                          <a:effectLst/>
                        </a:rPr>
                        <a:t>Acc</a:t>
                      </a:r>
                      <a:r>
                        <a:rPr lang="fr-FR" sz="1200" u="none" strike="noStrike" dirty="0" smtClean="0">
                          <a:effectLst/>
                        </a:rPr>
                        <a:t> </a:t>
                      </a:r>
                      <a:r>
                        <a:rPr lang="fr-FR" sz="1200" u="none" strike="noStrike" dirty="0">
                          <a:effectLst/>
                        </a:rPr>
                        <a:t>par voie basse, avec complications majeures</a:t>
                      </a:r>
                      <a:endParaRPr lang="fr-FR" sz="1200" b="0" i="0" u="none" strike="noStrike" dirty="0">
                        <a:solidFill>
                          <a:srgbClr val="000000"/>
                        </a:solidFill>
                        <a:effectLst/>
                        <a:latin typeface="Tahoma"/>
                      </a:endParaRPr>
                    </a:p>
                  </a:txBody>
                  <a:tcPr marL="0" marR="0" marT="0" marB="0" anchor="ctr"/>
                </a:tc>
                <a:tc>
                  <a:txBody>
                    <a:bodyPr/>
                    <a:lstStyle/>
                    <a:p>
                      <a:pPr algn="ctr" fontAlgn="ctr"/>
                      <a:r>
                        <a:rPr lang="fr-FR" sz="1200" u="none" strike="noStrike" dirty="0" err="1" smtClean="0">
                          <a:effectLst/>
                        </a:rPr>
                        <a:t>Acc</a:t>
                      </a:r>
                      <a:r>
                        <a:rPr lang="fr-FR" sz="1200" u="none" strike="noStrike" dirty="0" smtClean="0">
                          <a:effectLst/>
                        </a:rPr>
                        <a:t> </a:t>
                      </a:r>
                      <a:r>
                        <a:rPr lang="fr-FR" sz="1200" u="none" strike="noStrike" dirty="0">
                          <a:effectLst/>
                        </a:rPr>
                        <a:t>par voie basse, très courte durée</a:t>
                      </a:r>
                      <a:endParaRPr lang="fr-FR" sz="1200" b="0" i="0" u="none" strike="noStrike" dirty="0">
                        <a:solidFill>
                          <a:srgbClr val="000000"/>
                        </a:solidFill>
                        <a:effectLst/>
                        <a:latin typeface="Tahoma"/>
                      </a:endParaRPr>
                    </a:p>
                  </a:txBody>
                  <a:tcPr marL="0" marR="0" marT="0" marB="0" anchor="ctr"/>
                </a:tc>
              </a:tr>
              <a:tr h="253699">
                <a:tc vMerge="1">
                  <a:txBody>
                    <a:bodyPr/>
                    <a:lstStyle/>
                    <a:p>
                      <a:endParaRPr lang="fr-FR"/>
                    </a:p>
                  </a:txBody>
                  <a:tcPr/>
                </a:tc>
                <a:tc>
                  <a:txBody>
                    <a:bodyPr/>
                    <a:lstStyle/>
                    <a:p>
                      <a:pPr algn="ctr" fontAlgn="ctr"/>
                      <a:r>
                        <a:rPr lang="fr-FR" sz="1200" u="none" strike="noStrike" dirty="0">
                          <a:effectLst/>
                        </a:rPr>
                        <a:t>Nombre de séjours ENCC 2009</a:t>
                      </a:r>
                      <a:endParaRPr lang="fr-FR" sz="1200" b="0" i="0" u="none" strike="noStrike" dirty="0">
                        <a:solidFill>
                          <a:srgbClr val="000000"/>
                        </a:solidFill>
                        <a:effectLst/>
                        <a:latin typeface="Tahoma"/>
                      </a:endParaRPr>
                    </a:p>
                  </a:txBody>
                  <a:tcPr marL="0" marR="0" marT="0" marB="0" anchor="ctr"/>
                </a:tc>
                <a:tc>
                  <a:txBody>
                    <a:bodyPr/>
                    <a:lstStyle/>
                    <a:p>
                      <a:pPr algn="ctr" fontAlgn="b"/>
                      <a:r>
                        <a:rPr lang="fr-FR" sz="1600" u="none" strike="noStrike" dirty="0">
                          <a:effectLst/>
                        </a:rPr>
                        <a:t>49 066</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a:effectLst/>
                        </a:rPr>
                        <a:t>8 324</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2 988</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567</a:t>
                      </a:r>
                      <a:endParaRPr lang="fr-FR" sz="1600" b="0" i="0" u="none" strike="noStrike">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dirty="0">
                          <a:effectLst/>
                        </a:rPr>
                        <a:t>Coût complet hors structure</a:t>
                      </a:r>
                      <a:endParaRPr lang="fr-FR" sz="1200" b="1" i="0" u="none" strike="noStrike" dirty="0">
                        <a:solidFill>
                          <a:srgbClr val="000000"/>
                        </a:solidFill>
                        <a:effectLst/>
                        <a:latin typeface="Tahoma"/>
                      </a:endParaRPr>
                    </a:p>
                  </a:txBody>
                  <a:tcPr marL="0" marR="0" marT="0" marB="0" anchor="ctr"/>
                </a:tc>
                <a:tc>
                  <a:txBody>
                    <a:bodyPr/>
                    <a:lstStyle/>
                    <a:p>
                      <a:pPr algn="ctr" fontAlgn="b"/>
                      <a:r>
                        <a:rPr lang="fr-FR" sz="1600" u="none" strike="noStrike" dirty="0">
                          <a:effectLst/>
                        </a:rPr>
                        <a:t>2 134</a:t>
                      </a:r>
                      <a:endParaRPr lang="fr-FR" sz="1600" b="1" i="0" u="none" strike="noStrike" dirty="0">
                        <a:solidFill>
                          <a:srgbClr val="000000"/>
                        </a:solidFill>
                        <a:effectLst/>
                        <a:latin typeface="Tahoma"/>
                      </a:endParaRPr>
                    </a:p>
                  </a:txBody>
                  <a:tcPr marL="0" marR="0" marT="0" marB="0" anchor="b"/>
                </a:tc>
                <a:tc>
                  <a:txBody>
                    <a:bodyPr/>
                    <a:lstStyle/>
                    <a:p>
                      <a:pPr algn="ctr" fontAlgn="b"/>
                      <a:r>
                        <a:rPr lang="fr-FR" sz="1600" u="none" strike="noStrike">
                          <a:effectLst/>
                        </a:rPr>
                        <a:t>2 533</a:t>
                      </a:r>
                      <a:endParaRPr lang="fr-FR" sz="1600" b="1"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3 545</a:t>
                      </a:r>
                      <a:endParaRPr lang="fr-FR" sz="1600" b="1"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1 369</a:t>
                      </a:r>
                      <a:endParaRPr lang="fr-FR" sz="1600" b="1" i="0" u="none" strike="noStrike">
                        <a:solidFill>
                          <a:srgbClr val="000000"/>
                        </a:solidFill>
                        <a:effectLst/>
                        <a:latin typeface="Tahoma"/>
                      </a:endParaRPr>
                    </a:p>
                  </a:txBody>
                  <a:tcPr marL="0" marR="0" marT="0" marB="0" anchor="b"/>
                </a:tc>
              </a:tr>
              <a:tr h="253699">
                <a:tc rowSpan="19">
                  <a:txBody>
                    <a:bodyPr/>
                    <a:lstStyle/>
                    <a:p>
                      <a:pPr algn="ctr" fontAlgn="ctr"/>
                      <a:r>
                        <a:rPr lang="fr-FR" sz="1200" u="none" strike="noStrike">
                          <a:effectLst/>
                        </a:rPr>
                        <a:t>Dépenses cliniques (clinique + SI + SC + REA)</a:t>
                      </a:r>
                      <a:endParaRPr lang="fr-FR" sz="1200" b="1" i="0" u="none" strike="noStrike">
                        <a:solidFill>
                          <a:srgbClr val="000000"/>
                        </a:solidFill>
                        <a:effectLst/>
                        <a:latin typeface="Tahoma"/>
                      </a:endParaRPr>
                    </a:p>
                  </a:txBody>
                  <a:tcPr marL="0" marR="0" marT="0" marB="0" vert="vert270" anchor="ctr"/>
                </a:tc>
                <a:tc>
                  <a:txBody>
                    <a:bodyPr/>
                    <a:lstStyle/>
                    <a:p>
                      <a:pPr algn="ctr" fontAlgn="ctr"/>
                      <a:r>
                        <a:rPr lang="fr-FR" sz="1200" u="none" strike="noStrike" dirty="0">
                          <a:effectLst/>
                        </a:rPr>
                        <a:t>Amortissement location clinique (hors SI SC réa)</a:t>
                      </a:r>
                      <a:endParaRPr lang="fr-FR" sz="1200" b="0" i="0" u="none" strike="noStrike" dirty="0">
                        <a:solidFill>
                          <a:srgbClr val="000000"/>
                        </a:solidFill>
                        <a:effectLst/>
                        <a:latin typeface="Arial"/>
                      </a:endParaRPr>
                    </a:p>
                  </a:txBody>
                  <a:tcPr marL="0" marR="0" marT="0" marB="0" anchor="ctr"/>
                </a:tc>
                <a:tc>
                  <a:txBody>
                    <a:bodyPr/>
                    <a:lstStyle/>
                    <a:p>
                      <a:pPr algn="ctr" fontAlgn="b"/>
                      <a:r>
                        <a:rPr lang="fr-FR" sz="1600" u="none" strike="noStrike" dirty="0">
                          <a:effectLst/>
                        </a:rPr>
                        <a:t>8</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dirty="0">
                          <a:effectLst/>
                        </a:rPr>
                        <a:t>9</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a:effectLst/>
                        </a:rPr>
                        <a:t>14</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2</a:t>
                      </a:r>
                      <a:endParaRPr lang="fr-FR" sz="1600" b="0" i="0" u="none" strike="noStrike">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dirty="0">
                          <a:effectLst/>
                        </a:rPr>
                        <a:t>Entretien maintenance clinique (hors SI SC réa)</a:t>
                      </a:r>
                      <a:endParaRPr lang="fr-FR" sz="1200" b="0" i="0" u="none" strike="noStrike" dirty="0">
                        <a:solidFill>
                          <a:srgbClr val="000000"/>
                        </a:solidFill>
                        <a:effectLst/>
                        <a:latin typeface="Arial"/>
                      </a:endParaRPr>
                    </a:p>
                  </a:txBody>
                  <a:tcPr marL="0" marR="0" marT="0" marB="0" anchor="ctr"/>
                </a:tc>
                <a:tc>
                  <a:txBody>
                    <a:bodyPr/>
                    <a:lstStyle/>
                    <a:p>
                      <a:pPr algn="ctr" fontAlgn="b"/>
                      <a:r>
                        <a:rPr lang="fr-FR" sz="1600" u="none" strike="noStrike" dirty="0">
                          <a:effectLst/>
                        </a:rPr>
                        <a:t>3</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a:effectLst/>
                        </a:rPr>
                        <a:t>3</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5</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1</a:t>
                      </a:r>
                      <a:endParaRPr lang="fr-FR" sz="1600" b="0" i="0" u="none" strike="noStrike">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Personnel autre  clinique (hors SI SC réa)</a:t>
                      </a:r>
                      <a:endParaRPr lang="fr-FR" sz="1200" b="0" i="0" u="none" strike="noStrike">
                        <a:solidFill>
                          <a:srgbClr val="000000"/>
                        </a:solidFill>
                        <a:effectLst/>
                        <a:latin typeface="Arial"/>
                      </a:endParaRPr>
                    </a:p>
                  </a:txBody>
                  <a:tcPr marL="0" marR="0" marT="0" marB="0" anchor="ctr"/>
                </a:tc>
                <a:tc>
                  <a:txBody>
                    <a:bodyPr/>
                    <a:lstStyle/>
                    <a:p>
                      <a:pPr algn="ctr" fontAlgn="b"/>
                      <a:r>
                        <a:rPr lang="fr-FR" sz="1600" u="none" strike="noStrike" dirty="0">
                          <a:effectLst/>
                        </a:rPr>
                        <a:t>96</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a:effectLst/>
                        </a:rPr>
                        <a:t>114</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180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24</a:t>
                      </a:r>
                      <a:endParaRPr lang="fr-FR" sz="1600" b="0" i="0" u="none" strike="noStrike">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Personnel médical clinique (hors SI SC réa)</a:t>
                      </a:r>
                      <a:endParaRPr lang="fr-FR" sz="1200" b="0" i="0" u="none" strike="noStrike">
                        <a:solidFill>
                          <a:srgbClr val="000000"/>
                        </a:solidFill>
                        <a:effectLst/>
                        <a:latin typeface="Arial"/>
                      </a:endParaRPr>
                    </a:p>
                  </a:txBody>
                  <a:tcPr marL="0" marR="0" marT="0" marB="0" anchor="ctr"/>
                </a:tc>
                <a:tc>
                  <a:txBody>
                    <a:bodyPr/>
                    <a:lstStyle/>
                    <a:p>
                      <a:pPr algn="ctr" fontAlgn="b"/>
                      <a:r>
                        <a:rPr lang="fr-FR" sz="1600" u="none" strike="noStrike" dirty="0">
                          <a:effectLst/>
                        </a:rPr>
                        <a:t>105</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dirty="0">
                          <a:effectLst/>
                        </a:rPr>
                        <a:t>119</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a:effectLst/>
                        </a:rPr>
                        <a:t>180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31</a:t>
                      </a:r>
                      <a:endParaRPr lang="fr-FR" sz="1600" b="0" i="0" u="none" strike="noStrike">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Personnel soignant clinique (hors SI SC réa)</a:t>
                      </a:r>
                      <a:endParaRPr lang="fr-FR" sz="1200" b="0" i="0" u="none" strike="noStrike">
                        <a:solidFill>
                          <a:srgbClr val="000000"/>
                        </a:solidFill>
                        <a:effectLst/>
                        <a:latin typeface="Arial"/>
                      </a:endParaRPr>
                    </a:p>
                  </a:txBody>
                  <a:tcPr marL="0" marR="0" marT="0" marB="0" anchor="ctr"/>
                </a:tc>
                <a:tc>
                  <a:txBody>
                    <a:bodyPr/>
                    <a:lstStyle/>
                    <a:p>
                      <a:pPr algn="ctr" fontAlgn="b"/>
                      <a:r>
                        <a:rPr lang="fr-FR" sz="1600" u="none" strike="noStrike" dirty="0">
                          <a:effectLst/>
                        </a:rPr>
                        <a:t>417</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dirty="0">
                          <a:effectLst/>
                        </a:rPr>
                        <a:t>502</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a:effectLst/>
                        </a:rPr>
                        <a:t>822</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105</a:t>
                      </a:r>
                      <a:endParaRPr lang="fr-FR" sz="1600" b="0" i="0" u="none" strike="noStrike">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Dépenses cliniques</a:t>
                      </a:r>
                      <a:endParaRPr lang="fr-FR" sz="1200" b="1" i="0" u="none" strike="noStrike">
                        <a:solidFill>
                          <a:srgbClr val="000000"/>
                        </a:solidFill>
                        <a:effectLst/>
                        <a:latin typeface="Tahoma"/>
                      </a:endParaRPr>
                    </a:p>
                  </a:txBody>
                  <a:tcPr marL="0" marR="0" marT="0" marB="0" anchor="ctr"/>
                </a:tc>
                <a:tc>
                  <a:txBody>
                    <a:bodyPr/>
                    <a:lstStyle/>
                    <a:p>
                      <a:pPr algn="ctr" fontAlgn="b"/>
                      <a:r>
                        <a:rPr lang="fr-FR" sz="1600" u="none" strike="noStrike">
                          <a:effectLst/>
                        </a:rPr>
                        <a:t>630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748</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dirty="0">
                          <a:effectLst/>
                        </a:rPr>
                        <a:t>1 201</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a:effectLst/>
                        </a:rPr>
                        <a:t>163</a:t>
                      </a:r>
                      <a:endParaRPr lang="fr-FR" sz="1600" b="0" i="0" u="none" strike="noStrike">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Amortissement location surveillance continue</a:t>
                      </a:r>
                      <a:endParaRPr lang="fr-FR" sz="1200" b="0" i="0" u="none" strike="noStrike">
                        <a:solidFill>
                          <a:srgbClr val="000000"/>
                        </a:solidFill>
                        <a:effectLst/>
                        <a:latin typeface="Arial"/>
                      </a:endParaRPr>
                    </a:p>
                  </a:txBody>
                  <a:tcPr marL="0" marR="0" marT="0" marB="0" anchor="ctr"/>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dirty="0">
                          <a:effectLst/>
                        </a:rPr>
                        <a:t>1</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dirty="0">
                          <a:effectLst/>
                        </a:rPr>
                        <a:t>0</a:t>
                      </a:r>
                      <a:endParaRPr lang="fr-FR" sz="1600" b="0" i="0" u="none" strike="noStrike" dirty="0">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Entretien maintenance surveillance continue</a:t>
                      </a:r>
                      <a:endParaRPr lang="fr-FR" sz="1200" b="0" i="0" u="none" strike="noStrike">
                        <a:solidFill>
                          <a:srgbClr val="000000"/>
                        </a:solidFill>
                        <a:effectLst/>
                        <a:latin typeface="Arial"/>
                      </a:endParaRPr>
                    </a:p>
                  </a:txBody>
                  <a:tcPr marL="0" marR="0" marT="0" marB="0" anchor="ctr"/>
                </a:tc>
                <a:tc>
                  <a:txBody>
                    <a:bodyPr/>
                    <a:lstStyle/>
                    <a:p>
                      <a:pPr algn="ctr" fontAlgn="b"/>
                      <a:r>
                        <a:rPr lang="fr-FR" sz="1600" u="none" strike="noStrike" dirty="0">
                          <a:effectLst/>
                        </a:rPr>
                        <a:t>0</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dirty="0">
                          <a:effectLst/>
                        </a:rPr>
                        <a:t>0</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dirty="0">
                          <a:effectLst/>
                        </a:rPr>
                        <a:t>0</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dirty="0">
                          <a:effectLst/>
                        </a:rPr>
                        <a:t>0</a:t>
                      </a:r>
                      <a:endParaRPr lang="fr-FR" sz="1600" b="0" i="0" u="none" strike="noStrike" dirty="0">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Personnel autre  surveillance continue</a:t>
                      </a:r>
                      <a:endParaRPr lang="fr-FR" sz="1200" b="0" i="0" u="none" strike="noStrike">
                        <a:solidFill>
                          <a:srgbClr val="000000"/>
                        </a:solidFill>
                        <a:effectLst/>
                        <a:latin typeface="Arial"/>
                      </a:endParaRPr>
                    </a:p>
                  </a:txBody>
                  <a:tcPr marL="0" marR="0" marT="0" marB="0" anchor="ctr"/>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1</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2</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dirty="0">
                          <a:effectLst/>
                        </a:rPr>
                        <a:t>1</a:t>
                      </a:r>
                      <a:endParaRPr lang="fr-FR" sz="1600" b="0" i="0" u="none" strike="noStrike" dirty="0">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Personnel médical surveillance continue</a:t>
                      </a:r>
                      <a:endParaRPr lang="fr-FR" sz="1200" b="0" i="0" u="none" strike="noStrike">
                        <a:solidFill>
                          <a:srgbClr val="000000"/>
                        </a:solidFill>
                        <a:effectLst/>
                        <a:latin typeface="Arial"/>
                      </a:endParaRPr>
                    </a:p>
                  </a:txBody>
                  <a:tcPr marL="0" marR="0" marT="0" marB="0" anchor="ctr"/>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1</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dirty="0">
                          <a:effectLst/>
                        </a:rPr>
                        <a:t>5</a:t>
                      </a:r>
                      <a:endParaRPr lang="fr-FR" sz="1600" b="0" i="0" u="none" strike="noStrike" dirty="0">
                        <a:solidFill>
                          <a:srgbClr val="000000"/>
                        </a:solidFill>
                        <a:effectLst/>
                        <a:latin typeface="Tahoma"/>
                      </a:endParaRPr>
                    </a:p>
                  </a:txBody>
                  <a:tcPr marL="0" marR="0" marT="0" marB="0" anchor="b"/>
                </a:tc>
                <a:tc>
                  <a:txBody>
                    <a:bodyPr/>
                    <a:lstStyle/>
                    <a:p>
                      <a:pPr algn="ctr" fontAlgn="b"/>
                      <a:r>
                        <a:rPr lang="fr-FR" sz="1600" u="none" strike="noStrike">
                          <a:effectLst/>
                        </a:rPr>
                        <a:t>2</a:t>
                      </a:r>
                      <a:endParaRPr lang="fr-FR" sz="1600" b="0" i="0" u="none" strike="noStrike">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Personnel soignant surveillance continue</a:t>
                      </a:r>
                      <a:endParaRPr lang="fr-FR" sz="1200" b="0" i="0" u="none" strike="noStrike">
                        <a:solidFill>
                          <a:srgbClr val="000000"/>
                        </a:solidFill>
                        <a:effectLst/>
                        <a:latin typeface="Arial"/>
                      </a:endParaRPr>
                    </a:p>
                  </a:txBody>
                  <a:tcPr marL="0" marR="0" marT="0" marB="0" anchor="ctr"/>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4</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12</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dirty="0">
                          <a:effectLst/>
                        </a:rPr>
                        <a:t>5</a:t>
                      </a:r>
                      <a:endParaRPr lang="fr-FR" sz="1600" b="0" i="0" u="none" strike="noStrike" dirty="0">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Dépenses SC</a:t>
                      </a:r>
                      <a:endParaRPr lang="fr-FR" sz="1200" b="1" i="0" u="none" strike="noStrike">
                        <a:solidFill>
                          <a:srgbClr val="000000"/>
                        </a:solidFill>
                        <a:effectLst/>
                        <a:latin typeface="Tahoma"/>
                      </a:endParaRPr>
                    </a:p>
                  </a:txBody>
                  <a:tcPr marL="0" marR="0" marT="0" marB="0" anchor="ctr"/>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6</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20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dirty="0">
                          <a:effectLst/>
                        </a:rPr>
                        <a:t>8</a:t>
                      </a:r>
                      <a:endParaRPr lang="fr-FR" sz="1600" b="0" i="0" u="none" strike="noStrike" dirty="0">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Personnel soignant soins intensifs</a:t>
                      </a:r>
                      <a:endParaRPr lang="fr-FR" sz="1200" b="0" i="0" u="none" strike="noStrike">
                        <a:solidFill>
                          <a:srgbClr val="000000"/>
                        </a:solidFill>
                        <a:effectLst/>
                        <a:latin typeface="Arial"/>
                      </a:endParaRPr>
                    </a:p>
                  </a:txBody>
                  <a:tcPr marL="0" marR="0" marT="0" marB="0" anchor="ctr"/>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2</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dirty="0">
                          <a:effectLst/>
                        </a:rPr>
                        <a:t>0</a:t>
                      </a:r>
                      <a:endParaRPr lang="fr-FR" sz="1600" b="0" i="0" u="none" strike="noStrike" dirty="0">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Dépenses SI</a:t>
                      </a:r>
                      <a:endParaRPr lang="fr-FR" sz="1200" b="1" i="0" u="none" strike="noStrike">
                        <a:solidFill>
                          <a:srgbClr val="000000"/>
                        </a:solidFill>
                        <a:effectLst/>
                        <a:latin typeface="Tahoma"/>
                      </a:endParaRPr>
                    </a:p>
                  </a:txBody>
                  <a:tcPr marL="0" marR="0" marT="0" marB="0" anchor="ctr"/>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3</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dirty="0">
                          <a:effectLst/>
                        </a:rPr>
                        <a:t>0</a:t>
                      </a:r>
                      <a:endParaRPr lang="fr-FR" sz="1600" b="0" i="0" u="none" strike="noStrike" dirty="0">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Personnel autre réanimation</a:t>
                      </a:r>
                      <a:endParaRPr lang="fr-FR" sz="1200" b="0" i="0" u="none" strike="noStrike">
                        <a:solidFill>
                          <a:srgbClr val="000000"/>
                        </a:solidFill>
                        <a:effectLst/>
                        <a:latin typeface="Arial"/>
                      </a:endParaRPr>
                    </a:p>
                  </a:txBody>
                  <a:tcPr marL="0" marR="0" marT="0" marB="0" anchor="ctr"/>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1</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dirty="0">
                          <a:effectLst/>
                        </a:rPr>
                        <a:t>0</a:t>
                      </a:r>
                      <a:endParaRPr lang="fr-FR" sz="1600" b="0" i="0" u="none" strike="noStrike" dirty="0">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Personnel médical réanimation</a:t>
                      </a:r>
                      <a:endParaRPr lang="fr-FR" sz="1200" b="0" i="0" u="none" strike="noStrike">
                        <a:solidFill>
                          <a:srgbClr val="000000"/>
                        </a:solidFill>
                        <a:effectLst/>
                        <a:latin typeface="Arial"/>
                      </a:endParaRPr>
                    </a:p>
                  </a:txBody>
                  <a:tcPr marL="0" marR="0" marT="0" marB="0" anchor="ctr"/>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1</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dirty="0">
                          <a:effectLst/>
                        </a:rPr>
                        <a:t>0</a:t>
                      </a:r>
                      <a:endParaRPr lang="fr-FR" sz="1600" b="0" i="0" u="none" strike="noStrike" dirty="0">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Personnel soignant réanimation</a:t>
                      </a:r>
                      <a:endParaRPr lang="fr-FR" sz="1200" b="0" i="0" u="none" strike="noStrike">
                        <a:solidFill>
                          <a:srgbClr val="000000"/>
                        </a:solidFill>
                        <a:effectLst/>
                        <a:latin typeface="Arial"/>
                      </a:endParaRPr>
                    </a:p>
                  </a:txBody>
                  <a:tcPr marL="0" marR="0" marT="0" marB="0" anchor="ctr"/>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1</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3</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dirty="0">
                          <a:effectLst/>
                        </a:rPr>
                        <a:t>0</a:t>
                      </a:r>
                      <a:endParaRPr lang="fr-FR" sz="1600" b="0" i="0" u="none" strike="noStrike" dirty="0">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Dépenses REA</a:t>
                      </a:r>
                      <a:endParaRPr lang="fr-FR" sz="1200" b="1" i="0" u="none" strike="noStrike">
                        <a:solidFill>
                          <a:srgbClr val="000000"/>
                        </a:solidFill>
                        <a:effectLst/>
                        <a:latin typeface="Tahoma"/>
                      </a:endParaRPr>
                    </a:p>
                  </a:txBody>
                  <a:tcPr marL="0" marR="0" marT="0" marB="0" anchor="ctr"/>
                </a:tc>
                <a:tc>
                  <a:txBody>
                    <a:bodyPr/>
                    <a:lstStyle/>
                    <a:p>
                      <a:pPr algn="ctr" fontAlgn="b"/>
                      <a:r>
                        <a:rPr lang="fr-FR" sz="1600" u="none" strike="noStrike">
                          <a:effectLst/>
                        </a:rPr>
                        <a:t>0</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2</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6</a:t>
                      </a:r>
                      <a:endParaRPr lang="fr-FR" sz="1600" b="0" i="0" u="none" strike="noStrike">
                        <a:solidFill>
                          <a:srgbClr val="000000"/>
                        </a:solidFill>
                        <a:effectLst/>
                        <a:latin typeface="Tahoma"/>
                      </a:endParaRPr>
                    </a:p>
                  </a:txBody>
                  <a:tcPr marL="0" marR="0" marT="0" marB="0" anchor="b"/>
                </a:tc>
                <a:tc>
                  <a:txBody>
                    <a:bodyPr/>
                    <a:lstStyle/>
                    <a:p>
                      <a:pPr algn="ctr" fontAlgn="b"/>
                      <a:r>
                        <a:rPr lang="fr-FR" sz="1600" u="none" strike="noStrike" dirty="0">
                          <a:effectLst/>
                        </a:rPr>
                        <a:t>0</a:t>
                      </a:r>
                      <a:endParaRPr lang="fr-FR" sz="1600" b="0" i="0" u="none" strike="noStrike" dirty="0">
                        <a:solidFill>
                          <a:srgbClr val="000000"/>
                        </a:solidFill>
                        <a:effectLst/>
                        <a:latin typeface="Tahoma"/>
                      </a:endParaRPr>
                    </a:p>
                  </a:txBody>
                  <a:tcPr marL="0" marR="0" marT="0" marB="0" anchor="b"/>
                </a:tc>
              </a:tr>
              <a:tr h="253699">
                <a:tc vMerge="1">
                  <a:txBody>
                    <a:bodyPr/>
                    <a:lstStyle/>
                    <a:p>
                      <a:endParaRPr lang="fr-FR"/>
                    </a:p>
                  </a:txBody>
                  <a:tcPr/>
                </a:tc>
                <a:tc>
                  <a:txBody>
                    <a:bodyPr/>
                    <a:lstStyle/>
                    <a:p>
                      <a:pPr algn="ctr" fontAlgn="ctr"/>
                      <a:r>
                        <a:rPr lang="fr-FR" sz="1200" u="none" strike="noStrike">
                          <a:effectLst/>
                        </a:rPr>
                        <a:t>TOTAL Dépenses cliniques + SI + SC + REA</a:t>
                      </a:r>
                      <a:endParaRPr lang="fr-FR" sz="1200" b="1" i="0" u="none" strike="noStrike">
                        <a:solidFill>
                          <a:srgbClr val="000000"/>
                        </a:solidFill>
                        <a:effectLst/>
                        <a:latin typeface="Tahoma"/>
                      </a:endParaRPr>
                    </a:p>
                  </a:txBody>
                  <a:tcPr marL="0" marR="0" marT="0" marB="0" anchor="ctr"/>
                </a:tc>
                <a:tc>
                  <a:txBody>
                    <a:bodyPr/>
                    <a:lstStyle/>
                    <a:p>
                      <a:pPr algn="ctr" fontAlgn="b"/>
                      <a:r>
                        <a:rPr lang="fr-FR" sz="1600" u="none" strike="noStrike">
                          <a:effectLst/>
                        </a:rPr>
                        <a:t>630</a:t>
                      </a:r>
                      <a:endParaRPr lang="fr-FR" sz="1600" b="1"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756</a:t>
                      </a:r>
                      <a:endParaRPr lang="fr-FR" sz="1600" b="1" i="0" u="none" strike="noStrike">
                        <a:solidFill>
                          <a:srgbClr val="000000"/>
                        </a:solidFill>
                        <a:effectLst/>
                        <a:latin typeface="Tahoma"/>
                      </a:endParaRPr>
                    </a:p>
                  </a:txBody>
                  <a:tcPr marL="0" marR="0" marT="0" marB="0" anchor="b"/>
                </a:tc>
                <a:tc>
                  <a:txBody>
                    <a:bodyPr/>
                    <a:lstStyle/>
                    <a:p>
                      <a:pPr algn="ctr" fontAlgn="b"/>
                      <a:r>
                        <a:rPr lang="fr-FR" sz="1600" u="none" strike="noStrike">
                          <a:effectLst/>
                        </a:rPr>
                        <a:t>1 229</a:t>
                      </a:r>
                      <a:endParaRPr lang="fr-FR" sz="1600" b="1" i="0" u="none" strike="noStrike">
                        <a:solidFill>
                          <a:srgbClr val="000000"/>
                        </a:solidFill>
                        <a:effectLst/>
                        <a:latin typeface="Tahoma"/>
                      </a:endParaRPr>
                    </a:p>
                  </a:txBody>
                  <a:tcPr marL="0" marR="0" marT="0" marB="0" anchor="b"/>
                </a:tc>
                <a:tc>
                  <a:txBody>
                    <a:bodyPr/>
                    <a:lstStyle/>
                    <a:p>
                      <a:pPr algn="ctr" fontAlgn="b"/>
                      <a:r>
                        <a:rPr lang="fr-FR" sz="1600" u="none" strike="noStrike" dirty="0">
                          <a:effectLst/>
                        </a:rPr>
                        <a:t>171</a:t>
                      </a:r>
                      <a:endParaRPr lang="fr-FR" sz="1600" b="1" i="0" u="none" strike="noStrike" dirty="0">
                        <a:solidFill>
                          <a:srgbClr val="000000"/>
                        </a:solidFill>
                        <a:effectLst/>
                        <a:latin typeface="Tahoma"/>
                      </a:endParaRPr>
                    </a:p>
                  </a:txBody>
                  <a:tcPr marL="0" marR="0" marT="0" marB="0" anchor="b"/>
                </a:tc>
              </a:tr>
            </a:tbl>
          </a:graphicData>
        </a:graphic>
      </p:graphicFrame>
    </p:spTree>
    <p:extLst>
      <p:ext uri="{BB962C8B-B14F-4D97-AF65-F5344CB8AC3E}">
        <p14:creationId xmlns:p14="http://schemas.microsoft.com/office/powerpoint/2010/main" val="3877464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AutoShape 61"/>
          <p:cNvSpPr>
            <a:spLocks noChangeArrowheads="1"/>
          </p:cNvSpPr>
          <p:nvPr/>
        </p:nvSpPr>
        <p:spPr bwMode="auto">
          <a:xfrm>
            <a:off x="571472" y="3000372"/>
            <a:ext cx="8358246" cy="3786190"/>
          </a:xfrm>
          <a:prstGeom prst="roundRect">
            <a:avLst>
              <a:gd name="adj" fmla="val 16667"/>
            </a:avLst>
          </a:prstGeom>
          <a:solidFill>
            <a:srgbClr val="A40000"/>
          </a:solidFill>
          <a:ln w="38100">
            <a:noFill/>
            <a:round/>
            <a:headEnd/>
            <a:tailEnd/>
          </a:ln>
          <a:effectLst/>
        </p:spPr>
        <p:txBody>
          <a:bodyPr wrap="none" anchor="ctr"/>
          <a:lstStyle/>
          <a:p>
            <a:endParaRPr lang="fr-FR"/>
          </a:p>
        </p:txBody>
      </p:sp>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9" name="Text Box 59"/>
          <p:cNvSpPr txBox="1">
            <a:spLocks noChangeArrowheads="1"/>
          </p:cNvSpPr>
          <p:nvPr/>
        </p:nvSpPr>
        <p:spPr bwMode="auto">
          <a:xfrm>
            <a:off x="928662" y="3143248"/>
            <a:ext cx="7929618" cy="3714752"/>
          </a:xfrm>
          <a:prstGeom prst="rect">
            <a:avLst/>
          </a:prstGeom>
          <a:noFill/>
          <a:ln w="9525">
            <a:noFill/>
            <a:miter lim="800000"/>
            <a:headEnd/>
            <a:tailEnd/>
          </a:ln>
        </p:spPr>
        <p:txBody>
          <a:bodyPr wrap="square" lIns="0" tIns="30392" rIns="0" bIns="30392">
            <a:spAutoFit/>
          </a:bodyPr>
          <a:lstStyle/>
          <a:p>
            <a:pPr defTabSz="593725"/>
            <a:r>
              <a:rPr lang="fr-FR" sz="2400" b="1" dirty="0">
                <a:solidFill>
                  <a:schemeClr val="bg1"/>
                </a:solidFill>
              </a:rPr>
              <a:t>Adapter les modalités de financement</a:t>
            </a:r>
          </a:p>
          <a:p>
            <a:pPr defTabSz="593725"/>
            <a:endParaRPr lang="fr-FR" sz="700" dirty="0">
              <a:solidFill>
                <a:schemeClr val="bg1"/>
              </a:solidFill>
            </a:endParaRPr>
          </a:p>
          <a:p>
            <a:pPr defTabSz="593725"/>
            <a:r>
              <a:rPr lang="fr-FR" dirty="0">
                <a:solidFill>
                  <a:schemeClr val="bg1"/>
                </a:solidFill>
              </a:rPr>
              <a:t>&gt;&gt; ajustement en fonction de la </a:t>
            </a:r>
            <a:r>
              <a:rPr lang="fr-FR" b="1" dirty="0">
                <a:solidFill>
                  <a:schemeClr val="bg1"/>
                </a:solidFill>
              </a:rPr>
              <a:t>nature de prise en charge</a:t>
            </a:r>
            <a:r>
              <a:rPr lang="fr-FR" dirty="0">
                <a:solidFill>
                  <a:schemeClr val="bg1"/>
                </a:solidFill>
              </a:rPr>
              <a:t> : </a:t>
            </a:r>
            <a:r>
              <a:rPr lang="fr-FR" dirty="0" smtClean="0">
                <a:solidFill>
                  <a:schemeClr val="bg1"/>
                </a:solidFill>
              </a:rPr>
              <a:t> </a:t>
            </a:r>
            <a:r>
              <a:rPr lang="fr-FR" dirty="0">
                <a:solidFill>
                  <a:schemeClr val="bg1"/>
                </a:solidFill>
              </a:rPr>
              <a:t>des tarifs GHS modulés de suppléments le cas échéant </a:t>
            </a:r>
            <a:r>
              <a:rPr lang="fr-FR" dirty="0" smtClean="0">
                <a:solidFill>
                  <a:schemeClr val="bg1"/>
                </a:solidFill>
              </a:rPr>
              <a:t> </a:t>
            </a:r>
            <a:r>
              <a:rPr lang="fr-FR" dirty="0">
                <a:solidFill>
                  <a:schemeClr val="bg1"/>
                </a:solidFill>
              </a:rPr>
              <a:t>(séjours exceptionnellement longs, réanimation, néonatologie…)</a:t>
            </a:r>
          </a:p>
          <a:p>
            <a:pPr defTabSz="593725"/>
            <a:r>
              <a:rPr lang="fr-FR" dirty="0">
                <a:solidFill>
                  <a:schemeClr val="bg1"/>
                </a:solidFill>
              </a:rPr>
              <a:t>&gt;&gt; meilleur accès aux </a:t>
            </a:r>
            <a:r>
              <a:rPr lang="fr-FR" b="1" dirty="0">
                <a:solidFill>
                  <a:schemeClr val="bg1"/>
                </a:solidFill>
              </a:rPr>
              <a:t>innovations thérapeutiques</a:t>
            </a:r>
            <a:r>
              <a:rPr lang="fr-FR" dirty="0">
                <a:solidFill>
                  <a:schemeClr val="bg1"/>
                </a:solidFill>
              </a:rPr>
              <a:t> : facturation </a:t>
            </a:r>
            <a:r>
              <a:rPr lang="fr-FR" dirty="0" smtClean="0">
                <a:solidFill>
                  <a:schemeClr val="bg1"/>
                </a:solidFill>
              </a:rPr>
              <a:t>spécifique de </a:t>
            </a:r>
            <a:r>
              <a:rPr lang="fr-FR" dirty="0">
                <a:solidFill>
                  <a:schemeClr val="bg1"/>
                </a:solidFill>
              </a:rPr>
              <a:t>médicaments et dispositifs médicaux onéreux</a:t>
            </a:r>
          </a:p>
          <a:p>
            <a:pPr defTabSz="593725"/>
            <a:r>
              <a:rPr lang="fr-FR" dirty="0">
                <a:solidFill>
                  <a:schemeClr val="bg1"/>
                </a:solidFill>
              </a:rPr>
              <a:t>&gt;&gt; enveloppe spécifique aux </a:t>
            </a:r>
            <a:r>
              <a:rPr lang="fr-FR" b="1" dirty="0">
                <a:solidFill>
                  <a:schemeClr val="bg1"/>
                </a:solidFill>
              </a:rPr>
              <a:t>missions d’intérêt général</a:t>
            </a:r>
            <a:endParaRPr lang="fr-FR" dirty="0">
              <a:solidFill>
                <a:schemeClr val="bg1"/>
              </a:solidFill>
            </a:endParaRPr>
          </a:p>
          <a:p>
            <a:pPr defTabSz="593725"/>
            <a:r>
              <a:rPr lang="fr-FR" dirty="0">
                <a:solidFill>
                  <a:schemeClr val="bg1"/>
                </a:solidFill>
              </a:rPr>
              <a:t>&gt;&gt; financement dédié à l’</a:t>
            </a:r>
            <a:r>
              <a:rPr lang="fr-FR" b="1" dirty="0">
                <a:solidFill>
                  <a:schemeClr val="bg1"/>
                </a:solidFill>
              </a:rPr>
              <a:t>enseignement</a:t>
            </a:r>
            <a:r>
              <a:rPr lang="fr-FR" dirty="0">
                <a:solidFill>
                  <a:schemeClr val="bg1"/>
                </a:solidFill>
              </a:rPr>
              <a:t> et à la </a:t>
            </a:r>
            <a:r>
              <a:rPr lang="fr-FR" b="1" dirty="0">
                <a:solidFill>
                  <a:schemeClr val="bg1"/>
                </a:solidFill>
              </a:rPr>
              <a:t>recherche</a:t>
            </a:r>
            <a:endParaRPr lang="fr-FR" dirty="0">
              <a:solidFill>
                <a:schemeClr val="bg1"/>
              </a:solidFill>
            </a:endParaRPr>
          </a:p>
          <a:p>
            <a:pPr defTabSz="593725"/>
            <a:r>
              <a:rPr lang="fr-FR" dirty="0">
                <a:solidFill>
                  <a:schemeClr val="bg1"/>
                </a:solidFill>
              </a:rPr>
              <a:t>&gt;&gt; prise en compte adaptée de la </a:t>
            </a:r>
            <a:r>
              <a:rPr lang="fr-FR" b="1" dirty="0">
                <a:solidFill>
                  <a:schemeClr val="bg1"/>
                </a:solidFill>
              </a:rPr>
              <a:t>permanence des soins</a:t>
            </a:r>
            <a:r>
              <a:rPr lang="fr-FR" dirty="0">
                <a:solidFill>
                  <a:schemeClr val="bg1"/>
                </a:solidFill>
              </a:rPr>
              <a:t> : financement mixte </a:t>
            </a:r>
            <a:r>
              <a:rPr lang="fr-FR" dirty="0" smtClean="0">
                <a:solidFill>
                  <a:schemeClr val="bg1"/>
                </a:solidFill>
              </a:rPr>
              <a:t>des </a:t>
            </a:r>
            <a:r>
              <a:rPr lang="fr-FR" dirty="0">
                <a:solidFill>
                  <a:schemeClr val="bg1"/>
                </a:solidFill>
              </a:rPr>
              <a:t>urgences (forfait annuel complété de tarifs au passage)</a:t>
            </a:r>
          </a:p>
          <a:p>
            <a:pPr defTabSz="593725"/>
            <a:r>
              <a:rPr lang="fr-FR" dirty="0">
                <a:solidFill>
                  <a:schemeClr val="bg1"/>
                </a:solidFill>
              </a:rPr>
              <a:t>&gt;&gt; incitatifs au développement d’activités : </a:t>
            </a:r>
          </a:p>
          <a:p>
            <a:pPr defTabSz="593725"/>
            <a:r>
              <a:rPr lang="fr-FR" dirty="0">
                <a:solidFill>
                  <a:schemeClr val="bg1"/>
                </a:solidFill>
              </a:rPr>
              <a:t>     forfaits «prélèvements d’organes» et «greffes»</a:t>
            </a:r>
          </a:p>
        </p:txBody>
      </p:sp>
      <p:sp>
        <p:nvSpPr>
          <p:cNvPr id="10" name="Text Box 48"/>
          <p:cNvSpPr txBox="1">
            <a:spLocks noChangeArrowheads="1"/>
          </p:cNvSpPr>
          <p:nvPr/>
        </p:nvSpPr>
        <p:spPr bwMode="auto">
          <a:xfrm>
            <a:off x="2289151" y="1257304"/>
            <a:ext cx="1223963" cy="639763"/>
          </a:xfrm>
          <a:prstGeom prst="rect">
            <a:avLst/>
          </a:prstGeom>
          <a:noFill/>
          <a:ln w="9525">
            <a:noFill/>
            <a:miter lim="800000"/>
            <a:headEnd/>
            <a:tailEnd/>
          </a:ln>
          <a:effectLst/>
        </p:spPr>
        <p:txBody>
          <a:bodyPr>
            <a:spAutoFit/>
          </a:bodyPr>
          <a:lstStyle/>
          <a:p>
            <a:pPr algn="ctr">
              <a:spcBef>
                <a:spcPct val="50000"/>
              </a:spcBef>
            </a:pPr>
            <a:r>
              <a:rPr lang="fr-FR" sz="1200"/>
              <a:t>Organisation décomposée par pôles</a:t>
            </a:r>
          </a:p>
        </p:txBody>
      </p:sp>
      <p:sp>
        <p:nvSpPr>
          <p:cNvPr id="11" name="Text Box 49"/>
          <p:cNvSpPr txBox="1">
            <a:spLocks noChangeArrowheads="1"/>
          </p:cNvSpPr>
          <p:nvPr/>
        </p:nvSpPr>
        <p:spPr bwMode="auto">
          <a:xfrm>
            <a:off x="3886176" y="1257304"/>
            <a:ext cx="1385888" cy="639763"/>
          </a:xfrm>
          <a:prstGeom prst="rect">
            <a:avLst/>
          </a:prstGeom>
          <a:noFill/>
          <a:ln w="9525">
            <a:noFill/>
            <a:miter lim="800000"/>
            <a:headEnd/>
            <a:tailEnd/>
          </a:ln>
          <a:effectLst/>
        </p:spPr>
        <p:txBody>
          <a:bodyPr>
            <a:spAutoFit/>
          </a:bodyPr>
          <a:lstStyle/>
          <a:p>
            <a:pPr algn="ctr">
              <a:spcBef>
                <a:spcPct val="50000"/>
              </a:spcBef>
            </a:pPr>
            <a:r>
              <a:rPr lang="fr-FR" sz="1200"/>
              <a:t>Financements spécifiques par activité</a:t>
            </a:r>
          </a:p>
        </p:txBody>
      </p:sp>
      <p:sp>
        <p:nvSpPr>
          <p:cNvPr id="12" name="Text Box 50"/>
          <p:cNvSpPr txBox="1">
            <a:spLocks noChangeArrowheads="1"/>
          </p:cNvSpPr>
          <p:nvPr/>
        </p:nvSpPr>
        <p:spPr bwMode="auto">
          <a:xfrm>
            <a:off x="5638776" y="1257304"/>
            <a:ext cx="1368425" cy="639763"/>
          </a:xfrm>
          <a:prstGeom prst="rect">
            <a:avLst/>
          </a:prstGeom>
          <a:noFill/>
          <a:ln w="9525">
            <a:noFill/>
            <a:miter lim="800000"/>
            <a:headEnd/>
            <a:tailEnd/>
          </a:ln>
          <a:effectLst/>
        </p:spPr>
        <p:txBody>
          <a:bodyPr>
            <a:spAutoFit/>
          </a:bodyPr>
          <a:lstStyle/>
          <a:p>
            <a:pPr algn="ctr">
              <a:spcBef>
                <a:spcPct val="50000"/>
              </a:spcBef>
            </a:pPr>
            <a:r>
              <a:rPr lang="fr-FR" sz="1200"/>
              <a:t>Financement global de l’établissement</a:t>
            </a:r>
          </a:p>
        </p:txBody>
      </p:sp>
      <p:pic>
        <p:nvPicPr>
          <p:cNvPr id="13" name="Picture 81" descr="Travaux Serveur:REDACTEURS STUDIO:CORPUS:MEAH:CONCEPTION:Accompagnement Réformes:Files:SUPPORTS:VADE MECUM:illustration pour vdmc:final.jpg"/>
          <p:cNvPicPr>
            <a:picLocks noChangeAspect="1" noChangeArrowheads="1"/>
          </p:cNvPicPr>
          <p:nvPr/>
        </p:nvPicPr>
        <p:blipFill>
          <a:blip r:embed="rId3" r:link="rId4" cstate="print"/>
          <a:srcRect/>
          <a:stretch>
            <a:fillRect/>
          </a:stretch>
        </p:blipFill>
        <p:spPr bwMode="auto">
          <a:xfrm>
            <a:off x="714348" y="1857364"/>
            <a:ext cx="6296025" cy="1162050"/>
          </a:xfrm>
          <a:prstGeom prst="rect">
            <a:avLst/>
          </a:prstGeom>
          <a:noFill/>
        </p:spPr>
      </p:pic>
      <p:sp>
        <p:nvSpPr>
          <p:cNvPr id="16" name="Espace réservé du numéro de diapositive 15"/>
          <p:cNvSpPr>
            <a:spLocks noGrp="1"/>
          </p:cNvSpPr>
          <p:nvPr>
            <p:ph type="sldNum" sz="quarter" idx="11"/>
          </p:nvPr>
        </p:nvSpPr>
        <p:spPr/>
        <p:txBody>
          <a:bodyPr/>
          <a:lstStyle/>
          <a:p>
            <a:fld id="{B274C4DA-A077-419E-B753-B3B18AD93640}" type="slidenum">
              <a:rPr lang="fr-FR" smtClean="0"/>
              <a:pPr/>
              <a:t>34</a:t>
            </a:fld>
            <a:endParaRPr lang="fr-F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AutoShape 61"/>
          <p:cNvSpPr>
            <a:spLocks noChangeArrowheads="1"/>
          </p:cNvSpPr>
          <p:nvPr/>
        </p:nvSpPr>
        <p:spPr bwMode="auto">
          <a:xfrm>
            <a:off x="571472" y="1214422"/>
            <a:ext cx="8358246" cy="5572140"/>
          </a:xfrm>
          <a:prstGeom prst="roundRect">
            <a:avLst>
              <a:gd name="adj" fmla="val 16667"/>
            </a:avLst>
          </a:prstGeom>
          <a:solidFill>
            <a:srgbClr val="A40000"/>
          </a:solidFill>
          <a:ln w="38100">
            <a:noFill/>
            <a:round/>
            <a:headEnd/>
            <a:tailEnd/>
          </a:ln>
          <a:effectLst/>
        </p:spPr>
        <p:txBody>
          <a:bodyPr wrap="none" anchor="ctr"/>
          <a:lstStyle/>
          <a:p>
            <a:endParaRPr lang="fr-FR"/>
          </a:p>
        </p:txBody>
      </p:sp>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11" name="Text Box 49"/>
          <p:cNvSpPr txBox="1">
            <a:spLocks noChangeArrowheads="1"/>
          </p:cNvSpPr>
          <p:nvPr/>
        </p:nvSpPr>
        <p:spPr bwMode="auto">
          <a:xfrm>
            <a:off x="285720" y="428604"/>
            <a:ext cx="2643206" cy="5847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spcBef>
                <a:spcPct val="50000"/>
              </a:spcBef>
            </a:pPr>
            <a:r>
              <a:rPr lang="fr-FR" sz="1600" dirty="0"/>
              <a:t>Financements spécifiques par </a:t>
            </a:r>
            <a:r>
              <a:rPr lang="fr-FR" sz="1600" dirty="0" smtClean="0"/>
              <a:t>activité : exemple de MIGAC</a:t>
            </a:r>
            <a:endParaRPr lang="fr-FR" sz="1600" dirty="0"/>
          </a:p>
        </p:txBody>
      </p:sp>
      <p:sp>
        <p:nvSpPr>
          <p:cNvPr id="16" name="Espace réservé du numéro de diapositive 15"/>
          <p:cNvSpPr>
            <a:spLocks noGrp="1"/>
          </p:cNvSpPr>
          <p:nvPr>
            <p:ph type="sldNum" sz="quarter" idx="11"/>
          </p:nvPr>
        </p:nvSpPr>
        <p:spPr/>
        <p:txBody>
          <a:bodyPr/>
          <a:lstStyle/>
          <a:p>
            <a:fld id="{B274C4DA-A077-419E-B753-B3B18AD93640}" type="slidenum">
              <a:rPr lang="fr-FR" smtClean="0"/>
              <a:pPr/>
              <a:t>35</a:t>
            </a:fld>
            <a:endParaRPr lang="fr-FR"/>
          </a:p>
        </p:txBody>
      </p:sp>
      <p:graphicFrame>
        <p:nvGraphicFramePr>
          <p:cNvPr id="17" name="Tableau 16"/>
          <p:cNvGraphicFramePr>
            <a:graphicFrameLocks noGrp="1"/>
          </p:cNvGraphicFramePr>
          <p:nvPr/>
        </p:nvGraphicFramePr>
        <p:xfrm>
          <a:off x="1142976" y="1451632"/>
          <a:ext cx="7143800" cy="5120640"/>
        </p:xfrm>
        <a:graphic>
          <a:graphicData uri="http://schemas.openxmlformats.org/drawingml/2006/table">
            <a:tbl>
              <a:tblPr/>
              <a:tblGrid>
                <a:gridCol w="6038456"/>
                <a:gridCol w="1105344"/>
              </a:tblGrid>
              <a:tr h="220437">
                <a:tc>
                  <a:txBody>
                    <a:bodyPr/>
                    <a:lstStyle/>
                    <a:p>
                      <a:pPr algn="ctr" fontAlgn="ctr"/>
                      <a:r>
                        <a:rPr lang="fr-FR" sz="1600" b="1" i="0" u="none" strike="noStrike" dirty="0">
                          <a:latin typeface="Times New Roman"/>
                        </a:rPr>
                        <a:t>Libellés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a:latin typeface="Times New Roman"/>
                        </a:rPr>
                        <a:t>Dotations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0437">
                <a:tc>
                  <a:txBody>
                    <a:bodyPr/>
                    <a:lstStyle/>
                    <a:p>
                      <a:pPr algn="l" fontAlgn="ctr"/>
                      <a:r>
                        <a:rPr lang="fr-FR" sz="1600" b="0" i="0" u="none" strike="noStrike" dirty="0">
                          <a:latin typeface="Times New Roman"/>
                        </a:rPr>
                        <a:t>ARLIN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224 070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Coordonnateurs régionaux d'</a:t>
                      </a:r>
                      <a:r>
                        <a:rPr lang="fr-FR" sz="1600" b="0" i="0" u="none" strike="noStrike" dirty="0" err="1">
                          <a:latin typeface="Times New Roman"/>
                        </a:rPr>
                        <a:t>hémovigilance</a:t>
                      </a:r>
                      <a:r>
                        <a:rPr lang="fr-FR" sz="1600" b="0"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231 193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Registres à caractère épidémiologique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284 104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Centre de coordination en cancérologie (3C)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103 652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Equipe hospitalière de liaison en addictologie (ELSA)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101 041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Equipe mobile Gériatrie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252 604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Equipe mobile soins palliatifs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330 637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Equipe de </a:t>
                      </a:r>
                      <a:r>
                        <a:rPr lang="fr-FR" sz="1600" b="0" i="0" u="none" strike="noStrike" dirty="0" err="1">
                          <a:latin typeface="Times New Roman"/>
                        </a:rPr>
                        <a:t>cancéro</a:t>
                      </a:r>
                      <a:r>
                        <a:rPr lang="fr-FR" sz="1600" b="0" i="0" u="none" strike="noStrike" dirty="0">
                          <a:latin typeface="Times New Roman"/>
                        </a:rPr>
                        <a:t> pédiatrique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181 875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PASS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181 496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Actions de prévention et d'éducation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1 083 390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Actions de prévention et de gestion des risques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65 877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Consultations hospitalières d'addictologie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79 611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Structure PEC douleur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297 466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Actions de qualité transversale des pratiques de soins en </a:t>
                      </a:r>
                      <a:r>
                        <a:rPr lang="fr-FR" sz="1600" b="0" i="0" u="none" strike="noStrike" dirty="0" err="1">
                          <a:latin typeface="Times New Roman"/>
                        </a:rPr>
                        <a:t>cancerologie</a:t>
                      </a:r>
                      <a:endParaRPr lang="fr-FR" sz="16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75 633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Consultations de génétique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178 786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SAMU et CESU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a:latin typeface="Times New Roman"/>
                        </a:rPr>
                        <a:t>2 903 763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SMUR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dirty="0">
                          <a:latin typeface="Times New Roman"/>
                        </a:rPr>
                        <a:t>2 749 731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a:latin typeface="Times New Roman"/>
                        </a:rPr>
                        <a:t>Coopérations internationales (ESTHER)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dirty="0">
                          <a:latin typeface="Times New Roman"/>
                        </a:rPr>
                        <a:t>48 233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a:latin typeface="Times New Roman"/>
                        </a:rPr>
                        <a:t>Unité de Consultations et de Soins Ambulatoires (UCSA)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dirty="0">
                          <a:latin typeface="Times New Roman"/>
                        </a:rPr>
                        <a:t>788 123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20437">
                <a:tc>
                  <a:txBody>
                    <a:bodyPr/>
                    <a:lstStyle/>
                    <a:p>
                      <a:pPr algn="l" fontAlgn="ctr"/>
                      <a:r>
                        <a:rPr lang="fr-FR" sz="1600" b="0" i="0" u="none" strike="noStrike" dirty="0">
                          <a:latin typeface="Times New Roman"/>
                        </a:rPr>
                        <a:t>Chambres sécurisées pour détenus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fr-FR" sz="1600" b="0" i="0" u="none" strike="noStrike" dirty="0">
                          <a:latin typeface="Times New Roman"/>
                        </a:rPr>
                        <a:t>88 052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pic>
        <p:nvPicPr>
          <p:cNvPr id="9" name="Picture 20" descr="Travaux Serveur:REDACTEURS STUDIO:CORPUS:MEAH:CONCEPTION:Accompagnement Réformes:Files:SUPPORTS:VADE MECUM:illustration pour vdmc:final2.jpg"/>
          <p:cNvPicPr>
            <a:picLocks noChangeAspect="1" noChangeArrowheads="1"/>
          </p:cNvPicPr>
          <p:nvPr/>
        </p:nvPicPr>
        <p:blipFill>
          <a:blip r:embed="rId3" r:link="rId4"/>
          <a:srcRect/>
          <a:stretch>
            <a:fillRect/>
          </a:stretch>
        </p:blipFill>
        <p:spPr bwMode="auto">
          <a:xfrm>
            <a:off x="617768" y="1071546"/>
            <a:ext cx="3463696" cy="1728804"/>
          </a:xfrm>
          <a:prstGeom prst="rect">
            <a:avLst/>
          </a:prstGeom>
          <a:noFill/>
        </p:spPr>
      </p:pic>
      <p:sp>
        <p:nvSpPr>
          <p:cNvPr id="10" name="AutoShape 17"/>
          <p:cNvSpPr>
            <a:spLocks noChangeArrowheads="1"/>
          </p:cNvSpPr>
          <p:nvPr/>
        </p:nvSpPr>
        <p:spPr bwMode="auto">
          <a:xfrm>
            <a:off x="428596" y="3000372"/>
            <a:ext cx="8072494" cy="3571900"/>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11" name="Rectangle 2"/>
          <p:cNvSpPr>
            <a:spLocks noChangeArrowheads="1"/>
          </p:cNvSpPr>
          <p:nvPr/>
        </p:nvSpPr>
        <p:spPr bwMode="auto">
          <a:xfrm>
            <a:off x="785786" y="3214686"/>
            <a:ext cx="7358114" cy="3077766"/>
          </a:xfrm>
          <a:prstGeom prst="rect">
            <a:avLst/>
          </a:prstGeom>
          <a:noFill/>
          <a:ln w="9525">
            <a:noFill/>
            <a:miter lim="800000"/>
            <a:headEnd/>
            <a:tailEnd/>
          </a:ln>
          <a:effectLst/>
        </p:spPr>
        <p:txBody>
          <a:bodyPr wrap="square" lIns="0" tIns="0" rIns="0" bIns="0">
            <a:spAutoFit/>
          </a:bodyPr>
          <a:lstStyle/>
          <a:p>
            <a:pPr defTabSz="593725"/>
            <a:r>
              <a:rPr lang="fr-FR" sz="3200" b="1" dirty="0">
                <a:solidFill>
                  <a:schemeClr val="bg1"/>
                </a:solidFill>
              </a:rPr>
              <a:t>Améliorer l’adaptation de l’offre de soins</a:t>
            </a:r>
          </a:p>
          <a:p>
            <a:pPr defTabSz="593725"/>
            <a:endParaRPr lang="fr-FR" sz="800" b="1" dirty="0">
              <a:solidFill>
                <a:schemeClr val="bg1"/>
              </a:solidFill>
            </a:endParaRPr>
          </a:p>
          <a:p>
            <a:pPr defTabSz="593725"/>
            <a:r>
              <a:rPr lang="fr-FR" sz="2000" b="1" dirty="0">
                <a:solidFill>
                  <a:schemeClr val="bg1"/>
                </a:solidFill>
              </a:rPr>
              <a:t>&gt;&gt; développer les synergies public/privé</a:t>
            </a:r>
          </a:p>
          <a:p>
            <a:pPr defTabSz="593725"/>
            <a:r>
              <a:rPr lang="fr-FR" sz="2000" b="1" dirty="0">
                <a:solidFill>
                  <a:schemeClr val="bg1"/>
                </a:solidFill>
              </a:rPr>
              <a:t>&gt;&gt; poursuivre un objectif de convergence des modalités </a:t>
            </a:r>
          </a:p>
          <a:p>
            <a:pPr defTabSz="593725"/>
            <a:r>
              <a:rPr lang="fr-FR" sz="2000" b="1" dirty="0">
                <a:solidFill>
                  <a:schemeClr val="bg1"/>
                </a:solidFill>
              </a:rPr>
              <a:t>     tarifaires</a:t>
            </a:r>
          </a:p>
          <a:p>
            <a:pPr defTabSz="593725"/>
            <a:r>
              <a:rPr lang="fr-FR" sz="2000" b="1" dirty="0">
                <a:solidFill>
                  <a:schemeClr val="bg1"/>
                </a:solidFill>
              </a:rPr>
              <a:t>&gt;&gt; inciter au développement des activités au regard </a:t>
            </a:r>
          </a:p>
          <a:p>
            <a:pPr defTabSz="593725"/>
            <a:r>
              <a:rPr lang="fr-FR" sz="2000" b="1" dirty="0">
                <a:solidFill>
                  <a:schemeClr val="bg1"/>
                </a:solidFill>
              </a:rPr>
              <a:t>     des besoins de la population</a:t>
            </a:r>
            <a:r>
              <a:rPr lang="fr-FR" sz="2000" dirty="0">
                <a:solidFill>
                  <a:schemeClr val="bg1"/>
                </a:solidFill>
              </a:rPr>
              <a:t> (SSR, soins palliatifs, </a:t>
            </a:r>
          </a:p>
          <a:p>
            <a:pPr defTabSz="593725"/>
            <a:r>
              <a:rPr lang="fr-FR" sz="2000" dirty="0">
                <a:solidFill>
                  <a:schemeClr val="bg1"/>
                </a:solidFill>
              </a:rPr>
              <a:t>     greffes d’organes…)</a:t>
            </a:r>
          </a:p>
          <a:p>
            <a:pPr defTabSz="593725"/>
            <a:r>
              <a:rPr lang="fr-FR" sz="2000" b="1" dirty="0">
                <a:solidFill>
                  <a:schemeClr val="bg1"/>
                </a:solidFill>
              </a:rPr>
              <a:t>&gt;&gt; soutenir les nouvelles modalités de prise en charge </a:t>
            </a:r>
          </a:p>
          <a:p>
            <a:pPr defTabSz="593725"/>
            <a:r>
              <a:rPr lang="fr-FR" sz="2000" b="1" dirty="0">
                <a:solidFill>
                  <a:schemeClr val="bg1"/>
                </a:solidFill>
              </a:rPr>
              <a:t>     </a:t>
            </a:r>
            <a:r>
              <a:rPr lang="fr-FR" sz="2000" dirty="0">
                <a:solidFill>
                  <a:schemeClr val="bg1"/>
                </a:solidFill>
              </a:rPr>
              <a:t>(chirurgie ambulatoire, hospitalisation à domicile…)</a:t>
            </a:r>
            <a:endParaRPr lang="fr-FR" sz="2000" b="1" dirty="0">
              <a:solidFill>
                <a:schemeClr val="bg1"/>
              </a:solidFill>
            </a:endParaRPr>
          </a:p>
        </p:txBody>
      </p:sp>
      <p:sp>
        <p:nvSpPr>
          <p:cNvPr id="7" name="Espace réservé du numéro de diapositive 6"/>
          <p:cNvSpPr>
            <a:spLocks noGrp="1"/>
          </p:cNvSpPr>
          <p:nvPr>
            <p:ph type="sldNum" sz="quarter" idx="11"/>
          </p:nvPr>
        </p:nvSpPr>
        <p:spPr/>
        <p:txBody>
          <a:bodyPr/>
          <a:lstStyle/>
          <a:p>
            <a:fld id="{B274C4DA-A077-419E-B753-B3B18AD93640}" type="slidenum">
              <a:rPr lang="fr-FR" smtClean="0"/>
              <a:pPr/>
              <a:t>36</a:t>
            </a:fld>
            <a:endParaRPr lang="fr-F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pic>
        <p:nvPicPr>
          <p:cNvPr id="9" name="Picture 20" descr="Travaux Serveur:REDACTEURS STUDIO:CORPUS:MEAH:CONCEPTION:Accompagnement Réformes:Files:SUPPORTS:VADE MECUM:illustration pour vdmc:final2.jpg"/>
          <p:cNvPicPr>
            <a:picLocks noChangeAspect="1" noChangeArrowheads="1"/>
          </p:cNvPicPr>
          <p:nvPr/>
        </p:nvPicPr>
        <p:blipFill>
          <a:blip r:embed="rId3" r:link="rId4"/>
          <a:srcRect/>
          <a:stretch>
            <a:fillRect/>
          </a:stretch>
        </p:blipFill>
        <p:spPr bwMode="auto">
          <a:xfrm>
            <a:off x="428596" y="254595"/>
            <a:ext cx="3463696" cy="1728804"/>
          </a:xfrm>
          <a:prstGeom prst="rect">
            <a:avLst/>
          </a:prstGeom>
          <a:noFill/>
        </p:spPr>
      </p:pic>
      <p:sp>
        <p:nvSpPr>
          <p:cNvPr id="10" name="AutoShape 17"/>
          <p:cNvSpPr>
            <a:spLocks noChangeArrowheads="1"/>
          </p:cNvSpPr>
          <p:nvPr/>
        </p:nvSpPr>
        <p:spPr bwMode="auto">
          <a:xfrm>
            <a:off x="428596" y="2204864"/>
            <a:ext cx="8072494" cy="4195936"/>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7" name="Espace réservé du numéro de diapositive 6"/>
          <p:cNvSpPr>
            <a:spLocks noGrp="1"/>
          </p:cNvSpPr>
          <p:nvPr>
            <p:ph type="sldNum" sz="quarter" idx="11"/>
          </p:nvPr>
        </p:nvSpPr>
        <p:spPr/>
        <p:txBody>
          <a:bodyPr/>
          <a:lstStyle/>
          <a:p>
            <a:fld id="{B274C4DA-A077-419E-B753-B3B18AD93640}" type="slidenum">
              <a:rPr lang="fr-FR" smtClean="0"/>
              <a:pPr/>
              <a:t>37</a:t>
            </a:fld>
            <a:endParaRPr lang="fr-FR"/>
          </a:p>
        </p:txBody>
      </p:sp>
      <p:graphicFrame>
        <p:nvGraphicFramePr>
          <p:cNvPr id="14" name="Tableau 13"/>
          <p:cNvGraphicFramePr>
            <a:graphicFrameLocks noGrp="1"/>
          </p:cNvGraphicFramePr>
          <p:nvPr>
            <p:extLst/>
          </p:nvPr>
        </p:nvGraphicFramePr>
        <p:xfrm>
          <a:off x="928662" y="2348885"/>
          <a:ext cx="7072362" cy="3830453"/>
        </p:xfrm>
        <a:graphic>
          <a:graphicData uri="http://schemas.openxmlformats.org/drawingml/2006/table">
            <a:tbl>
              <a:tblPr/>
              <a:tblGrid>
                <a:gridCol w="1534341"/>
                <a:gridCol w="2553242"/>
                <a:gridCol w="2984779"/>
              </a:tblGrid>
              <a:tr h="348223">
                <a:tc>
                  <a:txBody>
                    <a:bodyPr/>
                    <a:lstStyle/>
                    <a:p>
                      <a:pPr algn="ctr" fontAlgn="ctr"/>
                      <a:r>
                        <a:rPr lang="fr-FR" sz="2000" b="1" i="0" u="none" strike="noStrike" dirty="0">
                          <a:solidFill>
                            <a:srgbClr val="000000"/>
                          </a:solidFill>
                          <a:latin typeface="Calibri"/>
                        </a:rPr>
                        <a:t>Année</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2000" b="1" i="0" u="none" strike="noStrike" dirty="0">
                          <a:solidFill>
                            <a:srgbClr val="000000"/>
                          </a:solidFill>
                          <a:latin typeface="Calibri"/>
                        </a:rPr>
                        <a:t>Public/Privé</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2000" b="1" i="0" u="none" strike="noStrike" dirty="0">
                          <a:solidFill>
                            <a:srgbClr val="000000"/>
                          </a:solidFill>
                          <a:latin typeface="Calibri"/>
                        </a:rPr>
                        <a:t>Tarif</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348223">
                <a:tc>
                  <a:txBody>
                    <a:bodyPr/>
                    <a:lstStyle/>
                    <a:p>
                      <a:pPr algn="ctr" fontAlgn="ctr"/>
                      <a:r>
                        <a:rPr lang="fr-FR" sz="2000" b="1" i="0" u="none" strike="noStrike" dirty="0">
                          <a:solidFill>
                            <a:srgbClr val="000000"/>
                          </a:solidFill>
                          <a:latin typeface="Calibri"/>
                        </a:rPr>
                        <a:t>2009</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a:solidFill>
                            <a:srgbClr val="000000"/>
                          </a:solidFill>
                          <a:latin typeface="Calibri"/>
                        </a:rPr>
                        <a:t>Public</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a:solidFill>
                            <a:srgbClr val="000000"/>
                          </a:solidFill>
                          <a:latin typeface="Calibri"/>
                        </a:rPr>
                        <a:t> </a:t>
                      </a:r>
                      <a:r>
                        <a:rPr lang="fr-FR" sz="2000" b="1" i="0" u="none" strike="noStrike" dirty="0" smtClean="0">
                          <a:solidFill>
                            <a:srgbClr val="000000"/>
                          </a:solidFill>
                          <a:latin typeface="Calibri"/>
                        </a:rPr>
                        <a:t>1 </a:t>
                      </a:r>
                      <a:r>
                        <a:rPr lang="fr-FR" sz="2000" b="1" i="0" u="none" strike="noStrike" dirty="0">
                          <a:solidFill>
                            <a:srgbClr val="000000"/>
                          </a:solidFill>
                          <a:latin typeface="Calibri"/>
                        </a:rPr>
                        <a:t>512,74   </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348223">
                <a:tc>
                  <a:txBody>
                    <a:bodyPr/>
                    <a:lstStyle/>
                    <a:p>
                      <a:pPr algn="ctr" fontAlgn="ctr"/>
                      <a:r>
                        <a:rPr lang="fr-FR" sz="2000" b="1" i="0" u="none" strike="noStrike" dirty="0">
                          <a:solidFill>
                            <a:srgbClr val="000000"/>
                          </a:solidFill>
                          <a:latin typeface="Calibri"/>
                        </a:rPr>
                        <a:t>2009</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a:solidFill>
                            <a:srgbClr val="000000"/>
                          </a:solidFill>
                          <a:latin typeface="Calibri"/>
                        </a:rPr>
                        <a:t>Privé</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a:solidFill>
                            <a:srgbClr val="000000"/>
                          </a:solidFill>
                          <a:latin typeface="Calibri"/>
                        </a:rPr>
                        <a:t>    </a:t>
                      </a:r>
                      <a:r>
                        <a:rPr lang="fr-FR" sz="2000" b="1" i="0" u="none" strike="noStrike" dirty="0" smtClean="0">
                          <a:solidFill>
                            <a:srgbClr val="000000"/>
                          </a:solidFill>
                          <a:latin typeface="Calibri"/>
                        </a:rPr>
                        <a:t>993,45   </a:t>
                      </a:r>
                      <a:endParaRPr lang="fr-FR" sz="2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348223">
                <a:tc>
                  <a:txBody>
                    <a:bodyPr/>
                    <a:lstStyle/>
                    <a:p>
                      <a:pPr algn="ctr" fontAlgn="ctr"/>
                      <a:r>
                        <a:rPr lang="fr-FR" sz="2000" b="1" i="0" u="none" strike="noStrike" dirty="0">
                          <a:solidFill>
                            <a:srgbClr val="000000"/>
                          </a:solidFill>
                          <a:latin typeface="Calibri"/>
                        </a:rPr>
                        <a:t>2010</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a:solidFill>
                            <a:srgbClr val="000000"/>
                          </a:solidFill>
                          <a:latin typeface="Calibri"/>
                        </a:rPr>
                        <a:t>Public</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smtClean="0">
                          <a:solidFill>
                            <a:srgbClr val="000000"/>
                          </a:solidFill>
                          <a:latin typeface="Calibri"/>
                        </a:rPr>
                        <a:t>1 </a:t>
                      </a:r>
                      <a:r>
                        <a:rPr lang="fr-FR" sz="2000" b="1" i="0" u="none" strike="noStrike" dirty="0">
                          <a:solidFill>
                            <a:srgbClr val="000000"/>
                          </a:solidFill>
                          <a:latin typeface="Calibri"/>
                        </a:rPr>
                        <a:t>400,84   </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348223">
                <a:tc>
                  <a:txBody>
                    <a:bodyPr/>
                    <a:lstStyle/>
                    <a:p>
                      <a:pPr algn="ctr" fontAlgn="ctr"/>
                      <a:r>
                        <a:rPr lang="fr-FR" sz="2000" b="1" i="0" u="none" strike="noStrike">
                          <a:solidFill>
                            <a:srgbClr val="000000"/>
                          </a:solidFill>
                          <a:latin typeface="Calibri"/>
                        </a:rPr>
                        <a:t>2010</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a:solidFill>
                            <a:srgbClr val="000000"/>
                          </a:solidFill>
                          <a:latin typeface="Calibri"/>
                        </a:rPr>
                        <a:t>Privé</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a:solidFill>
                            <a:srgbClr val="000000"/>
                          </a:solidFill>
                          <a:latin typeface="Calibri"/>
                        </a:rPr>
                        <a:t>   </a:t>
                      </a:r>
                      <a:r>
                        <a:rPr lang="fr-FR" sz="2000" b="1" i="0" u="none" strike="noStrike" dirty="0" smtClean="0">
                          <a:solidFill>
                            <a:srgbClr val="000000"/>
                          </a:solidFill>
                          <a:latin typeface="Calibri"/>
                        </a:rPr>
                        <a:t> </a:t>
                      </a:r>
                      <a:r>
                        <a:rPr lang="fr-FR" sz="2000" b="1" i="0" u="none" strike="noStrike" dirty="0">
                          <a:solidFill>
                            <a:srgbClr val="000000"/>
                          </a:solidFill>
                          <a:latin typeface="Calibri"/>
                        </a:rPr>
                        <a:t>898,90   </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348223">
                <a:tc>
                  <a:txBody>
                    <a:bodyPr/>
                    <a:lstStyle/>
                    <a:p>
                      <a:pPr algn="ctr" fontAlgn="ctr"/>
                      <a:r>
                        <a:rPr lang="fr-FR" sz="2000" b="1" i="0" u="none" strike="noStrike" dirty="0" smtClean="0">
                          <a:solidFill>
                            <a:srgbClr val="000000"/>
                          </a:solidFill>
                          <a:latin typeface="Calibri"/>
                        </a:rPr>
                        <a:t>2011</a:t>
                      </a:r>
                      <a:endParaRPr lang="fr-FR" sz="2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smtClean="0">
                          <a:solidFill>
                            <a:srgbClr val="000000"/>
                          </a:solidFill>
                          <a:latin typeface="Calibri"/>
                        </a:rPr>
                        <a:t>Public</a:t>
                      </a:r>
                      <a:endParaRPr lang="fr-FR" sz="2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smtClean="0">
                          <a:solidFill>
                            <a:srgbClr val="000000"/>
                          </a:solidFill>
                          <a:latin typeface="Calibri"/>
                        </a:rPr>
                        <a:t>1 395,05</a:t>
                      </a:r>
                      <a:endParaRPr lang="fr-FR" sz="2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348223">
                <a:tc>
                  <a:txBody>
                    <a:bodyPr/>
                    <a:lstStyle/>
                    <a:p>
                      <a:pPr algn="ctr" fontAlgn="ctr"/>
                      <a:r>
                        <a:rPr lang="fr-FR" sz="2000" b="1" i="0" u="none" strike="noStrike" dirty="0" smtClean="0">
                          <a:solidFill>
                            <a:srgbClr val="000000"/>
                          </a:solidFill>
                          <a:latin typeface="Calibri"/>
                        </a:rPr>
                        <a:t>2011</a:t>
                      </a:r>
                      <a:endParaRPr lang="fr-FR" sz="2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smtClean="0">
                          <a:solidFill>
                            <a:srgbClr val="000000"/>
                          </a:solidFill>
                          <a:latin typeface="Calibri"/>
                        </a:rPr>
                        <a:t>Privé</a:t>
                      </a:r>
                      <a:endParaRPr lang="fr-FR" sz="2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smtClean="0">
                          <a:solidFill>
                            <a:srgbClr val="000000"/>
                          </a:solidFill>
                          <a:latin typeface="Calibri"/>
                        </a:rPr>
                        <a:t>827,81</a:t>
                      </a:r>
                      <a:endParaRPr lang="fr-FR" sz="2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348223">
                <a:tc>
                  <a:txBody>
                    <a:bodyPr/>
                    <a:lstStyle/>
                    <a:p>
                      <a:pPr algn="ctr" fontAlgn="ctr"/>
                      <a:r>
                        <a:rPr lang="fr-FR" sz="2000" b="1" i="0" u="none" strike="noStrike" dirty="0" smtClean="0">
                          <a:solidFill>
                            <a:srgbClr val="000000"/>
                          </a:solidFill>
                          <a:latin typeface="Calibri"/>
                        </a:rPr>
                        <a:t>2012</a:t>
                      </a:r>
                      <a:endParaRPr lang="fr-FR" sz="2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smtClean="0">
                          <a:solidFill>
                            <a:srgbClr val="000000"/>
                          </a:solidFill>
                          <a:latin typeface="Calibri"/>
                        </a:rPr>
                        <a:t>Public</a:t>
                      </a:r>
                      <a:endParaRPr lang="fr-FR" sz="2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2000" b="1" i="0" u="none" strike="noStrike" dirty="0" smtClean="0">
                          <a:solidFill>
                            <a:srgbClr val="000000"/>
                          </a:solidFill>
                          <a:latin typeface="Calibri"/>
                        </a:rPr>
                        <a:t>1 394,28</a:t>
                      </a:r>
                      <a:endParaRPr lang="fr-FR" sz="2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348223">
                <a:tc>
                  <a:txBody>
                    <a:bodyPr/>
                    <a:lstStyle/>
                    <a:p>
                      <a:pPr algn="ctr" fontAlgn="ctr"/>
                      <a:r>
                        <a:rPr lang="fr-FR" sz="2000" b="1" i="0" u="none" strike="noStrike" dirty="0" smtClean="0">
                          <a:solidFill>
                            <a:srgbClr val="000000"/>
                          </a:solidFill>
                          <a:latin typeface="Calibri"/>
                        </a:rPr>
                        <a:t>2012</a:t>
                      </a:r>
                      <a:endParaRPr lang="fr-FR" sz="2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2000" b="1" i="0" u="none" strike="noStrike" kern="1200" dirty="0" smtClean="0">
                          <a:solidFill>
                            <a:srgbClr val="000000"/>
                          </a:solidFill>
                          <a:latin typeface="Calibri"/>
                          <a:ea typeface="+mn-ea"/>
                          <a:cs typeface="+mn-cs"/>
                        </a:rPr>
                        <a:t>Privé</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marL="0" algn="ctr" defTabSz="914400" rtl="0" eaLnBrk="1" fontAlgn="ctr" latinLnBrk="0" hangingPunct="1"/>
                      <a:r>
                        <a:rPr lang="fr-FR" sz="2000" b="1" i="0" u="none" strike="noStrike" kern="1200" dirty="0" smtClean="0">
                          <a:solidFill>
                            <a:srgbClr val="000000"/>
                          </a:solidFill>
                          <a:latin typeface="Calibri"/>
                          <a:ea typeface="+mn-ea"/>
                          <a:cs typeface="+mn-cs"/>
                        </a:rPr>
                        <a:t>791,48</a:t>
                      </a:r>
                      <a:endParaRPr lang="fr-FR" sz="2000" b="1" i="0" u="none" strike="noStrike" kern="1200" dirty="0">
                        <a:solidFill>
                          <a:srgbClr val="000000"/>
                        </a:solidFill>
                        <a:latin typeface="Calibri"/>
                        <a:ea typeface="+mn-ea"/>
                        <a:cs typeface="+mn-cs"/>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348223">
                <a:tc>
                  <a:txBody>
                    <a:bodyPr/>
                    <a:lstStyle/>
                    <a:p>
                      <a:pPr algn="ctr" fontAlgn="ctr"/>
                      <a:r>
                        <a:rPr lang="fr-FR" sz="2000" b="1" i="0" u="none" strike="noStrike" dirty="0" smtClean="0">
                          <a:solidFill>
                            <a:srgbClr val="000000"/>
                          </a:solidFill>
                          <a:latin typeface="Calibri"/>
                        </a:rPr>
                        <a:t>2013</a:t>
                      </a:r>
                      <a:endParaRPr lang="fr-FR" sz="2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2000" b="1" i="0" u="none" strike="noStrike" kern="1200" dirty="0" smtClean="0">
                          <a:solidFill>
                            <a:srgbClr val="000000"/>
                          </a:solidFill>
                          <a:latin typeface="Calibri"/>
                          <a:ea typeface="+mn-ea"/>
                          <a:cs typeface="+mn-cs"/>
                        </a:rPr>
                        <a:t>Public</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marL="0" algn="ctr" defTabSz="914400" rtl="0" eaLnBrk="1" fontAlgn="ctr" latinLnBrk="0" hangingPunct="1"/>
                      <a:r>
                        <a:rPr lang="fr-FR" sz="2000" b="1" i="0" u="none" strike="noStrike" kern="1200" dirty="0" smtClean="0">
                          <a:solidFill>
                            <a:srgbClr val="000000"/>
                          </a:solidFill>
                          <a:latin typeface="Calibri"/>
                          <a:ea typeface="+mn-ea"/>
                          <a:cs typeface="+mn-cs"/>
                        </a:rPr>
                        <a:t>1</a:t>
                      </a:r>
                      <a:r>
                        <a:rPr lang="fr-FR" sz="2000" b="1" i="0" u="none" strike="noStrike" kern="1200" baseline="0" dirty="0" smtClean="0">
                          <a:solidFill>
                            <a:srgbClr val="000000"/>
                          </a:solidFill>
                          <a:latin typeface="Calibri"/>
                          <a:ea typeface="+mn-ea"/>
                          <a:cs typeface="+mn-cs"/>
                        </a:rPr>
                        <a:t> 381,34</a:t>
                      </a:r>
                      <a:endParaRPr lang="fr-FR" sz="2000" b="1" i="0" u="none" strike="noStrike" kern="1200" dirty="0">
                        <a:solidFill>
                          <a:srgbClr val="000000"/>
                        </a:solidFill>
                        <a:latin typeface="Calibri"/>
                        <a:ea typeface="+mn-ea"/>
                        <a:cs typeface="+mn-cs"/>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348223">
                <a:tc>
                  <a:txBody>
                    <a:bodyPr/>
                    <a:lstStyle/>
                    <a:p>
                      <a:pPr algn="ctr" fontAlgn="ctr"/>
                      <a:r>
                        <a:rPr lang="fr-FR" sz="2000" b="1" i="0" u="none" strike="noStrike" dirty="0" smtClean="0">
                          <a:solidFill>
                            <a:srgbClr val="000000"/>
                          </a:solidFill>
                          <a:latin typeface="Calibri"/>
                        </a:rPr>
                        <a:t>2013</a:t>
                      </a:r>
                      <a:endParaRPr lang="fr-FR" sz="2000" b="1" i="0" u="none" strike="noStrike" dirty="0">
                        <a:solidFill>
                          <a:srgbClr val="000000"/>
                        </a:solidFill>
                        <a:latin typeface="Calibri"/>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2000" b="1" i="0" u="none" strike="noStrike" kern="1200" dirty="0" smtClean="0">
                          <a:solidFill>
                            <a:srgbClr val="000000"/>
                          </a:solidFill>
                          <a:latin typeface="Calibri"/>
                          <a:ea typeface="+mn-ea"/>
                          <a:cs typeface="+mn-cs"/>
                        </a:rPr>
                        <a:t>Privé</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marL="0" algn="ctr" defTabSz="914400" rtl="0" eaLnBrk="1" fontAlgn="ctr" latinLnBrk="0" hangingPunct="1"/>
                      <a:r>
                        <a:rPr lang="fr-FR" sz="2000" b="1" i="0" u="none" strike="noStrike" kern="1200" dirty="0" smtClean="0">
                          <a:solidFill>
                            <a:srgbClr val="000000"/>
                          </a:solidFill>
                          <a:latin typeface="Calibri"/>
                          <a:ea typeface="+mn-ea"/>
                          <a:cs typeface="+mn-cs"/>
                        </a:rPr>
                        <a:t>789,13</a:t>
                      </a:r>
                      <a:endParaRPr lang="fr-FR" sz="2000" b="1" i="0" u="none" strike="noStrike" kern="1200" dirty="0">
                        <a:solidFill>
                          <a:srgbClr val="000000"/>
                        </a:solidFill>
                        <a:latin typeface="Calibri"/>
                        <a:ea typeface="+mn-ea"/>
                        <a:cs typeface="+mn-cs"/>
                      </a:endParaRP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bl>
          </a:graphicData>
        </a:graphic>
      </p:graphicFrame>
      <p:graphicFrame>
        <p:nvGraphicFramePr>
          <p:cNvPr id="16" name="Tableau 15"/>
          <p:cNvGraphicFramePr>
            <a:graphicFrameLocks noGrp="1"/>
          </p:cNvGraphicFramePr>
          <p:nvPr>
            <p:extLst/>
          </p:nvPr>
        </p:nvGraphicFramePr>
        <p:xfrm>
          <a:off x="3817533" y="1354102"/>
          <a:ext cx="4714907" cy="778754"/>
        </p:xfrm>
        <a:graphic>
          <a:graphicData uri="http://schemas.openxmlformats.org/drawingml/2006/table">
            <a:tbl>
              <a:tblPr/>
              <a:tblGrid>
                <a:gridCol w="571504"/>
                <a:gridCol w="857256"/>
                <a:gridCol w="3286147"/>
              </a:tblGrid>
              <a:tr h="283975">
                <a:tc>
                  <a:txBody>
                    <a:bodyPr/>
                    <a:lstStyle/>
                    <a:p>
                      <a:pPr algn="ctr" fontAlgn="ctr"/>
                      <a:r>
                        <a:rPr lang="fr-FR" sz="1600" b="1" i="0" u="none" strike="noStrike" dirty="0">
                          <a:solidFill>
                            <a:srgbClr val="000000"/>
                          </a:solidFill>
                          <a:latin typeface="Calibri"/>
                        </a:rPr>
                        <a:t>G.H.S.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600" b="1" i="0" u="none" strike="noStrike" dirty="0">
                          <a:solidFill>
                            <a:srgbClr val="000000"/>
                          </a:solidFill>
                          <a:latin typeface="Calibri"/>
                        </a:rPr>
                        <a:t>G.H.M.</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600" b="1" i="0" u="none" strike="noStrike" dirty="0">
                          <a:solidFill>
                            <a:srgbClr val="000000"/>
                          </a:solidFill>
                          <a:latin typeface="Calibri"/>
                        </a:rPr>
                        <a:t>Libellé du G.H.M.</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283975">
                <a:tc>
                  <a:txBody>
                    <a:bodyPr/>
                    <a:lstStyle/>
                    <a:p>
                      <a:pPr algn="ctr" fontAlgn="ctr"/>
                      <a:r>
                        <a:rPr lang="fr-FR" sz="1600" b="0" i="0" u="none" strike="noStrike">
                          <a:solidFill>
                            <a:srgbClr val="000000"/>
                          </a:solidFill>
                          <a:latin typeface="Calibri"/>
                        </a:rPr>
                        <a:t>424</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1600" b="0" i="0" u="none" strike="noStrike" dirty="0">
                          <a:solidFill>
                            <a:srgbClr val="000000"/>
                          </a:solidFill>
                          <a:latin typeface="Calibri"/>
                        </a:rPr>
                        <a:t>02C05J</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ctr"/>
                      <a:r>
                        <a:rPr lang="fr-FR" sz="1600" b="0" i="0" u="none" strike="noStrike" dirty="0">
                          <a:solidFill>
                            <a:srgbClr val="000000"/>
                          </a:solidFill>
                          <a:latin typeface="Calibri"/>
                        </a:rPr>
                        <a:t>Interventions sur le cristallin avec ou sans vitrectomie, en ambulatoire</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bl>
          </a:graphicData>
        </a:graphic>
      </p:graphicFrame>
    </p:spTree>
    <p:extLst>
      <p:ext uri="{BB962C8B-B14F-4D97-AF65-F5344CB8AC3E}">
        <p14:creationId xmlns:p14="http://schemas.microsoft.com/office/powerpoint/2010/main" val="2268785841"/>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B274C4DA-A077-419E-B753-B3B18AD93640}" type="slidenum">
              <a:rPr lang="fr-FR" smtClean="0"/>
              <a:pPr/>
              <a:t>38</a:t>
            </a:fld>
            <a:endParaRPr lang="fr-FR"/>
          </a:p>
        </p:txBody>
      </p:sp>
      <p:graphicFrame>
        <p:nvGraphicFramePr>
          <p:cNvPr id="6" name="Graphique 5"/>
          <p:cNvGraphicFramePr>
            <a:graphicFrameLocks/>
          </p:cNvGraphicFramePr>
          <p:nvPr>
            <p:extLst/>
          </p:nvPr>
        </p:nvGraphicFramePr>
        <p:xfrm>
          <a:off x="251520" y="116632"/>
          <a:ext cx="8352928" cy="62841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au 2"/>
          <p:cNvGraphicFramePr>
            <a:graphicFrameLocks noGrp="1"/>
          </p:cNvGraphicFramePr>
          <p:nvPr>
            <p:extLst/>
          </p:nvPr>
        </p:nvGraphicFramePr>
        <p:xfrm>
          <a:off x="755576" y="2204864"/>
          <a:ext cx="7704853" cy="1656186"/>
        </p:xfrm>
        <a:graphic>
          <a:graphicData uri="http://schemas.openxmlformats.org/drawingml/2006/table">
            <a:tbl>
              <a:tblPr firstRow="1">
                <a:tableStyleId>{1E171933-4619-4E11-9A3F-F7608DF75F80}</a:tableStyleId>
              </a:tblPr>
              <a:tblGrid>
                <a:gridCol w="1852871"/>
                <a:gridCol w="1099456"/>
                <a:gridCol w="1046785"/>
                <a:gridCol w="1235247"/>
                <a:gridCol w="1235247"/>
                <a:gridCol w="1235247"/>
              </a:tblGrid>
              <a:tr h="276031">
                <a:tc>
                  <a:txBody>
                    <a:bodyPr/>
                    <a:lstStyle/>
                    <a:p>
                      <a:pPr algn="ctr" fontAlgn="b"/>
                      <a:r>
                        <a:rPr lang="fr-FR" sz="1800" u="none" strike="noStrike" dirty="0">
                          <a:effectLst/>
                        </a:rPr>
                        <a:t>Type</a:t>
                      </a:r>
                      <a:endParaRPr lang="fr-FR" sz="1800" b="1"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fr-FR" sz="1800" u="none" strike="noStrike">
                          <a:effectLst/>
                        </a:rPr>
                        <a:t>2009</a:t>
                      </a:r>
                      <a:endParaRPr lang="fr-FR" sz="1800" b="1"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fr-FR" sz="1800" u="none" strike="noStrike">
                          <a:effectLst/>
                        </a:rPr>
                        <a:t>2010</a:t>
                      </a:r>
                      <a:endParaRPr lang="fr-FR" sz="1800" b="1"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fr-FR" sz="1800" u="none" strike="noStrike">
                          <a:effectLst/>
                        </a:rPr>
                        <a:t>2011</a:t>
                      </a:r>
                      <a:endParaRPr lang="fr-FR" sz="1800" b="1"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fr-FR" sz="1800" u="none" strike="noStrike">
                          <a:effectLst/>
                        </a:rPr>
                        <a:t>2012</a:t>
                      </a:r>
                      <a:endParaRPr lang="fr-FR" sz="1800" b="1"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fr-FR" sz="1800" u="none" strike="noStrike">
                          <a:effectLst/>
                        </a:rPr>
                        <a:t>2013</a:t>
                      </a:r>
                      <a:endParaRPr lang="fr-FR" sz="1800" b="1" i="0" u="none" strike="noStrike">
                        <a:solidFill>
                          <a:srgbClr val="FFFFFF"/>
                        </a:solidFill>
                        <a:effectLst/>
                        <a:latin typeface="Calibri" panose="020F0502020204030204" pitchFamily="34" charset="0"/>
                      </a:endParaRPr>
                    </a:p>
                  </a:txBody>
                  <a:tcPr marL="0" marR="0" marT="0" marB="0" anchor="b"/>
                </a:tc>
              </a:tr>
              <a:tr h="276031">
                <a:tc>
                  <a:txBody>
                    <a:bodyPr/>
                    <a:lstStyle/>
                    <a:p>
                      <a:pPr algn="l" fontAlgn="b"/>
                      <a:r>
                        <a:rPr lang="fr-FR" sz="1800" u="none" strike="noStrike" dirty="0">
                          <a:effectLst/>
                        </a:rPr>
                        <a:t>Ecart Public /Privé</a:t>
                      </a:r>
                      <a:endParaRPr lang="fr-FR" sz="1800" b="1" i="0" u="none" strike="noStrike" dirty="0">
                        <a:solidFill>
                          <a:srgbClr val="FFFFFF"/>
                        </a:solidFill>
                        <a:effectLst/>
                        <a:latin typeface="Calibri" panose="020F0502020204030204" pitchFamily="34" charset="0"/>
                      </a:endParaRPr>
                    </a:p>
                  </a:txBody>
                  <a:tcPr marL="0" marR="0" marT="0" marB="0" anchor="b"/>
                </a:tc>
                <a:tc>
                  <a:txBody>
                    <a:bodyPr/>
                    <a:lstStyle/>
                    <a:p>
                      <a:pPr algn="r" fontAlgn="b"/>
                      <a:r>
                        <a:rPr lang="fr-FR" sz="1800" u="none" strike="noStrike" dirty="0">
                          <a:effectLst/>
                        </a:rPr>
                        <a:t>519,29</a:t>
                      </a:r>
                      <a:endParaRPr lang="fr-FR"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a:effectLst/>
                        </a:rPr>
                        <a:t>501,94</a:t>
                      </a:r>
                      <a:endParaRPr lang="fr-FR"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a:effectLst/>
                        </a:rPr>
                        <a:t>567,24</a:t>
                      </a:r>
                      <a:endParaRPr lang="fr-FR"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a:effectLst/>
                        </a:rPr>
                        <a:t>602,80</a:t>
                      </a:r>
                      <a:endParaRPr lang="fr-FR"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a:effectLst/>
                        </a:rPr>
                        <a:t>590,14</a:t>
                      </a:r>
                      <a:endParaRPr lang="fr-FR" sz="1800" b="0" i="0" u="none" strike="noStrike">
                        <a:solidFill>
                          <a:srgbClr val="000000"/>
                        </a:solidFill>
                        <a:effectLst/>
                        <a:latin typeface="Calibri" panose="020F0502020204030204" pitchFamily="34" charset="0"/>
                      </a:endParaRPr>
                    </a:p>
                  </a:txBody>
                  <a:tcPr marL="0" marR="0" marT="0" marB="0" anchor="b"/>
                </a:tc>
              </a:tr>
              <a:tr h="276031">
                <a:tc>
                  <a:txBody>
                    <a:bodyPr/>
                    <a:lstStyle/>
                    <a:p>
                      <a:pPr algn="l" fontAlgn="b"/>
                      <a:r>
                        <a:rPr lang="fr-FR" sz="1800" u="none" strike="noStrike" dirty="0">
                          <a:effectLst/>
                        </a:rPr>
                        <a:t>Public</a:t>
                      </a:r>
                      <a:endParaRPr lang="fr-FR" sz="1800" b="1" i="0" u="none" strike="noStrike" dirty="0">
                        <a:solidFill>
                          <a:srgbClr val="FFFFFF"/>
                        </a:solidFill>
                        <a:effectLst/>
                        <a:latin typeface="Calibri" panose="020F0502020204030204" pitchFamily="34" charset="0"/>
                      </a:endParaRPr>
                    </a:p>
                  </a:txBody>
                  <a:tcPr marL="0" marR="0" marT="0" marB="0" anchor="b"/>
                </a:tc>
                <a:tc>
                  <a:txBody>
                    <a:bodyPr/>
                    <a:lstStyle/>
                    <a:p>
                      <a:pPr algn="l" fontAlgn="b"/>
                      <a:r>
                        <a:rPr lang="fr-FR" sz="1800" u="none" strike="noStrike" dirty="0">
                          <a:effectLst/>
                        </a:rPr>
                        <a:t> </a:t>
                      </a:r>
                      <a:endParaRPr lang="fr-FR"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dirty="0">
                          <a:effectLst/>
                        </a:rPr>
                        <a:t>-7,40%</a:t>
                      </a:r>
                      <a:endParaRPr lang="fr-FR"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a:effectLst/>
                        </a:rPr>
                        <a:t>-0,41%</a:t>
                      </a:r>
                      <a:endParaRPr lang="fr-FR"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a:effectLst/>
                        </a:rPr>
                        <a:t>-0,06%</a:t>
                      </a:r>
                      <a:endParaRPr lang="fr-FR"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a:effectLst/>
                        </a:rPr>
                        <a:t>-1,27%</a:t>
                      </a:r>
                      <a:endParaRPr lang="fr-FR" sz="1800" b="0" i="0" u="none" strike="noStrike">
                        <a:solidFill>
                          <a:srgbClr val="000000"/>
                        </a:solidFill>
                        <a:effectLst/>
                        <a:latin typeface="Calibri" panose="020F0502020204030204" pitchFamily="34" charset="0"/>
                      </a:endParaRPr>
                    </a:p>
                  </a:txBody>
                  <a:tcPr marL="0" marR="0" marT="0" marB="0" anchor="b"/>
                </a:tc>
              </a:tr>
              <a:tr h="276031">
                <a:tc>
                  <a:txBody>
                    <a:bodyPr/>
                    <a:lstStyle/>
                    <a:p>
                      <a:pPr algn="l" fontAlgn="b"/>
                      <a:r>
                        <a:rPr lang="fr-FR" sz="1800" u="none" strike="noStrike">
                          <a:effectLst/>
                        </a:rPr>
                        <a:t>Privé</a:t>
                      </a:r>
                      <a:endParaRPr lang="fr-FR" sz="1800" b="1"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fr-FR" sz="1800" u="none" strike="noStrike" dirty="0">
                          <a:effectLst/>
                        </a:rPr>
                        <a:t> </a:t>
                      </a:r>
                      <a:endParaRPr lang="fr-FR"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dirty="0">
                          <a:effectLst/>
                        </a:rPr>
                        <a:t>-9,52%</a:t>
                      </a:r>
                      <a:endParaRPr lang="fr-FR"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dirty="0">
                          <a:effectLst/>
                        </a:rPr>
                        <a:t>-7,91%</a:t>
                      </a:r>
                      <a:endParaRPr lang="fr-FR"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dirty="0">
                          <a:effectLst/>
                        </a:rPr>
                        <a:t>-4,39%</a:t>
                      </a:r>
                      <a:endParaRPr lang="fr-FR"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a:effectLst/>
                        </a:rPr>
                        <a:t>-0,65%</a:t>
                      </a:r>
                      <a:endParaRPr lang="fr-FR" sz="1800" b="0" i="0" u="none" strike="noStrike">
                        <a:solidFill>
                          <a:srgbClr val="000000"/>
                        </a:solidFill>
                        <a:effectLst/>
                        <a:latin typeface="Calibri" panose="020F0502020204030204" pitchFamily="34" charset="0"/>
                      </a:endParaRPr>
                    </a:p>
                  </a:txBody>
                  <a:tcPr marL="0" marR="0" marT="0" marB="0" anchor="b"/>
                </a:tc>
              </a:tr>
              <a:tr h="276031">
                <a:tc>
                  <a:txBody>
                    <a:bodyPr/>
                    <a:lstStyle/>
                    <a:p>
                      <a:pPr algn="l" fontAlgn="b"/>
                      <a:r>
                        <a:rPr lang="fr-FR" sz="1800" u="none" strike="noStrike">
                          <a:effectLst/>
                        </a:rPr>
                        <a:t>Public</a:t>
                      </a:r>
                      <a:endParaRPr lang="fr-FR" sz="1800" b="1"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fr-FR" sz="1800" u="none" strike="noStrike">
                          <a:effectLst/>
                        </a:rPr>
                        <a:t> </a:t>
                      </a:r>
                      <a:endParaRPr lang="fr-FR"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dirty="0">
                          <a:effectLst/>
                        </a:rPr>
                        <a:t>-7,40%</a:t>
                      </a:r>
                      <a:endParaRPr lang="fr-FR"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dirty="0">
                          <a:effectLst/>
                        </a:rPr>
                        <a:t>-7,78%</a:t>
                      </a:r>
                      <a:endParaRPr lang="fr-FR"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dirty="0">
                          <a:effectLst/>
                        </a:rPr>
                        <a:t>-7,83%</a:t>
                      </a:r>
                      <a:endParaRPr lang="fr-FR"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dirty="0">
                          <a:effectLst/>
                        </a:rPr>
                        <a:t>-9,01%</a:t>
                      </a:r>
                      <a:endParaRPr lang="fr-FR" sz="1800" b="0" i="0" u="none" strike="noStrike" dirty="0">
                        <a:solidFill>
                          <a:srgbClr val="000000"/>
                        </a:solidFill>
                        <a:effectLst/>
                        <a:latin typeface="Calibri" panose="020F0502020204030204" pitchFamily="34" charset="0"/>
                      </a:endParaRPr>
                    </a:p>
                  </a:txBody>
                  <a:tcPr marL="0" marR="0" marT="0" marB="0" anchor="b"/>
                </a:tc>
              </a:tr>
              <a:tr h="276031">
                <a:tc>
                  <a:txBody>
                    <a:bodyPr/>
                    <a:lstStyle/>
                    <a:p>
                      <a:pPr algn="l" fontAlgn="b"/>
                      <a:r>
                        <a:rPr lang="fr-FR" sz="1800" u="none" strike="noStrike">
                          <a:effectLst/>
                        </a:rPr>
                        <a:t>Privé</a:t>
                      </a:r>
                      <a:endParaRPr lang="fr-FR" sz="1800" b="1"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fr-FR" sz="1800" u="none" strike="noStrike">
                          <a:effectLst/>
                        </a:rPr>
                        <a:t> </a:t>
                      </a:r>
                      <a:endParaRPr lang="fr-FR"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a:effectLst/>
                        </a:rPr>
                        <a:t>-9,52%</a:t>
                      </a:r>
                      <a:endParaRPr lang="fr-FR"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dirty="0">
                          <a:effectLst/>
                        </a:rPr>
                        <a:t>-16,67%</a:t>
                      </a:r>
                      <a:endParaRPr lang="fr-FR"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dirty="0">
                          <a:effectLst/>
                        </a:rPr>
                        <a:t>-20,33%</a:t>
                      </a:r>
                      <a:endParaRPr lang="fr-FR"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800" u="none" strike="noStrike" dirty="0">
                          <a:effectLst/>
                        </a:rPr>
                        <a:t>-20,84%</a:t>
                      </a:r>
                      <a:endParaRPr lang="fr-FR" sz="1800" b="0" i="0" u="none" strike="noStrike" dirty="0">
                        <a:solidFill>
                          <a:srgbClr val="000000"/>
                        </a:solidFill>
                        <a:effectLst/>
                        <a:latin typeface="Calibri" panose="020F0502020204030204" pitchFamily="34" charset="0"/>
                      </a:endParaRPr>
                    </a:p>
                  </a:txBody>
                  <a:tcPr marL="0" marR="0" marT="0" marB="0" anchor="b"/>
                </a:tc>
              </a:tr>
            </a:tbl>
          </a:graphicData>
        </a:graphic>
      </p:graphicFrame>
      <p:graphicFrame>
        <p:nvGraphicFramePr>
          <p:cNvPr id="7" name="Tableau 6"/>
          <p:cNvGraphicFramePr>
            <a:graphicFrameLocks noGrp="1"/>
          </p:cNvGraphicFramePr>
          <p:nvPr>
            <p:extLst/>
          </p:nvPr>
        </p:nvGraphicFramePr>
        <p:xfrm>
          <a:off x="3851920" y="260648"/>
          <a:ext cx="4714907" cy="778754"/>
        </p:xfrm>
        <a:graphic>
          <a:graphicData uri="http://schemas.openxmlformats.org/drawingml/2006/table">
            <a:tbl>
              <a:tblPr/>
              <a:tblGrid>
                <a:gridCol w="571504"/>
                <a:gridCol w="857256"/>
                <a:gridCol w="3286147"/>
              </a:tblGrid>
              <a:tr h="283975">
                <a:tc>
                  <a:txBody>
                    <a:bodyPr/>
                    <a:lstStyle/>
                    <a:p>
                      <a:pPr algn="ctr" fontAlgn="ctr"/>
                      <a:r>
                        <a:rPr lang="fr-FR" sz="1600" b="1" i="0" u="none" strike="noStrike" dirty="0">
                          <a:solidFill>
                            <a:srgbClr val="000000"/>
                          </a:solidFill>
                          <a:latin typeface="Calibri"/>
                        </a:rPr>
                        <a:t>G.H.S.</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600" b="1" i="0" u="none" strike="noStrike" dirty="0">
                          <a:solidFill>
                            <a:srgbClr val="000000"/>
                          </a:solidFill>
                          <a:latin typeface="Calibri"/>
                        </a:rPr>
                        <a:t>G.H.M.</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600" b="1" i="0" u="none" strike="noStrike" dirty="0">
                          <a:solidFill>
                            <a:srgbClr val="000000"/>
                          </a:solidFill>
                          <a:latin typeface="Calibri"/>
                        </a:rPr>
                        <a:t>Libellé du G.H.M.</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283975">
                <a:tc>
                  <a:txBody>
                    <a:bodyPr/>
                    <a:lstStyle/>
                    <a:p>
                      <a:pPr algn="ctr" fontAlgn="ctr"/>
                      <a:r>
                        <a:rPr lang="fr-FR" sz="1600" b="0" i="0" u="none" strike="noStrike">
                          <a:solidFill>
                            <a:srgbClr val="000000"/>
                          </a:solidFill>
                          <a:latin typeface="Calibri"/>
                        </a:rPr>
                        <a:t>424</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fr-FR" sz="1600" b="0" i="0" u="none" strike="noStrike" dirty="0">
                          <a:solidFill>
                            <a:srgbClr val="000000"/>
                          </a:solidFill>
                          <a:latin typeface="Calibri"/>
                        </a:rPr>
                        <a:t>02C05J</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ctr"/>
                      <a:r>
                        <a:rPr lang="fr-FR" sz="1600" b="0" i="0" u="none" strike="noStrike" dirty="0">
                          <a:solidFill>
                            <a:srgbClr val="000000"/>
                          </a:solidFill>
                          <a:latin typeface="Calibri"/>
                        </a:rPr>
                        <a:t>Interventions sur le cristallin avec ou sans vitrectomie, en ambulatoire</a:t>
                      </a:r>
                    </a:p>
                  </a:txBody>
                  <a:tcPr marL="7099" marR="7099" marT="7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bl>
          </a:graphicData>
        </a:graphic>
      </p:graphicFrame>
    </p:spTree>
    <p:extLst>
      <p:ext uri="{BB962C8B-B14F-4D97-AF65-F5344CB8AC3E}">
        <p14:creationId xmlns:p14="http://schemas.microsoft.com/office/powerpoint/2010/main" val="396673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B274C4DA-A077-419E-B753-B3B18AD93640}" type="slidenum">
              <a:rPr lang="fr-FR" smtClean="0"/>
              <a:pPr/>
              <a:t>39</a:t>
            </a:fld>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53" y="1211249"/>
            <a:ext cx="5726199" cy="405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5418221"/>
            <a:ext cx="7992888"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1400" dirty="0"/>
              <a:t>Dans le secteur public : 149 tarifs augmentent tandis que 2244 diminuent. 90% des GHM de chirurgie</a:t>
            </a:r>
          </a:p>
          <a:p>
            <a:r>
              <a:rPr lang="fr-FR" sz="1400" b="1" dirty="0"/>
              <a:t>diminuent</a:t>
            </a:r>
            <a:r>
              <a:rPr lang="fr-FR" sz="1400" dirty="0"/>
              <a:t>.</a:t>
            </a:r>
          </a:p>
          <a:p>
            <a:r>
              <a:rPr lang="fr-FR" sz="1400" dirty="0"/>
              <a:t>Dans le secteur privé : 1009 tarifs augmentent tandis que 1342 diminuent. 84% des GHM de chirurgie</a:t>
            </a:r>
          </a:p>
          <a:p>
            <a:r>
              <a:rPr lang="fr-FR" sz="1400" b="1" dirty="0"/>
              <a:t>augmentent</a:t>
            </a:r>
            <a:r>
              <a:rPr lang="fr-FR" sz="1400" dirty="0"/>
              <a:t>.</a:t>
            </a:r>
          </a:p>
        </p:txBody>
      </p:sp>
      <p:sp>
        <p:nvSpPr>
          <p:cNvPr id="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6"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4" name="ZoneTexte 3"/>
          <p:cNvSpPr txBox="1"/>
          <p:nvPr/>
        </p:nvSpPr>
        <p:spPr>
          <a:xfrm>
            <a:off x="6259939" y="2204864"/>
            <a:ext cx="2454704"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000" b="1" dirty="0" smtClean="0"/>
              <a:t>Evolution des tarifs de GHS</a:t>
            </a:r>
          </a:p>
          <a:p>
            <a:pPr algn="ctr"/>
            <a:r>
              <a:rPr lang="fr-FR" sz="2000" b="1" dirty="0" smtClean="0"/>
              <a:t>entre 2010 et 2011</a:t>
            </a:r>
            <a:endParaRPr lang="fr-FR" sz="2000" b="1" dirty="0"/>
          </a:p>
        </p:txBody>
      </p:sp>
      <p:pic>
        <p:nvPicPr>
          <p:cNvPr id="8" name="Picture 20" descr="Travaux Serveur:REDACTEURS STUDIO:CORPUS:MEAH:CONCEPTION:Accompagnement Réformes:Files:SUPPORTS:VADE MECUM:illustration pour vdmc:final2.jpg"/>
          <p:cNvPicPr>
            <a:picLocks noChangeAspect="1" noChangeArrowheads="1"/>
          </p:cNvPicPr>
          <p:nvPr/>
        </p:nvPicPr>
        <p:blipFill>
          <a:blip r:embed="rId3" r:link="rId4"/>
          <a:srcRect/>
          <a:stretch>
            <a:fillRect/>
          </a:stretch>
        </p:blipFill>
        <p:spPr bwMode="auto">
          <a:xfrm>
            <a:off x="617126" y="317798"/>
            <a:ext cx="1731848" cy="864402"/>
          </a:xfrm>
          <a:prstGeom prst="rect">
            <a:avLst/>
          </a:prstGeom>
          <a:noFill/>
        </p:spPr>
      </p:pic>
    </p:spTree>
    <p:extLst>
      <p:ext uri="{BB962C8B-B14F-4D97-AF65-F5344CB8AC3E}">
        <p14:creationId xmlns:p14="http://schemas.microsoft.com/office/powerpoint/2010/main" val="4018466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99" name="Freeform 1043"/>
          <p:cNvSpPr>
            <a:spLocks/>
          </p:cNvSpPr>
          <p:nvPr/>
        </p:nvSpPr>
        <p:spPr bwMode="auto">
          <a:xfrm>
            <a:off x="0" y="0"/>
            <a:ext cx="5391151" cy="1866901"/>
          </a:xfrm>
          <a:custGeom>
            <a:avLst/>
            <a:gdLst/>
            <a:ahLst/>
            <a:cxnLst>
              <a:cxn ang="0">
                <a:pos x="0" y="0"/>
              </a:cxn>
              <a:cxn ang="0">
                <a:pos x="2" y="909"/>
              </a:cxn>
              <a:cxn ang="0">
                <a:pos x="4176" y="1440"/>
              </a:cxn>
              <a:cxn ang="0">
                <a:pos x="2235" y="0"/>
              </a:cxn>
              <a:cxn ang="0">
                <a:pos x="0" y="0"/>
              </a:cxn>
            </a:cxnLst>
            <a:rect l="0" t="0" r="r" b="b"/>
            <a:pathLst>
              <a:path w="4176" h="1440">
                <a:moveTo>
                  <a:pt x="0" y="0"/>
                </a:moveTo>
                <a:lnTo>
                  <a:pt x="2" y="909"/>
                </a:lnTo>
                <a:lnTo>
                  <a:pt x="4176" y="1440"/>
                </a:lnTo>
                <a:lnTo>
                  <a:pt x="2235" y="0"/>
                </a:lnTo>
                <a:lnTo>
                  <a:pt x="0" y="0"/>
                </a:lnTo>
                <a:close/>
              </a:path>
            </a:pathLst>
          </a:custGeom>
          <a:solidFill>
            <a:srgbClr val="BEC1C0"/>
          </a:solidFill>
          <a:ln w="0">
            <a:noFill/>
            <a:round/>
            <a:headEnd/>
            <a:tailEnd/>
          </a:ln>
        </p:spPr>
        <p:txBody>
          <a:bodyPr wrap="none" anchor="ctr"/>
          <a:lstStyle/>
          <a:p>
            <a:endParaRPr lang="fr-FR"/>
          </a:p>
        </p:txBody>
      </p:sp>
      <p:sp>
        <p:nvSpPr>
          <p:cNvPr id="506882" name="Text Box 1026"/>
          <p:cNvSpPr txBox="1">
            <a:spLocks noChangeArrowheads="1"/>
          </p:cNvSpPr>
          <p:nvPr/>
        </p:nvSpPr>
        <p:spPr bwMode="auto">
          <a:xfrm>
            <a:off x="1349815" y="285728"/>
            <a:ext cx="1364797" cy="353727"/>
          </a:xfrm>
          <a:prstGeom prst="rect">
            <a:avLst/>
          </a:prstGeom>
          <a:noFill/>
          <a:ln w="9525">
            <a:noFill/>
            <a:miter lim="800000"/>
            <a:headEnd/>
            <a:tailEnd/>
          </a:ln>
        </p:spPr>
        <p:txBody>
          <a:bodyPr wrap="none" lIns="0" tIns="30373" rIns="0" bIns="30373">
            <a:spAutoFit/>
          </a:bodyPr>
          <a:lstStyle/>
          <a:p>
            <a:pPr defTabSz="592138"/>
            <a:r>
              <a:rPr lang="fr-FR" sz="1300" b="1" dirty="0"/>
              <a:t>Forces &amp; Faiblesses </a:t>
            </a:r>
          </a:p>
          <a:p>
            <a:pPr defTabSz="592138"/>
            <a:endParaRPr lang="fr-FR" sz="600" dirty="0"/>
          </a:p>
        </p:txBody>
      </p:sp>
      <p:sp>
        <p:nvSpPr>
          <p:cNvPr id="506883" name="Line 1027"/>
          <p:cNvSpPr>
            <a:spLocks noChangeShapeType="1"/>
          </p:cNvSpPr>
          <p:nvPr/>
        </p:nvSpPr>
        <p:spPr bwMode="auto">
          <a:xfrm>
            <a:off x="1203081" y="790576"/>
            <a:ext cx="0" cy="2366963"/>
          </a:xfrm>
          <a:prstGeom prst="line">
            <a:avLst/>
          </a:prstGeom>
          <a:noFill/>
          <a:ln w="19050">
            <a:solidFill>
              <a:schemeClr val="tx1"/>
            </a:solidFill>
            <a:round/>
            <a:headEnd/>
            <a:tailEnd/>
          </a:ln>
          <a:effectLst/>
        </p:spPr>
        <p:txBody>
          <a:bodyPr wrap="none" anchor="ctr"/>
          <a:lstStyle/>
          <a:p>
            <a:endParaRPr lang="fr-FR"/>
          </a:p>
        </p:txBody>
      </p:sp>
      <p:sp>
        <p:nvSpPr>
          <p:cNvPr id="506884" name="AutoShape 1028"/>
          <p:cNvSpPr>
            <a:spLocks noChangeArrowheads="1"/>
          </p:cNvSpPr>
          <p:nvPr/>
        </p:nvSpPr>
        <p:spPr bwMode="auto">
          <a:xfrm>
            <a:off x="1091712" y="2579689"/>
            <a:ext cx="7049965" cy="3843337"/>
          </a:xfrm>
          <a:prstGeom prst="roundRect">
            <a:avLst>
              <a:gd name="adj" fmla="val 16667"/>
            </a:avLst>
          </a:prstGeom>
          <a:solidFill>
            <a:srgbClr val="BEC1C0"/>
          </a:solidFill>
          <a:ln w="9525">
            <a:noFill/>
            <a:round/>
            <a:headEnd/>
            <a:tailEnd/>
          </a:ln>
          <a:effectLst/>
        </p:spPr>
        <p:txBody>
          <a:bodyPr wrap="none" anchor="ctr"/>
          <a:lstStyle/>
          <a:p>
            <a:endParaRPr lang="fr-FR"/>
          </a:p>
        </p:txBody>
      </p:sp>
      <p:sp>
        <p:nvSpPr>
          <p:cNvPr id="506885" name="Text Box 1029"/>
          <p:cNvSpPr txBox="1">
            <a:spLocks noChangeArrowheads="1"/>
          </p:cNvSpPr>
          <p:nvPr/>
        </p:nvSpPr>
        <p:spPr bwMode="auto">
          <a:xfrm>
            <a:off x="1415562" y="2776539"/>
            <a:ext cx="3619500" cy="2414416"/>
          </a:xfrm>
          <a:prstGeom prst="rect">
            <a:avLst/>
          </a:prstGeom>
          <a:noFill/>
          <a:ln w="9525">
            <a:noFill/>
            <a:miter lim="800000"/>
            <a:headEnd/>
            <a:tailEnd/>
          </a:ln>
          <a:effectLst/>
        </p:spPr>
        <p:txBody>
          <a:bodyPr lIns="59343" tIns="29673" rIns="59343" bIns="29673">
            <a:spAutoFit/>
          </a:bodyPr>
          <a:lstStyle/>
          <a:p>
            <a:pPr defTabSz="592138">
              <a:buFont typeface="Lucida Sans" pitchFamily="1" charset="0"/>
              <a:buNone/>
            </a:pPr>
            <a:r>
              <a:rPr lang="fr-FR" sz="2400" b="1" dirty="0"/>
              <a:t>    Forces</a:t>
            </a:r>
            <a:endParaRPr lang="fr-FR" sz="1800" dirty="0"/>
          </a:p>
          <a:p>
            <a:pPr defTabSz="592138">
              <a:buFont typeface="Lucida Sans" pitchFamily="1" charset="0"/>
              <a:buNone/>
            </a:pPr>
            <a:endParaRPr lang="fr-FR" sz="1300" dirty="0"/>
          </a:p>
          <a:p>
            <a:pPr defTabSz="592138">
              <a:buFont typeface="Times" pitchFamily="1" charset="0"/>
              <a:buNone/>
            </a:pPr>
            <a:r>
              <a:rPr lang="fr-FR" sz="1400" b="1" dirty="0"/>
              <a:t>&gt;</a:t>
            </a:r>
            <a:r>
              <a:rPr lang="fr-FR" sz="1300" dirty="0"/>
              <a:t> Accès aux soins</a:t>
            </a:r>
          </a:p>
          <a:p>
            <a:pPr defTabSz="592138">
              <a:buFont typeface="Times" pitchFamily="1" charset="0"/>
              <a:buNone/>
            </a:pPr>
            <a:endParaRPr lang="fr-FR" sz="500" dirty="0"/>
          </a:p>
          <a:p>
            <a:pPr defTabSz="592138">
              <a:buFont typeface="Times" pitchFamily="1" charset="0"/>
              <a:buNone/>
            </a:pPr>
            <a:r>
              <a:rPr lang="fr-FR" sz="1400" b="1" dirty="0"/>
              <a:t>&gt;</a:t>
            </a:r>
            <a:r>
              <a:rPr lang="fr-FR" sz="1300" dirty="0"/>
              <a:t> Professionnalisme </a:t>
            </a:r>
          </a:p>
          <a:p>
            <a:pPr defTabSz="592138">
              <a:buFont typeface="Times" pitchFamily="1" charset="0"/>
              <a:buNone/>
            </a:pPr>
            <a:endParaRPr lang="fr-FR" sz="500" dirty="0"/>
          </a:p>
          <a:p>
            <a:pPr defTabSz="592138">
              <a:buFont typeface="Times" pitchFamily="1" charset="0"/>
              <a:buNone/>
            </a:pPr>
            <a:r>
              <a:rPr lang="fr-FR" sz="1400" b="1" dirty="0"/>
              <a:t>&gt;</a:t>
            </a:r>
            <a:r>
              <a:rPr lang="fr-FR" sz="1300" dirty="0"/>
              <a:t> Excellence de certaines disciplines</a:t>
            </a:r>
          </a:p>
          <a:p>
            <a:pPr defTabSz="592138">
              <a:buFont typeface="Times" pitchFamily="1" charset="0"/>
              <a:buNone/>
            </a:pPr>
            <a:endParaRPr lang="fr-FR" sz="500" dirty="0"/>
          </a:p>
          <a:p>
            <a:pPr defTabSz="592138">
              <a:buFont typeface="Times" pitchFamily="1" charset="0"/>
              <a:buNone/>
            </a:pPr>
            <a:r>
              <a:rPr lang="fr-FR" sz="1400" b="1" dirty="0"/>
              <a:t>&gt;</a:t>
            </a:r>
            <a:r>
              <a:rPr lang="fr-FR" sz="1300" dirty="0"/>
              <a:t> Amélioration continue de la qualité, de la sécurité et de l’évaluation, établissement de relations contractuelles avec les </a:t>
            </a:r>
            <a:r>
              <a:rPr lang="fr-FR" sz="1300" dirty="0" smtClean="0"/>
              <a:t>ARS…</a:t>
            </a:r>
            <a:endParaRPr lang="fr-FR" sz="1300" dirty="0"/>
          </a:p>
          <a:p>
            <a:pPr defTabSz="592138">
              <a:buFont typeface="Times" pitchFamily="1" charset="0"/>
              <a:buNone/>
            </a:pPr>
            <a:endParaRPr lang="fr-FR" sz="500" dirty="0"/>
          </a:p>
          <a:p>
            <a:pPr defTabSz="592138">
              <a:buFont typeface="Times" pitchFamily="1" charset="0"/>
              <a:buNone/>
            </a:pPr>
            <a:r>
              <a:rPr lang="fr-FR" sz="1400" b="1" dirty="0"/>
              <a:t>&gt;</a:t>
            </a:r>
            <a:r>
              <a:rPr lang="fr-FR" sz="1300" dirty="0"/>
              <a:t> Confiance de la population</a:t>
            </a:r>
          </a:p>
        </p:txBody>
      </p:sp>
      <p:sp>
        <p:nvSpPr>
          <p:cNvPr id="506886" name="Text Box 1030"/>
          <p:cNvSpPr txBox="1">
            <a:spLocks noChangeArrowheads="1"/>
          </p:cNvSpPr>
          <p:nvPr/>
        </p:nvSpPr>
        <p:spPr bwMode="auto">
          <a:xfrm>
            <a:off x="5146431" y="2776538"/>
            <a:ext cx="2672862" cy="2360612"/>
          </a:xfrm>
          <a:prstGeom prst="rect">
            <a:avLst/>
          </a:prstGeom>
          <a:noFill/>
          <a:ln w="9525">
            <a:noFill/>
            <a:miter lim="800000"/>
            <a:headEnd/>
            <a:tailEnd/>
          </a:ln>
          <a:effectLst/>
        </p:spPr>
        <p:txBody>
          <a:bodyPr lIns="59343" tIns="29673" rIns="59343" bIns="29673">
            <a:spAutoFit/>
          </a:bodyPr>
          <a:lstStyle/>
          <a:p>
            <a:pPr defTabSz="592138">
              <a:buFont typeface="Lucida Sans" pitchFamily="1" charset="0"/>
              <a:buNone/>
            </a:pPr>
            <a:r>
              <a:rPr lang="fr-FR" sz="2400" b="1"/>
              <a:t>    Faiblesses</a:t>
            </a:r>
            <a:endParaRPr lang="fr-FR" sz="1800"/>
          </a:p>
          <a:p>
            <a:pPr defTabSz="592138">
              <a:buFont typeface="Lucida Sans" pitchFamily="1" charset="0"/>
              <a:buNone/>
            </a:pPr>
            <a:endParaRPr lang="fr-FR" sz="1000"/>
          </a:p>
          <a:p>
            <a:pPr defTabSz="592138">
              <a:buFont typeface="Times" pitchFamily="1" charset="0"/>
              <a:buNone/>
            </a:pPr>
            <a:r>
              <a:rPr lang="fr-FR" sz="1400" b="1"/>
              <a:t>&gt;</a:t>
            </a:r>
            <a:r>
              <a:rPr lang="fr-FR" sz="1300"/>
              <a:t> Difficultés </a:t>
            </a:r>
          </a:p>
          <a:p>
            <a:pPr marL="296863" lvl="1" defTabSz="592138"/>
            <a:r>
              <a:rPr lang="fr-FR" sz="1300"/>
              <a:t>- médico-financières</a:t>
            </a:r>
          </a:p>
          <a:p>
            <a:pPr marL="296863" lvl="1" defTabSz="592138"/>
            <a:r>
              <a:rPr lang="fr-FR" sz="1300"/>
              <a:t>- identitaires </a:t>
            </a:r>
          </a:p>
          <a:p>
            <a:pPr marL="296863" lvl="1" defTabSz="592138"/>
            <a:r>
              <a:rPr lang="fr-FR" sz="1300"/>
              <a:t>- organisationnelles</a:t>
            </a:r>
          </a:p>
          <a:p>
            <a:pPr marL="296863" lvl="1" defTabSz="592138"/>
            <a:r>
              <a:rPr lang="fr-FR" sz="1300"/>
              <a:t>- démographiques</a:t>
            </a:r>
          </a:p>
          <a:p>
            <a:pPr defTabSz="592138">
              <a:buFont typeface="Lucida Sans" pitchFamily="1" charset="0"/>
              <a:buNone/>
            </a:pPr>
            <a:endParaRPr lang="fr-FR" sz="500"/>
          </a:p>
          <a:p>
            <a:pPr defTabSz="592138">
              <a:buFont typeface="Times" pitchFamily="1" charset="0"/>
              <a:buNone/>
            </a:pPr>
            <a:r>
              <a:rPr lang="fr-FR" sz="1400" b="1"/>
              <a:t>&gt;</a:t>
            </a:r>
            <a:r>
              <a:rPr lang="fr-FR" sz="1300"/>
              <a:t> Déficit de communication</a:t>
            </a:r>
          </a:p>
          <a:p>
            <a:pPr defTabSz="592138">
              <a:buFont typeface="Times" pitchFamily="1" charset="0"/>
              <a:buNone/>
            </a:pPr>
            <a:endParaRPr lang="fr-FR" sz="500"/>
          </a:p>
          <a:p>
            <a:pPr defTabSz="592138">
              <a:buFont typeface="Times" pitchFamily="1" charset="0"/>
              <a:buNone/>
            </a:pPr>
            <a:r>
              <a:rPr lang="fr-FR" sz="1400" b="1"/>
              <a:t>&gt;</a:t>
            </a:r>
            <a:r>
              <a:rPr lang="fr-FR" sz="1300"/>
              <a:t> Risque d’affaiblissement </a:t>
            </a:r>
            <a:br>
              <a:rPr lang="fr-FR" sz="1300"/>
            </a:br>
            <a:r>
              <a:rPr lang="fr-FR" sz="1300"/>
              <a:t>du système hospitalier</a:t>
            </a:r>
          </a:p>
        </p:txBody>
      </p:sp>
      <p:sp>
        <p:nvSpPr>
          <p:cNvPr id="506887" name="Oval 1031"/>
          <p:cNvSpPr>
            <a:spLocks noChangeArrowheads="1"/>
          </p:cNvSpPr>
          <p:nvPr/>
        </p:nvSpPr>
        <p:spPr bwMode="auto">
          <a:xfrm>
            <a:off x="1643042" y="642918"/>
            <a:ext cx="130419" cy="522418"/>
          </a:xfrm>
          <a:prstGeom prst="ellipse">
            <a:avLst/>
          </a:prstGeom>
          <a:noFill/>
          <a:ln w="34925">
            <a:solidFill>
              <a:srgbClr val="FF0080"/>
            </a:solidFill>
            <a:round/>
            <a:headEnd/>
            <a:tailEnd/>
          </a:ln>
        </p:spPr>
        <p:txBody>
          <a:bodyPr lIns="0" tIns="46800" rIns="0" bIns="46800" anchor="ctr">
            <a:spAutoFit/>
          </a:bodyPr>
          <a:lstStyle/>
          <a:p>
            <a:endParaRPr lang="fr-FR"/>
          </a:p>
        </p:txBody>
      </p:sp>
      <p:sp>
        <p:nvSpPr>
          <p:cNvPr id="506888" name="Text Box 1032"/>
          <p:cNvSpPr txBox="1">
            <a:spLocks noChangeArrowheads="1"/>
          </p:cNvSpPr>
          <p:nvPr/>
        </p:nvSpPr>
        <p:spPr bwMode="auto">
          <a:xfrm>
            <a:off x="1839141" y="642918"/>
            <a:ext cx="1661289" cy="261394"/>
          </a:xfrm>
          <a:prstGeom prst="rect">
            <a:avLst/>
          </a:prstGeom>
          <a:noFill/>
          <a:ln w="9525">
            <a:noFill/>
            <a:miter lim="800000"/>
            <a:headEnd/>
            <a:tailEnd/>
          </a:ln>
        </p:spPr>
        <p:txBody>
          <a:bodyPr wrap="none" lIns="0" tIns="30373" rIns="0" bIns="30373">
            <a:spAutoFit/>
          </a:bodyPr>
          <a:lstStyle/>
          <a:p>
            <a:pPr defTabSz="592138"/>
            <a:r>
              <a:rPr lang="fr-FR" sz="1300" b="1" dirty="0"/>
              <a:t>Historique des réformes</a:t>
            </a:r>
          </a:p>
        </p:txBody>
      </p:sp>
      <p:sp>
        <p:nvSpPr>
          <p:cNvPr id="506889" name="Text Box 1033"/>
          <p:cNvSpPr txBox="1">
            <a:spLocks noChangeArrowheads="1"/>
          </p:cNvSpPr>
          <p:nvPr/>
        </p:nvSpPr>
        <p:spPr bwMode="auto">
          <a:xfrm>
            <a:off x="2928926" y="1000108"/>
            <a:ext cx="1441548" cy="461449"/>
          </a:xfrm>
          <a:prstGeom prst="rect">
            <a:avLst/>
          </a:prstGeom>
          <a:noFill/>
          <a:ln w="9525">
            <a:noFill/>
            <a:miter lim="800000"/>
            <a:headEnd/>
            <a:tailEnd/>
          </a:ln>
        </p:spPr>
        <p:txBody>
          <a:bodyPr wrap="none" lIns="0" tIns="30373" rIns="0" bIns="30373">
            <a:spAutoFit/>
          </a:bodyPr>
          <a:lstStyle/>
          <a:p>
            <a:pPr defTabSz="592138"/>
            <a:r>
              <a:rPr lang="fr-FR" sz="1300" b="1" dirty="0"/>
              <a:t>H</a:t>
            </a:r>
            <a:r>
              <a:rPr lang="fr-FR" altLang="ja-JP" sz="1300" b="1" dirty="0"/>
              <a:t>ôpital </a:t>
            </a:r>
            <a:r>
              <a:rPr lang="fr-FR" altLang="ja-JP" sz="1300" b="1" dirty="0" smtClean="0"/>
              <a:t>2007 et 2012</a:t>
            </a:r>
          </a:p>
          <a:p>
            <a:pPr defTabSz="592138"/>
            <a:r>
              <a:rPr lang="fr-FR" sz="1300" b="1" dirty="0" smtClean="0"/>
              <a:t>Loi H.P.S.T.</a:t>
            </a:r>
            <a:endParaRPr lang="fr-FR" sz="1300" b="1" dirty="0"/>
          </a:p>
        </p:txBody>
      </p:sp>
      <p:sp>
        <p:nvSpPr>
          <p:cNvPr id="506890" name="Oval 1034"/>
          <p:cNvSpPr>
            <a:spLocks noChangeArrowheads="1"/>
          </p:cNvSpPr>
          <p:nvPr/>
        </p:nvSpPr>
        <p:spPr bwMode="auto">
          <a:xfrm>
            <a:off x="4860682" y="1230313"/>
            <a:ext cx="1016977" cy="522418"/>
          </a:xfrm>
          <a:prstGeom prst="ellipse">
            <a:avLst/>
          </a:prstGeom>
          <a:solidFill>
            <a:schemeClr val="bg1"/>
          </a:solidFill>
          <a:ln w="34925">
            <a:solidFill>
              <a:srgbClr val="FF0080"/>
            </a:solidFill>
            <a:round/>
            <a:headEnd/>
            <a:tailEnd/>
          </a:ln>
        </p:spPr>
        <p:txBody>
          <a:bodyPr lIns="0" tIns="46800" rIns="0" bIns="46800" anchor="ctr">
            <a:spAutoFit/>
          </a:bodyPr>
          <a:lstStyle/>
          <a:p>
            <a:endParaRPr lang="fr-FR"/>
          </a:p>
        </p:txBody>
      </p:sp>
      <p:sp>
        <p:nvSpPr>
          <p:cNvPr id="506891" name="Oval 1035"/>
          <p:cNvSpPr>
            <a:spLocks noChangeArrowheads="1"/>
          </p:cNvSpPr>
          <p:nvPr/>
        </p:nvSpPr>
        <p:spPr bwMode="auto">
          <a:xfrm>
            <a:off x="2714612" y="1000108"/>
            <a:ext cx="128954" cy="522418"/>
          </a:xfrm>
          <a:prstGeom prst="ellipse">
            <a:avLst/>
          </a:prstGeom>
          <a:noFill/>
          <a:ln w="34925">
            <a:solidFill>
              <a:srgbClr val="FF0080"/>
            </a:solidFill>
            <a:round/>
            <a:headEnd/>
            <a:tailEnd/>
          </a:ln>
        </p:spPr>
        <p:txBody>
          <a:bodyPr lIns="0" tIns="46800" rIns="0" bIns="46800" anchor="ctr">
            <a:spAutoFit/>
          </a:bodyPr>
          <a:lstStyle/>
          <a:p>
            <a:endParaRPr lang="fr-FR"/>
          </a:p>
        </p:txBody>
      </p:sp>
      <p:grpSp>
        <p:nvGrpSpPr>
          <p:cNvPr id="2" name="Group 1036"/>
          <p:cNvGrpSpPr>
            <a:grpSpLocks/>
          </p:cNvGrpSpPr>
          <p:nvPr/>
        </p:nvGrpSpPr>
        <p:grpSpPr bwMode="auto">
          <a:xfrm>
            <a:off x="1455875" y="5786454"/>
            <a:ext cx="676954" cy="473648"/>
            <a:chOff x="2928" y="4896"/>
            <a:chExt cx="321" cy="467"/>
          </a:xfrm>
        </p:grpSpPr>
        <p:sp>
          <p:nvSpPr>
            <p:cNvPr id="506893" name="Oval 1037"/>
            <p:cNvSpPr>
              <a:spLocks noChangeArrowheads="1"/>
            </p:cNvSpPr>
            <p:nvPr/>
          </p:nvSpPr>
          <p:spPr bwMode="auto">
            <a:xfrm>
              <a:off x="2928" y="4896"/>
              <a:ext cx="177" cy="467"/>
            </a:xfrm>
            <a:prstGeom prst="ellipse">
              <a:avLst/>
            </a:prstGeom>
            <a:solidFill>
              <a:schemeClr val="bg1"/>
            </a:solidFill>
            <a:ln w="28575">
              <a:solidFill>
                <a:schemeClr val="tx1"/>
              </a:solidFill>
              <a:round/>
              <a:headEnd/>
              <a:tailEnd/>
            </a:ln>
            <a:effectLst/>
          </p:spPr>
          <p:txBody>
            <a:bodyPr wrap="none" lIns="59343" tIns="29673" rIns="59343" bIns="29673">
              <a:spAutoFit/>
            </a:bodyPr>
            <a:lstStyle/>
            <a:p>
              <a:endParaRPr lang="fr-FR"/>
            </a:p>
          </p:txBody>
        </p:sp>
        <p:sp>
          <p:nvSpPr>
            <p:cNvPr id="506894" name="Text Box 1038"/>
            <p:cNvSpPr txBox="1">
              <a:spLocks noChangeArrowheads="1"/>
            </p:cNvSpPr>
            <p:nvPr/>
          </p:nvSpPr>
          <p:spPr bwMode="auto">
            <a:xfrm>
              <a:off x="2949" y="4966"/>
              <a:ext cx="300" cy="256"/>
            </a:xfrm>
            <a:prstGeom prst="rect">
              <a:avLst/>
            </a:prstGeom>
            <a:noFill/>
            <a:ln w="9525">
              <a:noFill/>
              <a:miter lim="800000"/>
              <a:headEnd/>
              <a:tailEnd/>
            </a:ln>
            <a:effectLst/>
          </p:spPr>
          <p:txBody>
            <a:bodyPr wrap="none" lIns="59343" tIns="29673" rIns="59343" bIns="29673">
              <a:spAutoFit/>
            </a:bodyPr>
            <a:lstStyle/>
            <a:p>
              <a:pPr defTabSz="592138"/>
              <a:r>
                <a:rPr lang="fr-FR" sz="1300" dirty="0"/>
                <a:t>&gt;&gt;</a:t>
              </a:r>
            </a:p>
          </p:txBody>
        </p:sp>
      </p:grpSp>
      <p:sp>
        <p:nvSpPr>
          <p:cNvPr id="506895" name="Oval 1039"/>
          <p:cNvSpPr>
            <a:spLocks noChangeArrowheads="1"/>
          </p:cNvSpPr>
          <p:nvPr/>
        </p:nvSpPr>
        <p:spPr bwMode="auto">
          <a:xfrm>
            <a:off x="1143000" y="285728"/>
            <a:ext cx="128954" cy="522418"/>
          </a:xfrm>
          <a:prstGeom prst="ellipse">
            <a:avLst/>
          </a:prstGeom>
          <a:noFill/>
          <a:ln w="34925">
            <a:solidFill>
              <a:srgbClr val="FF0080"/>
            </a:solidFill>
            <a:round/>
            <a:headEnd/>
            <a:tailEnd/>
          </a:ln>
        </p:spPr>
        <p:txBody>
          <a:bodyPr lIns="0" tIns="46800" rIns="0" bIns="46800" anchor="ctr">
            <a:spAutoFit/>
          </a:bodyPr>
          <a:lstStyle/>
          <a:p>
            <a:endParaRPr lang="fr-FR"/>
          </a:p>
        </p:txBody>
      </p:sp>
      <p:pic>
        <p:nvPicPr>
          <p:cNvPr id="506896" name="Picture 1040"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5007220" y="1524001"/>
            <a:ext cx="707780" cy="430213"/>
          </a:xfrm>
          <a:prstGeom prst="rect">
            <a:avLst/>
          </a:prstGeom>
          <a:noFill/>
        </p:spPr>
      </p:pic>
      <p:sp>
        <p:nvSpPr>
          <p:cNvPr id="506897" name="Text Box 1041"/>
          <p:cNvSpPr txBox="1">
            <a:spLocks noChangeArrowheads="1"/>
          </p:cNvSpPr>
          <p:nvPr/>
        </p:nvSpPr>
        <p:spPr bwMode="auto">
          <a:xfrm>
            <a:off x="6215074" y="214290"/>
            <a:ext cx="2475772"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chorCtr="0">
            <a:noAutofit/>
          </a:bodyPr>
          <a:lstStyle/>
          <a:p>
            <a:pPr algn="ctr" defTabSz="592138">
              <a:lnSpc>
                <a:spcPct val="60000"/>
              </a:lnSpc>
              <a:spcBef>
                <a:spcPct val="50000"/>
              </a:spcBef>
            </a:pPr>
            <a:r>
              <a:rPr lang="fr-FR" sz="2800" b="1" dirty="0">
                <a:solidFill>
                  <a:schemeClr val="bg1"/>
                </a:solidFill>
              </a:rPr>
              <a:t>LE </a:t>
            </a:r>
            <a:r>
              <a:rPr lang="fr-FR" sz="2800" b="1" dirty="0" smtClean="0">
                <a:solidFill>
                  <a:schemeClr val="bg1"/>
                </a:solidFill>
              </a:rPr>
              <a:t>CONTEXTE</a:t>
            </a:r>
            <a:endParaRPr lang="fr-FR" sz="2800" b="1" dirty="0">
              <a:solidFill>
                <a:schemeClr val="bg1"/>
              </a:solidFill>
            </a:endParaRPr>
          </a:p>
        </p:txBody>
      </p:sp>
      <p:sp>
        <p:nvSpPr>
          <p:cNvPr id="506898" name="Text Box 1042"/>
          <p:cNvSpPr txBox="1">
            <a:spLocks noChangeArrowheads="1"/>
          </p:cNvSpPr>
          <p:nvPr/>
        </p:nvSpPr>
        <p:spPr bwMode="auto">
          <a:xfrm>
            <a:off x="1758461" y="5878514"/>
            <a:ext cx="6314343" cy="268287"/>
          </a:xfrm>
          <a:prstGeom prst="rect">
            <a:avLst/>
          </a:prstGeom>
          <a:noFill/>
          <a:ln w="9525">
            <a:noFill/>
            <a:miter lim="800000"/>
            <a:headEnd/>
            <a:tailEnd/>
          </a:ln>
          <a:effectLst/>
        </p:spPr>
        <p:txBody>
          <a:bodyPr lIns="68394" tIns="34197" rIns="68394" bIns="34197">
            <a:spAutoFit/>
          </a:bodyPr>
          <a:lstStyle/>
          <a:p>
            <a:pPr defTabSz="684213">
              <a:spcBef>
                <a:spcPct val="50000"/>
              </a:spcBef>
            </a:pPr>
            <a:r>
              <a:rPr lang="fr-FR" sz="1300" b="1"/>
              <a:t> Enjeu : maintien et développement du service de santé français</a:t>
            </a:r>
          </a:p>
        </p:txBody>
      </p:sp>
      <p:sp>
        <p:nvSpPr>
          <p:cNvPr id="506901" name="Oval 1045"/>
          <p:cNvSpPr>
            <a:spLocks noChangeArrowheads="1"/>
          </p:cNvSpPr>
          <p:nvPr/>
        </p:nvSpPr>
        <p:spPr bwMode="auto">
          <a:xfrm>
            <a:off x="5155222" y="2876550"/>
            <a:ext cx="274033" cy="473780"/>
          </a:xfrm>
          <a:prstGeom prst="ellipse">
            <a:avLst/>
          </a:prstGeom>
          <a:solidFill>
            <a:schemeClr val="bg1"/>
          </a:solidFill>
          <a:ln w="28575">
            <a:solidFill>
              <a:schemeClr val="tx1"/>
            </a:solidFill>
            <a:round/>
            <a:headEnd/>
            <a:tailEnd/>
          </a:ln>
          <a:effectLst/>
        </p:spPr>
        <p:txBody>
          <a:bodyPr wrap="square" lIns="59343" tIns="29673" rIns="59343" bIns="29673">
            <a:spAutoFit/>
          </a:bodyPr>
          <a:lstStyle/>
          <a:p>
            <a:endParaRPr lang="fr-FR"/>
          </a:p>
        </p:txBody>
      </p:sp>
      <p:sp>
        <p:nvSpPr>
          <p:cNvPr id="506902" name="Text Box 1046"/>
          <p:cNvSpPr txBox="1">
            <a:spLocks noChangeArrowheads="1"/>
          </p:cNvSpPr>
          <p:nvPr/>
        </p:nvSpPr>
        <p:spPr bwMode="auto">
          <a:xfrm>
            <a:off x="5155522" y="2713991"/>
            <a:ext cx="273734" cy="429257"/>
          </a:xfrm>
          <a:prstGeom prst="rect">
            <a:avLst/>
          </a:prstGeom>
          <a:noFill/>
          <a:ln w="9525">
            <a:noFill/>
            <a:miter lim="800000"/>
            <a:headEnd/>
            <a:tailEnd/>
          </a:ln>
          <a:effectLst/>
        </p:spPr>
        <p:txBody>
          <a:bodyPr wrap="none" lIns="59343" tIns="29673" rIns="59343" bIns="29673">
            <a:spAutoFit/>
          </a:bodyPr>
          <a:lstStyle/>
          <a:p>
            <a:pPr algn="ctr" defTabSz="592138"/>
            <a:r>
              <a:rPr lang="fr-FR" sz="2400" b="1"/>
              <a:t>_</a:t>
            </a:r>
          </a:p>
        </p:txBody>
      </p:sp>
      <p:sp>
        <p:nvSpPr>
          <p:cNvPr id="506908" name="Oval 1052"/>
          <p:cNvSpPr>
            <a:spLocks noChangeArrowheads="1"/>
          </p:cNvSpPr>
          <p:nvPr/>
        </p:nvSpPr>
        <p:spPr bwMode="auto">
          <a:xfrm>
            <a:off x="1285852" y="2895600"/>
            <a:ext cx="359872" cy="473780"/>
          </a:xfrm>
          <a:prstGeom prst="ellipse">
            <a:avLst/>
          </a:prstGeom>
          <a:solidFill>
            <a:schemeClr val="bg1"/>
          </a:solidFill>
          <a:ln w="28575">
            <a:solidFill>
              <a:schemeClr val="tx1"/>
            </a:solidFill>
            <a:round/>
            <a:headEnd/>
            <a:tailEnd/>
          </a:ln>
          <a:effectLst/>
        </p:spPr>
        <p:txBody>
          <a:bodyPr wrap="square" lIns="59343" tIns="29673" rIns="59343" bIns="29673">
            <a:spAutoFit/>
          </a:bodyPr>
          <a:lstStyle/>
          <a:p>
            <a:endParaRPr lang="fr-FR"/>
          </a:p>
        </p:txBody>
      </p:sp>
      <p:sp>
        <p:nvSpPr>
          <p:cNvPr id="506909" name="Text Box 1053"/>
          <p:cNvSpPr txBox="1">
            <a:spLocks noChangeArrowheads="1"/>
          </p:cNvSpPr>
          <p:nvPr/>
        </p:nvSpPr>
        <p:spPr bwMode="auto">
          <a:xfrm>
            <a:off x="1214414" y="2928934"/>
            <a:ext cx="500066" cy="398480"/>
          </a:xfrm>
          <a:prstGeom prst="rect">
            <a:avLst/>
          </a:prstGeom>
          <a:noFill/>
          <a:ln w="9525">
            <a:noFill/>
            <a:miter lim="800000"/>
            <a:headEnd/>
            <a:tailEnd/>
          </a:ln>
          <a:effectLst/>
        </p:spPr>
        <p:txBody>
          <a:bodyPr wrap="square" lIns="59343" tIns="29673" rIns="59343" bIns="29673">
            <a:spAutoFit/>
          </a:bodyPr>
          <a:lstStyle/>
          <a:p>
            <a:pPr algn="ctr" defTabSz="592138"/>
            <a:r>
              <a:rPr lang="fr-FR" sz="2200" b="1" dirty="0"/>
              <a:t>+</a:t>
            </a:r>
            <a:endParaRPr lang="fr-FR" sz="1900" dirty="0"/>
          </a:p>
        </p:txBody>
      </p:sp>
      <p:sp>
        <p:nvSpPr>
          <p:cNvPr id="24" name="Espace réservé du numéro de diapositive 23"/>
          <p:cNvSpPr>
            <a:spLocks noGrp="1"/>
          </p:cNvSpPr>
          <p:nvPr>
            <p:ph type="sldNum" sz="quarter" idx="11"/>
          </p:nvPr>
        </p:nvSpPr>
        <p:spPr/>
        <p:txBody>
          <a:bodyPr/>
          <a:lstStyle/>
          <a:p>
            <a:fld id="{B274C4DA-A077-419E-B753-B3B18AD93640}" type="slidenum">
              <a:rPr lang="fr-FR" smtClean="0"/>
              <a:pPr/>
              <a:t>4</a:t>
            </a:fld>
            <a:endParaRPr lang="fr-F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pic>
        <p:nvPicPr>
          <p:cNvPr id="9" name="Picture 20" descr="Travaux Serveur:REDACTEURS STUDIO:CORPUS:MEAH:CONCEPTION:Accompagnement Réformes:Files:SUPPORTS:VADE MECUM:illustration pour vdmc:final2.jpg"/>
          <p:cNvPicPr>
            <a:picLocks noChangeAspect="1" noChangeArrowheads="1"/>
          </p:cNvPicPr>
          <p:nvPr/>
        </p:nvPicPr>
        <p:blipFill>
          <a:blip r:embed="rId3" r:link="rId4"/>
          <a:srcRect/>
          <a:stretch>
            <a:fillRect/>
          </a:stretch>
        </p:blipFill>
        <p:spPr bwMode="auto">
          <a:xfrm>
            <a:off x="617768" y="1071546"/>
            <a:ext cx="3463696" cy="1728804"/>
          </a:xfrm>
          <a:prstGeom prst="rect">
            <a:avLst/>
          </a:prstGeom>
          <a:noFill/>
        </p:spPr>
      </p:pic>
      <p:sp>
        <p:nvSpPr>
          <p:cNvPr id="10" name="AutoShape 17"/>
          <p:cNvSpPr>
            <a:spLocks noChangeArrowheads="1"/>
          </p:cNvSpPr>
          <p:nvPr/>
        </p:nvSpPr>
        <p:spPr bwMode="auto">
          <a:xfrm>
            <a:off x="428596" y="3000372"/>
            <a:ext cx="8072494" cy="3571900"/>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7" name="Espace réservé du numéro de diapositive 6"/>
          <p:cNvSpPr>
            <a:spLocks noGrp="1"/>
          </p:cNvSpPr>
          <p:nvPr>
            <p:ph type="sldNum" sz="quarter" idx="11"/>
          </p:nvPr>
        </p:nvSpPr>
        <p:spPr/>
        <p:txBody>
          <a:bodyPr/>
          <a:lstStyle/>
          <a:p>
            <a:fld id="{B274C4DA-A077-419E-B753-B3B18AD93640}" type="slidenum">
              <a:rPr lang="fr-FR" smtClean="0"/>
              <a:pPr/>
              <a:t>40</a:t>
            </a:fld>
            <a:endParaRPr lang="fr-FR"/>
          </a:p>
        </p:txBody>
      </p:sp>
      <p:graphicFrame>
        <p:nvGraphicFramePr>
          <p:cNvPr id="11" name="Tableau 10"/>
          <p:cNvGraphicFramePr>
            <a:graphicFrameLocks noGrp="1"/>
          </p:cNvGraphicFramePr>
          <p:nvPr/>
        </p:nvGraphicFramePr>
        <p:xfrm>
          <a:off x="785786" y="3143248"/>
          <a:ext cx="7286676" cy="2071702"/>
        </p:xfrm>
        <a:graphic>
          <a:graphicData uri="http://schemas.openxmlformats.org/drawingml/2006/table">
            <a:tbl>
              <a:tblPr/>
              <a:tblGrid>
                <a:gridCol w="564708"/>
                <a:gridCol w="939706"/>
                <a:gridCol w="1058825"/>
                <a:gridCol w="962572"/>
                <a:gridCol w="1488676"/>
                <a:gridCol w="1175270"/>
                <a:gridCol w="1096919"/>
              </a:tblGrid>
              <a:tr h="500066">
                <a:tc>
                  <a:txBody>
                    <a:bodyPr/>
                    <a:lstStyle/>
                    <a:p>
                      <a:pPr algn="ctr" fontAlgn="ctr"/>
                      <a:r>
                        <a:rPr lang="fr-FR" sz="1400" b="0" i="0" u="none" strike="noStrike" dirty="0">
                          <a:solidFill>
                            <a:srgbClr val="000000"/>
                          </a:solidFill>
                          <a:latin typeface="Calibri"/>
                        </a:rPr>
                        <a:t>Année</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400" b="0" i="0" u="none" strike="noStrike" dirty="0">
                          <a:solidFill>
                            <a:srgbClr val="000000"/>
                          </a:solidFill>
                          <a:latin typeface="Calibri"/>
                        </a:rPr>
                        <a:t>Public/Privé</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600" b="1" i="0" u="none" strike="noStrike" dirty="0">
                          <a:solidFill>
                            <a:srgbClr val="000000"/>
                          </a:solidFill>
                          <a:latin typeface="Calibri"/>
                        </a:rPr>
                        <a:t>Bornes basses</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600" b="1" i="0" u="none" strike="noStrike" dirty="0">
                          <a:solidFill>
                            <a:srgbClr val="000000"/>
                          </a:solidFill>
                          <a:latin typeface="Calibri"/>
                        </a:rPr>
                        <a:t>Bornes hautes</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600" b="1" i="0" u="none" strike="noStrike" dirty="0">
                          <a:solidFill>
                            <a:srgbClr val="000000"/>
                          </a:solidFill>
                          <a:latin typeface="Calibri"/>
                        </a:rPr>
                        <a:t>Tarif</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600" b="1" i="0" u="none" strike="noStrike" dirty="0">
                          <a:solidFill>
                            <a:srgbClr val="000000"/>
                          </a:solidFill>
                          <a:latin typeface="Calibri"/>
                        </a:rPr>
                        <a:t>Forfait EXB</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600" b="1" i="0" u="none" strike="noStrike" dirty="0">
                          <a:solidFill>
                            <a:srgbClr val="000000"/>
                          </a:solidFill>
                          <a:latin typeface="Calibri"/>
                        </a:rPr>
                        <a:t>Tarif EXH</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357190">
                <a:tc>
                  <a:txBody>
                    <a:bodyPr/>
                    <a:lstStyle/>
                    <a:p>
                      <a:pPr algn="ctr" fontAlgn="ctr"/>
                      <a:r>
                        <a:rPr lang="fr-FR" sz="1800" b="0" i="0" u="none" strike="noStrike" dirty="0">
                          <a:solidFill>
                            <a:srgbClr val="000000"/>
                          </a:solidFill>
                          <a:latin typeface="Calibri"/>
                        </a:rPr>
                        <a:t>2009</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a:solidFill>
                            <a:srgbClr val="000000"/>
                          </a:solidFill>
                          <a:latin typeface="Calibri"/>
                        </a:rPr>
                        <a:t>Public</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a:solidFill>
                            <a:srgbClr val="000000"/>
                          </a:solidFill>
                          <a:latin typeface="Calibri"/>
                        </a:rPr>
                        <a:t> </a:t>
                      </a:r>
                      <a:r>
                        <a:rPr lang="fr-FR" sz="1800" b="0" i="0" u="none" strike="noStrike" dirty="0" smtClean="0">
                          <a:solidFill>
                            <a:srgbClr val="000000"/>
                          </a:solidFill>
                          <a:latin typeface="Calibri"/>
                        </a:rPr>
                        <a:t>4   </a:t>
                      </a:r>
                      <a:endParaRPr lang="fr-FR" sz="1800" b="0" i="0" u="none" strike="noStrike" dirty="0">
                        <a:solidFill>
                          <a:srgbClr val="000000"/>
                        </a:solidFill>
                        <a:latin typeface="Calibri"/>
                      </a:endParaRP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smtClean="0">
                          <a:solidFill>
                            <a:srgbClr val="000000"/>
                          </a:solidFill>
                          <a:latin typeface="Calibri"/>
                        </a:rPr>
                        <a:t>22   </a:t>
                      </a:r>
                      <a:endParaRPr lang="fr-FR" sz="1800" b="0" i="0" u="none" strike="noStrike" dirty="0">
                        <a:solidFill>
                          <a:srgbClr val="000000"/>
                        </a:solidFill>
                        <a:latin typeface="Calibri"/>
                      </a:endParaRP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a:solidFill>
                            <a:srgbClr val="000000"/>
                          </a:solidFill>
                          <a:latin typeface="Calibri"/>
                        </a:rPr>
                        <a:t>      3 362,38   </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a:solidFill>
                            <a:srgbClr val="000000"/>
                          </a:solidFill>
                          <a:latin typeface="Calibri"/>
                        </a:rPr>
                        <a:t>2649,56</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smtClean="0">
                          <a:solidFill>
                            <a:srgbClr val="000000"/>
                          </a:solidFill>
                          <a:latin typeface="Calibri"/>
                        </a:rPr>
                        <a:t>135,26   </a:t>
                      </a:r>
                      <a:endParaRPr lang="fr-FR" sz="18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428628">
                <a:tc>
                  <a:txBody>
                    <a:bodyPr/>
                    <a:lstStyle/>
                    <a:p>
                      <a:pPr algn="ctr" fontAlgn="ctr"/>
                      <a:r>
                        <a:rPr lang="fr-FR" sz="1800" b="0" i="0" u="none" strike="noStrike">
                          <a:solidFill>
                            <a:srgbClr val="000000"/>
                          </a:solidFill>
                          <a:latin typeface="Calibri"/>
                        </a:rPr>
                        <a:t>2009</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a:solidFill>
                            <a:srgbClr val="000000"/>
                          </a:solidFill>
                          <a:latin typeface="Calibri"/>
                        </a:rPr>
                        <a:t>Privé</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smtClean="0">
                          <a:solidFill>
                            <a:srgbClr val="000000"/>
                          </a:solidFill>
                          <a:latin typeface="Calibri"/>
                        </a:rPr>
                        <a:t>4   </a:t>
                      </a:r>
                      <a:endParaRPr lang="fr-FR" sz="1800" b="0" i="0" u="none" strike="noStrike" dirty="0">
                        <a:solidFill>
                          <a:srgbClr val="000000"/>
                        </a:solidFill>
                        <a:latin typeface="Calibri"/>
                      </a:endParaRP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smtClean="0">
                          <a:solidFill>
                            <a:srgbClr val="000000"/>
                          </a:solidFill>
                          <a:latin typeface="Calibri"/>
                        </a:rPr>
                        <a:t>37   </a:t>
                      </a:r>
                      <a:endParaRPr lang="fr-FR" sz="1800" b="0" i="0" u="none" strike="noStrike" dirty="0">
                        <a:solidFill>
                          <a:srgbClr val="000000"/>
                        </a:solidFill>
                        <a:latin typeface="Calibri"/>
                      </a:endParaRP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a:solidFill>
                            <a:srgbClr val="000000"/>
                          </a:solidFill>
                          <a:latin typeface="Calibri"/>
                        </a:rPr>
                        <a:t>      1 477,56   </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a:solidFill>
                            <a:srgbClr val="000000"/>
                          </a:solidFill>
                          <a:latin typeface="Calibri"/>
                        </a:rPr>
                        <a:t>1283,61</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smtClean="0">
                          <a:solidFill>
                            <a:srgbClr val="000000"/>
                          </a:solidFill>
                          <a:latin typeface="Calibri"/>
                        </a:rPr>
                        <a:t>145,47   </a:t>
                      </a:r>
                      <a:endParaRPr lang="fr-FR" sz="18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357190">
                <a:tc>
                  <a:txBody>
                    <a:bodyPr/>
                    <a:lstStyle/>
                    <a:p>
                      <a:pPr algn="ctr" fontAlgn="ctr"/>
                      <a:r>
                        <a:rPr lang="fr-FR" sz="1800" b="0" i="0" u="none" strike="noStrike">
                          <a:solidFill>
                            <a:srgbClr val="000000"/>
                          </a:solidFill>
                          <a:latin typeface="Calibri"/>
                        </a:rPr>
                        <a:t>2010</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a:solidFill>
                            <a:srgbClr val="000000"/>
                          </a:solidFill>
                          <a:latin typeface="Calibri"/>
                        </a:rPr>
                        <a:t>Public</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smtClean="0">
                          <a:solidFill>
                            <a:srgbClr val="000000"/>
                          </a:solidFill>
                          <a:latin typeface="Calibri"/>
                        </a:rPr>
                        <a:t>3   </a:t>
                      </a:r>
                      <a:endParaRPr lang="fr-FR" sz="1800" b="0" i="0" u="none" strike="noStrike" dirty="0">
                        <a:solidFill>
                          <a:srgbClr val="000000"/>
                        </a:solidFill>
                        <a:latin typeface="Calibri"/>
                      </a:endParaRP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smtClean="0">
                          <a:solidFill>
                            <a:srgbClr val="000000"/>
                          </a:solidFill>
                          <a:latin typeface="Calibri"/>
                        </a:rPr>
                        <a:t>20   </a:t>
                      </a:r>
                      <a:endParaRPr lang="fr-FR" sz="1800" b="0" i="0" u="none" strike="noStrike" dirty="0">
                        <a:solidFill>
                          <a:srgbClr val="000000"/>
                        </a:solidFill>
                        <a:latin typeface="Calibri"/>
                      </a:endParaRP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a:solidFill>
                            <a:srgbClr val="000000"/>
                          </a:solidFill>
                          <a:latin typeface="Calibri"/>
                        </a:rPr>
                        <a:t>      3 148,62   </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a:solidFill>
                            <a:srgbClr val="000000"/>
                          </a:solidFill>
                          <a:latin typeface="Calibri"/>
                        </a:rPr>
                        <a:t>822,01</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a:solidFill>
                            <a:srgbClr val="000000"/>
                          </a:solidFill>
                          <a:latin typeface="Calibri"/>
                        </a:rPr>
                        <a:t> </a:t>
                      </a:r>
                      <a:r>
                        <a:rPr lang="fr-FR" sz="1800" b="0" i="0" u="none" strike="noStrike" dirty="0" smtClean="0">
                          <a:solidFill>
                            <a:srgbClr val="000000"/>
                          </a:solidFill>
                          <a:latin typeface="Calibri"/>
                        </a:rPr>
                        <a:t>129,73   </a:t>
                      </a:r>
                      <a:endParaRPr lang="fr-FR" sz="18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428628">
                <a:tc>
                  <a:txBody>
                    <a:bodyPr/>
                    <a:lstStyle/>
                    <a:p>
                      <a:pPr algn="ctr" fontAlgn="ctr"/>
                      <a:r>
                        <a:rPr lang="fr-FR" sz="1800" b="0" i="0" u="none" strike="noStrike">
                          <a:solidFill>
                            <a:srgbClr val="000000"/>
                          </a:solidFill>
                          <a:latin typeface="Calibri"/>
                        </a:rPr>
                        <a:t>2010</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a:solidFill>
                            <a:srgbClr val="000000"/>
                          </a:solidFill>
                          <a:latin typeface="Calibri"/>
                        </a:rPr>
                        <a:t>Privé</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a:solidFill>
                            <a:srgbClr val="000000"/>
                          </a:solidFill>
                          <a:latin typeface="Calibri"/>
                        </a:rPr>
                        <a:t> </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smtClean="0">
                          <a:solidFill>
                            <a:srgbClr val="000000"/>
                          </a:solidFill>
                          <a:latin typeface="Calibri"/>
                        </a:rPr>
                        <a:t>19   </a:t>
                      </a:r>
                      <a:endParaRPr lang="fr-FR" sz="1800" b="0" i="0" u="none" strike="noStrike" dirty="0">
                        <a:solidFill>
                          <a:srgbClr val="000000"/>
                        </a:solidFill>
                        <a:latin typeface="Calibri"/>
                      </a:endParaRP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a:solidFill>
                            <a:srgbClr val="000000"/>
                          </a:solidFill>
                          <a:latin typeface="Calibri"/>
                        </a:rPr>
                        <a:t>      1 507,24   </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a:solidFill>
                            <a:srgbClr val="000000"/>
                          </a:solidFill>
                          <a:latin typeface="Calibri"/>
                        </a:rPr>
                        <a:t> </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800" b="0" i="0" u="none" strike="noStrike" dirty="0">
                          <a:solidFill>
                            <a:srgbClr val="000000"/>
                          </a:solidFill>
                          <a:latin typeface="Calibri"/>
                        </a:rPr>
                        <a:t>  </a:t>
                      </a:r>
                      <a:r>
                        <a:rPr lang="fr-FR" sz="1800" b="0" i="0" u="none" strike="noStrike" dirty="0" smtClean="0">
                          <a:solidFill>
                            <a:srgbClr val="000000"/>
                          </a:solidFill>
                          <a:latin typeface="Calibri"/>
                        </a:rPr>
                        <a:t>75,96   </a:t>
                      </a:r>
                      <a:endParaRPr lang="fr-FR" sz="18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bl>
          </a:graphicData>
        </a:graphic>
      </p:graphicFrame>
      <p:graphicFrame>
        <p:nvGraphicFramePr>
          <p:cNvPr id="12" name="Tableau 11"/>
          <p:cNvGraphicFramePr>
            <a:graphicFrameLocks noGrp="1"/>
          </p:cNvGraphicFramePr>
          <p:nvPr/>
        </p:nvGraphicFramePr>
        <p:xfrm>
          <a:off x="4214809" y="1428736"/>
          <a:ext cx="4714909" cy="1030881"/>
        </p:xfrm>
        <a:graphic>
          <a:graphicData uri="http://schemas.openxmlformats.org/drawingml/2006/table">
            <a:tbl>
              <a:tblPr/>
              <a:tblGrid>
                <a:gridCol w="633347"/>
                <a:gridCol w="985204"/>
                <a:gridCol w="3096358"/>
              </a:tblGrid>
              <a:tr h="537745">
                <a:tc>
                  <a:txBody>
                    <a:bodyPr/>
                    <a:lstStyle/>
                    <a:p>
                      <a:pPr algn="ctr" fontAlgn="ctr"/>
                      <a:r>
                        <a:rPr lang="fr-FR" sz="1600" b="1" i="0" u="none" strike="noStrike" dirty="0">
                          <a:solidFill>
                            <a:srgbClr val="000000"/>
                          </a:solidFill>
                          <a:latin typeface="Calibri"/>
                        </a:rPr>
                        <a:t>G.H.S.</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600" b="1" i="0" u="none" strike="noStrike" dirty="0">
                          <a:solidFill>
                            <a:srgbClr val="000000"/>
                          </a:solidFill>
                          <a:latin typeface="Calibri"/>
                        </a:rPr>
                        <a:t>G.H.M.</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600" b="1" i="0" u="none" strike="noStrike" dirty="0">
                          <a:solidFill>
                            <a:srgbClr val="000000"/>
                          </a:solidFill>
                          <a:latin typeface="Calibri"/>
                        </a:rPr>
                        <a:t>Libellé du G.H.M.</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268873">
                <a:tc>
                  <a:txBody>
                    <a:bodyPr/>
                    <a:lstStyle/>
                    <a:p>
                      <a:pPr algn="ctr" fontAlgn="ctr"/>
                      <a:r>
                        <a:rPr lang="fr-FR" sz="1600" b="0" i="0" u="none" strike="noStrike">
                          <a:solidFill>
                            <a:srgbClr val="000000"/>
                          </a:solidFill>
                          <a:latin typeface="Calibri"/>
                        </a:rPr>
                        <a:t>314</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fr-FR" sz="1600" b="0" i="0" u="none" strike="noStrike">
                          <a:solidFill>
                            <a:srgbClr val="000000"/>
                          </a:solidFill>
                          <a:latin typeface="Calibri"/>
                        </a:rPr>
                        <a:t>01M301</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ctr"/>
                      <a:r>
                        <a:rPr lang="fr-FR" sz="1600" b="0" i="0" u="none" strike="noStrike" dirty="0">
                          <a:solidFill>
                            <a:srgbClr val="000000"/>
                          </a:solidFill>
                          <a:latin typeface="Calibri"/>
                        </a:rPr>
                        <a:t>Accidents vasculaires intracérébraux non transitoires, niveau 1</a:t>
                      </a:r>
                    </a:p>
                  </a:txBody>
                  <a:tcPr marL="5456" marR="5456" marT="5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bl>
          </a:graphicData>
        </a:graphic>
      </p:graphicFrame>
      <p:graphicFrame>
        <p:nvGraphicFramePr>
          <p:cNvPr id="13" name="Tableau 12"/>
          <p:cNvGraphicFramePr>
            <a:graphicFrameLocks noGrp="1"/>
          </p:cNvGraphicFramePr>
          <p:nvPr/>
        </p:nvGraphicFramePr>
        <p:xfrm>
          <a:off x="1643042" y="5429264"/>
          <a:ext cx="5000659" cy="738190"/>
        </p:xfrm>
        <a:graphic>
          <a:graphicData uri="http://schemas.openxmlformats.org/drawingml/2006/table">
            <a:tbl>
              <a:tblPr/>
              <a:tblGrid>
                <a:gridCol w="2460641"/>
                <a:gridCol w="1270009"/>
                <a:gridCol w="1270009"/>
              </a:tblGrid>
              <a:tr h="369095">
                <a:tc>
                  <a:txBody>
                    <a:bodyPr/>
                    <a:lstStyle/>
                    <a:p>
                      <a:pPr algn="l" fontAlgn="ctr"/>
                      <a:r>
                        <a:rPr lang="fr-FR" sz="1800" b="0" i="0" u="none" strike="noStrike" dirty="0">
                          <a:solidFill>
                            <a:srgbClr val="000000"/>
                          </a:solidFill>
                          <a:latin typeface="Calibri"/>
                        </a:rPr>
                        <a:t>Variation du tarif public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800" b="0" i="0" u="none" strike="noStrike" dirty="0">
                          <a:solidFill>
                            <a:srgbClr val="000000"/>
                          </a:solidFill>
                          <a:latin typeface="Calibri"/>
                        </a:rPr>
                        <a:t>-6,36%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800" b="0" i="0" u="none" strike="noStrike" dirty="0">
                          <a:solidFill>
                            <a:srgbClr val="000000"/>
                          </a:solidFill>
                          <a:latin typeface="Calibri"/>
                        </a:rPr>
                        <a:t>- </a:t>
                      </a:r>
                      <a:r>
                        <a:rPr lang="fr-FR" sz="1800" b="0" i="0" u="none" strike="noStrike" dirty="0" smtClean="0">
                          <a:solidFill>
                            <a:srgbClr val="000000"/>
                          </a:solidFill>
                          <a:latin typeface="Calibri"/>
                        </a:rPr>
                        <a:t>213,76   </a:t>
                      </a:r>
                      <a:endParaRPr lang="fr-FR"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9095">
                <a:tc>
                  <a:txBody>
                    <a:bodyPr/>
                    <a:lstStyle/>
                    <a:p>
                      <a:pPr algn="l" fontAlgn="ctr"/>
                      <a:r>
                        <a:rPr lang="fr-FR" sz="1800" b="0" i="0" u="none" strike="noStrike">
                          <a:solidFill>
                            <a:srgbClr val="000000"/>
                          </a:solidFill>
                          <a:latin typeface="Calibri"/>
                        </a:rPr>
                        <a:t>Variation du tarif privé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800" b="0" i="0" u="none" strike="noStrike" dirty="0">
                          <a:solidFill>
                            <a:srgbClr val="000000"/>
                          </a:solidFill>
                          <a:latin typeface="Calibri"/>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800" b="0" i="0" u="none" strike="noStrike" dirty="0">
                          <a:solidFill>
                            <a:srgbClr val="000000"/>
                          </a:solidFill>
                          <a:latin typeface="Calibri"/>
                        </a:rPr>
                        <a:t>           29,68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pic>
        <p:nvPicPr>
          <p:cNvPr id="9" name="Picture 20" descr="Travaux Serveur:REDACTEURS STUDIO:CORPUS:MEAH:CONCEPTION:Accompagnement Réformes:Files:SUPPORTS:VADE MECUM:illustration pour vdmc:final2.jpg"/>
          <p:cNvPicPr>
            <a:picLocks noChangeAspect="1" noChangeArrowheads="1"/>
          </p:cNvPicPr>
          <p:nvPr/>
        </p:nvPicPr>
        <p:blipFill>
          <a:blip r:embed="rId3" r:link="rId4"/>
          <a:srcRect/>
          <a:stretch>
            <a:fillRect/>
          </a:stretch>
        </p:blipFill>
        <p:spPr bwMode="auto">
          <a:xfrm>
            <a:off x="617768" y="1071546"/>
            <a:ext cx="3463696" cy="1728804"/>
          </a:xfrm>
          <a:prstGeom prst="rect">
            <a:avLst/>
          </a:prstGeom>
          <a:noFill/>
        </p:spPr>
      </p:pic>
      <p:sp>
        <p:nvSpPr>
          <p:cNvPr id="10" name="AutoShape 17"/>
          <p:cNvSpPr>
            <a:spLocks noChangeArrowheads="1"/>
          </p:cNvSpPr>
          <p:nvPr/>
        </p:nvSpPr>
        <p:spPr bwMode="auto">
          <a:xfrm>
            <a:off x="428596" y="3000372"/>
            <a:ext cx="8072494" cy="3571900"/>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7" name="Espace réservé du numéro de diapositive 6"/>
          <p:cNvSpPr>
            <a:spLocks noGrp="1"/>
          </p:cNvSpPr>
          <p:nvPr>
            <p:ph type="sldNum" sz="quarter" idx="11"/>
          </p:nvPr>
        </p:nvSpPr>
        <p:spPr/>
        <p:txBody>
          <a:bodyPr/>
          <a:lstStyle/>
          <a:p>
            <a:fld id="{B274C4DA-A077-419E-B753-B3B18AD93640}" type="slidenum">
              <a:rPr lang="fr-FR" smtClean="0"/>
              <a:pPr/>
              <a:t>41</a:t>
            </a:fld>
            <a:endParaRPr lang="fr-FR"/>
          </a:p>
        </p:txBody>
      </p:sp>
      <p:graphicFrame>
        <p:nvGraphicFramePr>
          <p:cNvPr id="8" name="Tableau 7"/>
          <p:cNvGraphicFramePr>
            <a:graphicFrameLocks noGrp="1"/>
          </p:cNvGraphicFramePr>
          <p:nvPr/>
        </p:nvGraphicFramePr>
        <p:xfrm>
          <a:off x="928662" y="3286124"/>
          <a:ext cx="6715173" cy="1816219"/>
        </p:xfrm>
        <a:graphic>
          <a:graphicData uri="http://schemas.openxmlformats.org/drawingml/2006/table">
            <a:tbl>
              <a:tblPr/>
              <a:tblGrid>
                <a:gridCol w="477788"/>
                <a:gridCol w="795069"/>
                <a:gridCol w="895855"/>
                <a:gridCol w="895855"/>
                <a:gridCol w="929448"/>
                <a:gridCol w="929448"/>
                <a:gridCol w="895855"/>
                <a:gridCol w="895855"/>
              </a:tblGrid>
              <a:tr h="518919">
                <a:tc>
                  <a:txBody>
                    <a:bodyPr/>
                    <a:lstStyle/>
                    <a:p>
                      <a:pPr algn="ctr" fontAlgn="ctr"/>
                      <a:r>
                        <a:rPr lang="fr-FR" sz="1200" b="0" i="0" u="none" strike="noStrike" dirty="0">
                          <a:solidFill>
                            <a:srgbClr val="000000"/>
                          </a:solidFill>
                          <a:latin typeface="Calibri"/>
                        </a:rPr>
                        <a:t>Année</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200" b="0" i="0" u="none" strike="noStrike" dirty="0">
                          <a:solidFill>
                            <a:srgbClr val="000000"/>
                          </a:solidFill>
                          <a:latin typeface="Calibri"/>
                        </a:rPr>
                        <a:t>Public/Privé</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400" b="1" i="0" u="none" strike="noStrike" dirty="0">
                          <a:solidFill>
                            <a:srgbClr val="000000"/>
                          </a:solidFill>
                          <a:latin typeface="Calibri"/>
                        </a:rPr>
                        <a:t>Bornes basses</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400" b="1" i="0" u="none" strike="noStrike">
                          <a:solidFill>
                            <a:srgbClr val="000000"/>
                          </a:solidFill>
                          <a:latin typeface="Calibri"/>
                        </a:rPr>
                        <a:t>Bornes hautes</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400" b="1" i="0" u="none" strike="noStrike">
                          <a:solidFill>
                            <a:srgbClr val="000000"/>
                          </a:solidFill>
                          <a:latin typeface="Calibri"/>
                        </a:rPr>
                        <a:t>Tarif</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400" b="1" i="0" u="none" strike="noStrike">
                          <a:solidFill>
                            <a:srgbClr val="000000"/>
                          </a:solidFill>
                          <a:latin typeface="Calibri"/>
                        </a:rPr>
                        <a:t>Forfait EXB</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400" b="1" i="0" u="none" strike="noStrike">
                          <a:solidFill>
                            <a:srgbClr val="000000"/>
                          </a:solidFill>
                          <a:latin typeface="Calibri"/>
                        </a:rPr>
                        <a:t>Tarif EXB</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400" b="1" i="0" u="none" strike="noStrike">
                          <a:solidFill>
                            <a:srgbClr val="000000"/>
                          </a:solidFill>
                          <a:latin typeface="Calibri"/>
                        </a:rPr>
                        <a:t>Tarif EXH</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259460">
                <a:tc>
                  <a:txBody>
                    <a:bodyPr/>
                    <a:lstStyle/>
                    <a:p>
                      <a:pPr algn="ctr" fontAlgn="b"/>
                      <a:endParaRPr lang="fr-FR" sz="1400" b="0" i="0" u="none" strike="noStrike">
                        <a:solidFill>
                          <a:srgbClr val="000000"/>
                        </a:solidFill>
                        <a:latin typeface="Calibri"/>
                      </a:endParaRPr>
                    </a:p>
                  </a:txBody>
                  <a:tcPr marL="5535" marR="5535" marT="55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400" b="0" i="0" u="none" strike="noStrike">
                        <a:solidFill>
                          <a:srgbClr val="000000"/>
                        </a:solidFill>
                        <a:latin typeface="Calibri"/>
                      </a:endParaRPr>
                    </a:p>
                  </a:txBody>
                  <a:tcPr marL="5535" marR="5535" marT="55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400" b="0" i="0" u="none" strike="noStrike">
                        <a:solidFill>
                          <a:srgbClr val="000000"/>
                        </a:solidFill>
                        <a:latin typeface="Calibri"/>
                      </a:endParaRPr>
                    </a:p>
                  </a:txBody>
                  <a:tcPr marL="5535" marR="5535" marT="55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400" b="0" i="0" u="none" strike="noStrike">
                        <a:solidFill>
                          <a:srgbClr val="000000"/>
                        </a:solidFill>
                        <a:latin typeface="Calibri"/>
                      </a:endParaRPr>
                    </a:p>
                  </a:txBody>
                  <a:tcPr marL="5535" marR="5535" marT="55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400" b="0" i="0" u="none" strike="noStrike">
                        <a:solidFill>
                          <a:srgbClr val="000000"/>
                        </a:solidFill>
                        <a:latin typeface="Calibri"/>
                      </a:endParaRPr>
                    </a:p>
                  </a:txBody>
                  <a:tcPr marL="5535" marR="5535" marT="55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400" b="0" i="0" u="none" strike="noStrike">
                        <a:solidFill>
                          <a:srgbClr val="000000"/>
                        </a:solidFill>
                        <a:latin typeface="Calibri"/>
                      </a:endParaRPr>
                    </a:p>
                  </a:txBody>
                  <a:tcPr marL="5535" marR="5535" marT="55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400" b="0" i="0" u="none" strike="noStrike">
                        <a:solidFill>
                          <a:srgbClr val="000000"/>
                        </a:solidFill>
                        <a:latin typeface="Calibri"/>
                      </a:endParaRPr>
                    </a:p>
                  </a:txBody>
                  <a:tcPr marL="5535" marR="5535" marT="55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400" b="0" i="0" u="none" strike="noStrike">
                        <a:solidFill>
                          <a:srgbClr val="000000"/>
                        </a:solidFill>
                        <a:latin typeface="Calibri"/>
                      </a:endParaRPr>
                    </a:p>
                  </a:txBody>
                  <a:tcPr marL="5535" marR="5535" marT="55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460">
                <a:tc>
                  <a:txBody>
                    <a:bodyPr/>
                    <a:lstStyle/>
                    <a:p>
                      <a:pPr algn="ctr" fontAlgn="b"/>
                      <a:r>
                        <a:rPr lang="fr-FR" sz="1400" b="0" i="0" u="none" strike="noStrike">
                          <a:solidFill>
                            <a:srgbClr val="000000"/>
                          </a:solidFill>
                          <a:latin typeface="Calibri"/>
                        </a:rPr>
                        <a:t>2010</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Public</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2</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10</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2 200,34</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 </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529,52</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127,26</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9460">
                <a:tc>
                  <a:txBody>
                    <a:bodyPr/>
                    <a:lstStyle/>
                    <a:p>
                      <a:pPr algn="ctr" fontAlgn="b"/>
                      <a:r>
                        <a:rPr lang="fr-FR" sz="1400" b="0" i="0" u="none" strike="noStrike">
                          <a:solidFill>
                            <a:srgbClr val="000000"/>
                          </a:solidFill>
                          <a:latin typeface="Calibri"/>
                        </a:rPr>
                        <a:t>2010</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Privé</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dirty="0">
                          <a:solidFill>
                            <a:srgbClr val="000000"/>
                          </a:solidFill>
                          <a:latin typeface="Calibri"/>
                        </a:rPr>
                        <a:t>2</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10</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1 350,87</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 </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532,82</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69,25</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9460">
                <a:tc>
                  <a:txBody>
                    <a:bodyPr/>
                    <a:lstStyle/>
                    <a:p>
                      <a:pPr algn="ctr" fontAlgn="b"/>
                      <a:r>
                        <a:rPr lang="fr-FR" sz="1400" b="0" i="0" u="none" strike="noStrike">
                          <a:solidFill>
                            <a:srgbClr val="000000"/>
                          </a:solidFill>
                          <a:latin typeface="Calibri"/>
                        </a:rPr>
                        <a:t>2009</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Public</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2</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dirty="0">
                          <a:solidFill>
                            <a:srgbClr val="000000"/>
                          </a:solidFill>
                          <a:latin typeface="Calibri"/>
                        </a:rPr>
                        <a:t>11</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dirty="0">
                          <a:solidFill>
                            <a:srgbClr val="000000"/>
                          </a:solidFill>
                          <a:latin typeface="Calibri"/>
                        </a:rPr>
                        <a:t>2 114,17</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1021,66</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 </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138,66</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9460">
                <a:tc>
                  <a:txBody>
                    <a:bodyPr/>
                    <a:lstStyle/>
                    <a:p>
                      <a:pPr algn="ctr" fontAlgn="b"/>
                      <a:r>
                        <a:rPr lang="fr-FR" sz="1400" b="0" i="0" u="none" strike="noStrike">
                          <a:solidFill>
                            <a:srgbClr val="000000"/>
                          </a:solidFill>
                          <a:latin typeface="Calibri"/>
                        </a:rPr>
                        <a:t>2009</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Privé</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2</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11</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dirty="0">
                          <a:solidFill>
                            <a:srgbClr val="000000"/>
                          </a:solidFill>
                          <a:latin typeface="Calibri"/>
                        </a:rPr>
                        <a:t>1 326,07</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dirty="0">
                          <a:solidFill>
                            <a:srgbClr val="000000"/>
                          </a:solidFill>
                          <a:latin typeface="Calibri"/>
                        </a:rPr>
                        <a:t>685,82</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dirty="0">
                          <a:solidFill>
                            <a:srgbClr val="000000"/>
                          </a:solidFill>
                          <a:latin typeface="Calibri"/>
                        </a:rPr>
                        <a:t> </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dirty="0">
                          <a:solidFill>
                            <a:srgbClr val="000000"/>
                          </a:solidFill>
                          <a:latin typeface="Calibri"/>
                        </a:rPr>
                        <a:t>67,49</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2" name="Tableau 11"/>
          <p:cNvGraphicFramePr>
            <a:graphicFrameLocks noGrp="1"/>
          </p:cNvGraphicFramePr>
          <p:nvPr/>
        </p:nvGraphicFramePr>
        <p:xfrm>
          <a:off x="4357686" y="1428736"/>
          <a:ext cx="4572032" cy="1210634"/>
        </p:xfrm>
        <a:graphic>
          <a:graphicData uri="http://schemas.openxmlformats.org/drawingml/2006/table">
            <a:tbl>
              <a:tblPr/>
              <a:tblGrid>
                <a:gridCol w="857256"/>
                <a:gridCol w="857256"/>
                <a:gridCol w="2857520"/>
              </a:tblGrid>
              <a:tr h="518919">
                <a:tc>
                  <a:txBody>
                    <a:bodyPr/>
                    <a:lstStyle/>
                    <a:p>
                      <a:pPr algn="ctr" fontAlgn="ctr"/>
                      <a:r>
                        <a:rPr lang="fr-FR" sz="1200" b="1" i="0" u="none" strike="noStrike" dirty="0">
                          <a:solidFill>
                            <a:srgbClr val="000000"/>
                          </a:solidFill>
                          <a:latin typeface="Calibri"/>
                        </a:rPr>
                        <a:t>G.H.S.</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200" b="1" i="0" u="none" strike="noStrike" dirty="0">
                          <a:solidFill>
                            <a:srgbClr val="000000"/>
                          </a:solidFill>
                          <a:latin typeface="Calibri"/>
                        </a:rPr>
                        <a:t>G.H.M.</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400" b="1" i="0" u="none" strike="noStrike" dirty="0">
                          <a:solidFill>
                            <a:srgbClr val="000000"/>
                          </a:solidFill>
                          <a:latin typeface="Calibri"/>
                        </a:rPr>
                        <a:t>Libellé du G.H.M.</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259460">
                <a:tc>
                  <a:txBody>
                    <a:bodyPr/>
                    <a:lstStyle/>
                    <a:p>
                      <a:pPr algn="ctr" fontAlgn="b"/>
                      <a:endParaRPr lang="fr-FR" sz="1400" b="0" i="0" u="none" strike="noStrike">
                        <a:solidFill>
                          <a:srgbClr val="000000"/>
                        </a:solidFill>
                        <a:latin typeface="Calibri"/>
                      </a:endParaRPr>
                    </a:p>
                  </a:txBody>
                  <a:tcPr marL="5535" marR="5535" marT="55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400" b="0" i="0" u="none" strike="noStrike">
                        <a:solidFill>
                          <a:srgbClr val="000000"/>
                        </a:solidFill>
                        <a:latin typeface="Calibri"/>
                      </a:endParaRPr>
                    </a:p>
                  </a:txBody>
                  <a:tcPr marL="5535" marR="5535" marT="55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400" b="0" i="0" u="none" strike="noStrike" dirty="0">
                        <a:solidFill>
                          <a:srgbClr val="000000"/>
                        </a:solidFill>
                        <a:latin typeface="Calibri"/>
                      </a:endParaRPr>
                    </a:p>
                  </a:txBody>
                  <a:tcPr marL="5535" marR="5535" marT="55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460">
                <a:tc>
                  <a:txBody>
                    <a:bodyPr/>
                    <a:lstStyle/>
                    <a:p>
                      <a:pPr algn="ctr" fontAlgn="b"/>
                      <a:r>
                        <a:rPr lang="fr-FR" sz="1400" b="0" i="0" u="none" strike="noStrike">
                          <a:solidFill>
                            <a:srgbClr val="000000"/>
                          </a:solidFill>
                          <a:latin typeface="Calibri"/>
                        </a:rPr>
                        <a:t>5463</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1400" b="0" i="0" u="none" strike="noStrike">
                          <a:solidFill>
                            <a:srgbClr val="000000"/>
                          </a:solidFill>
                          <a:latin typeface="Calibri"/>
                        </a:rPr>
                        <a:t>14Z02A</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r-FR" sz="1400" b="0" i="0" u="none" strike="noStrike" dirty="0">
                          <a:solidFill>
                            <a:srgbClr val="000000"/>
                          </a:solidFill>
                          <a:latin typeface="Calibri"/>
                        </a:rPr>
                        <a:t>Accouchements par voie basse sans complication significative</a:t>
                      </a:r>
                    </a:p>
                  </a:txBody>
                  <a:tcPr marL="5535" marR="5535" marT="5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3" name="Tableau 12"/>
          <p:cNvGraphicFramePr>
            <a:graphicFrameLocks noGrp="1"/>
          </p:cNvGraphicFramePr>
          <p:nvPr/>
        </p:nvGraphicFramePr>
        <p:xfrm>
          <a:off x="2000232" y="5429264"/>
          <a:ext cx="4143404" cy="666752"/>
        </p:xfrm>
        <a:graphic>
          <a:graphicData uri="http://schemas.openxmlformats.org/drawingml/2006/table">
            <a:tbl>
              <a:tblPr/>
              <a:tblGrid>
                <a:gridCol w="2439407"/>
                <a:gridCol w="860967"/>
                <a:gridCol w="843030"/>
              </a:tblGrid>
              <a:tr h="333376">
                <a:tc>
                  <a:txBody>
                    <a:bodyPr/>
                    <a:lstStyle/>
                    <a:p>
                      <a:pPr algn="l" fontAlgn="b"/>
                      <a:r>
                        <a:rPr lang="fr-FR" sz="1800" b="1" i="0" u="none" strike="noStrike" dirty="0" smtClean="0">
                          <a:solidFill>
                            <a:srgbClr val="000000"/>
                          </a:solidFill>
                          <a:latin typeface="Calibri"/>
                        </a:rPr>
                        <a:t>Variation </a:t>
                      </a:r>
                      <a:r>
                        <a:rPr lang="fr-FR" sz="1800" b="1" i="0" u="none" strike="noStrike" dirty="0">
                          <a:solidFill>
                            <a:srgbClr val="000000"/>
                          </a:solidFill>
                          <a:latin typeface="Calibri"/>
                        </a:rPr>
                        <a:t>du tarif public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fr-FR" sz="1800" b="1" i="0" u="none" strike="noStrike" dirty="0" smtClean="0">
                          <a:solidFill>
                            <a:srgbClr val="000000"/>
                          </a:solidFill>
                          <a:latin typeface="Calibri"/>
                        </a:rPr>
                        <a:t>3,92</a:t>
                      </a:r>
                      <a:r>
                        <a:rPr lang="fr-FR" sz="18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fr-FR" sz="1800" b="1" i="0" u="none" strike="noStrike" dirty="0" smtClean="0">
                          <a:solidFill>
                            <a:srgbClr val="000000"/>
                          </a:solidFill>
                          <a:latin typeface="Calibri"/>
                        </a:rPr>
                        <a:t>86,17</a:t>
                      </a:r>
                      <a:endParaRPr lang="fr-FR" sz="1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333376">
                <a:tc>
                  <a:txBody>
                    <a:bodyPr/>
                    <a:lstStyle/>
                    <a:p>
                      <a:pPr algn="l" fontAlgn="b"/>
                      <a:r>
                        <a:rPr lang="fr-FR" sz="1800" b="1" i="0" u="none" strike="noStrike" dirty="0" smtClean="0">
                          <a:solidFill>
                            <a:srgbClr val="000000"/>
                          </a:solidFill>
                          <a:latin typeface="Calibri"/>
                        </a:rPr>
                        <a:t>Variation </a:t>
                      </a:r>
                      <a:r>
                        <a:rPr lang="fr-FR" sz="1800" b="1" i="0" u="none" strike="noStrike" dirty="0">
                          <a:solidFill>
                            <a:srgbClr val="000000"/>
                          </a:solidFill>
                          <a:latin typeface="Calibri"/>
                        </a:rPr>
                        <a:t>du tarif privé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fr-FR" sz="1800" b="1" i="0" u="none" strike="noStrike" dirty="0" smtClean="0">
                          <a:solidFill>
                            <a:srgbClr val="000000"/>
                          </a:solidFill>
                          <a:latin typeface="Calibri"/>
                        </a:rPr>
                        <a:t>1,84</a:t>
                      </a:r>
                      <a:r>
                        <a:rPr lang="fr-FR" sz="18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fr-FR" sz="1800" b="1" i="0" u="none" strike="noStrike" dirty="0" smtClean="0">
                          <a:solidFill>
                            <a:srgbClr val="000000"/>
                          </a:solidFill>
                          <a:latin typeface="Calibri"/>
                        </a:rPr>
                        <a:t>24,8</a:t>
                      </a:r>
                      <a:endParaRPr lang="fr-FR" sz="1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9" name="AutoShape 15"/>
          <p:cNvSpPr>
            <a:spLocks noChangeArrowheads="1"/>
          </p:cNvSpPr>
          <p:nvPr/>
        </p:nvSpPr>
        <p:spPr bwMode="auto">
          <a:xfrm>
            <a:off x="357158" y="3000372"/>
            <a:ext cx="8429684" cy="3405206"/>
          </a:xfrm>
          <a:prstGeom prst="roundRect">
            <a:avLst>
              <a:gd name="adj" fmla="val 16667"/>
            </a:avLst>
          </a:prstGeom>
          <a:solidFill>
            <a:srgbClr val="A40000"/>
          </a:solidFill>
          <a:ln w="38100">
            <a:noFill/>
            <a:round/>
            <a:headEnd/>
            <a:tailEnd/>
          </a:ln>
          <a:effectLst/>
        </p:spPr>
        <p:txBody>
          <a:bodyPr wrap="none" anchor="ctr"/>
          <a:lstStyle/>
          <a:p>
            <a:endParaRPr lang="fr-FR" sz="2400"/>
          </a:p>
        </p:txBody>
      </p:sp>
      <p:sp>
        <p:nvSpPr>
          <p:cNvPr id="10" name="Rectangle 2"/>
          <p:cNvSpPr>
            <a:spLocks noChangeArrowheads="1"/>
          </p:cNvSpPr>
          <p:nvPr/>
        </p:nvSpPr>
        <p:spPr bwMode="auto">
          <a:xfrm>
            <a:off x="746718" y="3305171"/>
            <a:ext cx="7941007" cy="2769989"/>
          </a:xfrm>
          <a:prstGeom prst="rect">
            <a:avLst/>
          </a:prstGeom>
          <a:noFill/>
          <a:ln w="9525">
            <a:noFill/>
            <a:miter lim="800000"/>
            <a:headEnd/>
            <a:tailEnd/>
          </a:ln>
          <a:effectLst/>
        </p:spPr>
        <p:txBody>
          <a:bodyPr wrap="square" lIns="0" tIns="0" rIns="0" bIns="0">
            <a:spAutoFit/>
          </a:bodyPr>
          <a:lstStyle/>
          <a:p>
            <a:pPr defTabSz="593725"/>
            <a:r>
              <a:rPr lang="fr-FR" sz="3600" b="1" dirty="0">
                <a:solidFill>
                  <a:schemeClr val="bg1"/>
                </a:solidFill>
              </a:rPr>
              <a:t>Optimiser le pilotage des établissements</a:t>
            </a:r>
            <a:r>
              <a:rPr lang="fr-FR" sz="3600" dirty="0">
                <a:solidFill>
                  <a:schemeClr val="bg1"/>
                </a:solidFill>
              </a:rPr>
              <a:t> </a:t>
            </a:r>
          </a:p>
          <a:p>
            <a:pPr defTabSz="593725"/>
            <a:endParaRPr lang="fr-FR" sz="2400" dirty="0">
              <a:solidFill>
                <a:schemeClr val="bg1"/>
              </a:solidFill>
            </a:endParaRPr>
          </a:p>
          <a:p>
            <a:pPr defTabSz="593725"/>
            <a:r>
              <a:rPr lang="fr-FR" sz="2400" dirty="0">
                <a:solidFill>
                  <a:schemeClr val="bg1"/>
                </a:solidFill>
              </a:rPr>
              <a:t>&gt;&gt; se doter d’un véritable projet médicalisé d’établissement</a:t>
            </a:r>
          </a:p>
          <a:p>
            <a:pPr defTabSz="593725"/>
            <a:r>
              <a:rPr lang="fr-FR" sz="2400" dirty="0">
                <a:solidFill>
                  <a:schemeClr val="bg1"/>
                </a:solidFill>
              </a:rPr>
              <a:t>&gt;&gt; développer les outils de gestion et de comptabilité analytique</a:t>
            </a:r>
          </a:p>
          <a:p>
            <a:pPr defTabSz="593725"/>
            <a:r>
              <a:rPr lang="fr-FR" sz="2400" dirty="0">
                <a:solidFill>
                  <a:schemeClr val="bg1"/>
                </a:solidFill>
              </a:rPr>
              <a:t>&gt;&gt; faire évoluer les systèmes d’information (données médicales, </a:t>
            </a:r>
          </a:p>
          <a:p>
            <a:pPr defTabSz="593725"/>
            <a:r>
              <a:rPr lang="fr-FR" sz="2400" dirty="0">
                <a:solidFill>
                  <a:schemeClr val="bg1"/>
                </a:solidFill>
              </a:rPr>
              <a:t>     facturation…)</a:t>
            </a:r>
          </a:p>
        </p:txBody>
      </p:sp>
      <p:pic>
        <p:nvPicPr>
          <p:cNvPr id="11" name="Picture 19" descr="Travaux Serveur:REDACTEURS STUDIO:CORPUS:MEAH:CONCEPTION:Accompagnement Réformes:Files:SUPPORTS:VADE MECUM:illustration pour vdmc:final3.jpg"/>
          <p:cNvPicPr>
            <a:picLocks noChangeAspect="1" noChangeArrowheads="1"/>
          </p:cNvPicPr>
          <p:nvPr/>
        </p:nvPicPr>
        <p:blipFill>
          <a:blip r:embed="rId3" r:link="rId4"/>
          <a:srcRect/>
          <a:stretch>
            <a:fillRect/>
          </a:stretch>
        </p:blipFill>
        <p:spPr bwMode="auto">
          <a:xfrm>
            <a:off x="1371600" y="990600"/>
            <a:ext cx="1687513" cy="1677988"/>
          </a:xfrm>
          <a:prstGeom prst="rect">
            <a:avLst/>
          </a:prstGeom>
          <a:noFill/>
        </p:spPr>
      </p:pic>
      <p:sp>
        <p:nvSpPr>
          <p:cNvPr id="7" name="Espace réservé du numéro de diapositive 6"/>
          <p:cNvSpPr>
            <a:spLocks noGrp="1"/>
          </p:cNvSpPr>
          <p:nvPr>
            <p:ph type="sldNum" sz="quarter" idx="11"/>
          </p:nvPr>
        </p:nvSpPr>
        <p:spPr/>
        <p:txBody>
          <a:bodyPr/>
          <a:lstStyle/>
          <a:p>
            <a:fld id="{B274C4DA-A077-419E-B753-B3B18AD93640}" type="slidenum">
              <a:rPr lang="fr-FR" smtClean="0"/>
              <a:pPr/>
              <a:t>42</a:t>
            </a:fld>
            <a:endParaRPr lang="fr-FR"/>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9" name="AutoShape 15"/>
          <p:cNvSpPr>
            <a:spLocks noChangeArrowheads="1"/>
          </p:cNvSpPr>
          <p:nvPr/>
        </p:nvSpPr>
        <p:spPr bwMode="auto">
          <a:xfrm>
            <a:off x="357158" y="1357298"/>
            <a:ext cx="8429684" cy="5048280"/>
          </a:xfrm>
          <a:prstGeom prst="roundRect">
            <a:avLst>
              <a:gd name="adj" fmla="val 16667"/>
            </a:avLst>
          </a:prstGeom>
          <a:solidFill>
            <a:srgbClr val="A40000"/>
          </a:solidFill>
          <a:ln w="38100">
            <a:noFill/>
            <a:round/>
            <a:headEnd/>
            <a:tailEnd/>
          </a:ln>
          <a:effectLst/>
        </p:spPr>
        <p:txBody>
          <a:bodyPr wrap="none" anchor="ctr"/>
          <a:lstStyle/>
          <a:p>
            <a:endParaRPr lang="fr-FR" sz="2400"/>
          </a:p>
        </p:txBody>
      </p:sp>
      <p:sp>
        <p:nvSpPr>
          <p:cNvPr id="10" name="Rectangle 2"/>
          <p:cNvSpPr>
            <a:spLocks noChangeArrowheads="1"/>
          </p:cNvSpPr>
          <p:nvPr/>
        </p:nvSpPr>
        <p:spPr bwMode="auto">
          <a:xfrm>
            <a:off x="571472" y="1571612"/>
            <a:ext cx="7929618" cy="923330"/>
          </a:xfrm>
          <a:prstGeom prst="rect">
            <a:avLst/>
          </a:prstGeom>
          <a:noFill/>
          <a:ln w="9525">
            <a:noFill/>
            <a:miter lim="800000"/>
            <a:headEnd/>
            <a:tailEnd/>
          </a:ln>
          <a:effectLst/>
        </p:spPr>
        <p:txBody>
          <a:bodyPr wrap="square" lIns="0" tIns="0" rIns="0" bIns="0">
            <a:spAutoFit/>
          </a:bodyPr>
          <a:lstStyle/>
          <a:p>
            <a:pPr defTabSz="593725"/>
            <a:r>
              <a:rPr lang="fr-FR" sz="3600" b="1" dirty="0">
                <a:solidFill>
                  <a:schemeClr val="bg1"/>
                </a:solidFill>
              </a:rPr>
              <a:t>Optimiser le pilotage des établissements</a:t>
            </a:r>
            <a:r>
              <a:rPr lang="fr-FR" sz="3600" dirty="0">
                <a:solidFill>
                  <a:schemeClr val="bg1"/>
                </a:solidFill>
              </a:rPr>
              <a:t> </a:t>
            </a:r>
          </a:p>
          <a:p>
            <a:pPr defTabSz="593725"/>
            <a:endParaRPr lang="fr-FR" sz="2400" dirty="0">
              <a:solidFill>
                <a:schemeClr val="bg1"/>
              </a:solidFill>
            </a:endParaRPr>
          </a:p>
        </p:txBody>
      </p:sp>
      <p:pic>
        <p:nvPicPr>
          <p:cNvPr id="11" name="Picture 19" descr="Travaux Serveur:REDACTEURS STUDIO:CORPUS:MEAH:CONCEPTION:Accompagnement Réformes:Files:SUPPORTS:VADE MECUM:illustration pour vdmc:final3.jpg"/>
          <p:cNvPicPr>
            <a:picLocks noChangeAspect="1" noChangeArrowheads="1"/>
          </p:cNvPicPr>
          <p:nvPr/>
        </p:nvPicPr>
        <p:blipFill>
          <a:blip r:embed="rId3" r:link="rId4" cstate="print"/>
          <a:srcRect/>
          <a:stretch>
            <a:fillRect/>
          </a:stretch>
        </p:blipFill>
        <p:spPr bwMode="auto">
          <a:xfrm>
            <a:off x="285720" y="214290"/>
            <a:ext cx="1005809" cy="1000132"/>
          </a:xfrm>
          <a:prstGeom prst="rect">
            <a:avLst/>
          </a:prstGeom>
          <a:noFill/>
        </p:spPr>
      </p:pic>
      <p:graphicFrame>
        <p:nvGraphicFramePr>
          <p:cNvPr id="7" name="Tableau 6"/>
          <p:cNvGraphicFramePr>
            <a:graphicFrameLocks noGrp="1"/>
          </p:cNvGraphicFramePr>
          <p:nvPr>
            <p:extLst>
              <p:ext uri="{D42A27DB-BD31-4B8C-83A1-F6EECF244321}">
                <p14:modId xmlns:p14="http://schemas.microsoft.com/office/powerpoint/2010/main" val="1979203443"/>
              </p:ext>
            </p:extLst>
          </p:nvPr>
        </p:nvGraphicFramePr>
        <p:xfrm>
          <a:off x="428597" y="2330904"/>
          <a:ext cx="8143930" cy="3526989"/>
        </p:xfrm>
        <a:graphic>
          <a:graphicData uri="http://schemas.openxmlformats.org/drawingml/2006/table">
            <a:tbl>
              <a:tblPr/>
              <a:tblGrid>
                <a:gridCol w="3000395"/>
                <a:gridCol w="1143008"/>
                <a:gridCol w="1071570"/>
                <a:gridCol w="1571636"/>
                <a:gridCol w="1357321"/>
              </a:tblGrid>
              <a:tr h="771298">
                <a:tc gridSpan="5">
                  <a:txBody>
                    <a:bodyPr/>
                    <a:lstStyle/>
                    <a:p>
                      <a:pPr algn="ctr" fontAlgn="ctr"/>
                      <a:r>
                        <a:rPr lang="fr-FR" sz="1900" b="1" i="0" u="none" strike="noStrike" dirty="0">
                          <a:solidFill>
                            <a:srgbClr val="000000"/>
                          </a:solidFill>
                          <a:latin typeface="Calibri"/>
                        </a:rPr>
                        <a:t>Séances de radiothérapie</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413253">
                <a:tc>
                  <a:txBody>
                    <a:bodyPr/>
                    <a:lstStyle/>
                    <a:p>
                      <a:pPr algn="l" fontAlgn="ctr"/>
                      <a:r>
                        <a:rPr lang="fr-FR" sz="2000" b="1" i="0" u="none" strike="noStrike" dirty="0">
                          <a:solidFill>
                            <a:srgbClr val="000000"/>
                          </a:solidFill>
                          <a:latin typeface="Calibri"/>
                        </a:rPr>
                        <a:t>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000" b="1" i="0" u="none" strike="noStrike" dirty="0">
                          <a:solidFill>
                            <a:srgbClr val="000000"/>
                          </a:solidFill>
                          <a:latin typeface="Calibri"/>
                        </a:rPr>
                        <a:t>RSS </a:t>
                      </a:r>
                      <a:r>
                        <a:rPr lang="fr-FR" sz="2000" b="1" i="0" u="none" strike="noStrike" dirty="0" smtClean="0">
                          <a:solidFill>
                            <a:srgbClr val="000000"/>
                          </a:solidFill>
                          <a:latin typeface="Calibri"/>
                        </a:rPr>
                        <a:t>2011</a:t>
                      </a:r>
                      <a:endParaRPr lang="fr-FR" sz="2000" b="1" i="0" u="none" strike="noStrike" dirty="0">
                        <a:solidFill>
                          <a:srgbClr val="000000"/>
                        </a:solidFill>
                        <a:latin typeface="Calibri"/>
                      </a:endParaRP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000" b="1" i="0" u="none" strike="noStrike" dirty="0">
                          <a:solidFill>
                            <a:srgbClr val="000000"/>
                          </a:solidFill>
                          <a:latin typeface="Calibri"/>
                        </a:rPr>
                        <a:t>RSS </a:t>
                      </a:r>
                      <a:r>
                        <a:rPr lang="fr-FR" sz="2000" b="1" i="0" u="none" strike="noStrike" dirty="0" smtClean="0">
                          <a:solidFill>
                            <a:srgbClr val="000000"/>
                          </a:solidFill>
                          <a:latin typeface="Calibri"/>
                        </a:rPr>
                        <a:t>2012</a:t>
                      </a:r>
                      <a:endParaRPr lang="fr-FR" sz="2000" b="1" i="0" u="none" strike="noStrike" dirty="0">
                        <a:solidFill>
                          <a:srgbClr val="000000"/>
                        </a:solidFill>
                        <a:latin typeface="Calibri"/>
                      </a:endParaRP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Calibri"/>
                        </a:rPr>
                        <a:t>Var 2009/2010</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Calibri"/>
                        </a:rPr>
                        <a:t>Var 2009/2011</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66667">
                <a:tc>
                  <a:txBody>
                    <a:bodyPr/>
                    <a:lstStyle/>
                    <a:p>
                      <a:pPr lvl="1" algn="l" fontAlgn="ctr"/>
                      <a:r>
                        <a:rPr lang="fr-FR" sz="1800" b="1" i="0" u="none" strike="noStrike" dirty="0">
                          <a:solidFill>
                            <a:srgbClr val="000000"/>
                          </a:solidFill>
                          <a:latin typeface="Calibri"/>
                        </a:rPr>
                        <a:t>Effectif</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000" b="0" i="0" u="none" strike="noStrike">
                          <a:solidFill>
                            <a:srgbClr val="000000"/>
                          </a:solidFill>
                          <a:latin typeface="Calibri"/>
                        </a:rPr>
                        <a:t>6 792</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000" b="0" i="0" u="none" strike="noStrike">
                          <a:solidFill>
                            <a:srgbClr val="000000"/>
                          </a:solidFill>
                          <a:latin typeface="Calibri"/>
                        </a:rPr>
                        <a:t>8 056</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000" b="0" i="0" u="none" strike="noStrike">
                          <a:solidFill>
                            <a:srgbClr val="000000"/>
                          </a:solidFill>
                          <a:latin typeface="Calibri"/>
                        </a:rPr>
                        <a:t>1 264</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000" b="0" i="0" u="none" strike="noStrike">
                          <a:solidFill>
                            <a:srgbClr val="000000"/>
                          </a:solidFill>
                          <a:latin typeface="Calibri"/>
                        </a:rPr>
                        <a:t>18,61%</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66667">
                <a:tc>
                  <a:txBody>
                    <a:bodyPr/>
                    <a:lstStyle/>
                    <a:p>
                      <a:pPr lvl="1" algn="l" fontAlgn="ctr"/>
                      <a:r>
                        <a:rPr lang="fr-FR" sz="1800" b="1" i="0" u="none" strike="noStrike" dirty="0">
                          <a:solidFill>
                            <a:srgbClr val="000000"/>
                          </a:solidFill>
                          <a:latin typeface="Calibri"/>
                        </a:rPr>
                        <a:t>Nombre de journées PMSI</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000" b="0" i="0" u="none" strike="noStrike" dirty="0">
                          <a:solidFill>
                            <a:srgbClr val="000000"/>
                          </a:solidFill>
                          <a:latin typeface="Calibri"/>
                        </a:rPr>
                        <a:t>6 792,00</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000" b="0" i="0" u="none" strike="noStrike" dirty="0">
                          <a:solidFill>
                            <a:srgbClr val="000000"/>
                          </a:solidFill>
                          <a:latin typeface="Calibri"/>
                        </a:rPr>
                        <a:t>8 056,00</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000" b="0" i="0" u="none" strike="noStrike">
                          <a:solidFill>
                            <a:srgbClr val="000000"/>
                          </a:solidFill>
                          <a:latin typeface="Calibri"/>
                        </a:rPr>
                        <a:t>1 264</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000" b="0" i="0" u="none" strike="noStrike">
                          <a:solidFill>
                            <a:srgbClr val="000000"/>
                          </a:solidFill>
                          <a:latin typeface="Calibri"/>
                        </a:rPr>
                        <a:t>18,61%</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66667">
                <a:tc>
                  <a:txBody>
                    <a:bodyPr/>
                    <a:lstStyle/>
                    <a:p>
                      <a:pPr lvl="1" algn="l" fontAlgn="ctr"/>
                      <a:r>
                        <a:rPr lang="fr-FR" sz="1800" b="1" i="0" u="none" strike="noStrike" dirty="0">
                          <a:solidFill>
                            <a:srgbClr val="000000"/>
                          </a:solidFill>
                          <a:latin typeface="Calibri"/>
                        </a:rPr>
                        <a:t>CA Total (euros)</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000" b="0" i="0" u="none" strike="noStrike">
                          <a:solidFill>
                            <a:srgbClr val="000000"/>
                          </a:solidFill>
                          <a:latin typeface="Calibri"/>
                        </a:rPr>
                        <a:t>2 648 500</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000" b="0" i="0" u="none" strike="noStrike">
                          <a:solidFill>
                            <a:srgbClr val="000000"/>
                          </a:solidFill>
                          <a:latin typeface="Calibri"/>
                        </a:rPr>
                        <a:t>3 080 572</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000" b="0" i="0" u="none" strike="noStrike">
                          <a:solidFill>
                            <a:srgbClr val="000000"/>
                          </a:solidFill>
                          <a:latin typeface="Calibri"/>
                        </a:rPr>
                        <a:t>432 072</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000" b="0" i="0" u="none" strike="noStrike" dirty="0">
                          <a:solidFill>
                            <a:srgbClr val="000000"/>
                          </a:solidFill>
                          <a:latin typeface="Calibri"/>
                        </a:rPr>
                        <a:t>16,31%</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42437">
                <a:tc>
                  <a:txBody>
                    <a:bodyPr/>
                    <a:lstStyle/>
                    <a:p>
                      <a:pPr lvl="1" algn="l" fontAlgn="ctr"/>
                      <a:r>
                        <a:rPr lang="fr-FR" sz="1800" b="1" i="0" u="none" strike="noStrike" dirty="0">
                          <a:solidFill>
                            <a:srgbClr val="000000"/>
                          </a:solidFill>
                          <a:latin typeface="Calibri"/>
                        </a:rPr>
                        <a:t>CA Moyen[CA Total/Effectif] (euros)</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2000" b="0" i="0" u="none" strike="noStrike" dirty="0">
                          <a:solidFill>
                            <a:srgbClr val="000000"/>
                          </a:solidFill>
                          <a:latin typeface="Calibri"/>
                        </a:rPr>
                        <a:t>389,94</a:t>
                      </a:r>
                    </a:p>
                  </a:txBody>
                  <a:tcPr marL="8164" marR="8164" marT="8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fr-FR" sz="2000" b="0" i="0" u="none" strike="noStrike" dirty="0">
                          <a:solidFill>
                            <a:srgbClr val="000000"/>
                          </a:solidFill>
                          <a:latin typeface="Calibri"/>
                        </a:rPr>
                        <a:t>382,39</a:t>
                      </a:r>
                    </a:p>
                  </a:txBody>
                  <a:tcPr marL="8164" marR="8164" marT="8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fr-FR" sz="2000" b="0" i="0" u="none" strike="noStrike">
                          <a:solidFill>
                            <a:srgbClr val="000000"/>
                          </a:solidFill>
                          <a:latin typeface="Calibri"/>
                        </a:rPr>
                        <a:t>-8</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000" b="0" i="0" u="none" strike="noStrike" dirty="0">
                          <a:solidFill>
                            <a:srgbClr val="000000"/>
                          </a:solidFill>
                          <a:latin typeface="Calibri"/>
                        </a:rPr>
                        <a:t>-1,94%</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Espace réservé du numéro de diapositive 7"/>
          <p:cNvSpPr>
            <a:spLocks noGrp="1"/>
          </p:cNvSpPr>
          <p:nvPr>
            <p:ph type="sldNum" sz="quarter" idx="11"/>
          </p:nvPr>
        </p:nvSpPr>
        <p:spPr/>
        <p:txBody>
          <a:bodyPr/>
          <a:lstStyle/>
          <a:p>
            <a:fld id="{B274C4DA-A077-419E-B753-B3B18AD93640}" type="slidenum">
              <a:rPr lang="fr-FR" smtClean="0"/>
              <a:pPr/>
              <a:t>43</a:t>
            </a:fld>
            <a:endParaRPr lang="fr-F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9" name="AutoShape 15"/>
          <p:cNvSpPr>
            <a:spLocks noChangeArrowheads="1"/>
          </p:cNvSpPr>
          <p:nvPr/>
        </p:nvSpPr>
        <p:spPr bwMode="auto">
          <a:xfrm>
            <a:off x="357158" y="1214422"/>
            <a:ext cx="8429684" cy="5357850"/>
          </a:xfrm>
          <a:prstGeom prst="roundRect">
            <a:avLst>
              <a:gd name="adj" fmla="val 16667"/>
            </a:avLst>
          </a:prstGeom>
          <a:solidFill>
            <a:srgbClr val="A40000"/>
          </a:solidFill>
          <a:ln w="38100">
            <a:noFill/>
            <a:round/>
            <a:headEnd/>
            <a:tailEnd/>
          </a:ln>
          <a:effectLst/>
        </p:spPr>
        <p:txBody>
          <a:bodyPr wrap="none" anchor="ctr"/>
          <a:lstStyle/>
          <a:p>
            <a:endParaRPr lang="fr-FR" sz="2400"/>
          </a:p>
        </p:txBody>
      </p:sp>
      <p:sp>
        <p:nvSpPr>
          <p:cNvPr id="10" name="Rectangle 2"/>
          <p:cNvSpPr>
            <a:spLocks noChangeArrowheads="1"/>
          </p:cNvSpPr>
          <p:nvPr/>
        </p:nvSpPr>
        <p:spPr bwMode="auto">
          <a:xfrm>
            <a:off x="1214382" y="1214422"/>
            <a:ext cx="7929618" cy="707886"/>
          </a:xfrm>
          <a:prstGeom prst="rect">
            <a:avLst/>
          </a:prstGeom>
          <a:noFill/>
          <a:ln w="9525">
            <a:noFill/>
            <a:miter lim="800000"/>
            <a:headEnd/>
            <a:tailEnd/>
          </a:ln>
          <a:effectLst/>
        </p:spPr>
        <p:txBody>
          <a:bodyPr wrap="square" lIns="0" tIns="0" rIns="0" bIns="0">
            <a:spAutoFit/>
          </a:bodyPr>
          <a:lstStyle/>
          <a:p>
            <a:pPr defTabSz="593725"/>
            <a:r>
              <a:rPr lang="fr-FR" sz="2800" b="1" dirty="0">
                <a:solidFill>
                  <a:schemeClr val="bg1"/>
                </a:solidFill>
              </a:rPr>
              <a:t>Optimiser le pilotage des établissements</a:t>
            </a:r>
            <a:r>
              <a:rPr lang="fr-FR" sz="2800" dirty="0">
                <a:solidFill>
                  <a:schemeClr val="bg1"/>
                </a:solidFill>
              </a:rPr>
              <a:t> </a:t>
            </a:r>
          </a:p>
          <a:p>
            <a:pPr defTabSz="593725"/>
            <a:endParaRPr lang="fr-FR" dirty="0">
              <a:solidFill>
                <a:schemeClr val="bg1"/>
              </a:solidFill>
            </a:endParaRPr>
          </a:p>
        </p:txBody>
      </p:sp>
      <p:pic>
        <p:nvPicPr>
          <p:cNvPr id="11" name="Picture 19" descr="Travaux Serveur:REDACTEURS STUDIO:CORPUS:MEAH:CONCEPTION:Accompagnement Réformes:Files:SUPPORTS:VADE MECUM:illustration pour vdmc:final3.jpg"/>
          <p:cNvPicPr>
            <a:picLocks noChangeAspect="1" noChangeArrowheads="1"/>
          </p:cNvPicPr>
          <p:nvPr/>
        </p:nvPicPr>
        <p:blipFill>
          <a:blip r:embed="rId3" r:link="rId4" cstate="print"/>
          <a:srcRect/>
          <a:stretch>
            <a:fillRect/>
          </a:stretch>
        </p:blipFill>
        <p:spPr bwMode="auto">
          <a:xfrm>
            <a:off x="285721" y="214290"/>
            <a:ext cx="862122" cy="857256"/>
          </a:xfrm>
          <a:prstGeom prst="rect">
            <a:avLst/>
          </a:prstGeom>
          <a:noFill/>
        </p:spPr>
      </p:pic>
      <p:graphicFrame>
        <p:nvGraphicFramePr>
          <p:cNvPr id="8" name="Graphique 7"/>
          <p:cNvGraphicFramePr/>
          <p:nvPr/>
        </p:nvGraphicFramePr>
        <p:xfrm>
          <a:off x="642910" y="1714488"/>
          <a:ext cx="7500990" cy="4500594"/>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p:cNvSpPr/>
          <p:nvPr/>
        </p:nvSpPr>
        <p:spPr>
          <a:xfrm>
            <a:off x="928662" y="5143512"/>
            <a:ext cx="2071702" cy="928694"/>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numéro de diapositive 12"/>
          <p:cNvSpPr>
            <a:spLocks noGrp="1"/>
          </p:cNvSpPr>
          <p:nvPr>
            <p:ph type="sldNum" sz="quarter" idx="11"/>
          </p:nvPr>
        </p:nvSpPr>
        <p:spPr/>
        <p:txBody>
          <a:bodyPr/>
          <a:lstStyle/>
          <a:p>
            <a:fld id="{B274C4DA-A077-419E-B753-B3B18AD93640}" type="slidenum">
              <a:rPr lang="fr-FR" smtClean="0"/>
              <a:pPr/>
              <a:t>44</a:t>
            </a:fld>
            <a:endParaRPr lang="fr-FR"/>
          </a:p>
        </p:txBody>
      </p:sp>
      <p:cxnSp>
        <p:nvCxnSpPr>
          <p:cNvPr id="16" name="Connecteur droit 15"/>
          <p:cNvCxnSpPr/>
          <p:nvPr/>
        </p:nvCxnSpPr>
        <p:spPr>
          <a:xfrm>
            <a:off x="785786" y="5143512"/>
            <a:ext cx="6500858" cy="1588"/>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179512" y="1214422"/>
            <a:ext cx="8712968" cy="5526946"/>
          </a:xfrm>
          <a:prstGeom prst="roundRect">
            <a:avLst>
              <a:gd name="adj" fmla="val 16667"/>
            </a:avLst>
          </a:prstGeom>
          <a:solidFill>
            <a:srgbClr val="A40000"/>
          </a:solidFill>
          <a:ln w="38100">
            <a:noFill/>
            <a:round/>
            <a:headEnd/>
            <a:tailEnd/>
          </a:ln>
          <a:effectLst/>
        </p:spPr>
        <p:txBody>
          <a:bodyPr wrap="none" anchor="ctr"/>
          <a:lstStyle/>
          <a:p>
            <a:endParaRPr lang="fr-FR" sz="2400"/>
          </a:p>
        </p:txBody>
      </p:sp>
      <p:sp>
        <p:nvSpPr>
          <p:cNvPr id="2" name="Espace réservé du numéro de diapositive 1"/>
          <p:cNvSpPr>
            <a:spLocks noGrp="1"/>
          </p:cNvSpPr>
          <p:nvPr>
            <p:ph type="sldNum" sz="quarter" idx="11"/>
          </p:nvPr>
        </p:nvSpPr>
        <p:spPr/>
        <p:txBody>
          <a:bodyPr/>
          <a:lstStyle/>
          <a:p>
            <a:fld id="{B274C4DA-A077-419E-B753-B3B18AD93640}" type="slidenum">
              <a:rPr lang="fr-FR" smtClean="0"/>
              <a:pPr/>
              <a:t>45</a:t>
            </a:fld>
            <a:endParaRPr lang="fr-FR"/>
          </a:p>
        </p:txBody>
      </p:sp>
      <p:pic>
        <p:nvPicPr>
          <p:cNvPr id="4" name="Picture 19" descr="Travaux Serveur:REDACTEURS STUDIO:CORPUS:MEAH:CONCEPTION:Accompagnement Réformes:Files:SUPPORTS:VADE MECUM:illustration pour vdmc:final3.jpg"/>
          <p:cNvPicPr>
            <a:picLocks noChangeAspect="1" noChangeArrowheads="1"/>
          </p:cNvPicPr>
          <p:nvPr/>
        </p:nvPicPr>
        <p:blipFill>
          <a:blip r:embed="rId2" r:link="rId3" cstate="print"/>
          <a:srcRect/>
          <a:stretch>
            <a:fillRect/>
          </a:stretch>
        </p:blipFill>
        <p:spPr bwMode="auto">
          <a:xfrm>
            <a:off x="285721" y="214290"/>
            <a:ext cx="862122" cy="857256"/>
          </a:xfrm>
          <a:prstGeom prst="rect">
            <a:avLst/>
          </a:prstGeom>
          <a:noFill/>
        </p:spPr>
      </p:pic>
      <p:sp>
        <p:nvSpPr>
          <p:cNvPr id="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6"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588729435"/>
              </p:ext>
            </p:extLst>
          </p:nvPr>
        </p:nvGraphicFramePr>
        <p:xfrm>
          <a:off x="755576" y="1399110"/>
          <a:ext cx="7632849" cy="5154090"/>
        </p:xfrm>
        <a:graphic>
          <a:graphicData uri="http://schemas.openxmlformats.org/drawingml/2006/table">
            <a:tbl>
              <a:tblPr firstRow="1" firstCol="1" lastRow="1" lastCol="1" bandRow="1" bandCol="1">
                <a:tableStyleId>{18603FDC-E32A-4AB5-989C-0864C3EAD2B8}</a:tableStyleId>
              </a:tblPr>
              <a:tblGrid>
                <a:gridCol w="3413473"/>
                <a:gridCol w="1123031"/>
                <a:gridCol w="1152129"/>
                <a:gridCol w="1224136"/>
                <a:gridCol w="720080"/>
              </a:tblGrid>
              <a:tr h="210609">
                <a:tc>
                  <a:txBody>
                    <a:bodyPr/>
                    <a:lstStyle/>
                    <a:p>
                      <a:pPr algn="l" fontAlgn="b"/>
                      <a:r>
                        <a:rPr lang="fr-FR" sz="1600" u="none" strike="noStrike" dirty="0">
                          <a:effectLst/>
                        </a:rPr>
                        <a:t> </a:t>
                      </a:r>
                      <a:endParaRPr lang="fr-FR" sz="1600" b="1" i="0" u="none" strike="noStrike" dirty="0">
                        <a:solidFill>
                          <a:srgbClr val="FFFFFF"/>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2012</a:t>
                      </a:r>
                      <a:endParaRPr lang="fr-FR" sz="1600" b="1" i="0" u="none" strike="noStrike" dirty="0">
                        <a:solidFill>
                          <a:srgbClr val="FFFFFF"/>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2013</a:t>
                      </a:r>
                      <a:endParaRPr lang="fr-FR" sz="1600" b="1" i="0" u="none" strike="noStrike" dirty="0">
                        <a:solidFill>
                          <a:srgbClr val="FFFFFF"/>
                        </a:solidFill>
                        <a:effectLst/>
                        <a:latin typeface="Calibri" panose="020F0502020204030204" pitchFamily="34" charset="0"/>
                      </a:endParaRPr>
                    </a:p>
                  </a:txBody>
                  <a:tcPr marL="0" marR="0" marT="0" marB="0" anchor="b"/>
                </a:tc>
                <a:tc>
                  <a:txBody>
                    <a:bodyPr/>
                    <a:lstStyle/>
                    <a:p>
                      <a:pPr algn="l" fontAlgn="b"/>
                      <a:r>
                        <a:rPr lang="fr-FR" sz="1200" u="none" strike="noStrike" dirty="0">
                          <a:effectLst/>
                        </a:rPr>
                        <a:t>Évolution  (€)</a:t>
                      </a:r>
                      <a:endParaRPr lang="fr-FR" sz="1200" b="1" i="0" u="none" strike="noStrike" dirty="0">
                        <a:solidFill>
                          <a:srgbClr val="FFFFFF"/>
                        </a:solidFill>
                        <a:effectLst/>
                        <a:latin typeface="Calibri" panose="020F0502020204030204" pitchFamily="34" charset="0"/>
                      </a:endParaRPr>
                    </a:p>
                  </a:txBody>
                  <a:tcPr marL="0" marR="0" marT="0" marB="0" anchor="b"/>
                </a:tc>
                <a:tc>
                  <a:txBody>
                    <a:bodyPr/>
                    <a:lstStyle/>
                    <a:p>
                      <a:pPr algn="l" fontAlgn="b"/>
                      <a:r>
                        <a:rPr lang="fr-FR" sz="1200" u="none" strike="noStrike" dirty="0">
                          <a:effectLst/>
                        </a:rPr>
                        <a:t>Évolution </a:t>
                      </a:r>
                      <a:endParaRPr lang="fr-FR" sz="1200" b="1" i="0" u="none" strike="noStrike" dirty="0">
                        <a:solidFill>
                          <a:srgbClr val="FFFFFF"/>
                        </a:solidFill>
                        <a:effectLst/>
                        <a:latin typeface="Calibri" panose="020F0502020204030204" pitchFamily="34" charset="0"/>
                      </a:endParaRPr>
                    </a:p>
                  </a:txBody>
                  <a:tcPr marL="0" marR="0" marT="0" marB="0" anchor="b"/>
                </a:tc>
              </a:tr>
              <a:tr h="421218">
                <a:tc>
                  <a:txBody>
                    <a:bodyPr/>
                    <a:lstStyle/>
                    <a:p>
                      <a:pPr algn="l" fontAlgn="b"/>
                      <a:r>
                        <a:rPr lang="fr-FR" sz="1400" u="none" strike="noStrike" dirty="0">
                          <a:effectLst/>
                        </a:rPr>
                        <a:t>PÔLE ANESTHESIE - REANIMATION CHIRURGICALE</a:t>
                      </a:r>
                      <a:endParaRPr lang="fr-FR" sz="14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8 120 118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8 029 312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-90 806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dirty="0">
                          <a:effectLst/>
                        </a:rPr>
                        <a:t>-1,12%</a:t>
                      </a:r>
                      <a:endParaRPr lang="fr-FR" sz="1600" b="0" i="0" u="none" strike="noStrike" dirty="0">
                        <a:solidFill>
                          <a:srgbClr val="000000"/>
                        </a:solidFill>
                        <a:effectLst/>
                        <a:latin typeface="Calibri" panose="020F0502020204030204" pitchFamily="34" charset="0"/>
                      </a:endParaRPr>
                    </a:p>
                  </a:txBody>
                  <a:tcPr marL="0" marR="0" marT="0" marB="0" anchor="ctr"/>
                </a:tc>
              </a:tr>
              <a:tr h="421218">
                <a:tc>
                  <a:txBody>
                    <a:bodyPr/>
                    <a:lstStyle/>
                    <a:p>
                      <a:pPr algn="l" fontAlgn="b"/>
                      <a:r>
                        <a:rPr lang="fr-FR" sz="1400" u="none" strike="noStrike" dirty="0">
                          <a:effectLst/>
                        </a:rPr>
                        <a:t>PÔLE AUTONOMIE HANDICAP</a:t>
                      </a:r>
                      <a:endParaRPr lang="fr-FR" sz="14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12 142 698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11 971 004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-171 695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-1,41%</a:t>
                      </a:r>
                      <a:endParaRPr lang="fr-FR" sz="1600" b="0" i="0" u="none" strike="noStrike">
                        <a:solidFill>
                          <a:srgbClr val="000000"/>
                        </a:solidFill>
                        <a:effectLst/>
                        <a:latin typeface="Calibri" panose="020F0502020204030204" pitchFamily="34" charset="0"/>
                      </a:endParaRPr>
                    </a:p>
                  </a:txBody>
                  <a:tcPr marL="0" marR="0" marT="0" marB="0" anchor="ctr"/>
                </a:tc>
              </a:tr>
              <a:tr h="421218">
                <a:tc>
                  <a:txBody>
                    <a:bodyPr/>
                    <a:lstStyle/>
                    <a:p>
                      <a:pPr algn="l" fontAlgn="b"/>
                      <a:r>
                        <a:rPr lang="fr-FR" sz="1400" u="none" strike="noStrike" dirty="0">
                          <a:effectLst/>
                        </a:rPr>
                        <a:t>PÔLE CANCEROLOGIE</a:t>
                      </a:r>
                      <a:endParaRPr lang="fr-FR" sz="14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22 642 873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dirty="0">
                          <a:effectLst/>
                        </a:rPr>
                        <a:t>22 919 549 </a:t>
                      </a:r>
                      <a:endParaRPr lang="fr-FR" sz="16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276 676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1,22%</a:t>
                      </a:r>
                      <a:endParaRPr lang="fr-FR" sz="1600" b="0" i="0" u="none" strike="noStrike">
                        <a:solidFill>
                          <a:srgbClr val="000000"/>
                        </a:solidFill>
                        <a:effectLst/>
                        <a:latin typeface="Calibri" panose="020F0502020204030204" pitchFamily="34" charset="0"/>
                      </a:endParaRPr>
                    </a:p>
                  </a:txBody>
                  <a:tcPr marL="0" marR="0" marT="0" marB="0" anchor="ctr"/>
                </a:tc>
              </a:tr>
              <a:tr h="421218">
                <a:tc>
                  <a:txBody>
                    <a:bodyPr/>
                    <a:lstStyle/>
                    <a:p>
                      <a:pPr algn="l" fontAlgn="b"/>
                      <a:r>
                        <a:rPr lang="fr-FR" sz="1400" u="none" strike="noStrike" dirty="0">
                          <a:effectLst/>
                        </a:rPr>
                        <a:t>PÔLE COEUR POUMON</a:t>
                      </a:r>
                      <a:endParaRPr lang="fr-FR" sz="14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28 044 877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27 671 279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-373 597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-1,33%</a:t>
                      </a:r>
                      <a:endParaRPr lang="fr-FR" sz="1600" b="0" i="0" u="none" strike="noStrike">
                        <a:solidFill>
                          <a:srgbClr val="000000"/>
                        </a:solidFill>
                        <a:effectLst/>
                        <a:latin typeface="Calibri" panose="020F0502020204030204" pitchFamily="34" charset="0"/>
                      </a:endParaRPr>
                    </a:p>
                  </a:txBody>
                  <a:tcPr marL="0" marR="0" marT="0" marB="0" anchor="ctr"/>
                </a:tc>
              </a:tr>
              <a:tr h="210609">
                <a:tc>
                  <a:txBody>
                    <a:bodyPr/>
                    <a:lstStyle/>
                    <a:p>
                      <a:pPr algn="l" fontAlgn="b"/>
                      <a:r>
                        <a:rPr lang="fr-FR" sz="1400" u="none" strike="noStrike" dirty="0">
                          <a:effectLst/>
                        </a:rPr>
                        <a:t>PÔLE DES LIAISONS MEDICO-SOCIO-PSYCHOLOGIQUES</a:t>
                      </a:r>
                      <a:endParaRPr lang="fr-FR" sz="14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427 009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421 638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-5 371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-1,26%</a:t>
                      </a:r>
                      <a:endParaRPr lang="fr-FR" sz="1600" b="0" i="0" u="none" strike="noStrike">
                        <a:solidFill>
                          <a:srgbClr val="000000"/>
                        </a:solidFill>
                        <a:effectLst/>
                        <a:latin typeface="Calibri" panose="020F0502020204030204" pitchFamily="34" charset="0"/>
                      </a:endParaRPr>
                    </a:p>
                  </a:txBody>
                  <a:tcPr marL="0" marR="0" marT="0" marB="0" anchor="ctr"/>
                </a:tc>
              </a:tr>
              <a:tr h="210609">
                <a:tc>
                  <a:txBody>
                    <a:bodyPr/>
                    <a:lstStyle/>
                    <a:p>
                      <a:pPr algn="l" fontAlgn="b"/>
                      <a:r>
                        <a:rPr lang="fr-FR" sz="1400" u="none" strike="noStrike" dirty="0">
                          <a:effectLst/>
                        </a:rPr>
                        <a:t>PÔLE IMAGERIE</a:t>
                      </a:r>
                      <a:endParaRPr lang="fr-FR" sz="1400" b="0" i="0" u="none" strike="noStrike" dirty="0">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r" fontAlgn="b"/>
                      <a:r>
                        <a:rPr lang="fr-FR" sz="1600" u="none" strike="noStrike" dirty="0">
                          <a:effectLst/>
                        </a:rPr>
                        <a:t>226 122 </a:t>
                      </a:r>
                      <a:endParaRPr lang="fr-FR" sz="1600" b="0" i="0" u="none" strike="noStrike" dirty="0">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r" fontAlgn="b"/>
                      <a:r>
                        <a:rPr lang="fr-FR" sz="1600" u="none" strike="noStrike">
                          <a:effectLst/>
                        </a:rPr>
                        <a:t>223 275 </a:t>
                      </a:r>
                      <a:endParaRPr lang="fr-FR" sz="1600" b="0" i="0" u="none" strike="noStrike">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r" fontAlgn="b"/>
                      <a:r>
                        <a:rPr lang="fr-FR" sz="1600" u="none" strike="noStrike">
                          <a:effectLst/>
                        </a:rPr>
                        <a:t>-2 847 </a:t>
                      </a:r>
                      <a:endParaRPr lang="fr-FR" sz="1600" b="0" i="0" u="none" strike="noStrike">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r" fontAlgn="b"/>
                      <a:r>
                        <a:rPr lang="fr-FR" sz="1600" u="none" strike="noStrike">
                          <a:effectLst/>
                        </a:rPr>
                        <a:t>-1,26%</a:t>
                      </a:r>
                      <a:endParaRPr lang="fr-FR" sz="1600" b="0" i="0" u="none" strike="noStrike">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tcPr>
                </a:tc>
              </a:tr>
              <a:tr h="421218">
                <a:tc>
                  <a:txBody>
                    <a:bodyPr/>
                    <a:lstStyle/>
                    <a:p>
                      <a:pPr algn="l" fontAlgn="b"/>
                      <a:r>
                        <a:rPr lang="fr-FR" sz="1400" u="none" strike="noStrike" dirty="0">
                          <a:effectLst/>
                        </a:rPr>
                        <a:t>PÔLE INVESTIGATION ET INNOVATIONS CHIRURGICALES</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587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fr-FR" sz="1600" u="none" strike="noStrike" dirty="0">
                          <a:effectLst/>
                        </a:rPr>
                        <a:t>53 171 865 </a:t>
                      </a:r>
                      <a:endParaRPr lang="fr-FR" sz="1600" b="0" i="0" u="none" strike="noStrike" dirty="0">
                        <a:solidFill>
                          <a:srgbClr val="000000"/>
                        </a:solidFill>
                        <a:effectLst/>
                        <a:latin typeface="Calibri" panose="020F0502020204030204" pitchFamily="34" charset="0"/>
                      </a:endParaRPr>
                    </a:p>
                  </a:txBody>
                  <a:tcPr marL="0" marR="0" marT="0" marB="0" anchor="ctr">
                    <a:lnL w="1587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fr-FR" sz="1600" u="none" strike="noStrike" dirty="0">
                          <a:effectLst/>
                        </a:rPr>
                        <a:t>52 142 131 </a:t>
                      </a:r>
                      <a:endParaRPr lang="fr-FR" sz="1600" b="0" i="0" u="none" strike="noStrike" dirty="0">
                        <a:solidFill>
                          <a:srgbClr val="000000"/>
                        </a:solidFill>
                        <a:effectLst/>
                        <a:latin typeface="Calibri" panose="020F050202020403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fr-FR" sz="1600" u="none" strike="noStrike" dirty="0">
                          <a:effectLst/>
                        </a:rPr>
                        <a:t>-1 029 735 </a:t>
                      </a:r>
                      <a:endParaRPr lang="fr-FR" sz="1600" b="0" i="0" u="none" strike="noStrike" dirty="0">
                        <a:solidFill>
                          <a:srgbClr val="000000"/>
                        </a:solidFill>
                        <a:effectLst/>
                        <a:latin typeface="Calibri" panose="020F0502020204030204" pitchFamily="34" charset="0"/>
                      </a:endParaRPr>
                    </a:p>
                  </a:txBody>
                  <a:tcPr marL="0" marR="0" marT="0" marB="0" anchor="ctr">
                    <a:lnL>
                      <a:noFill/>
                    </a:lnL>
                    <a:lnR w="1587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fr-FR" sz="1600" u="none" strike="noStrike" dirty="0">
                          <a:effectLst/>
                        </a:rPr>
                        <a:t>-1,94%</a:t>
                      </a:r>
                      <a:endParaRPr lang="fr-FR" sz="1600" b="0" i="0" u="none" strike="noStrike" dirty="0">
                        <a:solidFill>
                          <a:srgbClr val="000000"/>
                        </a:solidFill>
                        <a:effectLst/>
                        <a:latin typeface="Calibri" panose="020F0502020204030204" pitchFamily="34" charset="0"/>
                      </a:endParaRPr>
                    </a:p>
                  </a:txBody>
                  <a:tcPr marL="0" marR="0" marT="0" marB="0" anchor="ctr">
                    <a:lnL w="1587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1218">
                <a:tc>
                  <a:txBody>
                    <a:bodyPr/>
                    <a:lstStyle/>
                    <a:p>
                      <a:pPr algn="l" fontAlgn="b"/>
                      <a:r>
                        <a:rPr lang="fr-FR" sz="1400" u="none" strike="noStrike" dirty="0">
                          <a:effectLst/>
                        </a:rPr>
                        <a:t>PÔLE MEDICO-CHIRUGICAL DE L'ENFANT ET DE L'ADOLESCENT</a:t>
                      </a:r>
                      <a:endParaRPr lang="fr-FR" sz="14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r" fontAlgn="b"/>
                      <a:r>
                        <a:rPr lang="fr-FR" sz="1600" u="none" strike="noStrike" dirty="0">
                          <a:effectLst/>
                        </a:rPr>
                        <a:t>18 158 195 </a:t>
                      </a:r>
                      <a:endParaRPr lang="fr-FR" sz="16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r" fontAlgn="b"/>
                      <a:r>
                        <a:rPr lang="fr-FR" sz="1600" u="none" strike="noStrike" dirty="0">
                          <a:effectLst/>
                        </a:rPr>
                        <a:t>18 103 413 </a:t>
                      </a:r>
                      <a:endParaRPr lang="fr-FR" sz="16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r" fontAlgn="b"/>
                      <a:r>
                        <a:rPr lang="fr-FR" sz="1600" u="none" strike="noStrike">
                          <a:effectLst/>
                        </a:rPr>
                        <a:t>-54 782 </a:t>
                      </a:r>
                      <a:endParaRPr lang="fr-FR" sz="1600" b="0" i="0" u="none" strike="noStrike">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r" fontAlgn="b"/>
                      <a:r>
                        <a:rPr lang="fr-FR" sz="1600" u="none" strike="noStrike">
                          <a:effectLst/>
                        </a:rPr>
                        <a:t>-0,30%</a:t>
                      </a:r>
                      <a:endParaRPr lang="fr-FR" sz="1600" b="0" i="0" u="none" strike="noStrike">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tcPr>
                </a:tc>
              </a:tr>
              <a:tr h="421218">
                <a:tc>
                  <a:txBody>
                    <a:bodyPr/>
                    <a:lstStyle/>
                    <a:p>
                      <a:pPr algn="l" fontAlgn="b"/>
                      <a:r>
                        <a:rPr lang="fr-FR" sz="1400" u="none" strike="noStrike" dirty="0">
                          <a:effectLst/>
                        </a:rPr>
                        <a:t>PÔLE MERE-FEMME</a:t>
                      </a:r>
                      <a:endParaRPr lang="fr-FR" sz="14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11 190 194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dirty="0">
                          <a:effectLst/>
                        </a:rPr>
                        <a:t>11 080 744 </a:t>
                      </a:r>
                      <a:endParaRPr lang="fr-FR" sz="16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dirty="0">
                          <a:effectLst/>
                        </a:rPr>
                        <a:t>-109 450 </a:t>
                      </a:r>
                      <a:endParaRPr lang="fr-FR" sz="16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dirty="0">
                          <a:effectLst/>
                        </a:rPr>
                        <a:t>-0,98%</a:t>
                      </a:r>
                      <a:endParaRPr lang="fr-FR" sz="1600" b="0" i="0" u="none" strike="noStrike" dirty="0">
                        <a:solidFill>
                          <a:srgbClr val="000000"/>
                        </a:solidFill>
                        <a:effectLst/>
                        <a:latin typeface="Calibri" panose="020F0502020204030204" pitchFamily="34" charset="0"/>
                      </a:endParaRPr>
                    </a:p>
                  </a:txBody>
                  <a:tcPr marL="0" marR="0" marT="0" marB="0" anchor="ctr"/>
                </a:tc>
              </a:tr>
              <a:tr h="421218">
                <a:tc>
                  <a:txBody>
                    <a:bodyPr/>
                    <a:lstStyle/>
                    <a:p>
                      <a:pPr algn="l" fontAlgn="b"/>
                      <a:r>
                        <a:rPr lang="fr-FR" sz="1400" u="none" strike="noStrike" dirty="0">
                          <a:effectLst/>
                        </a:rPr>
                        <a:t>PÔLE PATHOLOGIE AIGUË ET CHRONIQUE, TRANSPLANTATION, EDUCATION</a:t>
                      </a:r>
                      <a:endParaRPr lang="fr-FR" sz="14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30 789 047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30 464 572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dirty="0">
                          <a:effectLst/>
                        </a:rPr>
                        <a:t>-324 475 </a:t>
                      </a:r>
                      <a:endParaRPr lang="fr-FR" sz="16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dirty="0">
                          <a:effectLst/>
                        </a:rPr>
                        <a:t>-1,05%</a:t>
                      </a:r>
                      <a:endParaRPr lang="fr-FR" sz="1600" b="0" i="0" u="none" strike="noStrike" dirty="0">
                        <a:solidFill>
                          <a:srgbClr val="000000"/>
                        </a:solidFill>
                        <a:effectLst/>
                        <a:latin typeface="Calibri" panose="020F0502020204030204" pitchFamily="34" charset="0"/>
                      </a:endParaRPr>
                    </a:p>
                  </a:txBody>
                  <a:tcPr marL="0" marR="0" marT="0" marB="0" anchor="ctr"/>
                </a:tc>
              </a:tr>
              <a:tr h="421218">
                <a:tc>
                  <a:txBody>
                    <a:bodyPr/>
                    <a:lstStyle/>
                    <a:p>
                      <a:pPr algn="l" fontAlgn="b"/>
                      <a:r>
                        <a:rPr lang="fr-FR" sz="1400" u="none" strike="noStrike" dirty="0">
                          <a:effectLst/>
                        </a:rPr>
                        <a:t>PÔLE URGENCES - SAMU - REANIMATION MEDICALE</a:t>
                      </a:r>
                      <a:endParaRPr lang="fr-FR" sz="14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8 216 389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8 215 535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a:effectLst/>
                        </a:rPr>
                        <a:t>-854 </a:t>
                      </a:r>
                      <a:endParaRPr lang="fr-FR" sz="1600" b="0"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fr-FR" sz="1600" u="none" strike="noStrike" dirty="0">
                          <a:effectLst/>
                        </a:rPr>
                        <a:t>-0,01%</a:t>
                      </a:r>
                      <a:endParaRPr lang="fr-FR" sz="1600" b="0" i="0" u="none" strike="noStrike" dirty="0">
                        <a:solidFill>
                          <a:srgbClr val="000000"/>
                        </a:solidFill>
                        <a:effectLst/>
                        <a:latin typeface="Calibri" panose="020F0502020204030204" pitchFamily="34" charset="0"/>
                      </a:endParaRPr>
                    </a:p>
                  </a:txBody>
                  <a:tcPr marL="0" marR="0" marT="0" marB="0" anchor="ctr"/>
                </a:tc>
              </a:tr>
              <a:tr h="421218">
                <a:tc>
                  <a:txBody>
                    <a:bodyPr/>
                    <a:lstStyle/>
                    <a:p>
                      <a:pPr algn="l" fontAlgn="b"/>
                      <a:r>
                        <a:rPr lang="fr-FR" sz="1400" u="none" strike="noStrike" dirty="0">
                          <a:effectLst/>
                        </a:rPr>
                        <a:t>Total général</a:t>
                      </a:r>
                      <a:endParaRPr lang="fr-FR" sz="1400" b="1" i="0" u="none" strike="noStrike" dirty="0">
                        <a:solidFill>
                          <a:srgbClr val="FFFFFF"/>
                        </a:solidFill>
                        <a:effectLst/>
                        <a:latin typeface="Calibri" panose="020F0502020204030204" pitchFamily="34" charset="0"/>
                      </a:endParaRPr>
                    </a:p>
                  </a:txBody>
                  <a:tcPr marL="0" marR="0" marT="0" marB="0" anchor="ctr"/>
                </a:tc>
                <a:tc>
                  <a:txBody>
                    <a:bodyPr/>
                    <a:lstStyle/>
                    <a:p>
                      <a:pPr algn="r" fontAlgn="b"/>
                      <a:r>
                        <a:rPr lang="fr-FR" sz="1600" u="none" strike="noStrike" dirty="0">
                          <a:effectLst/>
                        </a:rPr>
                        <a:t>193 129 386 </a:t>
                      </a:r>
                      <a:endParaRPr lang="fr-FR" sz="1600" b="1" i="0" u="none" strike="noStrike" dirty="0">
                        <a:solidFill>
                          <a:srgbClr val="FFFFFF"/>
                        </a:solidFill>
                        <a:effectLst/>
                        <a:latin typeface="Calibri" panose="020F0502020204030204" pitchFamily="34" charset="0"/>
                      </a:endParaRPr>
                    </a:p>
                  </a:txBody>
                  <a:tcPr marL="0" marR="0" marT="0" marB="0" anchor="ctr"/>
                </a:tc>
                <a:tc>
                  <a:txBody>
                    <a:bodyPr/>
                    <a:lstStyle/>
                    <a:p>
                      <a:pPr algn="r" fontAlgn="b"/>
                      <a:r>
                        <a:rPr lang="fr-FR" sz="1600" u="none" strike="noStrike" dirty="0">
                          <a:effectLst/>
                        </a:rPr>
                        <a:t>191 242 451 </a:t>
                      </a:r>
                      <a:endParaRPr lang="fr-FR" sz="1600" b="1" i="0" u="none" strike="noStrike" dirty="0">
                        <a:solidFill>
                          <a:srgbClr val="FFFFFF"/>
                        </a:solidFill>
                        <a:effectLst/>
                        <a:latin typeface="Calibri" panose="020F0502020204030204" pitchFamily="34" charset="0"/>
                      </a:endParaRPr>
                    </a:p>
                  </a:txBody>
                  <a:tcPr marL="0" marR="0" marT="0" marB="0" anchor="ctr"/>
                </a:tc>
                <a:tc>
                  <a:txBody>
                    <a:bodyPr/>
                    <a:lstStyle/>
                    <a:p>
                      <a:pPr algn="r" fontAlgn="b"/>
                      <a:r>
                        <a:rPr lang="fr-FR" sz="1600" u="none" strike="noStrike" dirty="0">
                          <a:effectLst/>
                        </a:rPr>
                        <a:t>-1 886 935 </a:t>
                      </a:r>
                      <a:endParaRPr lang="fr-FR" sz="1600" b="1" i="0" u="none" strike="noStrike" dirty="0">
                        <a:solidFill>
                          <a:srgbClr val="FFFFFF"/>
                        </a:solidFill>
                        <a:effectLst/>
                        <a:latin typeface="Calibri" panose="020F0502020204030204" pitchFamily="34" charset="0"/>
                      </a:endParaRPr>
                    </a:p>
                  </a:txBody>
                  <a:tcPr marL="0" marR="0" marT="0" marB="0" anchor="ctr"/>
                </a:tc>
                <a:tc>
                  <a:txBody>
                    <a:bodyPr/>
                    <a:lstStyle/>
                    <a:p>
                      <a:pPr algn="r" fontAlgn="b"/>
                      <a:r>
                        <a:rPr lang="fr-FR" sz="1600" u="none" strike="noStrike" dirty="0">
                          <a:effectLst/>
                        </a:rPr>
                        <a:t>-0,98%</a:t>
                      </a:r>
                      <a:endParaRPr lang="fr-FR" sz="1600" b="1" i="0" u="none" strike="noStrike" dirty="0">
                        <a:solidFill>
                          <a:srgbClr val="FFFFFF"/>
                        </a:solidFill>
                        <a:effectLst/>
                        <a:latin typeface="Calibri" panose="020F0502020204030204" pitchFamily="34" charset="0"/>
                      </a:endParaRPr>
                    </a:p>
                  </a:txBody>
                  <a:tcPr marL="0" marR="0" marT="0" marB="0" anchor="ctr"/>
                </a:tc>
              </a:tr>
            </a:tbl>
          </a:graphicData>
        </a:graphic>
      </p:graphicFrame>
      <p:sp>
        <p:nvSpPr>
          <p:cNvPr id="9" name="ZoneTexte 8"/>
          <p:cNvSpPr txBox="1"/>
          <p:nvPr/>
        </p:nvSpPr>
        <p:spPr>
          <a:xfrm>
            <a:off x="1420616" y="319752"/>
            <a:ext cx="2664296" cy="646331"/>
          </a:xfrm>
          <a:prstGeom prst="rect">
            <a:avLst/>
          </a:prstGeom>
          <a:noFill/>
        </p:spPr>
        <p:txBody>
          <a:bodyPr wrap="square" rtlCol="0">
            <a:spAutoFit/>
          </a:bodyPr>
          <a:lstStyle/>
          <a:p>
            <a:r>
              <a:rPr lang="fr-FR" dirty="0" smtClean="0"/>
              <a:t>Impact de l’échelle V11e</a:t>
            </a:r>
          </a:p>
          <a:p>
            <a:r>
              <a:rPr lang="fr-FR" dirty="0"/>
              <a:t>s</a:t>
            </a:r>
            <a:r>
              <a:rPr lang="fr-FR" dirty="0" smtClean="0"/>
              <a:t>ur les recettes du CHRU</a:t>
            </a:r>
            <a:endParaRPr lang="fr-FR" dirty="0"/>
          </a:p>
        </p:txBody>
      </p:sp>
    </p:spTree>
    <p:extLst>
      <p:ext uri="{BB962C8B-B14F-4D97-AF65-F5344CB8AC3E}">
        <p14:creationId xmlns:p14="http://schemas.microsoft.com/office/powerpoint/2010/main" val="4192966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5"/>
          <p:cNvSpPr>
            <a:spLocks noChangeArrowheads="1"/>
          </p:cNvSpPr>
          <p:nvPr/>
        </p:nvSpPr>
        <p:spPr bwMode="auto">
          <a:xfrm>
            <a:off x="179512" y="1214422"/>
            <a:ext cx="8712968" cy="5526946"/>
          </a:xfrm>
          <a:prstGeom prst="roundRect">
            <a:avLst>
              <a:gd name="adj" fmla="val 16667"/>
            </a:avLst>
          </a:prstGeom>
          <a:solidFill>
            <a:srgbClr val="A40000"/>
          </a:solidFill>
          <a:ln w="38100">
            <a:noFill/>
            <a:round/>
            <a:headEnd/>
            <a:tailEnd/>
          </a:ln>
          <a:effectLst/>
        </p:spPr>
        <p:txBody>
          <a:bodyPr wrap="none" anchor="ctr"/>
          <a:lstStyle/>
          <a:p>
            <a:endParaRPr lang="fr-FR" sz="2400"/>
          </a:p>
        </p:txBody>
      </p:sp>
      <p:sp>
        <p:nvSpPr>
          <p:cNvPr id="2" name="Espace réservé du numéro de diapositive 1"/>
          <p:cNvSpPr>
            <a:spLocks noGrp="1"/>
          </p:cNvSpPr>
          <p:nvPr>
            <p:ph type="sldNum" sz="quarter" idx="11"/>
          </p:nvPr>
        </p:nvSpPr>
        <p:spPr/>
        <p:txBody>
          <a:bodyPr/>
          <a:lstStyle/>
          <a:p>
            <a:fld id="{B274C4DA-A077-419E-B753-B3B18AD93640}" type="slidenum">
              <a:rPr lang="fr-FR" smtClean="0"/>
              <a:pPr/>
              <a:t>46</a:t>
            </a:fld>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3888670552"/>
              </p:ext>
            </p:extLst>
          </p:nvPr>
        </p:nvGraphicFramePr>
        <p:xfrm>
          <a:off x="1147843" y="1377445"/>
          <a:ext cx="6624556" cy="5174639"/>
        </p:xfrm>
        <a:graphic>
          <a:graphicData uri="http://schemas.openxmlformats.org/drawingml/2006/table">
            <a:tbl>
              <a:tblPr firstRow="1" firstCol="1" lastRow="1" lastCol="1" bandRow="1" bandCol="1">
                <a:tableStyleId>{284E427A-3D55-4303-BF80-6455036E1DE7}</a:tableStyleId>
              </a:tblPr>
              <a:tblGrid>
                <a:gridCol w="3539998"/>
                <a:gridCol w="3084558"/>
              </a:tblGrid>
              <a:tr h="382103">
                <a:tc>
                  <a:txBody>
                    <a:bodyPr/>
                    <a:lstStyle/>
                    <a:p>
                      <a:pPr algn="ctr" fontAlgn="ctr"/>
                      <a:r>
                        <a:rPr lang="fr-FR" sz="2000" u="none" strike="noStrike" dirty="0">
                          <a:effectLst/>
                        </a:rPr>
                        <a:t>GHS 2012</a:t>
                      </a:r>
                      <a:endParaRPr lang="fr-FR"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2800" u="none" strike="noStrike" dirty="0">
                          <a:effectLst/>
                        </a:rPr>
                        <a:t>9 606</a:t>
                      </a:r>
                      <a:endParaRPr lang="fr-FR" sz="2800" b="0" i="0" u="none" strike="noStrike" dirty="0">
                        <a:solidFill>
                          <a:srgbClr val="000000"/>
                        </a:solidFill>
                        <a:effectLst/>
                        <a:latin typeface="Calibri" panose="020F0502020204030204" pitchFamily="34" charset="0"/>
                      </a:endParaRPr>
                    </a:p>
                  </a:txBody>
                  <a:tcPr marL="0" marR="0" marT="0" marB="0" anchor="ctr"/>
                </a:tc>
              </a:tr>
              <a:tr h="822175">
                <a:tc>
                  <a:txBody>
                    <a:bodyPr/>
                    <a:lstStyle/>
                    <a:p>
                      <a:pPr algn="ctr" fontAlgn="ctr"/>
                      <a:r>
                        <a:rPr lang="fr-FR" sz="2400" u="none" strike="noStrike" dirty="0">
                          <a:effectLst/>
                        </a:rPr>
                        <a:t>Libellé</a:t>
                      </a:r>
                      <a:endParaRPr lang="fr-FR"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2000" u="none" strike="noStrike" dirty="0">
                          <a:effectLst/>
                        </a:rPr>
                        <a:t>Chimiothérapie pour tumeur, en séances</a:t>
                      </a:r>
                      <a:endParaRPr lang="fr-FR" sz="2000" b="0" i="0" u="none" strike="noStrike" dirty="0">
                        <a:solidFill>
                          <a:srgbClr val="000000"/>
                        </a:solidFill>
                        <a:effectLst/>
                        <a:latin typeface="Calibri" panose="020F0502020204030204" pitchFamily="34" charset="0"/>
                      </a:endParaRPr>
                    </a:p>
                  </a:txBody>
                  <a:tcPr marL="0" marR="0" marT="0" marB="0" anchor="ctr"/>
                </a:tc>
              </a:tr>
              <a:tr h="467146">
                <a:tc>
                  <a:txBody>
                    <a:bodyPr/>
                    <a:lstStyle/>
                    <a:p>
                      <a:pPr algn="ctr" fontAlgn="ctr"/>
                      <a:r>
                        <a:rPr lang="fr-FR" sz="2400" u="none" strike="noStrike" dirty="0">
                          <a:effectLst/>
                        </a:rPr>
                        <a:t>Nombre de RSS</a:t>
                      </a:r>
                      <a:endParaRPr lang="fr-FR"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2000" u="none" strike="noStrike" dirty="0">
                          <a:effectLst/>
                        </a:rPr>
                        <a:t>14 549</a:t>
                      </a:r>
                      <a:endParaRPr lang="fr-FR" sz="2000" b="0" i="0" u="none" strike="noStrike" dirty="0">
                        <a:solidFill>
                          <a:srgbClr val="000000"/>
                        </a:solidFill>
                        <a:effectLst/>
                        <a:latin typeface="Calibri" panose="020F0502020204030204" pitchFamily="34" charset="0"/>
                      </a:endParaRPr>
                    </a:p>
                  </a:txBody>
                  <a:tcPr marL="0" marR="0" marT="0" marB="0" anchor="ctr"/>
                </a:tc>
              </a:tr>
              <a:tr h="700718">
                <a:tc>
                  <a:txBody>
                    <a:bodyPr/>
                    <a:lstStyle/>
                    <a:p>
                      <a:pPr algn="ctr" fontAlgn="ctr"/>
                      <a:r>
                        <a:rPr lang="es-ES" sz="2400" u="none" strike="noStrike" dirty="0" err="1">
                          <a:effectLst/>
                        </a:rPr>
                        <a:t>Valo</a:t>
                      </a:r>
                      <a:r>
                        <a:rPr lang="es-ES" sz="2400" u="none" strike="noStrike" dirty="0">
                          <a:effectLst/>
                        </a:rPr>
                        <a:t> (GHS + EXH + EXB), </a:t>
                      </a:r>
                      <a:r>
                        <a:rPr lang="es-ES" sz="2400" u="none" strike="noStrike" dirty="0" err="1">
                          <a:effectLst/>
                        </a:rPr>
                        <a:t>tarifs</a:t>
                      </a:r>
                      <a:r>
                        <a:rPr lang="es-ES" sz="2400" u="none" strike="noStrike" dirty="0">
                          <a:effectLst/>
                        </a:rPr>
                        <a:t> 2012</a:t>
                      </a:r>
                      <a:endParaRPr lang="es-ES"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2000" u="none" strike="noStrike" dirty="0">
                          <a:effectLst/>
                        </a:rPr>
                        <a:t>5 785 836,21</a:t>
                      </a:r>
                      <a:endParaRPr lang="fr-FR" sz="2000" b="0" i="0" u="none" strike="noStrike" dirty="0">
                        <a:solidFill>
                          <a:srgbClr val="000000"/>
                        </a:solidFill>
                        <a:effectLst/>
                        <a:latin typeface="Calibri" panose="020F0502020204030204" pitchFamily="34" charset="0"/>
                      </a:endParaRPr>
                    </a:p>
                  </a:txBody>
                  <a:tcPr marL="0" marR="0" marT="0" marB="0" anchor="ctr"/>
                </a:tc>
              </a:tr>
              <a:tr h="382103">
                <a:tc>
                  <a:txBody>
                    <a:bodyPr/>
                    <a:lstStyle/>
                    <a:p>
                      <a:pPr algn="ctr" fontAlgn="ctr"/>
                      <a:r>
                        <a:rPr lang="fr-FR" sz="2400" u="none" strike="noStrike" dirty="0">
                          <a:effectLst/>
                        </a:rPr>
                        <a:t>GHS 2013</a:t>
                      </a:r>
                      <a:endParaRPr lang="fr-FR"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2000" u="none" strike="noStrike" dirty="0">
                          <a:effectLst/>
                        </a:rPr>
                        <a:t>9 606</a:t>
                      </a:r>
                      <a:endParaRPr lang="fr-FR" sz="2000" b="0" i="0" u="none" strike="noStrike" dirty="0">
                        <a:solidFill>
                          <a:srgbClr val="000000"/>
                        </a:solidFill>
                        <a:effectLst/>
                        <a:latin typeface="Calibri" panose="020F0502020204030204" pitchFamily="34" charset="0"/>
                      </a:endParaRPr>
                    </a:p>
                  </a:txBody>
                  <a:tcPr marL="0" marR="0" marT="0" marB="0" anchor="ctr"/>
                </a:tc>
              </a:tr>
              <a:tr h="382103">
                <a:tc>
                  <a:txBody>
                    <a:bodyPr/>
                    <a:lstStyle/>
                    <a:p>
                      <a:pPr algn="ctr" fontAlgn="ctr"/>
                      <a:r>
                        <a:rPr lang="fr-FR" sz="2400" u="none" strike="noStrike" dirty="0">
                          <a:effectLst/>
                        </a:rPr>
                        <a:t>GHM 2013</a:t>
                      </a:r>
                      <a:endParaRPr lang="fr-FR"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2000" u="none" strike="noStrike" dirty="0">
                          <a:effectLst/>
                        </a:rPr>
                        <a:t>28Z07Z</a:t>
                      </a:r>
                      <a:endParaRPr lang="fr-FR" sz="2000" b="0" i="0" u="none" strike="noStrike" dirty="0">
                        <a:solidFill>
                          <a:srgbClr val="000000"/>
                        </a:solidFill>
                        <a:effectLst/>
                        <a:latin typeface="Calibri" panose="020F0502020204030204" pitchFamily="34" charset="0"/>
                      </a:endParaRPr>
                    </a:p>
                  </a:txBody>
                  <a:tcPr marL="0" marR="0" marT="0" marB="0" anchor="ctr"/>
                </a:tc>
              </a:tr>
              <a:tr h="467146">
                <a:tc>
                  <a:txBody>
                    <a:bodyPr/>
                    <a:lstStyle/>
                    <a:p>
                      <a:pPr algn="ctr" fontAlgn="ctr"/>
                      <a:r>
                        <a:rPr lang="fr-FR" sz="2400" u="none" strike="noStrike" dirty="0">
                          <a:effectLst/>
                        </a:rPr>
                        <a:t>Nombre de RSS GHS 2013</a:t>
                      </a:r>
                      <a:endParaRPr lang="fr-FR"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2000" u="none" strike="noStrike" dirty="0">
                          <a:effectLst/>
                        </a:rPr>
                        <a:t>14 549</a:t>
                      </a:r>
                      <a:endParaRPr lang="fr-FR" sz="2000" b="0" i="0" u="none" strike="noStrike" dirty="0">
                        <a:solidFill>
                          <a:srgbClr val="000000"/>
                        </a:solidFill>
                        <a:effectLst/>
                        <a:latin typeface="Calibri" panose="020F0502020204030204" pitchFamily="34" charset="0"/>
                      </a:endParaRPr>
                    </a:p>
                  </a:txBody>
                  <a:tcPr marL="0" marR="0" marT="0" marB="0" anchor="ctr"/>
                </a:tc>
              </a:tr>
              <a:tr h="700718">
                <a:tc>
                  <a:txBody>
                    <a:bodyPr/>
                    <a:lstStyle/>
                    <a:p>
                      <a:pPr algn="ctr" fontAlgn="ctr"/>
                      <a:r>
                        <a:rPr lang="es-ES" sz="2400" u="none" strike="noStrike" dirty="0" err="1">
                          <a:effectLst/>
                        </a:rPr>
                        <a:t>Valo</a:t>
                      </a:r>
                      <a:r>
                        <a:rPr lang="es-ES" sz="2400" u="none" strike="noStrike" dirty="0">
                          <a:effectLst/>
                        </a:rPr>
                        <a:t> (GHS + EXH + EXB), </a:t>
                      </a:r>
                      <a:r>
                        <a:rPr lang="es-ES" sz="2400" u="none" strike="noStrike" dirty="0" err="1">
                          <a:effectLst/>
                        </a:rPr>
                        <a:t>tarifs</a:t>
                      </a:r>
                      <a:r>
                        <a:rPr lang="es-ES" sz="2400" u="none" strike="noStrike" dirty="0">
                          <a:effectLst/>
                        </a:rPr>
                        <a:t> 2013</a:t>
                      </a:r>
                      <a:endParaRPr lang="es-ES"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2000" u="none" strike="noStrike" dirty="0">
                          <a:effectLst/>
                        </a:rPr>
                        <a:t>5 733 736,45</a:t>
                      </a:r>
                      <a:endParaRPr lang="fr-FR" sz="2000" b="0" i="0" u="none" strike="noStrike" dirty="0">
                        <a:solidFill>
                          <a:srgbClr val="000000"/>
                        </a:solidFill>
                        <a:effectLst/>
                        <a:latin typeface="Calibri" panose="020F0502020204030204" pitchFamily="34" charset="0"/>
                      </a:endParaRPr>
                    </a:p>
                  </a:txBody>
                  <a:tcPr marL="0" marR="0" marT="0" marB="0" anchor="ctr"/>
                </a:tc>
              </a:tr>
              <a:tr h="382103">
                <a:tc>
                  <a:txBody>
                    <a:bodyPr/>
                    <a:lstStyle/>
                    <a:p>
                      <a:pPr algn="ctr" fontAlgn="ctr"/>
                      <a:r>
                        <a:rPr lang="fr-FR" sz="2400" u="none" strike="noStrike" dirty="0">
                          <a:effectLst/>
                        </a:rPr>
                        <a:t>Évolution (€)</a:t>
                      </a:r>
                      <a:endParaRPr lang="fr-FR"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2000" u="none" strike="noStrike" dirty="0">
                          <a:effectLst/>
                        </a:rPr>
                        <a:t>-52 099,76</a:t>
                      </a:r>
                      <a:endParaRPr lang="fr-FR" sz="2000" b="0" i="0" u="none" strike="noStrike" dirty="0">
                        <a:solidFill>
                          <a:srgbClr val="000000"/>
                        </a:solidFill>
                        <a:effectLst/>
                        <a:latin typeface="Calibri" panose="020F0502020204030204" pitchFamily="34" charset="0"/>
                      </a:endParaRPr>
                    </a:p>
                  </a:txBody>
                  <a:tcPr marL="0" marR="0" marT="0" marB="0" anchor="ctr"/>
                </a:tc>
              </a:tr>
              <a:tr h="382103">
                <a:tc>
                  <a:txBody>
                    <a:bodyPr/>
                    <a:lstStyle/>
                    <a:p>
                      <a:pPr algn="ctr" fontAlgn="ctr"/>
                      <a:r>
                        <a:rPr lang="fr-FR" sz="2400" u="none" strike="noStrike" dirty="0">
                          <a:effectLst/>
                        </a:rPr>
                        <a:t>Évolution (%)</a:t>
                      </a:r>
                      <a:endParaRPr lang="fr-FR"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2000" u="none" strike="noStrike" dirty="0">
                          <a:effectLst/>
                        </a:rPr>
                        <a:t>-0,90%</a:t>
                      </a:r>
                      <a:endParaRPr lang="fr-FR" sz="2000" b="0" i="0" u="none" strike="noStrike" dirty="0">
                        <a:solidFill>
                          <a:srgbClr val="000000"/>
                        </a:solidFill>
                        <a:effectLst/>
                        <a:latin typeface="Calibri" panose="020F0502020204030204" pitchFamily="34" charset="0"/>
                      </a:endParaRPr>
                    </a:p>
                  </a:txBody>
                  <a:tcPr marL="0" marR="0" marT="0" marB="0" anchor="ctr"/>
                </a:tc>
              </a:tr>
            </a:tbl>
          </a:graphicData>
        </a:graphic>
      </p:graphicFrame>
      <p:pic>
        <p:nvPicPr>
          <p:cNvPr id="4" name="Picture 19" descr="Travaux Serveur:REDACTEURS STUDIO:CORPUS:MEAH:CONCEPTION:Accompagnement Réformes:Files:SUPPORTS:VADE MECUM:illustration pour vdmc:final3.jpg"/>
          <p:cNvPicPr>
            <a:picLocks noChangeAspect="1" noChangeArrowheads="1"/>
          </p:cNvPicPr>
          <p:nvPr/>
        </p:nvPicPr>
        <p:blipFill>
          <a:blip r:embed="rId2" r:link="rId3" cstate="print"/>
          <a:srcRect/>
          <a:stretch>
            <a:fillRect/>
          </a:stretch>
        </p:blipFill>
        <p:spPr bwMode="auto">
          <a:xfrm>
            <a:off x="285721" y="214290"/>
            <a:ext cx="862122" cy="857256"/>
          </a:xfrm>
          <a:prstGeom prst="rect">
            <a:avLst/>
          </a:prstGeom>
          <a:noFill/>
        </p:spPr>
      </p:pic>
      <p:sp>
        <p:nvSpPr>
          <p:cNvPr id="5" name="Text Box 70"/>
          <p:cNvSpPr txBox="1">
            <a:spLocks noChangeArrowheads="1"/>
          </p:cNvSpPr>
          <p:nvPr/>
        </p:nvSpPr>
        <p:spPr bwMode="auto">
          <a:xfrm>
            <a:off x="4303889" y="285727"/>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6"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7" name="ZoneTexte 6"/>
          <p:cNvSpPr txBox="1"/>
          <p:nvPr/>
        </p:nvSpPr>
        <p:spPr>
          <a:xfrm>
            <a:off x="1420616" y="319752"/>
            <a:ext cx="2664296"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dirty="0" smtClean="0"/>
              <a:t>Impact de l’échelle V11e</a:t>
            </a:r>
          </a:p>
          <a:p>
            <a:r>
              <a:rPr lang="fr-FR" dirty="0"/>
              <a:t>s</a:t>
            </a:r>
            <a:r>
              <a:rPr lang="fr-FR" dirty="0" smtClean="0"/>
              <a:t>ur les recettes du CHRU</a:t>
            </a:r>
            <a:endParaRPr lang="fr-FR" dirty="0"/>
          </a:p>
        </p:txBody>
      </p:sp>
    </p:spTree>
    <p:extLst>
      <p:ext uri="{BB962C8B-B14F-4D97-AF65-F5344CB8AC3E}">
        <p14:creationId xmlns:p14="http://schemas.microsoft.com/office/powerpoint/2010/main" val="3112429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pic>
        <p:nvPicPr>
          <p:cNvPr id="4" name="Picture 23" descr="Travaux Serveur:REDACTEURS STUDIO:CORPUS:MEAH:CONCEPTION:Accompagnement Réformes:Files:SUPPORTS:VADE MECUM:illustration pour vdmc:final4.jpg"/>
          <p:cNvPicPr>
            <a:picLocks noChangeAspect="1" noChangeArrowheads="1"/>
          </p:cNvPicPr>
          <p:nvPr/>
        </p:nvPicPr>
        <p:blipFill>
          <a:blip r:embed="rId3" r:link="rId4" cstate="print"/>
          <a:srcRect/>
          <a:stretch>
            <a:fillRect/>
          </a:stretch>
        </p:blipFill>
        <p:spPr bwMode="auto">
          <a:xfrm>
            <a:off x="1331913" y="1392238"/>
            <a:ext cx="1787525" cy="914400"/>
          </a:xfrm>
          <a:prstGeom prst="rect">
            <a:avLst/>
          </a:prstGeom>
          <a:noFill/>
        </p:spPr>
      </p:pic>
      <p:sp>
        <p:nvSpPr>
          <p:cNvPr id="5" name="AutoShape 11"/>
          <p:cNvSpPr>
            <a:spLocks noChangeArrowheads="1"/>
          </p:cNvSpPr>
          <p:nvPr/>
        </p:nvSpPr>
        <p:spPr bwMode="auto">
          <a:xfrm>
            <a:off x="357158" y="2643182"/>
            <a:ext cx="8501122" cy="3857652"/>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6" name="Rectangle 2"/>
          <p:cNvSpPr>
            <a:spLocks noChangeArrowheads="1"/>
          </p:cNvSpPr>
          <p:nvPr/>
        </p:nvSpPr>
        <p:spPr bwMode="auto">
          <a:xfrm>
            <a:off x="755001" y="2963291"/>
            <a:ext cx="8008303" cy="3262432"/>
          </a:xfrm>
          <a:prstGeom prst="rect">
            <a:avLst/>
          </a:prstGeom>
          <a:noFill/>
          <a:ln w="9525">
            <a:noFill/>
            <a:miter lim="800000"/>
            <a:headEnd/>
            <a:tailEnd/>
          </a:ln>
          <a:effectLst/>
        </p:spPr>
        <p:txBody>
          <a:bodyPr wrap="square" lIns="0" tIns="0" rIns="0" bIns="0">
            <a:spAutoFit/>
          </a:bodyPr>
          <a:lstStyle/>
          <a:p>
            <a:pPr defTabSz="593725"/>
            <a:r>
              <a:rPr lang="fr-FR" sz="3600" b="1" dirty="0">
                <a:solidFill>
                  <a:schemeClr val="bg1"/>
                </a:solidFill>
              </a:rPr>
              <a:t>Développer la qualité et encourager </a:t>
            </a:r>
          </a:p>
          <a:p>
            <a:pPr defTabSz="593725"/>
            <a:r>
              <a:rPr lang="fr-FR" sz="3600" b="1" dirty="0">
                <a:solidFill>
                  <a:schemeClr val="bg1"/>
                </a:solidFill>
              </a:rPr>
              <a:t>la responsabilisation</a:t>
            </a:r>
          </a:p>
          <a:p>
            <a:pPr defTabSz="593725"/>
            <a:endParaRPr lang="fr-FR" sz="2800" b="1" dirty="0">
              <a:solidFill>
                <a:schemeClr val="bg1"/>
              </a:solidFill>
            </a:endParaRPr>
          </a:p>
          <a:p>
            <a:pPr defTabSz="593725"/>
            <a:r>
              <a:rPr lang="fr-FR" sz="2800" b="1" dirty="0">
                <a:solidFill>
                  <a:schemeClr val="bg1"/>
                </a:solidFill>
              </a:rPr>
              <a:t>&gt;&gt; améliorer les organisations</a:t>
            </a:r>
          </a:p>
          <a:p>
            <a:pPr defTabSz="593725"/>
            <a:r>
              <a:rPr lang="fr-FR" sz="2800" b="1" dirty="0">
                <a:solidFill>
                  <a:schemeClr val="bg1"/>
                </a:solidFill>
              </a:rPr>
              <a:t>&gt;&gt; développer la culture de l’évaluation</a:t>
            </a:r>
          </a:p>
          <a:p>
            <a:pPr defTabSz="593725"/>
            <a:r>
              <a:rPr lang="fr-FR" sz="2800" b="1" dirty="0">
                <a:solidFill>
                  <a:schemeClr val="bg1"/>
                </a:solidFill>
              </a:rPr>
              <a:t>&gt;&gt; créer une synergie médico-administrative </a:t>
            </a:r>
          </a:p>
          <a:p>
            <a:pPr defTabSz="593725"/>
            <a:r>
              <a:rPr lang="fr-FR" sz="2800" b="1" dirty="0">
                <a:solidFill>
                  <a:schemeClr val="bg1"/>
                </a:solidFill>
              </a:rPr>
              <a:t>     en matière de gestion</a:t>
            </a:r>
          </a:p>
        </p:txBody>
      </p:sp>
      <p:sp>
        <p:nvSpPr>
          <p:cNvPr id="7" name="Text Box 16"/>
          <p:cNvSpPr txBox="1">
            <a:spLocks noChangeArrowheads="1"/>
          </p:cNvSpPr>
          <p:nvPr/>
        </p:nvSpPr>
        <p:spPr bwMode="auto">
          <a:xfrm>
            <a:off x="3357554" y="1428736"/>
            <a:ext cx="785818" cy="100027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lIns="0" tIns="0" rIns="0" bIns="0" anchor="ctr">
            <a:spAutoFit/>
          </a:bodyPr>
          <a:lstStyle/>
          <a:p>
            <a:pPr algn="ctr">
              <a:spcBef>
                <a:spcPct val="50000"/>
              </a:spcBef>
            </a:pPr>
            <a:r>
              <a:rPr lang="fr-FR" sz="6500" dirty="0">
                <a:solidFill>
                  <a:schemeClr val="bg2"/>
                </a:solidFill>
                <a:latin typeface="Arial Black" pitchFamily="34" charset="0"/>
              </a:rPr>
              <a:t>Q</a:t>
            </a:r>
            <a:endParaRPr lang="fr-FR" sz="6500" b="1" dirty="0">
              <a:solidFill>
                <a:schemeClr val="bg2"/>
              </a:solidFill>
              <a:latin typeface="Arial Black" pitchFamily="34" charset="0"/>
            </a:endParaRPr>
          </a:p>
        </p:txBody>
      </p:sp>
      <p:sp>
        <p:nvSpPr>
          <p:cNvPr id="8" name="Espace réservé du numéro de diapositive 7"/>
          <p:cNvSpPr>
            <a:spLocks noGrp="1"/>
          </p:cNvSpPr>
          <p:nvPr>
            <p:ph type="sldNum" sz="quarter" idx="11"/>
          </p:nvPr>
        </p:nvSpPr>
        <p:spPr/>
        <p:txBody>
          <a:bodyPr/>
          <a:lstStyle/>
          <a:p>
            <a:fld id="{B274C4DA-A077-419E-B753-B3B18AD93640}" type="slidenum">
              <a:rPr lang="fr-FR" smtClean="0"/>
              <a:pPr/>
              <a:t>47</a:t>
            </a:fld>
            <a:endParaRPr lang="fr-FR"/>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pic>
        <p:nvPicPr>
          <p:cNvPr id="4" name="Picture 23" descr="Travaux Serveur:REDACTEURS STUDIO:CORPUS:MEAH:CONCEPTION:Accompagnement Réformes:Files:SUPPORTS:VADE MECUM:illustration pour vdmc:final4.jpg"/>
          <p:cNvPicPr>
            <a:picLocks noChangeAspect="1" noChangeArrowheads="1"/>
          </p:cNvPicPr>
          <p:nvPr/>
        </p:nvPicPr>
        <p:blipFill>
          <a:blip r:embed="rId3" r:link="rId4" cstate="print"/>
          <a:srcRect/>
          <a:stretch>
            <a:fillRect/>
          </a:stretch>
        </p:blipFill>
        <p:spPr bwMode="auto">
          <a:xfrm>
            <a:off x="785786" y="500042"/>
            <a:ext cx="1117211" cy="571504"/>
          </a:xfrm>
          <a:prstGeom prst="rect">
            <a:avLst/>
          </a:prstGeom>
          <a:noFill/>
        </p:spPr>
      </p:pic>
      <p:sp>
        <p:nvSpPr>
          <p:cNvPr id="5" name="AutoShape 11"/>
          <p:cNvSpPr>
            <a:spLocks noChangeArrowheads="1"/>
          </p:cNvSpPr>
          <p:nvPr/>
        </p:nvSpPr>
        <p:spPr bwMode="auto">
          <a:xfrm>
            <a:off x="142844" y="1285860"/>
            <a:ext cx="8858312" cy="5214974"/>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6" name="Rectangle 2"/>
          <p:cNvSpPr>
            <a:spLocks noChangeArrowheads="1"/>
          </p:cNvSpPr>
          <p:nvPr/>
        </p:nvSpPr>
        <p:spPr bwMode="auto">
          <a:xfrm>
            <a:off x="500034" y="1500174"/>
            <a:ext cx="8358246" cy="369332"/>
          </a:xfrm>
          <a:prstGeom prst="rect">
            <a:avLst/>
          </a:prstGeom>
          <a:noFill/>
          <a:ln w="9525">
            <a:noFill/>
            <a:miter lim="800000"/>
            <a:headEnd/>
            <a:tailEnd/>
          </a:ln>
          <a:effectLst/>
        </p:spPr>
        <p:txBody>
          <a:bodyPr wrap="square" lIns="0" tIns="0" rIns="0" bIns="0">
            <a:spAutoFit/>
          </a:bodyPr>
          <a:lstStyle/>
          <a:p>
            <a:pPr algn="ctr" defTabSz="593725"/>
            <a:r>
              <a:rPr lang="fr-FR" sz="2400" b="1" dirty="0">
                <a:solidFill>
                  <a:schemeClr val="bg1"/>
                </a:solidFill>
              </a:rPr>
              <a:t>Développer la qualité et encourager </a:t>
            </a:r>
            <a:r>
              <a:rPr lang="fr-FR" sz="2400" b="1" dirty="0" smtClean="0">
                <a:solidFill>
                  <a:schemeClr val="bg1"/>
                </a:solidFill>
              </a:rPr>
              <a:t>la responsabilisation</a:t>
            </a:r>
            <a:endParaRPr lang="fr-FR" sz="2400" b="1" dirty="0">
              <a:solidFill>
                <a:schemeClr val="bg1"/>
              </a:solidFill>
            </a:endParaRPr>
          </a:p>
        </p:txBody>
      </p:sp>
      <p:sp>
        <p:nvSpPr>
          <p:cNvPr id="7" name="Text Box 16"/>
          <p:cNvSpPr txBox="1">
            <a:spLocks noChangeArrowheads="1"/>
          </p:cNvSpPr>
          <p:nvPr/>
        </p:nvSpPr>
        <p:spPr bwMode="auto">
          <a:xfrm>
            <a:off x="2000232" y="428604"/>
            <a:ext cx="571504" cy="61555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lIns="0" tIns="0" rIns="0" bIns="0" anchor="ctr">
            <a:spAutoFit/>
          </a:bodyPr>
          <a:lstStyle/>
          <a:p>
            <a:pPr algn="ctr">
              <a:spcBef>
                <a:spcPct val="50000"/>
              </a:spcBef>
            </a:pPr>
            <a:r>
              <a:rPr lang="fr-FR" sz="4000" dirty="0">
                <a:solidFill>
                  <a:schemeClr val="bg2"/>
                </a:solidFill>
                <a:latin typeface="Arial Black" pitchFamily="34" charset="0"/>
              </a:rPr>
              <a:t>Q</a:t>
            </a:r>
            <a:endParaRPr lang="fr-FR" sz="4000" b="1" dirty="0">
              <a:solidFill>
                <a:schemeClr val="bg2"/>
              </a:solidFill>
              <a:latin typeface="Arial Black" pitchFamily="34" charset="0"/>
            </a:endParaRPr>
          </a:p>
        </p:txBody>
      </p:sp>
      <p:pic>
        <p:nvPicPr>
          <p:cNvPr id="2050" name="Picture 2" descr="http://pmsipilot/pmsipilot/pmsipilot.php/graphiques/histogramme/large/600/long/400/valeursX/0%7C1%7C2%7C3%7C4%7C5%7C6%7C7%7C8%7C9%7C10%7C11%7C12%7C13%7C14%7C/valeursY/30%7C84%7C106%7C728%7C1801%7C654%7C419%7C246%7C159%7C78%7C67%7C32%7C30%7C33%7C21%7C/titre/Nombre+de+s%C3%A9jours+par+dur%C3%A9e/legX/Jours/legY/Nbre"/>
          <p:cNvPicPr>
            <a:picLocks noChangeAspect="1" noChangeArrowheads="1"/>
          </p:cNvPicPr>
          <p:nvPr/>
        </p:nvPicPr>
        <p:blipFill>
          <a:blip r:embed="rId5"/>
          <a:srcRect/>
          <a:stretch>
            <a:fillRect/>
          </a:stretch>
        </p:blipFill>
        <p:spPr bwMode="auto">
          <a:xfrm>
            <a:off x="214282" y="2214554"/>
            <a:ext cx="4000528" cy="3524250"/>
          </a:xfrm>
          <a:prstGeom prst="rect">
            <a:avLst/>
          </a:prstGeom>
          <a:noFill/>
        </p:spPr>
      </p:pic>
      <p:sp>
        <p:nvSpPr>
          <p:cNvPr id="9" name="ZoneTexte 8"/>
          <p:cNvSpPr txBox="1"/>
          <p:nvPr/>
        </p:nvSpPr>
        <p:spPr>
          <a:xfrm>
            <a:off x="2214546" y="3071810"/>
            <a:ext cx="1500198"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dirty="0" smtClean="0"/>
              <a:t>OBSTETRIQUE</a:t>
            </a: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482627222"/>
              </p:ext>
            </p:extLst>
          </p:nvPr>
        </p:nvGraphicFramePr>
        <p:xfrm>
          <a:off x="4429123" y="2071676"/>
          <a:ext cx="4357718" cy="3954368"/>
        </p:xfrm>
        <a:graphic>
          <a:graphicData uri="http://schemas.openxmlformats.org/drawingml/2006/table">
            <a:tbl>
              <a:tblPr/>
              <a:tblGrid>
                <a:gridCol w="1232775"/>
                <a:gridCol w="1075095"/>
                <a:gridCol w="1075095"/>
                <a:gridCol w="974753"/>
              </a:tblGrid>
              <a:tr h="342644">
                <a:tc>
                  <a:txBody>
                    <a:bodyPr/>
                    <a:lstStyle/>
                    <a:p>
                      <a:pPr algn="ctr" fontAlgn="b"/>
                      <a:r>
                        <a:rPr lang="fr-FR"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dirty="0" smtClean="0">
                          <a:solidFill>
                            <a:srgbClr val="000000"/>
                          </a:solidFill>
                          <a:latin typeface="Calibri"/>
                        </a:rPr>
                        <a:t>2011</a:t>
                      </a:r>
                      <a:endParaRPr lang="fr-FR" sz="14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dirty="0" smtClean="0">
                          <a:solidFill>
                            <a:srgbClr val="000000"/>
                          </a:solidFill>
                          <a:latin typeface="Calibri"/>
                        </a:rPr>
                        <a:t>2012</a:t>
                      </a:r>
                      <a:endParaRPr lang="fr-FR" sz="14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dirty="0">
                          <a:solidFill>
                            <a:srgbClr val="000000"/>
                          </a:solidFill>
                          <a:latin typeface="Calibri"/>
                        </a:rPr>
                        <a:t>Var </a:t>
                      </a:r>
                      <a:r>
                        <a:rPr lang="fr-FR" sz="1400" b="0" i="0" u="none" strike="noStrike" dirty="0" smtClean="0">
                          <a:solidFill>
                            <a:srgbClr val="000000"/>
                          </a:solidFill>
                          <a:latin typeface="Calibri"/>
                        </a:rPr>
                        <a:t>2012/2011</a:t>
                      </a:r>
                      <a:endParaRPr lang="fr-FR" sz="14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42644">
                <a:tc>
                  <a:txBody>
                    <a:bodyPr/>
                    <a:lstStyle/>
                    <a:p>
                      <a:pPr algn="ctr" fontAlgn="b"/>
                      <a:r>
                        <a:rPr lang="fr-FR" sz="1400" b="0" i="0" u="none" strike="noStrike" dirty="0">
                          <a:solidFill>
                            <a:srgbClr val="000000"/>
                          </a:solidFill>
                          <a:latin typeface="Calibri"/>
                        </a:rPr>
                        <a:t>Class.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a:solidFill>
                            <a:srgbClr val="000000"/>
                          </a:solidFill>
                          <a:latin typeface="Calibri"/>
                        </a:rPr>
                        <a:t>10C,11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a:solidFill>
                            <a:srgbClr val="000000"/>
                          </a:solidFill>
                          <a:latin typeface="Calibri"/>
                        </a:rPr>
                        <a:t>11,11B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42644">
                <a:tc>
                  <a:txBody>
                    <a:bodyPr/>
                    <a:lstStyle/>
                    <a:p>
                      <a:pPr algn="ctr" fontAlgn="b"/>
                      <a:r>
                        <a:rPr lang="fr-FR" sz="1400" b="0" i="0" u="none" strike="noStrike">
                          <a:solidFill>
                            <a:srgbClr val="000000"/>
                          </a:solidFill>
                          <a:latin typeface="Calibri"/>
                        </a:rPr>
                        <a:t>GHM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dirty="0">
                          <a:solidFill>
                            <a:srgbClr val="000000"/>
                          </a:solidFill>
                          <a:latin typeface="Calibri"/>
                        </a:rPr>
                        <a:t>14Z02A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a:solidFill>
                            <a:srgbClr val="000000"/>
                          </a:solidFill>
                          <a:latin typeface="Calibri"/>
                        </a:rPr>
                        <a:t>14Z02A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02420">
                <a:tc>
                  <a:txBody>
                    <a:bodyPr/>
                    <a:lstStyle/>
                    <a:p>
                      <a:pPr algn="ctr" fontAlgn="ctr"/>
                      <a:r>
                        <a:rPr lang="fr-FR" sz="1400" b="0" i="0" u="none" strike="noStrike" dirty="0">
                          <a:solidFill>
                            <a:srgbClr val="000000"/>
                          </a:solidFill>
                          <a:latin typeface="Calibri"/>
                        </a:rPr>
                        <a:t>Libellé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gridSpan="3">
                  <a:txBody>
                    <a:bodyPr/>
                    <a:lstStyle/>
                    <a:p>
                      <a:pPr algn="ctr" fontAlgn="ctr"/>
                      <a:r>
                        <a:rPr lang="fr-FR" sz="1400" b="0" i="0" u="none" strike="noStrike" dirty="0">
                          <a:solidFill>
                            <a:srgbClr val="000000"/>
                          </a:solidFill>
                          <a:latin typeface="Calibri"/>
                        </a:rPr>
                        <a:t>Accouchements par voie basse sans complication significative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fr-FR"/>
                    </a:p>
                  </a:txBody>
                  <a:tcPr/>
                </a:tc>
                <a:tc hMerge="1">
                  <a:txBody>
                    <a:bodyPr/>
                    <a:lstStyle/>
                    <a:p>
                      <a:endParaRPr lang="fr-FR"/>
                    </a:p>
                  </a:txBody>
                  <a:tcPr/>
                </a:tc>
              </a:tr>
              <a:tr h="342644">
                <a:tc>
                  <a:txBody>
                    <a:bodyPr/>
                    <a:lstStyle/>
                    <a:p>
                      <a:pPr algn="ctr" fontAlgn="b"/>
                      <a:r>
                        <a:rPr lang="fr-FR" sz="1400" b="0" i="0" u="none" strike="noStrike">
                          <a:solidFill>
                            <a:srgbClr val="000000"/>
                          </a:solidFill>
                          <a:latin typeface="Calibri"/>
                        </a:rPr>
                        <a:t>Effectif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a:solidFill>
                            <a:srgbClr val="000000"/>
                          </a:solidFill>
                          <a:latin typeface="Calibri"/>
                        </a:rPr>
                        <a:t>1355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dirty="0">
                          <a:solidFill>
                            <a:srgbClr val="000000"/>
                          </a:solidFill>
                          <a:latin typeface="Calibri"/>
                        </a:rPr>
                        <a:t>1089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a:solidFill>
                            <a:srgbClr val="000000"/>
                          </a:solidFill>
                          <a:latin typeface="Calibri"/>
                        </a:rPr>
                        <a:t>-266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42644">
                <a:tc>
                  <a:txBody>
                    <a:bodyPr/>
                    <a:lstStyle/>
                    <a:p>
                      <a:pPr algn="ctr" fontAlgn="b"/>
                      <a:r>
                        <a:rPr lang="fr-FR" sz="1400" b="0" i="0" u="none" strike="noStrike">
                          <a:solidFill>
                            <a:srgbClr val="000000"/>
                          </a:solidFill>
                          <a:latin typeface="Calibri"/>
                        </a:rPr>
                        <a:t>Jours PMSI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a:solidFill>
                            <a:srgbClr val="000000"/>
                          </a:solidFill>
                          <a:latin typeface="Calibri"/>
                        </a:rPr>
                        <a:t>5907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dirty="0">
                          <a:solidFill>
                            <a:srgbClr val="000000"/>
                          </a:solidFill>
                          <a:latin typeface="Calibri"/>
                        </a:rPr>
                        <a:t>4644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dirty="0">
                          <a:solidFill>
                            <a:srgbClr val="000000"/>
                          </a:solidFill>
                          <a:latin typeface="Calibri"/>
                        </a:rPr>
                        <a:t>-1263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42644">
                <a:tc>
                  <a:txBody>
                    <a:bodyPr/>
                    <a:lstStyle/>
                    <a:p>
                      <a:pPr algn="ctr" fontAlgn="b"/>
                      <a:r>
                        <a:rPr lang="fr-FR" sz="1400" b="0" i="0" u="none" strike="noStrike">
                          <a:solidFill>
                            <a:srgbClr val="000000"/>
                          </a:solidFill>
                          <a:latin typeface="Calibri"/>
                        </a:rPr>
                        <a:t>DMS PMSI.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a:solidFill>
                            <a:srgbClr val="000000"/>
                          </a:solidFill>
                          <a:latin typeface="Calibri"/>
                        </a:rPr>
                        <a:t>4,36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dirty="0">
                          <a:solidFill>
                            <a:srgbClr val="000000"/>
                          </a:solidFill>
                          <a:latin typeface="Calibri"/>
                        </a:rPr>
                        <a:t>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dirty="0">
                          <a:solidFill>
                            <a:srgbClr val="000000"/>
                          </a:solidFill>
                          <a:latin typeface="Calibri"/>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42644">
                <a:tc>
                  <a:txBody>
                    <a:bodyPr/>
                    <a:lstStyle/>
                    <a:p>
                      <a:pPr algn="ctr" fontAlgn="b"/>
                      <a:r>
                        <a:rPr lang="fr-FR" sz="1400" b="0" i="0" u="none" strike="noStrike">
                          <a:solidFill>
                            <a:srgbClr val="000000"/>
                          </a:solidFill>
                          <a:latin typeface="Calibri"/>
                        </a:rPr>
                        <a:t>CA T2A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latin typeface="Calibri"/>
                        </a:rPr>
                        <a:t>         2 879 174 €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latin typeface="Calibri"/>
                        </a:rPr>
                        <a:t>         2 385 002 €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latin typeface="Calibri"/>
                        </a:rPr>
                        <a:t>-       494 172 €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42644">
                <a:tc>
                  <a:txBody>
                    <a:bodyPr/>
                    <a:lstStyle/>
                    <a:p>
                      <a:pPr algn="ctr" fontAlgn="b"/>
                      <a:r>
                        <a:rPr lang="fr-FR" sz="1400" b="0" i="0" u="none" strike="noStrike">
                          <a:solidFill>
                            <a:srgbClr val="000000"/>
                          </a:solidFill>
                          <a:latin typeface="Calibri"/>
                        </a:rPr>
                        <a:t>% cumulé CA T2A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a:solidFill>
                            <a:srgbClr val="000000"/>
                          </a:solidFill>
                          <a:latin typeface="Calibri"/>
                        </a:rPr>
                        <a:t>21,28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a:solidFill>
                            <a:srgbClr val="000000"/>
                          </a:solidFill>
                          <a:latin typeface="Calibri"/>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0" i="0" u="none" strike="noStrike" dirty="0">
                          <a:solidFill>
                            <a:srgbClr val="000000"/>
                          </a:solidFill>
                          <a:latin typeface="Calibri"/>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42644">
                <a:tc>
                  <a:txBody>
                    <a:bodyPr/>
                    <a:lstStyle/>
                    <a:p>
                      <a:pPr algn="ctr" fontAlgn="b"/>
                      <a:r>
                        <a:rPr lang="fr-FR" sz="1400" b="0" i="0" u="none" strike="noStrike">
                          <a:solidFill>
                            <a:srgbClr val="000000"/>
                          </a:solidFill>
                          <a:latin typeface="Calibri"/>
                        </a:rPr>
                        <a:t>CA moyen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latin typeface="Calibri"/>
                        </a:rPr>
                        <a:t>           2 124,00 €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latin typeface="Calibri"/>
                        </a:rPr>
                        <a:t>           2 190,08 €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latin typeface="Calibri"/>
                        </a:rPr>
                        <a:t>             66,08 €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11" name="Espace réservé du numéro de diapositive 10"/>
          <p:cNvSpPr>
            <a:spLocks noGrp="1"/>
          </p:cNvSpPr>
          <p:nvPr>
            <p:ph type="sldNum" sz="quarter" idx="11"/>
          </p:nvPr>
        </p:nvSpPr>
        <p:spPr/>
        <p:txBody>
          <a:bodyPr/>
          <a:lstStyle/>
          <a:p>
            <a:fld id="{B274C4DA-A077-419E-B753-B3B18AD93640}" type="slidenum">
              <a:rPr lang="fr-FR" smtClean="0"/>
              <a:pPr/>
              <a:t>48</a:t>
            </a:fld>
            <a:endParaRPr lang="fr-F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B274C4DA-A077-419E-B753-B3B18AD93640}" type="slidenum">
              <a:rPr lang="fr-FR" smtClean="0"/>
              <a:pPr/>
              <a:t>49</a:t>
            </a:fld>
            <a:endParaRPr lang="fr-FR"/>
          </a:p>
        </p:txBody>
      </p:sp>
      <p:sp>
        <p:nvSpPr>
          <p:cNvPr id="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4"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pic>
        <p:nvPicPr>
          <p:cNvPr id="5" name="Picture 23" descr="Travaux Serveur:REDACTEURS STUDIO:CORPUS:MEAH:CONCEPTION:Accompagnement Réformes:Files:SUPPORTS:VADE MECUM:illustration pour vdmc:final4.jpg"/>
          <p:cNvPicPr>
            <a:picLocks noChangeAspect="1" noChangeArrowheads="1"/>
          </p:cNvPicPr>
          <p:nvPr/>
        </p:nvPicPr>
        <p:blipFill>
          <a:blip r:embed="rId2" r:link="rId3" cstate="print"/>
          <a:srcRect/>
          <a:stretch>
            <a:fillRect/>
          </a:stretch>
        </p:blipFill>
        <p:spPr bwMode="auto">
          <a:xfrm>
            <a:off x="785786" y="500042"/>
            <a:ext cx="1117211" cy="571504"/>
          </a:xfrm>
          <a:prstGeom prst="rect">
            <a:avLst/>
          </a:prstGeom>
          <a:noFill/>
        </p:spPr>
      </p:pic>
      <p:sp>
        <p:nvSpPr>
          <p:cNvPr id="6" name="Text Box 16"/>
          <p:cNvSpPr txBox="1">
            <a:spLocks noChangeArrowheads="1"/>
          </p:cNvSpPr>
          <p:nvPr/>
        </p:nvSpPr>
        <p:spPr bwMode="auto">
          <a:xfrm>
            <a:off x="2000232" y="428604"/>
            <a:ext cx="571504" cy="61555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lIns="0" tIns="0" rIns="0" bIns="0" anchor="ctr">
            <a:spAutoFit/>
          </a:bodyPr>
          <a:lstStyle/>
          <a:p>
            <a:pPr algn="ctr">
              <a:spcBef>
                <a:spcPct val="50000"/>
              </a:spcBef>
            </a:pPr>
            <a:r>
              <a:rPr lang="fr-FR" sz="4000" dirty="0">
                <a:solidFill>
                  <a:schemeClr val="bg2"/>
                </a:solidFill>
                <a:latin typeface="Arial Black" pitchFamily="34" charset="0"/>
              </a:rPr>
              <a:t>Q</a:t>
            </a:r>
            <a:endParaRPr lang="fr-FR" sz="4000" b="1" dirty="0">
              <a:solidFill>
                <a:schemeClr val="bg2"/>
              </a:solidFill>
              <a:latin typeface="Arial Black"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401409080"/>
              </p:ext>
            </p:extLst>
          </p:nvPr>
        </p:nvGraphicFramePr>
        <p:xfrm>
          <a:off x="0" y="1231524"/>
          <a:ext cx="9289034" cy="5060755"/>
        </p:xfrm>
        <a:graphic>
          <a:graphicData uri="http://schemas.openxmlformats.org/drawingml/2006/table">
            <a:tbl>
              <a:tblPr firstRow="1" firstCol="1" bandRow="1">
                <a:tableStyleId>{5C22544A-7EE6-4342-B048-85BDC9FD1C3A}</a:tableStyleId>
              </a:tblPr>
              <a:tblGrid>
                <a:gridCol w="1396955"/>
                <a:gridCol w="591906"/>
                <a:gridCol w="657673"/>
                <a:gridCol w="789208"/>
                <a:gridCol w="789208"/>
                <a:gridCol w="657673"/>
                <a:gridCol w="789208"/>
                <a:gridCol w="723440"/>
                <a:gridCol w="723440"/>
                <a:gridCol w="789207"/>
                <a:gridCol w="657672"/>
                <a:gridCol w="591905"/>
                <a:gridCol w="131539"/>
              </a:tblGrid>
              <a:tr h="224144">
                <a:tc>
                  <a:txBody>
                    <a:bodyPr/>
                    <a:lstStyle/>
                    <a:p>
                      <a:pPr algn="ctr">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gridSpan="5">
                  <a:txBody>
                    <a:bodyPr/>
                    <a:lstStyle/>
                    <a:p>
                      <a:pPr algn="ctr">
                        <a:lnSpc>
                          <a:spcPct val="107000"/>
                        </a:lnSpc>
                        <a:spcAft>
                          <a:spcPts val="0"/>
                        </a:spcAft>
                      </a:pPr>
                      <a:r>
                        <a:rPr lang="fr-FR" sz="1600">
                          <a:effectLst/>
                        </a:rPr>
                        <a:t>Etablissement</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a:lnSpc>
                          <a:spcPct val="107000"/>
                        </a:lnSpc>
                        <a:spcAft>
                          <a:spcPts val="0"/>
                        </a:spcAft>
                      </a:pPr>
                      <a:r>
                        <a:rPr lang="fr-FR" sz="1600">
                          <a:effectLst/>
                        </a:rPr>
                        <a:t>Région 2012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hMerge="1">
                  <a:txBody>
                    <a:bodyPr/>
                    <a:lstStyle/>
                    <a:p>
                      <a:endParaRPr lang="fr-FR"/>
                    </a:p>
                  </a:txBody>
                  <a:tcPr/>
                </a:tc>
                <a:tc gridSpan="2">
                  <a:txBody>
                    <a:bodyPr/>
                    <a:lstStyle/>
                    <a:p>
                      <a:pPr algn="ctr">
                        <a:lnSpc>
                          <a:spcPct val="107000"/>
                        </a:lnSpc>
                        <a:spcAft>
                          <a:spcPts val="0"/>
                        </a:spcAft>
                      </a:pPr>
                      <a:r>
                        <a:rPr lang="fr-FR" sz="1600">
                          <a:effectLst/>
                        </a:rPr>
                        <a:t>Catégorie 2012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hMerge="1">
                  <a:txBody>
                    <a:bodyPr/>
                    <a:lstStyle/>
                    <a:p>
                      <a:endParaRPr lang="fr-FR"/>
                    </a:p>
                  </a:txBody>
                  <a:tcPr/>
                </a:tc>
                <a:tc gridSpan="3">
                  <a:txBody>
                    <a:bodyPr/>
                    <a:lstStyle/>
                    <a:p>
                      <a:pPr algn="ctr">
                        <a:lnSpc>
                          <a:spcPct val="107000"/>
                        </a:lnSpc>
                        <a:spcAft>
                          <a:spcPts val="0"/>
                        </a:spcAft>
                      </a:pPr>
                      <a:r>
                        <a:rPr lang="fr-FR" sz="1600">
                          <a:effectLst/>
                        </a:rPr>
                        <a:t>Typologie 2012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hMerge="1">
                  <a:txBody>
                    <a:bodyPr/>
                    <a:lstStyle/>
                    <a:p>
                      <a:endParaRPr lang="fr-FR"/>
                    </a:p>
                  </a:txBody>
                  <a:tcPr/>
                </a:tc>
                <a:tc hMerge="1">
                  <a:txBody>
                    <a:bodyPr/>
                    <a:lstStyle/>
                    <a:p>
                      <a:endParaRPr lang="fr-FR"/>
                    </a:p>
                  </a:txBody>
                  <a:tcPr/>
                </a:tc>
              </a:tr>
              <a:tr h="917685">
                <a:tc>
                  <a:txBody>
                    <a:bodyPr/>
                    <a:lstStyle/>
                    <a:p>
                      <a:pPr algn="ctr">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ctr">
                        <a:lnSpc>
                          <a:spcPct val="107000"/>
                        </a:lnSpc>
                        <a:spcAft>
                          <a:spcPts val="0"/>
                        </a:spcAft>
                      </a:pPr>
                      <a:r>
                        <a:rPr lang="fr-FR" sz="1600" dirty="0">
                          <a:effectLst/>
                        </a:rPr>
                        <a:t>2008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ctr">
                        <a:lnSpc>
                          <a:spcPct val="107000"/>
                        </a:lnSpc>
                        <a:spcAft>
                          <a:spcPts val="0"/>
                        </a:spcAft>
                      </a:pPr>
                      <a:r>
                        <a:rPr lang="fr-FR" sz="1600" dirty="0">
                          <a:effectLst/>
                        </a:rPr>
                        <a:t>2009</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ctr">
                        <a:lnSpc>
                          <a:spcPct val="107000"/>
                        </a:lnSpc>
                        <a:spcAft>
                          <a:spcPts val="0"/>
                        </a:spcAft>
                      </a:pPr>
                      <a:r>
                        <a:rPr lang="fr-FR" sz="1600">
                          <a:effectLst/>
                        </a:rPr>
                        <a:t>2010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ctr">
                        <a:lnSpc>
                          <a:spcPct val="107000"/>
                        </a:lnSpc>
                        <a:spcAft>
                          <a:spcPts val="0"/>
                        </a:spcAft>
                      </a:pPr>
                      <a:r>
                        <a:rPr lang="fr-FR" sz="1600">
                          <a:effectLst/>
                        </a:rPr>
                        <a:t>2011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ctr">
                        <a:lnSpc>
                          <a:spcPct val="107000"/>
                        </a:lnSpc>
                        <a:spcAft>
                          <a:spcPts val="0"/>
                        </a:spcAft>
                      </a:pPr>
                      <a:r>
                        <a:rPr lang="fr-FR" sz="1600" dirty="0">
                          <a:effectLst/>
                        </a:rPr>
                        <a:t>2012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ctr">
                        <a:lnSpc>
                          <a:spcPct val="107000"/>
                        </a:lnSpc>
                        <a:spcAft>
                          <a:spcPts val="0"/>
                        </a:spcAft>
                      </a:pPr>
                      <a:r>
                        <a:rPr lang="fr-FR" sz="1600" dirty="0">
                          <a:effectLst/>
                        </a:rPr>
                        <a:t>2ème décile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ctr">
                        <a:lnSpc>
                          <a:spcPct val="107000"/>
                        </a:lnSpc>
                        <a:spcAft>
                          <a:spcPts val="0"/>
                        </a:spcAft>
                      </a:pPr>
                      <a:r>
                        <a:rPr lang="fr-FR" sz="1600">
                          <a:effectLst/>
                        </a:rPr>
                        <a:t>8ème décile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ctr">
                        <a:lnSpc>
                          <a:spcPct val="107000"/>
                        </a:lnSpc>
                        <a:spcAft>
                          <a:spcPts val="0"/>
                        </a:spcAft>
                      </a:pPr>
                      <a:r>
                        <a:rPr lang="fr-FR" sz="1600" dirty="0">
                          <a:effectLst/>
                        </a:rPr>
                        <a:t>2ème décile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ctr">
                        <a:lnSpc>
                          <a:spcPct val="107000"/>
                        </a:lnSpc>
                        <a:spcAft>
                          <a:spcPts val="0"/>
                        </a:spcAft>
                      </a:pPr>
                      <a:r>
                        <a:rPr lang="fr-FR" sz="1600">
                          <a:effectLst/>
                        </a:rPr>
                        <a:t>8ème décile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ctr">
                        <a:lnSpc>
                          <a:spcPct val="107000"/>
                        </a:lnSpc>
                        <a:spcAft>
                          <a:spcPts val="0"/>
                        </a:spcAft>
                      </a:pPr>
                      <a:r>
                        <a:rPr lang="fr-FR" sz="1600" dirty="0">
                          <a:effectLst/>
                        </a:rPr>
                        <a:t>2ème décile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ctr">
                        <a:lnSpc>
                          <a:spcPct val="107000"/>
                        </a:lnSpc>
                        <a:spcAft>
                          <a:spcPts val="0"/>
                        </a:spcAft>
                      </a:pPr>
                      <a:r>
                        <a:rPr lang="fr-FR" sz="1600" dirty="0">
                          <a:effectLst/>
                        </a:rPr>
                        <a:t>8ème décile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endParaRPr lang="fr-FR"/>
                    </a:p>
                  </a:txBody>
                  <a:tcPr marL="48017" marR="48017" marT="24008" marB="24008"/>
                </a:tc>
              </a:tr>
              <a:tr h="455325">
                <a:tc>
                  <a:txBody>
                    <a:bodyPr/>
                    <a:lstStyle/>
                    <a:p>
                      <a:pPr>
                        <a:lnSpc>
                          <a:spcPct val="107000"/>
                        </a:lnSpc>
                        <a:spcAft>
                          <a:spcPts val="0"/>
                        </a:spcAft>
                      </a:pPr>
                      <a:r>
                        <a:rPr lang="fr-FR" sz="1600" u="sng" dirty="0">
                          <a:solidFill>
                            <a:schemeClr val="tx1">
                              <a:lumMod val="75000"/>
                              <a:lumOff val="25000"/>
                            </a:schemeClr>
                          </a:solidFill>
                          <a:effectLst/>
                        </a:rPr>
                        <a:t>P1 : IP-DMS médecine </a:t>
                      </a:r>
                      <a:endParaRPr lang="fr-FR"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1.074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1.049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1.08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1.086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1.107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0.788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1.121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0.949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1.084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0.94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1.08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endParaRPr lang="fr-FR"/>
                    </a:p>
                  </a:txBody>
                  <a:tcPr marL="48017" marR="48017" marT="24008" marB="24008"/>
                </a:tc>
              </a:tr>
              <a:tr h="455325">
                <a:tc>
                  <a:txBody>
                    <a:bodyPr/>
                    <a:lstStyle/>
                    <a:p>
                      <a:pPr>
                        <a:lnSpc>
                          <a:spcPct val="107000"/>
                        </a:lnSpc>
                        <a:spcAft>
                          <a:spcPts val="0"/>
                        </a:spcAft>
                      </a:pPr>
                      <a:r>
                        <a:rPr lang="fr-FR" sz="1600" u="sng" dirty="0">
                          <a:solidFill>
                            <a:schemeClr val="tx1">
                              <a:lumMod val="75000"/>
                              <a:lumOff val="25000"/>
                            </a:schemeClr>
                          </a:solidFill>
                          <a:effectLst/>
                        </a:rPr>
                        <a:t>P2 : IP-DMS chirurgie </a:t>
                      </a:r>
                      <a:endParaRPr lang="fr-FR"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1.135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1.183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1.191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1.187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1.157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0.913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1.157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0.965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1.139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0.926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1.063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endParaRPr lang="fr-FR"/>
                    </a:p>
                  </a:txBody>
                  <a:tcPr marL="48017" marR="48017" marT="24008" marB="24008"/>
                </a:tc>
              </a:tr>
              <a:tr h="455325">
                <a:tc>
                  <a:txBody>
                    <a:bodyPr/>
                    <a:lstStyle/>
                    <a:p>
                      <a:pPr>
                        <a:lnSpc>
                          <a:spcPct val="107000"/>
                        </a:lnSpc>
                        <a:spcAft>
                          <a:spcPts val="0"/>
                        </a:spcAft>
                      </a:pPr>
                      <a:r>
                        <a:rPr lang="fr-FR" sz="1600" u="sng" dirty="0">
                          <a:solidFill>
                            <a:schemeClr val="tx1">
                              <a:lumMod val="75000"/>
                              <a:lumOff val="25000"/>
                            </a:schemeClr>
                          </a:solidFill>
                          <a:effectLst/>
                        </a:rPr>
                        <a:t>P3 : IP-DMS obstétrique </a:t>
                      </a:r>
                      <a:endParaRPr lang="fr-FR"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1.125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1.159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1.109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1.057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1.052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1.006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1.09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0.963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1.135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0.928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1.054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endParaRPr lang="fr-FR"/>
                    </a:p>
                  </a:txBody>
                  <a:tcPr marL="48017" marR="48017" marT="24008" marB="24008"/>
                </a:tc>
              </a:tr>
              <a:tr h="455325">
                <a:tc>
                  <a:txBody>
                    <a:bodyPr/>
                    <a:lstStyle/>
                    <a:p>
                      <a:pPr>
                        <a:lnSpc>
                          <a:spcPct val="107000"/>
                        </a:lnSpc>
                        <a:spcAft>
                          <a:spcPts val="0"/>
                        </a:spcAft>
                      </a:pPr>
                      <a:r>
                        <a:rPr lang="fr-FR" sz="1600" u="sng" dirty="0">
                          <a:solidFill>
                            <a:schemeClr val="tx1">
                              <a:lumMod val="75000"/>
                              <a:lumOff val="25000"/>
                            </a:schemeClr>
                          </a:solidFill>
                          <a:effectLst/>
                        </a:rPr>
                        <a:t>P10 : Taux de césarienne </a:t>
                      </a:r>
                      <a:endParaRPr lang="fr-FR"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9.25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13.44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13.72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15.31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10.98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16.57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21.96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15.72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22.9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endParaRPr lang="fr-FR"/>
                    </a:p>
                  </a:txBody>
                  <a:tcPr marL="48017" marR="48017" marT="24008" marB="24008"/>
                </a:tc>
              </a:tr>
              <a:tr h="455325">
                <a:tc>
                  <a:txBody>
                    <a:bodyPr/>
                    <a:lstStyle/>
                    <a:p>
                      <a:pPr>
                        <a:lnSpc>
                          <a:spcPct val="107000"/>
                        </a:lnSpc>
                        <a:spcAft>
                          <a:spcPts val="0"/>
                        </a:spcAft>
                      </a:pPr>
                      <a:r>
                        <a:rPr lang="fr-FR" sz="1600" u="sng" dirty="0">
                          <a:solidFill>
                            <a:schemeClr val="tx1">
                              <a:lumMod val="75000"/>
                              <a:lumOff val="25000"/>
                            </a:schemeClr>
                          </a:solidFill>
                          <a:effectLst/>
                        </a:rPr>
                        <a:t>P11 : Taux de péridurale </a:t>
                      </a:r>
                      <a:endParaRPr lang="fr-FR"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62.92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74.47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72.78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76.49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44.56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74</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78.22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58.53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88.42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endParaRPr lang="fr-FR"/>
                    </a:p>
                  </a:txBody>
                  <a:tcPr marL="48017" marR="48017" marT="24008" marB="24008"/>
                </a:tc>
              </a:tr>
              <a:tr h="455325">
                <a:tc>
                  <a:txBody>
                    <a:bodyPr/>
                    <a:lstStyle/>
                    <a:p>
                      <a:pPr>
                        <a:lnSpc>
                          <a:spcPct val="107000"/>
                        </a:lnSpc>
                        <a:spcAft>
                          <a:spcPts val="0"/>
                        </a:spcAft>
                      </a:pPr>
                      <a:r>
                        <a:rPr lang="fr-FR" sz="1600" u="sng" dirty="0">
                          <a:solidFill>
                            <a:schemeClr val="tx1">
                              <a:lumMod val="75000"/>
                              <a:lumOff val="25000"/>
                            </a:schemeClr>
                          </a:solidFill>
                          <a:effectLst/>
                        </a:rPr>
                        <a:t>P12 : Taux de chirurgie ambulatoire </a:t>
                      </a:r>
                      <a:endParaRPr lang="fr-FR"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16.7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16.55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15.39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21.12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22.47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a:effectLst/>
                        </a:rPr>
                        <a:t>22.47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51.75</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9.56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27.77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24.04</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pPr algn="r">
                        <a:lnSpc>
                          <a:spcPct val="107000"/>
                        </a:lnSpc>
                        <a:spcAft>
                          <a:spcPts val="0"/>
                        </a:spcAft>
                      </a:pPr>
                      <a:r>
                        <a:rPr lang="fr-FR" sz="1600" dirty="0">
                          <a:effectLst/>
                        </a:rPr>
                        <a:t>43.37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012" marR="35012" marT="35012" marB="35012" anchor="ctr"/>
                </a:tc>
                <a:tc>
                  <a:txBody>
                    <a:bodyPr/>
                    <a:lstStyle/>
                    <a:p>
                      <a:endParaRPr lang="fr-FR" dirty="0"/>
                    </a:p>
                  </a:txBody>
                  <a:tcPr marL="48017" marR="48017" marT="24008" marB="24008"/>
                </a:tc>
              </a:tr>
            </a:tbl>
          </a:graphicData>
        </a:graphic>
      </p:graphicFrame>
      <p:sp>
        <p:nvSpPr>
          <p:cNvPr id="12" name="Rectangle 11"/>
          <p:cNvSpPr/>
          <p:nvPr/>
        </p:nvSpPr>
        <p:spPr>
          <a:xfrm>
            <a:off x="2668971" y="188640"/>
            <a:ext cx="1550969" cy="95410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593725"/>
            <a:r>
              <a:rPr lang="fr-FR" sz="1400" b="1" dirty="0">
                <a:solidFill>
                  <a:schemeClr val="bg1"/>
                </a:solidFill>
              </a:rPr>
              <a:t>Développer la qualité et encourager la responsabilisation</a:t>
            </a:r>
          </a:p>
        </p:txBody>
      </p:sp>
    </p:spTree>
    <p:extLst>
      <p:ext uri="{BB962C8B-B14F-4D97-AF65-F5344CB8AC3E}">
        <p14:creationId xmlns:p14="http://schemas.microsoft.com/office/powerpoint/2010/main" val="2420011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50" name="Freeform 50"/>
          <p:cNvSpPr>
            <a:spLocks/>
          </p:cNvSpPr>
          <p:nvPr/>
        </p:nvSpPr>
        <p:spPr bwMode="auto">
          <a:xfrm>
            <a:off x="0" y="0"/>
            <a:ext cx="5391151" cy="1866901"/>
          </a:xfrm>
          <a:custGeom>
            <a:avLst/>
            <a:gdLst/>
            <a:ahLst/>
            <a:cxnLst>
              <a:cxn ang="0">
                <a:pos x="0" y="0"/>
              </a:cxn>
              <a:cxn ang="0">
                <a:pos x="2" y="909"/>
              </a:cxn>
              <a:cxn ang="0">
                <a:pos x="4176" y="1440"/>
              </a:cxn>
              <a:cxn ang="0">
                <a:pos x="2235" y="0"/>
              </a:cxn>
              <a:cxn ang="0">
                <a:pos x="0" y="0"/>
              </a:cxn>
            </a:cxnLst>
            <a:rect l="0" t="0" r="r" b="b"/>
            <a:pathLst>
              <a:path w="4176" h="1440">
                <a:moveTo>
                  <a:pt x="0" y="0"/>
                </a:moveTo>
                <a:lnTo>
                  <a:pt x="2" y="909"/>
                </a:lnTo>
                <a:lnTo>
                  <a:pt x="4176" y="1440"/>
                </a:lnTo>
                <a:lnTo>
                  <a:pt x="2235" y="0"/>
                </a:lnTo>
                <a:lnTo>
                  <a:pt x="0" y="0"/>
                </a:lnTo>
                <a:close/>
              </a:path>
            </a:pathLst>
          </a:custGeom>
          <a:solidFill>
            <a:srgbClr val="BEC1C0"/>
          </a:solidFill>
          <a:ln w="0">
            <a:noFill/>
            <a:round/>
            <a:headEnd/>
            <a:tailEnd/>
          </a:ln>
        </p:spPr>
        <p:txBody>
          <a:bodyPr wrap="none" anchor="ctr"/>
          <a:lstStyle/>
          <a:p>
            <a:endParaRPr lang="fr-FR"/>
          </a:p>
        </p:txBody>
      </p:sp>
      <p:sp>
        <p:nvSpPr>
          <p:cNvPr id="384051" name="Text Box 51"/>
          <p:cNvSpPr txBox="1">
            <a:spLocks noChangeArrowheads="1"/>
          </p:cNvSpPr>
          <p:nvPr/>
        </p:nvSpPr>
        <p:spPr bwMode="auto">
          <a:xfrm>
            <a:off x="921187" y="142852"/>
            <a:ext cx="1364797" cy="353727"/>
          </a:xfrm>
          <a:prstGeom prst="rect">
            <a:avLst/>
          </a:prstGeom>
          <a:noFill/>
          <a:ln w="9525">
            <a:noFill/>
            <a:miter lim="800000"/>
            <a:headEnd/>
            <a:tailEnd/>
          </a:ln>
        </p:spPr>
        <p:txBody>
          <a:bodyPr wrap="none" lIns="0" tIns="30373" rIns="0" bIns="30373">
            <a:spAutoFit/>
          </a:bodyPr>
          <a:lstStyle/>
          <a:p>
            <a:pPr defTabSz="592138"/>
            <a:r>
              <a:rPr lang="fr-FR" sz="1300" b="1" dirty="0"/>
              <a:t>Forces &amp; Faiblesses </a:t>
            </a:r>
          </a:p>
          <a:p>
            <a:pPr defTabSz="592138"/>
            <a:endParaRPr lang="fr-FR" sz="600" dirty="0"/>
          </a:p>
        </p:txBody>
      </p:sp>
      <p:sp>
        <p:nvSpPr>
          <p:cNvPr id="384053" name="Text Box 53"/>
          <p:cNvSpPr txBox="1">
            <a:spLocks noChangeArrowheads="1"/>
          </p:cNvSpPr>
          <p:nvPr/>
        </p:nvSpPr>
        <p:spPr bwMode="auto">
          <a:xfrm>
            <a:off x="1785918" y="642918"/>
            <a:ext cx="1661289" cy="261394"/>
          </a:xfrm>
          <a:prstGeom prst="rect">
            <a:avLst/>
          </a:prstGeom>
          <a:noFill/>
          <a:ln w="9525">
            <a:noFill/>
            <a:miter lim="800000"/>
            <a:headEnd/>
            <a:tailEnd/>
          </a:ln>
        </p:spPr>
        <p:txBody>
          <a:bodyPr wrap="none" lIns="0" tIns="30373" rIns="0" bIns="30373">
            <a:spAutoFit/>
          </a:bodyPr>
          <a:lstStyle/>
          <a:p>
            <a:pPr defTabSz="592138"/>
            <a:r>
              <a:rPr lang="fr-FR" sz="1300" b="1" dirty="0"/>
              <a:t>Historique des réformes</a:t>
            </a:r>
          </a:p>
        </p:txBody>
      </p:sp>
      <p:sp>
        <p:nvSpPr>
          <p:cNvPr id="384054" name="Text Box 54"/>
          <p:cNvSpPr txBox="1">
            <a:spLocks noChangeArrowheads="1"/>
          </p:cNvSpPr>
          <p:nvPr/>
        </p:nvSpPr>
        <p:spPr bwMode="auto">
          <a:xfrm>
            <a:off x="2857488" y="1000108"/>
            <a:ext cx="1441548" cy="461449"/>
          </a:xfrm>
          <a:prstGeom prst="rect">
            <a:avLst/>
          </a:prstGeom>
          <a:noFill/>
          <a:ln w="9525">
            <a:noFill/>
            <a:miter lim="800000"/>
            <a:headEnd/>
            <a:tailEnd/>
          </a:ln>
        </p:spPr>
        <p:txBody>
          <a:bodyPr wrap="none" lIns="0" tIns="30373" rIns="0" bIns="30373">
            <a:spAutoFit/>
          </a:bodyPr>
          <a:lstStyle/>
          <a:p>
            <a:pPr defTabSz="592138"/>
            <a:r>
              <a:rPr lang="fr-FR" sz="1300" b="1" dirty="0"/>
              <a:t>H</a:t>
            </a:r>
            <a:r>
              <a:rPr lang="fr-FR" altLang="ja-JP" sz="1300" b="1" dirty="0"/>
              <a:t>ôpital </a:t>
            </a:r>
            <a:r>
              <a:rPr lang="fr-FR" altLang="ja-JP" sz="1300" b="1" dirty="0" smtClean="0"/>
              <a:t>2007 et 2012</a:t>
            </a:r>
          </a:p>
          <a:p>
            <a:pPr defTabSz="592138"/>
            <a:r>
              <a:rPr lang="fr-FR" sz="1300" b="1" dirty="0" smtClean="0"/>
              <a:t>Loi H.P.S.T.</a:t>
            </a:r>
            <a:endParaRPr lang="fr-FR" sz="1300" b="1" dirty="0"/>
          </a:p>
        </p:txBody>
      </p:sp>
      <p:sp>
        <p:nvSpPr>
          <p:cNvPr id="384055" name="Oval 55"/>
          <p:cNvSpPr>
            <a:spLocks noChangeArrowheads="1"/>
          </p:cNvSpPr>
          <p:nvPr/>
        </p:nvSpPr>
        <p:spPr bwMode="auto">
          <a:xfrm>
            <a:off x="4860682" y="1230313"/>
            <a:ext cx="1016977" cy="522418"/>
          </a:xfrm>
          <a:prstGeom prst="ellipse">
            <a:avLst/>
          </a:prstGeom>
          <a:solidFill>
            <a:schemeClr val="bg1"/>
          </a:solidFill>
          <a:ln w="34925">
            <a:solidFill>
              <a:srgbClr val="FF0080"/>
            </a:solidFill>
            <a:round/>
            <a:headEnd/>
            <a:tailEnd/>
          </a:ln>
        </p:spPr>
        <p:txBody>
          <a:bodyPr lIns="0" tIns="46800" rIns="0" bIns="46800" anchor="ctr">
            <a:spAutoFit/>
          </a:bodyPr>
          <a:lstStyle/>
          <a:p>
            <a:endParaRPr lang="fr-FR"/>
          </a:p>
        </p:txBody>
      </p:sp>
      <p:sp>
        <p:nvSpPr>
          <p:cNvPr id="384057" name="Oval 57"/>
          <p:cNvSpPr>
            <a:spLocks noChangeArrowheads="1"/>
          </p:cNvSpPr>
          <p:nvPr/>
        </p:nvSpPr>
        <p:spPr bwMode="auto">
          <a:xfrm>
            <a:off x="2714612" y="928670"/>
            <a:ext cx="128954" cy="522418"/>
          </a:xfrm>
          <a:prstGeom prst="ellipse">
            <a:avLst/>
          </a:prstGeom>
          <a:noFill/>
          <a:ln w="34925">
            <a:solidFill>
              <a:srgbClr val="FF0080"/>
            </a:solidFill>
            <a:round/>
            <a:headEnd/>
            <a:tailEnd/>
          </a:ln>
        </p:spPr>
        <p:txBody>
          <a:bodyPr lIns="0" tIns="46800" rIns="0" bIns="46800" anchor="ctr">
            <a:spAutoFit/>
          </a:bodyPr>
          <a:lstStyle/>
          <a:p>
            <a:endParaRPr lang="fr-FR"/>
          </a:p>
        </p:txBody>
      </p:sp>
      <p:sp>
        <p:nvSpPr>
          <p:cNvPr id="384058" name="Oval 58"/>
          <p:cNvSpPr>
            <a:spLocks noChangeArrowheads="1"/>
          </p:cNvSpPr>
          <p:nvPr/>
        </p:nvSpPr>
        <p:spPr bwMode="auto">
          <a:xfrm>
            <a:off x="714348" y="142852"/>
            <a:ext cx="128954" cy="522418"/>
          </a:xfrm>
          <a:prstGeom prst="ellipse">
            <a:avLst/>
          </a:prstGeom>
          <a:noFill/>
          <a:ln w="34925">
            <a:solidFill>
              <a:srgbClr val="FF0080"/>
            </a:solidFill>
            <a:round/>
            <a:headEnd/>
            <a:tailEnd/>
          </a:ln>
        </p:spPr>
        <p:txBody>
          <a:bodyPr lIns="0" tIns="46800" rIns="0" bIns="46800" anchor="ctr">
            <a:spAutoFit/>
          </a:bodyPr>
          <a:lstStyle/>
          <a:p>
            <a:endParaRPr lang="fr-FR"/>
          </a:p>
        </p:txBody>
      </p:sp>
      <p:sp>
        <p:nvSpPr>
          <p:cNvPr id="384015" name="Line 15"/>
          <p:cNvSpPr>
            <a:spLocks noChangeShapeType="1"/>
          </p:cNvSpPr>
          <p:nvPr/>
        </p:nvSpPr>
        <p:spPr bwMode="auto">
          <a:xfrm flipH="1">
            <a:off x="1643042" y="1143001"/>
            <a:ext cx="0" cy="1470025"/>
          </a:xfrm>
          <a:prstGeom prst="line">
            <a:avLst/>
          </a:prstGeom>
          <a:noFill/>
          <a:ln w="19050">
            <a:solidFill>
              <a:schemeClr val="tx1"/>
            </a:solidFill>
            <a:round/>
            <a:headEnd/>
            <a:tailEnd/>
          </a:ln>
          <a:effectLst/>
        </p:spPr>
        <p:txBody>
          <a:bodyPr wrap="none" anchor="ctr"/>
          <a:lstStyle/>
          <a:p>
            <a:endParaRPr lang="fr-FR"/>
          </a:p>
        </p:txBody>
      </p:sp>
      <p:sp>
        <p:nvSpPr>
          <p:cNvPr id="384052" name="Oval 52"/>
          <p:cNvSpPr>
            <a:spLocks noChangeArrowheads="1"/>
          </p:cNvSpPr>
          <p:nvPr/>
        </p:nvSpPr>
        <p:spPr bwMode="auto">
          <a:xfrm>
            <a:off x="1571604" y="642918"/>
            <a:ext cx="130419" cy="522418"/>
          </a:xfrm>
          <a:prstGeom prst="ellipse">
            <a:avLst/>
          </a:prstGeom>
          <a:noFill/>
          <a:ln w="34925">
            <a:solidFill>
              <a:srgbClr val="FF0080"/>
            </a:solidFill>
            <a:round/>
            <a:headEnd/>
            <a:tailEnd/>
          </a:ln>
        </p:spPr>
        <p:txBody>
          <a:bodyPr lIns="0" tIns="46800" rIns="0" bIns="46800" anchor="ctr">
            <a:spAutoFit/>
          </a:bodyPr>
          <a:lstStyle/>
          <a:p>
            <a:endParaRPr lang="fr-FR"/>
          </a:p>
        </p:txBody>
      </p:sp>
      <p:sp>
        <p:nvSpPr>
          <p:cNvPr id="384031" name="AutoShape 31"/>
          <p:cNvSpPr>
            <a:spLocks noChangeArrowheads="1"/>
          </p:cNvSpPr>
          <p:nvPr/>
        </p:nvSpPr>
        <p:spPr bwMode="auto">
          <a:xfrm>
            <a:off x="1091712" y="2339975"/>
            <a:ext cx="7049965" cy="4083050"/>
          </a:xfrm>
          <a:prstGeom prst="roundRect">
            <a:avLst>
              <a:gd name="adj" fmla="val 16667"/>
            </a:avLst>
          </a:prstGeom>
          <a:solidFill>
            <a:srgbClr val="BEC1C0"/>
          </a:solidFill>
          <a:ln w="9525">
            <a:noFill/>
            <a:round/>
            <a:headEnd/>
            <a:tailEnd/>
          </a:ln>
          <a:effectLst/>
        </p:spPr>
        <p:txBody>
          <a:bodyPr wrap="none" anchor="ctr"/>
          <a:lstStyle/>
          <a:p>
            <a:endParaRPr lang="fr-FR"/>
          </a:p>
        </p:txBody>
      </p:sp>
      <p:sp>
        <p:nvSpPr>
          <p:cNvPr id="384003" name="Text Box 3"/>
          <p:cNvSpPr txBox="1">
            <a:spLocks noChangeArrowheads="1"/>
          </p:cNvSpPr>
          <p:nvPr/>
        </p:nvSpPr>
        <p:spPr bwMode="auto">
          <a:xfrm>
            <a:off x="1425820" y="3248026"/>
            <a:ext cx="3146180" cy="2239963"/>
          </a:xfrm>
          <a:prstGeom prst="rect">
            <a:avLst/>
          </a:prstGeom>
          <a:noFill/>
          <a:ln w="9525">
            <a:noFill/>
            <a:miter lim="800000"/>
            <a:headEnd/>
            <a:tailEnd/>
          </a:ln>
          <a:effectLst/>
        </p:spPr>
        <p:txBody>
          <a:bodyPr lIns="59343" tIns="29673" rIns="59343" bIns="29673">
            <a:spAutoFit/>
          </a:bodyPr>
          <a:lstStyle/>
          <a:p>
            <a:pPr defTabSz="592138">
              <a:buFont typeface="Times" pitchFamily="1" charset="0"/>
              <a:buNone/>
            </a:pPr>
            <a:r>
              <a:rPr lang="fr-FR" sz="1400" b="1"/>
              <a:t>&gt;</a:t>
            </a:r>
            <a:r>
              <a:rPr lang="fr-FR" sz="1300"/>
              <a:t> La loi du </a:t>
            </a:r>
            <a:r>
              <a:rPr lang="fr-FR" sz="1300" b="1"/>
              <a:t>2 janvier 2002</a:t>
            </a:r>
            <a:r>
              <a:rPr lang="fr-FR" sz="1300"/>
              <a:t> : réorganisation des établissements et des services sociaux et médico-sociaux</a:t>
            </a:r>
          </a:p>
          <a:p>
            <a:pPr defTabSz="592138">
              <a:buFont typeface="Times" pitchFamily="1" charset="0"/>
              <a:buNone/>
            </a:pPr>
            <a:endParaRPr lang="fr-FR" sz="500"/>
          </a:p>
          <a:p>
            <a:pPr defTabSz="592138">
              <a:buFont typeface="Times" pitchFamily="1" charset="0"/>
              <a:buNone/>
            </a:pPr>
            <a:r>
              <a:rPr lang="fr-FR" sz="1400" b="1"/>
              <a:t>&gt;</a:t>
            </a:r>
            <a:r>
              <a:rPr lang="fr-FR" sz="1300"/>
              <a:t> La loi du </a:t>
            </a:r>
            <a:r>
              <a:rPr lang="fr-FR" sz="1300" b="1"/>
              <a:t>4 mars 2002</a:t>
            </a:r>
            <a:r>
              <a:rPr lang="fr-FR" sz="1300"/>
              <a:t> : reconnaissance des droits du malade </a:t>
            </a:r>
            <a:br>
              <a:rPr lang="fr-FR" sz="1300"/>
            </a:br>
            <a:r>
              <a:rPr lang="fr-FR" sz="1300"/>
              <a:t>et mise en place d’un nouveau système d’indemnisation de l’accident médical</a:t>
            </a:r>
          </a:p>
          <a:p>
            <a:pPr defTabSz="592138"/>
            <a:endParaRPr lang="fr-FR" sz="500"/>
          </a:p>
          <a:p>
            <a:pPr defTabSz="592138">
              <a:buFont typeface="Times" pitchFamily="1" charset="0"/>
              <a:buNone/>
            </a:pPr>
            <a:r>
              <a:rPr lang="fr-FR" sz="1400" b="1"/>
              <a:t>&gt;</a:t>
            </a:r>
            <a:r>
              <a:rPr lang="fr-FR" sz="1300"/>
              <a:t> L’ordonnance du </a:t>
            </a:r>
            <a:r>
              <a:rPr lang="fr-FR" sz="1300" b="1"/>
              <a:t>4 septembre 2003</a:t>
            </a:r>
            <a:r>
              <a:rPr lang="fr-FR" sz="1300"/>
              <a:t> : modification du régime de planification et d’autorisation des activités de soins</a:t>
            </a:r>
          </a:p>
        </p:txBody>
      </p:sp>
      <p:sp>
        <p:nvSpPr>
          <p:cNvPr id="384013" name="Text Box 13"/>
          <p:cNvSpPr txBox="1">
            <a:spLocks noChangeArrowheads="1"/>
          </p:cNvSpPr>
          <p:nvPr/>
        </p:nvSpPr>
        <p:spPr bwMode="auto">
          <a:xfrm>
            <a:off x="4626220" y="3249613"/>
            <a:ext cx="3374780" cy="1752697"/>
          </a:xfrm>
          <a:prstGeom prst="rect">
            <a:avLst/>
          </a:prstGeom>
          <a:noFill/>
          <a:ln w="9525">
            <a:noFill/>
            <a:miter lim="800000"/>
            <a:headEnd/>
            <a:tailEnd/>
          </a:ln>
          <a:effectLst/>
        </p:spPr>
        <p:txBody>
          <a:bodyPr lIns="59343" tIns="29673" rIns="59343" bIns="29673">
            <a:spAutoFit/>
          </a:bodyPr>
          <a:lstStyle/>
          <a:p>
            <a:pPr defTabSz="592138">
              <a:buFont typeface="Times" pitchFamily="1" charset="0"/>
              <a:buNone/>
            </a:pPr>
            <a:r>
              <a:rPr lang="fr-FR" sz="1400" b="1"/>
              <a:t>&gt;</a:t>
            </a:r>
            <a:r>
              <a:rPr lang="fr-FR" sz="1300"/>
              <a:t> La loi du </a:t>
            </a:r>
            <a:r>
              <a:rPr lang="fr-FR" sz="1300" b="1"/>
              <a:t>6 août 2004</a:t>
            </a:r>
            <a:r>
              <a:rPr lang="fr-FR" sz="1300"/>
              <a:t> relative à la bioéthique</a:t>
            </a:r>
          </a:p>
          <a:p>
            <a:pPr defTabSz="592138">
              <a:buFont typeface="Times" pitchFamily="1" charset="0"/>
              <a:buNone/>
            </a:pPr>
            <a:endParaRPr lang="fr-FR" sz="500"/>
          </a:p>
          <a:p>
            <a:pPr defTabSz="592138">
              <a:buFont typeface="Times" pitchFamily="1" charset="0"/>
              <a:buNone/>
            </a:pPr>
            <a:r>
              <a:rPr lang="fr-FR" sz="1400" b="1"/>
              <a:t>&gt;</a:t>
            </a:r>
            <a:r>
              <a:rPr lang="fr-FR" sz="1300"/>
              <a:t> La loi du </a:t>
            </a:r>
            <a:r>
              <a:rPr lang="fr-FR" sz="1300" b="1"/>
              <a:t>9 août 2004</a:t>
            </a:r>
            <a:r>
              <a:rPr lang="fr-FR" sz="1300"/>
              <a:t> de santé publique </a:t>
            </a:r>
          </a:p>
          <a:p>
            <a:pPr defTabSz="592138">
              <a:buFont typeface="Times" pitchFamily="1" charset="0"/>
              <a:buNone/>
            </a:pPr>
            <a:endParaRPr lang="fr-FR" sz="500"/>
          </a:p>
          <a:p>
            <a:pPr defTabSz="592138">
              <a:buFont typeface="Times" pitchFamily="1" charset="0"/>
              <a:buNone/>
            </a:pPr>
            <a:r>
              <a:rPr lang="fr-FR" sz="1400" b="1"/>
              <a:t>&gt;</a:t>
            </a:r>
            <a:r>
              <a:rPr lang="fr-FR" sz="1300"/>
              <a:t> La loi du </a:t>
            </a:r>
            <a:r>
              <a:rPr lang="fr-FR" sz="1300" b="1"/>
              <a:t>13 août 2004</a:t>
            </a:r>
            <a:r>
              <a:rPr lang="fr-FR" sz="1300"/>
              <a:t> de la réforme </a:t>
            </a:r>
            <a:br>
              <a:rPr lang="fr-FR" sz="1300"/>
            </a:br>
            <a:r>
              <a:rPr lang="fr-FR" sz="1300"/>
              <a:t>de l’Assurance Maladie, avec la mise en place de la HAS, de l’EPP et des MRS</a:t>
            </a:r>
          </a:p>
          <a:p>
            <a:pPr defTabSz="592138">
              <a:buFont typeface="Times" pitchFamily="1" charset="0"/>
              <a:buNone/>
            </a:pPr>
            <a:endParaRPr lang="fr-FR" sz="500"/>
          </a:p>
          <a:p>
            <a:pPr defTabSz="592138">
              <a:buFont typeface="Times" pitchFamily="1" charset="0"/>
              <a:buNone/>
            </a:pPr>
            <a:r>
              <a:rPr lang="fr-FR" sz="1400" b="1"/>
              <a:t>&gt;</a:t>
            </a:r>
            <a:r>
              <a:rPr lang="fr-FR" sz="1300"/>
              <a:t> L’ordonnance du </a:t>
            </a:r>
            <a:r>
              <a:rPr lang="fr-FR" sz="1300" b="1"/>
              <a:t>2 mai 2005</a:t>
            </a:r>
            <a:r>
              <a:rPr lang="fr-FR" sz="1300"/>
              <a:t> simplifiant </a:t>
            </a:r>
            <a:br>
              <a:rPr lang="fr-FR" sz="1300"/>
            </a:br>
            <a:r>
              <a:rPr lang="fr-FR" sz="1300"/>
              <a:t>le régime juridique des établissements de santé</a:t>
            </a:r>
          </a:p>
        </p:txBody>
      </p:sp>
      <p:sp>
        <p:nvSpPr>
          <p:cNvPr id="384014" name="Text Box 14"/>
          <p:cNvSpPr txBox="1">
            <a:spLocks noChangeArrowheads="1"/>
          </p:cNvSpPr>
          <p:nvPr/>
        </p:nvSpPr>
        <p:spPr bwMode="auto">
          <a:xfrm>
            <a:off x="1469781" y="2490789"/>
            <a:ext cx="6258657" cy="701675"/>
          </a:xfrm>
          <a:prstGeom prst="rect">
            <a:avLst/>
          </a:prstGeom>
          <a:noFill/>
          <a:ln w="9525">
            <a:noFill/>
            <a:miter lim="800000"/>
            <a:headEnd/>
            <a:tailEnd/>
          </a:ln>
          <a:effectLst/>
        </p:spPr>
        <p:txBody>
          <a:bodyPr lIns="59343" tIns="29673" rIns="59343" bIns="29673">
            <a:spAutoFit/>
          </a:bodyPr>
          <a:lstStyle/>
          <a:p>
            <a:pPr defTabSz="592138"/>
            <a:r>
              <a:rPr lang="fr-FR" sz="2100" b="1"/>
              <a:t>Depuis la loi hospitalière du 31 juillet 1991 </a:t>
            </a:r>
            <a:br>
              <a:rPr lang="fr-FR" sz="2100" b="1"/>
            </a:br>
            <a:r>
              <a:rPr lang="fr-FR" sz="2100" b="1"/>
              <a:t>et l’ordonnance du 24 avril 1996 :</a:t>
            </a:r>
            <a:endParaRPr lang="fr-FR" sz="2100"/>
          </a:p>
        </p:txBody>
      </p:sp>
      <p:sp>
        <p:nvSpPr>
          <p:cNvPr id="384038" name="Text Box 38"/>
          <p:cNvSpPr txBox="1">
            <a:spLocks noChangeArrowheads="1"/>
          </p:cNvSpPr>
          <p:nvPr/>
        </p:nvSpPr>
        <p:spPr bwMode="auto">
          <a:xfrm>
            <a:off x="1800958" y="5943600"/>
            <a:ext cx="6041780" cy="815420"/>
          </a:xfrm>
          <a:prstGeom prst="rect">
            <a:avLst/>
          </a:prstGeom>
          <a:noFill/>
          <a:ln w="9525">
            <a:noFill/>
            <a:miter lim="800000"/>
            <a:headEnd/>
            <a:tailEnd/>
          </a:ln>
          <a:effectLst/>
        </p:spPr>
        <p:txBody>
          <a:bodyPr lIns="68394" tIns="34197" rIns="68394" bIns="34197">
            <a:spAutoFit/>
          </a:bodyPr>
          <a:lstStyle/>
          <a:p>
            <a:pPr defTabSz="684213"/>
            <a:r>
              <a:rPr lang="fr-FR" sz="1300" b="1" dirty="0"/>
              <a:t>C’est sur ce dispositif législatif que s’appuie le plan Hôpital </a:t>
            </a:r>
            <a:r>
              <a:rPr lang="fr-FR" sz="1300" b="1" dirty="0" smtClean="0"/>
              <a:t>2007, 2012 et la Loi HPST du 29 juillet 2009.</a:t>
            </a:r>
            <a:endParaRPr lang="fr-FR" sz="1300" b="1" dirty="0"/>
          </a:p>
          <a:p>
            <a:pPr defTabSz="684213">
              <a:spcBef>
                <a:spcPct val="50000"/>
              </a:spcBef>
            </a:pPr>
            <a:endParaRPr lang="fr-FR" sz="1500" dirty="0"/>
          </a:p>
        </p:txBody>
      </p:sp>
      <p:grpSp>
        <p:nvGrpSpPr>
          <p:cNvPr id="2" name="Group 39"/>
          <p:cNvGrpSpPr>
            <a:grpSpLocks/>
          </p:cNvGrpSpPr>
          <p:nvPr/>
        </p:nvGrpSpPr>
        <p:grpSpPr bwMode="auto">
          <a:xfrm>
            <a:off x="1428728" y="5857892"/>
            <a:ext cx="523129" cy="474184"/>
            <a:chOff x="2920" y="4896"/>
            <a:chExt cx="300" cy="465"/>
          </a:xfrm>
        </p:grpSpPr>
        <p:sp>
          <p:nvSpPr>
            <p:cNvPr id="384040" name="Oval 40"/>
            <p:cNvSpPr>
              <a:spLocks noChangeArrowheads="1"/>
            </p:cNvSpPr>
            <p:nvPr/>
          </p:nvSpPr>
          <p:spPr bwMode="auto">
            <a:xfrm>
              <a:off x="2928" y="4896"/>
              <a:ext cx="177" cy="465"/>
            </a:xfrm>
            <a:prstGeom prst="ellipse">
              <a:avLst/>
            </a:prstGeom>
            <a:solidFill>
              <a:schemeClr val="bg1"/>
            </a:solidFill>
            <a:ln w="28575">
              <a:solidFill>
                <a:schemeClr val="tx1"/>
              </a:solidFill>
              <a:round/>
              <a:headEnd/>
              <a:tailEnd/>
            </a:ln>
            <a:effectLst/>
          </p:spPr>
          <p:txBody>
            <a:bodyPr wrap="none" lIns="59343" tIns="29673" rIns="59343" bIns="29673">
              <a:spAutoFit/>
            </a:bodyPr>
            <a:lstStyle/>
            <a:p>
              <a:endParaRPr lang="fr-FR"/>
            </a:p>
          </p:txBody>
        </p:sp>
        <p:sp>
          <p:nvSpPr>
            <p:cNvPr id="384041" name="Text Box 41"/>
            <p:cNvSpPr txBox="1">
              <a:spLocks noChangeArrowheads="1"/>
            </p:cNvSpPr>
            <p:nvPr/>
          </p:nvSpPr>
          <p:spPr bwMode="auto">
            <a:xfrm>
              <a:off x="2920" y="4912"/>
              <a:ext cx="300" cy="255"/>
            </a:xfrm>
            <a:prstGeom prst="rect">
              <a:avLst/>
            </a:prstGeom>
            <a:noFill/>
            <a:ln w="9525">
              <a:noFill/>
              <a:miter lim="800000"/>
              <a:headEnd/>
              <a:tailEnd/>
            </a:ln>
            <a:effectLst/>
          </p:spPr>
          <p:txBody>
            <a:bodyPr wrap="none" lIns="59343" tIns="29673" rIns="59343" bIns="29673">
              <a:spAutoFit/>
            </a:bodyPr>
            <a:lstStyle/>
            <a:p>
              <a:pPr defTabSz="592138"/>
              <a:r>
                <a:rPr lang="fr-FR" sz="1300"/>
                <a:t>&gt;&gt;</a:t>
              </a:r>
            </a:p>
          </p:txBody>
        </p:sp>
      </p:grpSp>
      <p:pic>
        <p:nvPicPr>
          <p:cNvPr id="384059" name="Picture 59"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5007220" y="1524001"/>
            <a:ext cx="707780" cy="430213"/>
          </a:xfrm>
          <a:prstGeom prst="rect">
            <a:avLst/>
          </a:prstGeom>
          <a:noFill/>
        </p:spPr>
      </p:pic>
      <p:sp>
        <p:nvSpPr>
          <p:cNvPr id="21" name="Text Box 1041"/>
          <p:cNvSpPr txBox="1">
            <a:spLocks noChangeArrowheads="1"/>
          </p:cNvSpPr>
          <p:nvPr/>
        </p:nvSpPr>
        <p:spPr bwMode="auto">
          <a:xfrm>
            <a:off x="6215074" y="214290"/>
            <a:ext cx="2475772"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chorCtr="0">
            <a:noAutofit/>
          </a:bodyPr>
          <a:lstStyle/>
          <a:p>
            <a:pPr algn="ctr" defTabSz="592138">
              <a:lnSpc>
                <a:spcPct val="60000"/>
              </a:lnSpc>
              <a:spcBef>
                <a:spcPct val="50000"/>
              </a:spcBef>
            </a:pPr>
            <a:r>
              <a:rPr lang="fr-FR" sz="2800" b="1" dirty="0">
                <a:solidFill>
                  <a:schemeClr val="bg1"/>
                </a:solidFill>
              </a:rPr>
              <a:t>LE </a:t>
            </a:r>
            <a:r>
              <a:rPr lang="fr-FR" sz="2800" b="1" dirty="0" smtClean="0">
                <a:solidFill>
                  <a:schemeClr val="bg1"/>
                </a:solidFill>
              </a:rPr>
              <a:t>CONTEXTE</a:t>
            </a:r>
            <a:endParaRPr lang="fr-FR" sz="2800" b="1" dirty="0">
              <a:solidFill>
                <a:schemeClr val="bg1"/>
              </a:solidFill>
            </a:endParaRPr>
          </a:p>
        </p:txBody>
      </p:sp>
      <p:sp>
        <p:nvSpPr>
          <p:cNvPr id="22" name="Espace réservé du numéro de diapositive 21"/>
          <p:cNvSpPr>
            <a:spLocks noGrp="1"/>
          </p:cNvSpPr>
          <p:nvPr>
            <p:ph type="sldNum" sz="quarter" idx="11"/>
          </p:nvPr>
        </p:nvSpPr>
        <p:spPr/>
        <p:txBody>
          <a:bodyPr/>
          <a:lstStyle/>
          <a:p>
            <a:fld id="{B274C4DA-A077-419E-B753-B3B18AD93640}" type="slidenum">
              <a:rPr lang="fr-FR" smtClean="0"/>
              <a:pPr/>
              <a:t>5</a:t>
            </a:fld>
            <a:endParaRPr lang="fr-F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B274C4DA-A077-419E-B753-B3B18AD93640}" type="slidenum">
              <a:rPr lang="fr-FR" smtClean="0"/>
              <a:pPr/>
              <a:t>50</a:t>
            </a:fld>
            <a:endParaRPr lang="fr-FR"/>
          </a:p>
        </p:txBody>
      </p:sp>
      <p:sp>
        <p:nvSpPr>
          <p:cNvPr id="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4"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pic>
        <p:nvPicPr>
          <p:cNvPr id="5" name="Picture 23" descr="Travaux Serveur:REDACTEURS STUDIO:CORPUS:MEAH:CONCEPTION:Accompagnement Réformes:Files:SUPPORTS:VADE MECUM:illustration pour vdmc:final4.jpg"/>
          <p:cNvPicPr>
            <a:picLocks noChangeAspect="1" noChangeArrowheads="1"/>
          </p:cNvPicPr>
          <p:nvPr/>
        </p:nvPicPr>
        <p:blipFill>
          <a:blip r:embed="rId2" r:link="rId3" cstate="print"/>
          <a:srcRect/>
          <a:stretch>
            <a:fillRect/>
          </a:stretch>
        </p:blipFill>
        <p:spPr bwMode="auto">
          <a:xfrm>
            <a:off x="785786" y="500042"/>
            <a:ext cx="1117211" cy="571504"/>
          </a:xfrm>
          <a:prstGeom prst="rect">
            <a:avLst/>
          </a:prstGeom>
          <a:noFill/>
        </p:spPr>
      </p:pic>
      <p:sp>
        <p:nvSpPr>
          <p:cNvPr id="6" name="Text Box 16"/>
          <p:cNvSpPr txBox="1">
            <a:spLocks noChangeArrowheads="1"/>
          </p:cNvSpPr>
          <p:nvPr/>
        </p:nvSpPr>
        <p:spPr bwMode="auto">
          <a:xfrm>
            <a:off x="2000232" y="428604"/>
            <a:ext cx="571504" cy="61555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lIns="0" tIns="0" rIns="0" bIns="0" anchor="ctr">
            <a:spAutoFit/>
          </a:bodyPr>
          <a:lstStyle/>
          <a:p>
            <a:pPr algn="ctr">
              <a:spcBef>
                <a:spcPct val="50000"/>
              </a:spcBef>
            </a:pPr>
            <a:r>
              <a:rPr lang="fr-FR" sz="4000" dirty="0">
                <a:solidFill>
                  <a:schemeClr val="bg2"/>
                </a:solidFill>
                <a:latin typeface="Arial Black" pitchFamily="34" charset="0"/>
              </a:rPr>
              <a:t>Q</a:t>
            </a:r>
            <a:endParaRPr lang="fr-FR" sz="4000" b="1" dirty="0">
              <a:solidFill>
                <a:schemeClr val="bg2"/>
              </a:solidFill>
              <a:latin typeface="Arial Black" pitchFamily="34" charset="0"/>
            </a:endParaRPr>
          </a:p>
        </p:txBody>
      </p:sp>
      <p:sp>
        <p:nvSpPr>
          <p:cNvPr id="7" name="Rectangle 6"/>
          <p:cNvSpPr/>
          <p:nvPr/>
        </p:nvSpPr>
        <p:spPr>
          <a:xfrm>
            <a:off x="2668971" y="188640"/>
            <a:ext cx="1550969" cy="95410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593725"/>
            <a:r>
              <a:rPr lang="fr-FR" sz="1400" b="1" dirty="0">
                <a:solidFill>
                  <a:schemeClr val="bg1"/>
                </a:solidFill>
              </a:rPr>
              <a:t>Développer la qualité et encourager la responsabilisation</a:t>
            </a:r>
          </a:p>
        </p:txBody>
      </p:sp>
      <p:graphicFrame>
        <p:nvGraphicFramePr>
          <p:cNvPr id="8" name="Tableau 7"/>
          <p:cNvGraphicFramePr>
            <a:graphicFrameLocks noGrp="1"/>
          </p:cNvGraphicFramePr>
          <p:nvPr>
            <p:extLst>
              <p:ext uri="{D42A27DB-BD31-4B8C-83A1-F6EECF244321}">
                <p14:modId xmlns:p14="http://schemas.microsoft.com/office/powerpoint/2010/main" val="3384003143"/>
              </p:ext>
            </p:extLst>
          </p:nvPr>
        </p:nvGraphicFramePr>
        <p:xfrm>
          <a:off x="467541" y="1118997"/>
          <a:ext cx="8247102" cy="5760720"/>
        </p:xfrm>
        <a:graphic>
          <a:graphicData uri="http://schemas.openxmlformats.org/drawingml/2006/table">
            <a:tbl>
              <a:tblPr firstRow="1" firstCol="1" lastCol="1" bandRow="1" bandCol="1">
                <a:tableStyleId>{E269D01E-BC32-4049-B463-5C60D7B0CCD2}</a:tableStyleId>
              </a:tblPr>
              <a:tblGrid>
                <a:gridCol w="1728192"/>
                <a:gridCol w="1728192"/>
                <a:gridCol w="3096348"/>
                <a:gridCol w="1694370"/>
              </a:tblGrid>
              <a:tr h="262056">
                <a:tc>
                  <a:txBody>
                    <a:bodyPr/>
                    <a:lstStyle/>
                    <a:p>
                      <a:pPr algn="ctr" fontAlgn="ctr"/>
                      <a:r>
                        <a:rPr lang="fr-FR" sz="1800" u="none" strike="noStrike" dirty="0">
                          <a:effectLst/>
                        </a:rPr>
                        <a:t>CHRU</a:t>
                      </a:r>
                      <a:endParaRPr lang="fr-FR" sz="1800" b="1" i="0" u="none" strike="noStrike" dirty="0">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800" u="none" strike="noStrike" dirty="0">
                          <a:effectLst/>
                        </a:rPr>
                        <a:t>RSA de chirurgie</a:t>
                      </a:r>
                      <a:endParaRPr lang="fr-FR" sz="1800" b="1"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800" u="none" strike="noStrike" dirty="0">
                          <a:effectLst/>
                        </a:rPr>
                        <a:t>RSA de </a:t>
                      </a:r>
                      <a:r>
                        <a:rPr lang="fr-FR" sz="1800" u="none" strike="noStrike" dirty="0" smtClean="0">
                          <a:effectLst/>
                        </a:rPr>
                        <a:t>chirurgie </a:t>
                      </a:r>
                      <a:r>
                        <a:rPr lang="fr-FR" sz="1800" u="none" strike="noStrike" dirty="0">
                          <a:effectLst/>
                        </a:rPr>
                        <a:t>ambulatoire</a:t>
                      </a:r>
                      <a:endParaRPr lang="fr-FR" sz="1800" b="1"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800" u="none" strike="noStrike" dirty="0">
                          <a:effectLst/>
                        </a:rPr>
                        <a:t>Taux </a:t>
                      </a:r>
                      <a:r>
                        <a:rPr lang="fr-FR" sz="1800" u="none" strike="noStrike" dirty="0" smtClean="0">
                          <a:effectLst/>
                        </a:rPr>
                        <a:t>ambulatoire</a:t>
                      </a:r>
                      <a:endParaRPr lang="fr-FR" sz="1800" b="1"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dirty="0">
                          <a:effectLst/>
                        </a:rPr>
                        <a:t>NANCY</a:t>
                      </a:r>
                      <a:endParaRPr lang="fr-FR" sz="1800" b="1" i="0" u="none" strike="noStrike" dirty="0">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25 927</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3 916</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15,10%</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dirty="0">
                          <a:effectLst/>
                        </a:rPr>
                        <a:t>FDF</a:t>
                      </a:r>
                      <a:endParaRPr lang="fr-FR" sz="1800" b="1" i="0" u="none" strike="noStrike" dirty="0">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10 721</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2 131</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19,88%</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dirty="0">
                          <a:effectLst/>
                        </a:rPr>
                        <a:t>AP-HM</a:t>
                      </a:r>
                      <a:endParaRPr lang="fr-FR" sz="1800" b="1" i="0" u="none" strike="noStrike" dirty="0">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45 443</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9 537</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20,99%</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dirty="0">
                          <a:effectLst/>
                        </a:rPr>
                        <a:t>REIMS</a:t>
                      </a:r>
                      <a:endParaRPr lang="fr-FR" sz="1800" b="1" i="0" u="none" strike="noStrike" dirty="0">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18 062</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3 808</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21,08%</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BESANCON</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19 655</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4 153</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21,13%</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BREST</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17 250</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3 713</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21,52%</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ROUEN</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24 803</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5 619</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22,65%</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NICE</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20 095</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4 651</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23,15%</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MONTPELLIER</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27 806</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6 749</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24,27%</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CAEN</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21 770</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5 313</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24,41%</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dirty="0">
                          <a:effectLst/>
                        </a:rPr>
                        <a:t>NANTES</a:t>
                      </a:r>
                      <a:endParaRPr lang="fr-FR" sz="1800" b="1" i="0" u="none" strike="noStrike" dirty="0">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31 407</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7 790</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24,80%</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BORDEAUX</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40 252</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10 271</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25,52%</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LIMOGES</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20 328</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5 341</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26,27%</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AMIENS</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23 004</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6 058</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26,33%</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ORLEANS</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14 050</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3 819</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27,18%</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LILLE</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40 179</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10 998</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27,37%</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ANGERS</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18 780</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5 209</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27,74%</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STRASBOURG</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36 197</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10 084</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27,86%</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DIJON</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19 774</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a:effectLst/>
                        </a:rPr>
                        <a:t>5 937</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800" u="none" strike="noStrike" dirty="0">
                          <a:effectLst/>
                        </a:rPr>
                        <a:t>30,02%</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056">
                <a:tc>
                  <a:txBody>
                    <a:bodyPr/>
                    <a:lstStyle/>
                    <a:p>
                      <a:pPr algn="ctr" fontAlgn="ctr"/>
                      <a:r>
                        <a:rPr lang="fr-FR" sz="1800" u="none" strike="noStrike">
                          <a:effectLst/>
                        </a:rPr>
                        <a:t>TOURS</a:t>
                      </a:r>
                      <a:endParaRPr lang="fr-FR" sz="1800" b="1" i="0" u="none" strike="noStrike">
                        <a:effectLst/>
                        <a:latin typeface="Arial" panose="020B0604020202020204" pitchFamily="34" charset="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fontAlgn="b"/>
                      <a:r>
                        <a:rPr lang="fr-FR" sz="1800" u="none" strike="noStrike">
                          <a:effectLst/>
                        </a:rPr>
                        <a:t>28 928</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fontAlgn="b"/>
                      <a:r>
                        <a:rPr lang="fr-FR" sz="1800" u="none" strike="noStrike">
                          <a:effectLst/>
                        </a:rPr>
                        <a:t>9 057</a:t>
                      </a:r>
                      <a:endParaRPr lang="fr-FR" sz="18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fontAlgn="b"/>
                      <a:r>
                        <a:rPr lang="fr-FR" sz="1800" u="none" strike="noStrike" dirty="0">
                          <a:effectLst/>
                        </a:rPr>
                        <a:t>31,31%</a:t>
                      </a:r>
                      <a:endParaRPr lang="fr-FR" sz="1800" b="0" i="0" u="none" strike="noStrike" dirty="0">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2297751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Ellipse 13"/>
          <p:cNvSpPr/>
          <p:nvPr/>
        </p:nvSpPr>
        <p:spPr>
          <a:xfrm>
            <a:off x="5715008" y="3357562"/>
            <a:ext cx="3214710" cy="20717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642910" y="3286124"/>
            <a:ext cx="2928958" cy="20717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val 8"/>
          <p:cNvSpPr>
            <a:spLocks noChangeArrowheads="1"/>
          </p:cNvSpPr>
          <p:nvPr/>
        </p:nvSpPr>
        <p:spPr bwMode="auto">
          <a:xfrm>
            <a:off x="3786182" y="3214686"/>
            <a:ext cx="1862504" cy="2714644"/>
          </a:xfrm>
          <a:prstGeom prst="ellipse">
            <a:avLst/>
          </a:prstGeom>
          <a:solidFill>
            <a:schemeClr val="bg1"/>
          </a:solidFill>
          <a:ln w="25400">
            <a:solidFill>
              <a:srgbClr val="0867CC"/>
            </a:solidFill>
            <a:prstDash val="sysDot"/>
            <a:round/>
            <a:headEnd/>
            <a:tailEnd/>
          </a:ln>
        </p:spPr>
        <p:txBody>
          <a:bodyPr lIns="0" tIns="46800" rIns="0" bIns="46800" anchor="ctr">
            <a:noAutofit/>
          </a:bodyPr>
          <a:lstStyle/>
          <a:p>
            <a:endParaRPr lang="fr-FR"/>
          </a:p>
        </p:txBody>
      </p:sp>
      <p:sp>
        <p:nvSpPr>
          <p:cNvPr id="497667" name="Text Box 3"/>
          <p:cNvSpPr txBox="1">
            <a:spLocks noChangeArrowheads="1"/>
          </p:cNvSpPr>
          <p:nvPr/>
        </p:nvSpPr>
        <p:spPr bwMode="auto">
          <a:xfrm>
            <a:off x="3929058" y="3857628"/>
            <a:ext cx="1634678" cy="800003"/>
          </a:xfrm>
          <a:prstGeom prst="rect">
            <a:avLst/>
          </a:prstGeom>
          <a:noFill/>
          <a:ln w="9525">
            <a:noFill/>
            <a:miter lim="800000"/>
            <a:headEnd/>
            <a:tailEnd/>
          </a:ln>
        </p:spPr>
        <p:txBody>
          <a:bodyPr wrap="none" lIns="0" tIns="30373" rIns="0" bIns="30373">
            <a:spAutoFit/>
          </a:bodyPr>
          <a:lstStyle/>
          <a:p>
            <a:pPr algn="ctr" defTabSz="592138"/>
            <a:r>
              <a:rPr lang="fr-FR" sz="1600" dirty="0"/>
              <a:t>Pour une meilleure </a:t>
            </a:r>
            <a:br>
              <a:rPr lang="fr-FR" sz="1600" dirty="0"/>
            </a:br>
            <a:r>
              <a:rPr lang="fr-FR" sz="1600" dirty="0"/>
              <a:t>utilisation des</a:t>
            </a:r>
            <a:br>
              <a:rPr lang="fr-FR" sz="1600" dirty="0"/>
            </a:br>
            <a:r>
              <a:rPr lang="fr-FR" sz="1600" dirty="0"/>
              <a:t>ressources</a:t>
            </a:r>
            <a:endParaRPr lang="fr-FR" sz="1100" dirty="0"/>
          </a:p>
        </p:txBody>
      </p:sp>
      <p:sp>
        <p:nvSpPr>
          <p:cNvPr id="497668" name="Text Box 4"/>
          <p:cNvSpPr txBox="1">
            <a:spLocks noChangeArrowheads="1"/>
          </p:cNvSpPr>
          <p:nvPr/>
        </p:nvSpPr>
        <p:spPr bwMode="auto">
          <a:xfrm>
            <a:off x="4286248" y="5357826"/>
            <a:ext cx="945708" cy="307560"/>
          </a:xfrm>
          <a:prstGeom prst="rect">
            <a:avLst/>
          </a:prstGeom>
          <a:noFill/>
          <a:ln w="9525">
            <a:noFill/>
            <a:miter lim="800000"/>
            <a:headEnd/>
            <a:tailEnd/>
          </a:ln>
        </p:spPr>
        <p:txBody>
          <a:bodyPr wrap="none" lIns="0" tIns="30373" rIns="0" bIns="30373">
            <a:spAutoFit/>
          </a:bodyPr>
          <a:lstStyle/>
          <a:p>
            <a:pPr defTabSz="592138"/>
            <a:r>
              <a:rPr lang="fr-FR" sz="1600" b="1" dirty="0"/>
              <a:t>Equilibrage</a:t>
            </a:r>
            <a:endParaRPr lang="fr-FR" sz="800" b="1" dirty="0"/>
          </a:p>
        </p:txBody>
      </p:sp>
      <p:sp>
        <p:nvSpPr>
          <p:cNvPr id="497670" name="Text Box 6"/>
          <p:cNvSpPr txBox="1">
            <a:spLocks noChangeArrowheads="1"/>
          </p:cNvSpPr>
          <p:nvPr/>
        </p:nvSpPr>
        <p:spPr bwMode="auto">
          <a:xfrm>
            <a:off x="4429124" y="3429000"/>
            <a:ext cx="578685" cy="492226"/>
          </a:xfrm>
          <a:prstGeom prst="rect">
            <a:avLst/>
          </a:prstGeom>
          <a:noFill/>
          <a:ln w="9525">
            <a:noFill/>
            <a:miter lim="800000"/>
            <a:headEnd/>
            <a:tailEnd/>
          </a:ln>
        </p:spPr>
        <p:txBody>
          <a:bodyPr wrap="none" lIns="0" tIns="30373" rIns="0" bIns="30373">
            <a:spAutoFit/>
          </a:bodyPr>
          <a:lstStyle/>
          <a:p>
            <a:pPr algn="ctr" defTabSz="592138"/>
            <a:r>
              <a:rPr lang="fr-FR" sz="2800" b="1" dirty="0">
                <a:solidFill>
                  <a:srgbClr val="A40000"/>
                </a:solidFill>
              </a:rPr>
              <a:t>T2A</a:t>
            </a:r>
            <a:endParaRPr lang="fr-FR" sz="1000" dirty="0">
              <a:solidFill>
                <a:srgbClr val="A40000"/>
              </a:solidFill>
            </a:endParaRPr>
          </a:p>
        </p:txBody>
      </p:sp>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pic>
        <p:nvPicPr>
          <p:cNvPr id="23" name="Picture 57" descr="Travaux Serveur:REDACTEURS STUDIO:CORPUS:MEAH:CONCEPTION:Accompagnement Réformes:Files:SUPPORTS:VADE MECUM:illustration pour vdmc:T2A.jpg"/>
          <p:cNvPicPr>
            <a:picLocks noChangeAspect="1" noChangeArrowheads="1"/>
          </p:cNvPicPr>
          <p:nvPr/>
        </p:nvPicPr>
        <p:blipFill>
          <a:blip r:embed="rId3" r:link="rId4" cstate="print"/>
          <a:srcRect/>
          <a:stretch>
            <a:fillRect/>
          </a:stretch>
        </p:blipFill>
        <p:spPr bwMode="auto">
          <a:xfrm>
            <a:off x="4357686" y="4643446"/>
            <a:ext cx="762000" cy="674688"/>
          </a:xfrm>
          <a:prstGeom prst="rect">
            <a:avLst/>
          </a:prstGeom>
          <a:noFill/>
        </p:spPr>
      </p:pic>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9" name="AutoShape 11"/>
          <p:cNvSpPr>
            <a:spLocks noChangeArrowheads="1"/>
          </p:cNvSpPr>
          <p:nvPr/>
        </p:nvSpPr>
        <p:spPr bwMode="auto">
          <a:xfrm>
            <a:off x="714348" y="1643050"/>
            <a:ext cx="8143932" cy="1428760"/>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10" name="Rectangle 2"/>
          <p:cNvSpPr>
            <a:spLocks noChangeArrowheads="1"/>
          </p:cNvSpPr>
          <p:nvPr/>
        </p:nvSpPr>
        <p:spPr bwMode="auto">
          <a:xfrm>
            <a:off x="857224" y="1857364"/>
            <a:ext cx="7786742" cy="1477328"/>
          </a:xfrm>
          <a:prstGeom prst="rect">
            <a:avLst/>
          </a:prstGeom>
          <a:noFill/>
          <a:ln w="9525">
            <a:noFill/>
            <a:miter lim="800000"/>
            <a:headEnd/>
            <a:tailEnd/>
          </a:ln>
          <a:effectLst/>
        </p:spPr>
        <p:txBody>
          <a:bodyPr wrap="square" lIns="0" tIns="0" rIns="0" bIns="0">
            <a:spAutoFit/>
          </a:bodyPr>
          <a:lstStyle/>
          <a:p>
            <a:pPr algn="ctr" defTabSz="593725"/>
            <a:r>
              <a:rPr lang="fr-FR" sz="3200" b="1" dirty="0" smtClean="0">
                <a:solidFill>
                  <a:schemeClr val="bg1"/>
                </a:solidFill>
              </a:rPr>
              <a:t>Le patient est également un assuré cotisant des sommes importantes , la T2A doit garantir :</a:t>
            </a:r>
            <a:endParaRPr lang="fr-FR" sz="3200" b="1" dirty="0">
              <a:solidFill>
                <a:schemeClr val="bg1"/>
              </a:solidFill>
            </a:endParaRPr>
          </a:p>
        </p:txBody>
      </p:sp>
      <p:sp>
        <p:nvSpPr>
          <p:cNvPr id="11" name="Rectangle 2"/>
          <p:cNvSpPr>
            <a:spLocks noChangeArrowheads="1"/>
          </p:cNvSpPr>
          <p:nvPr/>
        </p:nvSpPr>
        <p:spPr bwMode="auto">
          <a:xfrm>
            <a:off x="1000100" y="4000504"/>
            <a:ext cx="2214578" cy="553998"/>
          </a:xfrm>
          <a:prstGeom prst="rect">
            <a:avLst/>
          </a:prstGeom>
          <a:solidFill>
            <a:schemeClr val="accent2"/>
          </a:solidFill>
          <a:ln w="9525">
            <a:noFill/>
            <a:miter lim="800000"/>
            <a:headEnd/>
            <a:tailEnd/>
          </a:ln>
          <a:effectLst/>
        </p:spPr>
        <p:txBody>
          <a:bodyPr wrap="square" lIns="0" tIns="0" rIns="0" bIns="0">
            <a:spAutoFit/>
          </a:bodyPr>
          <a:lstStyle/>
          <a:p>
            <a:pPr algn="ctr" defTabSz="593725"/>
            <a:r>
              <a:rPr lang="fr-FR" b="1" dirty="0" smtClean="0">
                <a:solidFill>
                  <a:schemeClr val="bg1"/>
                </a:solidFill>
              </a:rPr>
              <a:t>Un bon usage des ressources</a:t>
            </a:r>
            <a:endParaRPr lang="fr-FR" b="1" dirty="0">
              <a:solidFill>
                <a:schemeClr val="bg1"/>
              </a:solidFill>
            </a:endParaRPr>
          </a:p>
        </p:txBody>
      </p:sp>
      <p:sp>
        <p:nvSpPr>
          <p:cNvPr id="12" name="Rectangle 2"/>
          <p:cNvSpPr>
            <a:spLocks noChangeArrowheads="1"/>
          </p:cNvSpPr>
          <p:nvPr/>
        </p:nvSpPr>
        <p:spPr bwMode="auto">
          <a:xfrm>
            <a:off x="5929322" y="3929066"/>
            <a:ext cx="2714644" cy="830997"/>
          </a:xfrm>
          <a:prstGeom prst="rect">
            <a:avLst/>
          </a:prstGeom>
          <a:solidFill>
            <a:schemeClr val="accent2"/>
          </a:solidFill>
          <a:ln w="9525">
            <a:noFill/>
            <a:miter lim="800000"/>
            <a:headEnd/>
            <a:tailEnd/>
          </a:ln>
          <a:effectLst/>
        </p:spPr>
        <p:txBody>
          <a:bodyPr wrap="square" lIns="0" tIns="0" rIns="0" bIns="0">
            <a:spAutoFit/>
          </a:bodyPr>
          <a:lstStyle/>
          <a:p>
            <a:pPr algn="ctr" defTabSz="593725"/>
            <a:r>
              <a:rPr lang="fr-FR" b="1" dirty="0" smtClean="0">
                <a:solidFill>
                  <a:schemeClr val="bg1"/>
                </a:solidFill>
              </a:rPr>
              <a:t>Un taux d’évolution des dépenses compatible avec les prélèvements sociaux</a:t>
            </a:r>
            <a:endParaRPr lang="fr-FR" b="1" dirty="0">
              <a:solidFill>
                <a:schemeClr val="bg1"/>
              </a:solidFill>
            </a:endParaRPr>
          </a:p>
        </p:txBody>
      </p:sp>
      <p:sp>
        <p:nvSpPr>
          <p:cNvPr id="16" name="ZoneTexte 15"/>
          <p:cNvSpPr txBox="1"/>
          <p:nvPr/>
        </p:nvSpPr>
        <p:spPr>
          <a:xfrm>
            <a:off x="6000760" y="5857892"/>
            <a:ext cx="271464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Une régulation prix volume</a:t>
            </a:r>
            <a:endParaRPr lang="fr-FR" dirty="0"/>
          </a:p>
        </p:txBody>
      </p:sp>
      <p:sp>
        <p:nvSpPr>
          <p:cNvPr id="17" name="Flèche vers le bas 16"/>
          <p:cNvSpPr/>
          <p:nvPr/>
        </p:nvSpPr>
        <p:spPr>
          <a:xfrm>
            <a:off x="7215206" y="5500702"/>
            <a:ext cx="142876" cy="285752"/>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8" name="ZoneTexte 17"/>
          <p:cNvSpPr txBox="1"/>
          <p:nvPr/>
        </p:nvSpPr>
        <p:spPr>
          <a:xfrm>
            <a:off x="428596" y="5786454"/>
            <a:ext cx="342902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dirty="0" smtClean="0"/>
              <a:t>La mise en œuvre d’une politique de contrôle avec pénalités</a:t>
            </a:r>
            <a:endParaRPr lang="fr-FR" dirty="0"/>
          </a:p>
        </p:txBody>
      </p:sp>
      <p:sp>
        <p:nvSpPr>
          <p:cNvPr id="19" name="Flèche vers le bas 18"/>
          <p:cNvSpPr/>
          <p:nvPr/>
        </p:nvSpPr>
        <p:spPr>
          <a:xfrm>
            <a:off x="2000232" y="5429264"/>
            <a:ext cx="142876" cy="285752"/>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0" name="Espace réservé du numéro de diapositive 19"/>
          <p:cNvSpPr>
            <a:spLocks noGrp="1"/>
          </p:cNvSpPr>
          <p:nvPr>
            <p:ph type="sldNum" sz="quarter" idx="11"/>
          </p:nvPr>
        </p:nvSpPr>
        <p:spPr/>
        <p:txBody>
          <a:bodyPr/>
          <a:lstStyle/>
          <a:p>
            <a:fld id="{B274C4DA-A077-419E-B753-B3B18AD93640}" type="slidenum">
              <a:rPr lang="fr-FR" smtClean="0"/>
              <a:pPr/>
              <a:t>51</a:t>
            </a:fld>
            <a:endParaRPr lang="fr-FR"/>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Oval 8"/>
          <p:cNvSpPr>
            <a:spLocks noChangeArrowheads="1"/>
          </p:cNvSpPr>
          <p:nvPr/>
        </p:nvSpPr>
        <p:spPr bwMode="auto">
          <a:xfrm>
            <a:off x="3786182" y="3214686"/>
            <a:ext cx="1862504" cy="2714644"/>
          </a:xfrm>
          <a:prstGeom prst="ellipse">
            <a:avLst/>
          </a:prstGeom>
          <a:solidFill>
            <a:schemeClr val="bg1"/>
          </a:solidFill>
          <a:ln w="25400">
            <a:solidFill>
              <a:srgbClr val="0867CC"/>
            </a:solidFill>
            <a:prstDash val="sysDot"/>
            <a:round/>
            <a:headEnd/>
            <a:tailEnd/>
          </a:ln>
        </p:spPr>
        <p:txBody>
          <a:bodyPr lIns="0" tIns="46800" rIns="0" bIns="46800" anchor="ctr">
            <a:noAutofit/>
          </a:bodyPr>
          <a:lstStyle/>
          <a:p>
            <a:endParaRPr lang="fr-FR"/>
          </a:p>
        </p:txBody>
      </p:sp>
      <p:sp>
        <p:nvSpPr>
          <p:cNvPr id="497667" name="Text Box 3"/>
          <p:cNvSpPr txBox="1">
            <a:spLocks noChangeArrowheads="1"/>
          </p:cNvSpPr>
          <p:nvPr/>
        </p:nvSpPr>
        <p:spPr bwMode="auto">
          <a:xfrm>
            <a:off x="3929058" y="3857628"/>
            <a:ext cx="1634678" cy="800003"/>
          </a:xfrm>
          <a:prstGeom prst="rect">
            <a:avLst/>
          </a:prstGeom>
          <a:noFill/>
          <a:ln w="9525">
            <a:noFill/>
            <a:miter lim="800000"/>
            <a:headEnd/>
            <a:tailEnd/>
          </a:ln>
        </p:spPr>
        <p:txBody>
          <a:bodyPr wrap="none" lIns="0" tIns="30373" rIns="0" bIns="30373">
            <a:spAutoFit/>
          </a:bodyPr>
          <a:lstStyle/>
          <a:p>
            <a:pPr algn="ctr" defTabSz="592138"/>
            <a:r>
              <a:rPr lang="fr-FR" sz="1600" dirty="0"/>
              <a:t>Pour une meilleure </a:t>
            </a:r>
            <a:br>
              <a:rPr lang="fr-FR" sz="1600" dirty="0"/>
            </a:br>
            <a:r>
              <a:rPr lang="fr-FR" sz="1600" dirty="0"/>
              <a:t>utilisation des</a:t>
            </a:r>
            <a:br>
              <a:rPr lang="fr-FR" sz="1600" dirty="0"/>
            </a:br>
            <a:r>
              <a:rPr lang="fr-FR" sz="1600" dirty="0"/>
              <a:t>ressources</a:t>
            </a:r>
            <a:endParaRPr lang="fr-FR" sz="1100" dirty="0"/>
          </a:p>
        </p:txBody>
      </p:sp>
      <p:sp>
        <p:nvSpPr>
          <p:cNvPr id="497668" name="Text Box 4"/>
          <p:cNvSpPr txBox="1">
            <a:spLocks noChangeArrowheads="1"/>
          </p:cNvSpPr>
          <p:nvPr/>
        </p:nvSpPr>
        <p:spPr bwMode="auto">
          <a:xfrm>
            <a:off x="4286248" y="5357826"/>
            <a:ext cx="945708" cy="307560"/>
          </a:xfrm>
          <a:prstGeom prst="rect">
            <a:avLst/>
          </a:prstGeom>
          <a:noFill/>
          <a:ln w="9525">
            <a:noFill/>
            <a:miter lim="800000"/>
            <a:headEnd/>
            <a:tailEnd/>
          </a:ln>
        </p:spPr>
        <p:txBody>
          <a:bodyPr wrap="none" lIns="0" tIns="30373" rIns="0" bIns="30373">
            <a:spAutoFit/>
          </a:bodyPr>
          <a:lstStyle/>
          <a:p>
            <a:pPr defTabSz="592138"/>
            <a:r>
              <a:rPr lang="fr-FR" sz="1600" b="1" dirty="0"/>
              <a:t>Equilibrage</a:t>
            </a:r>
            <a:endParaRPr lang="fr-FR" sz="800" b="1" dirty="0"/>
          </a:p>
        </p:txBody>
      </p:sp>
      <p:sp>
        <p:nvSpPr>
          <p:cNvPr id="497670" name="Text Box 6"/>
          <p:cNvSpPr txBox="1">
            <a:spLocks noChangeArrowheads="1"/>
          </p:cNvSpPr>
          <p:nvPr/>
        </p:nvSpPr>
        <p:spPr bwMode="auto">
          <a:xfrm>
            <a:off x="4429124" y="3429000"/>
            <a:ext cx="578685" cy="492226"/>
          </a:xfrm>
          <a:prstGeom prst="rect">
            <a:avLst/>
          </a:prstGeom>
          <a:noFill/>
          <a:ln w="9525">
            <a:noFill/>
            <a:miter lim="800000"/>
            <a:headEnd/>
            <a:tailEnd/>
          </a:ln>
        </p:spPr>
        <p:txBody>
          <a:bodyPr wrap="none" lIns="0" tIns="30373" rIns="0" bIns="30373">
            <a:spAutoFit/>
          </a:bodyPr>
          <a:lstStyle/>
          <a:p>
            <a:pPr algn="ctr" defTabSz="592138"/>
            <a:r>
              <a:rPr lang="fr-FR" sz="2800" b="1" dirty="0">
                <a:solidFill>
                  <a:srgbClr val="A40000"/>
                </a:solidFill>
              </a:rPr>
              <a:t>T2A</a:t>
            </a:r>
            <a:endParaRPr lang="fr-FR" sz="1000" dirty="0">
              <a:solidFill>
                <a:srgbClr val="A40000"/>
              </a:solidFill>
            </a:endParaRPr>
          </a:p>
        </p:txBody>
      </p:sp>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pic>
        <p:nvPicPr>
          <p:cNvPr id="23" name="Picture 57" descr="Travaux Serveur:REDACTEURS STUDIO:CORPUS:MEAH:CONCEPTION:Accompagnement Réformes:Files:SUPPORTS:VADE MECUM:illustration pour vdmc:T2A.jpg"/>
          <p:cNvPicPr>
            <a:picLocks noChangeAspect="1" noChangeArrowheads="1"/>
          </p:cNvPicPr>
          <p:nvPr/>
        </p:nvPicPr>
        <p:blipFill>
          <a:blip r:embed="rId3" r:link="rId4" cstate="print"/>
          <a:srcRect/>
          <a:stretch>
            <a:fillRect/>
          </a:stretch>
        </p:blipFill>
        <p:spPr bwMode="auto">
          <a:xfrm>
            <a:off x="4357686" y="4643446"/>
            <a:ext cx="762000" cy="674688"/>
          </a:xfrm>
          <a:prstGeom prst="rect">
            <a:avLst/>
          </a:prstGeom>
          <a:noFill/>
        </p:spPr>
      </p:pic>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9" name="AutoShape 11"/>
          <p:cNvSpPr>
            <a:spLocks noChangeArrowheads="1"/>
          </p:cNvSpPr>
          <p:nvPr/>
        </p:nvSpPr>
        <p:spPr bwMode="auto">
          <a:xfrm>
            <a:off x="1000100" y="1714488"/>
            <a:ext cx="3214710" cy="142876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r>
              <a:rPr lang="fr-FR" sz="2000" b="1" u="sng" dirty="0" smtClean="0"/>
              <a:t>Dimension stratégique</a:t>
            </a:r>
          </a:p>
          <a:p>
            <a:r>
              <a:rPr lang="fr-FR" sz="2000" dirty="0" smtClean="0"/>
              <a:t>La T2A impose une analyse </a:t>
            </a:r>
          </a:p>
          <a:p>
            <a:r>
              <a:rPr lang="fr-FR" sz="2000" dirty="0" smtClean="0"/>
              <a:t>par type de pathologies et </a:t>
            </a:r>
          </a:p>
          <a:p>
            <a:r>
              <a:rPr lang="fr-FR" sz="2000" dirty="0" smtClean="0"/>
              <a:t>par segment d’offre de soins.</a:t>
            </a:r>
            <a:endParaRPr lang="fr-FR" sz="2000" dirty="0"/>
          </a:p>
        </p:txBody>
      </p:sp>
      <p:sp>
        <p:nvSpPr>
          <p:cNvPr id="20" name="AutoShape 11"/>
          <p:cNvSpPr>
            <a:spLocks noChangeArrowheads="1"/>
          </p:cNvSpPr>
          <p:nvPr/>
        </p:nvSpPr>
        <p:spPr bwMode="auto">
          <a:xfrm>
            <a:off x="5929322" y="3714752"/>
            <a:ext cx="2928958" cy="142876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r>
              <a:rPr lang="fr-FR" b="1" u="sng" dirty="0" smtClean="0"/>
              <a:t>Dimension organisationnelle</a:t>
            </a:r>
          </a:p>
          <a:p>
            <a:r>
              <a:rPr lang="fr-FR" dirty="0" smtClean="0"/>
              <a:t>La T2A implique de revoir les </a:t>
            </a:r>
          </a:p>
          <a:p>
            <a:r>
              <a:rPr lang="fr-FR" dirty="0" smtClean="0"/>
              <a:t>circuits de codage et de </a:t>
            </a:r>
          </a:p>
          <a:p>
            <a:r>
              <a:rPr lang="fr-FR" dirty="0" smtClean="0"/>
              <a:t>facturation.</a:t>
            </a:r>
            <a:endParaRPr lang="fr-FR" dirty="0"/>
          </a:p>
        </p:txBody>
      </p:sp>
      <p:sp>
        <p:nvSpPr>
          <p:cNvPr id="22" name="AutoShape 11"/>
          <p:cNvSpPr>
            <a:spLocks noChangeArrowheads="1"/>
          </p:cNvSpPr>
          <p:nvPr/>
        </p:nvSpPr>
        <p:spPr bwMode="auto">
          <a:xfrm>
            <a:off x="285720" y="3714752"/>
            <a:ext cx="3214710" cy="142876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r>
              <a:rPr lang="fr-FR" sz="2000" b="1" u="sng" dirty="0" smtClean="0"/>
              <a:t>Dimension de gestion</a:t>
            </a:r>
          </a:p>
          <a:p>
            <a:r>
              <a:rPr lang="fr-FR" dirty="0" smtClean="0"/>
              <a:t>La T2A est basée sur un </a:t>
            </a:r>
          </a:p>
          <a:p>
            <a:r>
              <a:rPr lang="fr-FR" dirty="0" smtClean="0"/>
              <a:t>nouveau modèle d’ajustement</a:t>
            </a:r>
          </a:p>
          <a:p>
            <a:r>
              <a:rPr lang="fr-FR" dirty="0" smtClean="0"/>
              <a:t>entre recettes et dépenses.</a:t>
            </a:r>
            <a:endParaRPr lang="fr-FR" dirty="0"/>
          </a:p>
        </p:txBody>
      </p:sp>
      <p:sp>
        <p:nvSpPr>
          <p:cNvPr id="24" name="AutoShape 11"/>
          <p:cNvSpPr>
            <a:spLocks noChangeArrowheads="1"/>
          </p:cNvSpPr>
          <p:nvPr/>
        </p:nvSpPr>
        <p:spPr bwMode="auto">
          <a:xfrm>
            <a:off x="5429256" y="1714488"/>
            <a:ext cx="2928958" cy="142876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r>
              <a:rPr lang="fr-FR" sz="2000" b="1" u="sng" dirty="0" smtClean="0"/>
              <a:t>Dimension managériale</a:t>
            </a:r>
          </a:p>
          <a:p>
            <a:r>
              <a:rPr lang="fr-FR" dirty="0" smtClean="0"/>
              <a:t>La T2A est un projet </a:t>
            </a:r>
          </a:p>
          <a:p>
            <a:r>
              <a:rPr lang="fr-FR" dirty="0" smtClean="0"/>
              <a:t>transversale à tous les corps </a:t>
            </a:r>
          </a:p>
          <a:p>
            <a:r>
              <a:rPr lang="fr-FR" dirty="0" smtClean="0"/>
              <a:t>de métier.</a:t>
            </a:r>
            <a:endParaRPr lang="fr-FR" dirty="0"/>
          </a:p>
        </p:txBody>
      </p:sp>
      <p:sp>
        <p:nvSpPr>
          <p:cNvPr id="13" name="Espace réservé du numéro de diapositive 12"/>
          <p:cNvSpPr>
            <a:spLocks noGrp="1"/>
          </p:cNvSpPr>
          <p:nvPr>
            <p:ph type="sldNum" sz="quarter" idx="11"/>
          </p:nvPr>
        </p:nvSpPr>
        <p:spPr/>
        <p:txBody>
          <a:bodyPr/>
          <a:lstStyle/>
          <a:p>
            <a:fld id="{B274C4DA-A077-419E-B753-B3B18AD93640}" type="slidenum">
              <a:rPr lang="fr-FR" smtClean="0"/>
              <a:pPr/>
              <a:t>52</a:t>
            </a:fld>
            <a:endParaRPr lang="fr-FR"/>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4" name="AutoShape 11"/>
          <p:cNvSpPr>
            <a:spLocks noChangeArrowheads="1"/>
          </p:cNvSpPr>
          <p:nvPr/>
        </p:nvSpPr>
        <p:spPr bwMode="auto">
          <a:xfrm>
            <a:off x="214282" y="1285860"/>
            <a:ext cx="8643998" cy="1500198"/>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5" name="Rectangle 2"/>
          <p:cNvSpPr>
            <a:spLocks noChangeArrowheads="1"/>
          </p:cNvSpPr>
          <p:nvPr/>
        </p:nvSpPr>
        <p:spPr bwMode="auto">
          <a:xfrm>
            <a:off x="285720" y="1357298"/>
            <a:ext cx="8358246" cy="1477328"/>
          </a:xfrm>
          <a:prstGeom prst="rect">
            <a:avLst/>
          </a:prstGeom>
          <a:noFill/>
          <a:ln w="9525">
            <a:noFill/>
            <a:miter lim="800000"/>
            <a:headEnd/>
            <a:tailEnd/>
          </a:ln>
          <a:effectLst/>
        </p:spPr>
        <p:txBody>
          <a:bodyPr wrap="square" lIns="0" tIns="0" rIns="0" bIns="0">
            <a:spAutoFit/>
          </a:bodyPr>
          <a:lstStyle/>
          <a:p>
            <a:r>
              <a:rPr lang="fr-FR" sz="3200" dirty="0"/>
              <a:t>impacts de la T2A sur les modes</a:t>
            </a:r>
          </a:p>
          <a:p>
            <a:r>
              <a:rPr lang="fr-FR" sz="3200" dirty="0"/>
              <a:t>d’organisation et de fonctionnement</a:t>
            </a:r>
          </a:p>
          <a:p>
            <a:r>
              <a:rPr lang="fr-FR" sz="3200" dirty="0"/>
              <a:t>des établissements de santé</a:t>
            </a:r>
            <a:endParaRPr lang="fr-FR" sz="3200" b="1" dirty="0">
              <a:solidFill>
                <a:schemeClr val="bg1"/>
              </a:solidFill>
            </a:endParaRPr>
          </a:p>
        </p:txBody>
      </p:sp>
      <p:sp>
        <p:nvSpPr>
          <p:cNvPr id="6" name="ZoneTexte 5"/>
          <p:cNvSpPr txBox="1"/>
          <p:nvPr/>
        </p:nvSpPr>
        <p:spPr>
          <a:xfrm>
            <a:off x="428596" y="3071810"/>
            <a:ext cx="8143932" cy="2831544"/>
          </a:xfrm>
          <a:prstGeom prst="rect">
            <a:avLst/>
          </a:prstGeom>
          <a:solidFill>
            <a:schemeClr val="accent6">
              <a:lumMod val="40000"/>
              <a:lumOff val="60000"/>
            </a:schemeClr>
          </a:solidFill>
        </p:spPr>
        <p:txBody>
          <a:bodyPr wrap="square" rtlCol="0">
            <a:spAutoFit/>
          </a:bodyPr>
          <a:lstStyle/>
          <a:p>
            <a:r>
              <a:rPr lang="fr-FR" sz="2000" b="1" i="1" dirty="0" smtClean="0">
                <a:latin typeface="Arial Narrow" pitchFamily="34" charset="0"/>
              </a:rPr>
              <a:t>Un impact fort sur l’innovation instrumentale de gestion médico-économique</a:t>
            </a:r>
          </a:p>
          <a:p>
            <a:r>
              <a:rPr lang="fr-FR" sz="2000" b="1" i="1" dirty="0" smtClean="0">
                <a:latin typeface="Arial Narrow" pitchFamily="34" charset="0"/>
              </a:rPr>
              <a:t>	Mise en place ou renforcement des cellules de contrôle de gestion</a:t>
            </a:r>
          </a:p>
          <a:p>
            <a:r>
              <a:rPr lang="fr-FR" sz="2000" b="1" i="1" dirty="0" smtClean="0">
                <a:latin typeface="Arial Narrow" pitchFamily="34" charset="0"/>
              </a:rPr>
              <a:t>	Production de tableaux de bord à destination des pôles</a:t>
            </a:r>
          </a:p>
          <a:p>
            <a:endParaRPr lang="fr-FR" sz="2000" b="1" i="1" dirty="0" smtClean="0">
              <a:latin typeface="Arial Narrow" pitchFamily="34" charset="0"/>
            </a:endParaRPr>
          </a:p>
          <a:p>
            <a:r>
              <a:rPr lang="fr-FR" sz="2000" b="1" i="1" dirty="0" smtClean="0">
                <a:latin typeface="Arial Narrow" pitchFamily="34" charset="0"/>
              </a:rPr>
              <a:t>Des processus d’activité médicale et soignante peu remis en question</a:t>
            </a:r>
          </a:p>
          <a:p>
            <a:r>
              <a:rPr lang="fr-FR" sz="2000" b="1" i="1" dirty="0" smtClean="0">
                <a:latin typeface="Arial Narrow" pitchFamily="34" charset="0"/>
              </a:rPr>
              <a:t>	En dehors des transformations de lits en hôpital de semaine ou </a:t>
            </a:r>
          </a:p>
          <a:p>
            <a:r>
              <a:rPr lang="fr-FR" sz="2000" b="1" i="1" dirty="0" smtClean="0">
                <a:latin typeface="Arial Narrow" pitchFamily="34" charset="0"/>
              </a:rPr>
              <a:t>	en ambulatoire, peu de modifications organisationnelles </a:t>
            </a:r>
          </a:p>
          <a:p>
            <a:r>
              <a:rPr lang="fr-FR" sz="2000" b="1" i="1" dirty="0" smtClean="0">
                <a:latin typeface="Arial Narrow" pitchFamily="34" charset="0"/>
              </a:rPr>
              <a:t>	sont constatées.</a:t>
            </a:r>
          </a:p>
          <a:p>
            <a:endParaRPr lang="fr-FR" b="1" i="1" dirty="0">
              <a:latin typeface="Arial Narrow" pitchFamily="34" charset="0"/>
            </a:endParaRPr>
          </a:p>
        </p:txBody>
      </p:sp>
      <p:sp>
        <p:nvSpPr>
          <p:cNvPr id="7" name="Espace réservé du numéro de diapositive 6"/>
          <p:cNvSpPr>
            <a:spLocks noGrp="1"/>
          </p:cNvSpPr>
          <p:nvPr>
            <p:ph type="sldNum" sz="quarter" idx="11"/>
          </p:nvPr>
        </p:nvSpPr>
        <p:spPr/>
        <p:txBody>
          <a:bodyPr/>
          <a:lstStyle/>
          <a:p>
            <a:fld id="{B274C4DA-A077-419E-B753-B3B18AD93640}" type="slidenum">
              <a:rPr lang="fr-FR" smtClean="0"/>
              <a:pPr/>
              <a:t>53</a:t>
            </a:fld>
            <a:endParaRPr lang="fr-FR"/>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4" name="AutoShape 11"/>
          <p:cNvSpPr>
            <a:spLocks noChangeArrowheads="1"/>
          </p:cNvSpPr>
          <p:nvPr/>
        </p:nvSpPr>
        <p:spPr bwMode="auto">
          <a:xfrm>
            <a:off x="214282" y="1285860"/>
            <a:ext cx="8643998" cy="1500198"/>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5" name="Rectangle 2"/>
          <p:cNvSpPr>
            <a:spLocks noChangeArrowheads="1"/>
          </p:cNvSpPr>
          <p:nvPr/>
        </p:nvSpPr>
        <p:spPr bwMode="auto">
          <a:xfrm>
            <a:off x="285720" y="1357298"/>
            <a:ext cx="8358246" cy="1107996"/>
          </a:xfrm>
          <a:prstGeom prst="rect">
            <a:avLst/>
          </a:prstGeom>
          <a:noFill/>
          <a:ln w="9525">
            <a:noFill/>
            <a:miter lim="800000"/>
            <a:headEnd/>
            <a:tailEnd/>
          </a:ln>
          <a:effectLst/>
        </p:spPr>
        <p:txBody>
          <a:bodyPr wrap="square" lIns="0" tIns="0" rIns="0" bIns="0">
            <a:spAutoFit/>
          </a:bodyPr>
          <a:lstStyle/>
          <a:p>
            <a:r>
              <a:rPr lang="fr-FR" sz="2400" dirty="0">
                <a:solidFill>
                  <a:schemeClr val="bg1"/>
                </a:solidFill>
              </a:rPr>
              <a:t>I</a:t>
            </a:r>
            <a:r>
              <a:rPr lang="fr-FR" sz="2400" dirty="0" smtClean="0">
                <a:solidFill>
                  <a:schemeClr val="bg1"/>
                </a:solidFill>
              </a:rPr>
              <a:t>mpacts </a:t>
            </a:r>
            <a:r>
              <a:rPr lang="fr-FR" sz="2400" dirty="0">
                <a:solidFill>
                  <a:schemeClr val="bg1"/>
                </a:solidFill>
              </a:rPr>
              <a:t>de la T2A sur les </a:t>
            </a:r>
            <a:r>
              <a:rPr lang="fr-FR" sz="2400" dirty="0" smtClean="0">
                <a:solidFill>
                  <a:schemeClr val="bg1"/>
                </a:solidFill>
              </a:rPr>
              <a:t>modes d’organisation </a:t>
            </a:r>
            <a:r>
              <a:rPr lang="fr-FR" sz="2400" dirty="0">
                <a:solidFill>
                  <a:schemeClr val="bg1"/>
                </a:solidFill>
              </a:rPr>
              <a:t>et de </a:t>
            </a:r>
            <a:r>
              <a:rPr lang="fr-FR" sz="2400" dirty="0" smtClean="0">
                <a:solidFill>
                  <a:schemeClr val="bg1"/>
                </a:solidFill>
              </a:rPr>
              <a:t>fonctionnement des </a:t>
            </a:r>
            <a:r>
              <a:rPr lang="fr-FR" sz="2400" dirty="0">
                <a:solidFill>
                  <a:schemeClr val="bg1"/>
                </a:solidFill>
              </a:rPr>
              <a:t>établissements de </a:t>
            </a:r>
            <a:r>
              <a:rPr lang="fr-FR" sz="2400" dirty="0" smtClean="0">
                <a:solidFill>
                  <a:schemeClr val="bg1"/>
                </a:solidFill>
              </a:rPr>
              <a:t>santé</a:t>
            </a:r>
          </a:p>
          <a:p>
            <a:r>
              <a:rPr lang="fr-FR" sz="2400" b="1" dirty="0" smtClean="0">
                <a:solidFill>
                  <a:schemeClr val="bg1"/>
                </a:solidFill>
              </a:rPr>
              <a:t>Les freins au changement</a:t>
            </a:r>
            <a:endParaRPr lang="fr-FR" sz="3200" b="1" dirty="0">
              <a:solidFill>
                <a:schemeClr val="bg1"/>
              </a:solidFill>
            </a:endParaRPr>
          </a:p>
        </p:txBody>
      </p:sp>
      <p:sp>
        <p:nvSpPr>
          <p:cNvPr id="6" name="ZoneTexte 5"/>
          <p:cNvSpPr txBox="1"/>
          <p:nvPr/>
        </p:nvSpPr>
        <p:spPr>
          <a:xfrm>
            <a:off x="428596" y="3071810"/>
            <a:ext cx="8143932" cy="3693319"/>
          </a:xfrm>
          <a:prstGeom prst="rect">
            <a:avLst/>
          </a:prstGeom>
          <a:solidFill>
            <a:schemeClr val="accent6">
              <a:lumMod val="40000"/>
              <a:lumOff val="60000"/>
            </a:schemeClr>
          </a:solidFill>
        </p:spPr>
        <p:txBody>
          <a:bodyPr wrap="square" rtlCol="0">
            <a:spAutoFit/>
          </a:bodyPr>
          <a:lstStyle/>
          <a:p>
            <a:r>
              <a:rPr lang="fr-FR" b="1" i="1" dirty="0" smtClean="0">
                <a:latin typeface="Arial Narrow" pitchFamily="34" charset="0"/>
              </a:rPr>
              <a:t>Les freins observés aux évolutions :</a:t>
            </a:r>
          </a:p>
          <a:p>
            <a:r>
              <a:rPr lang="fr-FR" u="sng" dirty="0" smtClean="0"/>
              <a:t>Complexité inhérente au changement d’organisation dans un système de soins</a:t>
            </a:r>
            <a:r>
              <a:rPr lang="fr-FR" dirty="0" smtClean="0"/>
              <a:t> ; l’hôpital est un lieu où coexistent différentes logiques d’acteurs (médecins, soignants, gestionnaires, …), dont le décloisonnement est toujours difficile.</a:t>
            </a:r>
          </a:p>
          <a:p>
            <a:r>
              <a:rPr lang="fr-FR" u="sng" dirty="0" smtClean="0"/>
              <a:t>Complexité et l’opacité des dispositifs de gestion de la T2A</a:t>
            </a:r>
            <a:r>
              <a:rPr lang="fr-FR" dirty="0" smtClean="0"/>
              <a:t> ;</a:t>
            </a:r>
          </a:p>
          <a:p>
            <a:r>
              <a:rPr lang="fr-FR" dirty="0" smtClean="0"/>
              <a:t>les caractéristiques techniques de la T2A ne favorisent pas une lecture aisée de</a:t>
            </a:r>
          </a:p>
          <a:p>
            <a:r>
              <a:rPr lang="fr-FR" dirty="0" smtClean="0"/>
              <a:t>l’activité et de ses évolutions, du fait, entre autres :</a:t>
            </a:r>
          </a:p>
          <a:p>
            <a:r>
              <a:rPr lang="fr-FR" dirty="0" smtClean="0"/>
              <a:t>- du grand nombre de GHS (démultiplié aujourd’hui avec la V11),</a:t>
            </a:r>
          </a:p>
          <a:p>
            <a:r>
              <a:rPr lang="fr-FR" dirty="0" smtClean="0"/>
              <a:t>- de l’existence de plusieurs sources complémentaires de recettes (MIGAC, ATU, …),</a:t>
            </a:r>
          </a:p>
          <a:p>
            <a:r>
              <a:rPr lang="fr-FR" dirty="0" smtClean="0"/>
              <a:t>- du manque de points de repères sur la hiérarchie relative des tarifs au sein d’une même spécialité,</a:t>
            </a:r>
          </a:p>
          <a:p>
            <a:r>
              <a:rPr lang="fr-FR" dirty="0" smtClean="0"/>
              <a:t>- des notions de bornes haute et basse des durées de séjour comme facteur correctif,</a:t>
            </a:r>
          </a:p>
          <a:p>
            <a:r>
              <a:rPr lang="fr-FR" dirty="0" smtClean="0"/>
              <a:t>- …</a:t>
            </a:r>
          </a:p>
        </p:txBody>
      </p:sp>
      <p:sp>
        <p:nvSpPr>
          <p:cNvPr id="7" name="Espace réservé du numéro de diapositive 6"/>
          <p:cNvSpPr>
            <a:spLocks noGrp="1"/>
          </p:cNvSpPr>
          <p:nvPr>
            <p:ph type="sldNum" sz="quarter" idx="11"/>
          </p:nvPr>
        </p:nvSpPr>
        <p:spPr/>
        <p:txBody>
          <a:bodyPr/>
          <a:lstStyle/>
          <a:p>
            <a:fld id="{B274C4DA-A077-419E-B753-B3B18AD93640}" type="slidenum">
              <a:rPr lang="fr-FR" smtClean="0"/>
              <a:pPr/>
              <a:t>54</a:t>
            </a:fld>
            <a:endParaRPr lang="fr-FR"/>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4" name="AutoShape 11"/>
          <p:cNvSpPr>
            <a:spLocks noChangeArrowheads="1"/>
          </p:cNvSpPr>
          <p:nvPr/>
        </p:nvSpPr>
        <p:spPr bwMode="auto">
          <a:xfrm>
            <a:off x="214282" y="1285860"/>
            <a:ext cx="8643998" cy="1500198"/>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6" name="ZoneTexte 5"/>
          <p:cNvSpPr txBox="1"/>
          <p:nvPr/>
        </p:nvSpPr>
        <p:spPr>
          <a:xfrm>
            <a:off x="428596" y="3071810"/>
            <a:ext cx="8143932" cy="3139321"/>
          </a:xfrm>
          <a:prstGeom prst="rect">
            <a:avLst/>
          </a:prstGeom>
          <a:solidFill>
            <a:schemeClr val="accent6">
              <a:lumMod val="40000"/>
              <a:lumOff val="60000"/>
            </a:schemeClr>
          </a:solidFill>
        </p:spPr>
        <p:txBody>
          <a:bodyPr wrap="square" rtlCol="0">
            <a:spAutoFit/>
          </a:bodyPr>
          <a:lstStyle/>
          <a:p>
            <a:r>
              <a:rPr lang="fr-FR" u="sng" dirty="0" smtClean="0"/>
              <a:t>L’instabilité permanente des règles</a:t>
            </a:r>
          </a:p>
          <a:p>
            <a:r>
              <a:rPr lang="fr-FR" dirty="0" smtClean="0"/>
              <a:t>Cette complexité s’est trouvée de plus exacerbée, au cours des années récentes, par</a:t>
            </a:r>
          </a:p>
          <a:p>
            <a:r>
              <a:rPr lang="fr-FR" dirty="0" smtClean="0"/>
              <a:t>l’instabilité permanente des règles de la T2A : versions successives de la classification des GHM, changement des tarifs, circulaire dite des « actes frontières », traitement de certains forfaits.</a:t>
            </a:r>
          </a:p>
          <a:p>
            <a:r>
              <a:rPr lang="fr-FR" dirty="0" smtClean="0"/>
              <a:t>Le premier effet de cette instabilité est de rendre encore plus difficile la définition de</a:t>
            </a:r>
          </a:p>
          <a:p>
            <a:r>
              <a:rPr lang="fr-FR" dirty="0" smtClean="0"/>
              <a:t>stratégies d’action pertinentes et efficaces. En supposant qu’un établissement ait pu, à un instant donné, définir une stratégie d’évolution de son activité et mettre en chantier les changements d’organisation adaptés à cet objectif, il ne lui est nullement garanti que cette stratégie reste efficace dans la durée, si des modifications substantielles de tarifs ou de règles d’affectation des séjours aux GHS surviennent.</a:t>
            </a:r>
          </a:p>
        </p:txBody>
      </p:sp>
      <p:sp>
        <p:nvSpPr>
          <p:cNvPr id="7" name="Espace réservé du numéro de diapositive 6"/>
          <p:cNvSpPr>
            <a:spLocks noGrp="1"/>
          </p:cNvSpPr>
          <p:nvPr>
            <p:ph type="sldNum" sz="quarter" idx="11"/>
          </p:nvPr>
        </p:nvSpPr>
        <p:spPr/>
        <p:txBody>
          <a:bodyPr/>
          <a:lstStyle/>
          <a:p>
            <a:fld id="{B274C4DA-A077-419E-B753-B3B18AD93640}" type="slidenum">
              <a:rPr lang="fr-FR" smtClean="0"/>
              <a:pPr/>
              <a:t>55</a:t>
            </a:fld>
            <a:endParaRPr lang="fr-FR"/>
          </a:p>
        </p:txBody>
      </p:sp>
      <p:sp>
        <p:nvSpPr>
          <p:cNvPr id="8" name="Rectangle 2"/>
          <p:cNvSpPr>
            <a:spLocks noChangeArrowheads="1"/>
          </p:cNvSpPr>
          <p:nvPr/>
        </p:nvSpPr>
        <p:spPr bwMode="auto">
          <a:xfrm>
            <a:off x="285720" y="1357298"/>
            <a:ext cx="8358246" cy="1107996"/>
          </a:xfrm>
          <a:prstGeom prst="rect">
            <a:avLst/>
          </a:prstGeom>
          <a:noFill/>
          <a:ln w="9525">
            <a:noFill/>
            <a:miter lim="800000"/>
            <a:headEnd/>
            <a:tailEnd/>
          </a:ln>
          <a:effectLst/>
        </p:spPr>
        <p:txBody>
          <a:bodyPr wrap="square" lIns="0" tIns="0" rIns="0" bIns="0">
            <a:spAutoFit/>
          </a:bodyPr>
          <a:lstStyle/>
          <a:p>
            <a:r>
              <a:rPr lang="fr-FR" sz="2400" dirty="0">
                <a:solidFill>
                  <a:schemeClr val="bg1"/>
                </a:solidFill>
              </a:rPr>
              <a:t>I</a:t>
            </a:r>
            <a:r>
              <a:rPr lang="fr-FR" sz="2400" dirty="0" smtClean="0">
                <a:solidFill>
                  <a:schemeClr val="bg1"/>
                </a:solidFill>
              </a:rPr>
              <a:t>mpacts </a:t>
            </a:r>
            <a:r>
              <a:rPr lang="fr-FR" sz="2400" dirty="0">
                <a:solidFill>
                  <a:schemeClr val="bg1"/>
                </a:solidFill>
              </a:rPr>
              <a:t>de la T2A sur les </a:t>
            </a:r>
            <a:r>
              <a:rPr lang="fr-FR" sz="2400" dirty="0" smtClean="0">
                <a:solidFill>
                  <a:schemeClr val="bg1"/>
                </a:solidFill>
              </a:rPr>
              <a:t>modes d’organisation </a:t>
            </a:r>
            <a:r>
              <a:rPr lang="fr-FR" sz="2400" dirty="0">
                <a:solidFill>
                  <a:schemeClr val="bg1"/>
                </a:solidFill>
              </a:rPr>
              <a:t>et de </a:t>
            </a:r>
            <a:r>
              <a:rPr lang="fr-FR" sz="2400" dirty="0" smtClean="0">
                <a:solidFill>
                  <a:schemeClr val="bg1"/>
                </a:solidFill>
              </a:rPr>
              <a:t>fonctionnement des </a:t>
            </a:r>
            <a:r>
              <a:rPr lang="fr-FR" sz="2400" dirty="0">
                <a:solidFill>
                  <a:schemeClr val="bg1"/>
                </a:solidFill>
              </a:rPr>
              <a:t>établissements de </a:t>
            </a:r>
            <a:r>
              <a:rPr lang="fr-FR" sz="2400" dirty="0" smtClean="0">
                <a:solidFill>
                  <a:schemeClr val="bg1"/>
                </a:solidFill>
              </a:rPr>
              <a:t>santé</a:t>
            </a:r>
          </a:p>
          <a:p>
            <a:r>
              <a:rPr lang="fr-FR" sz="2400" b="1" dirty="0" smtClean="0">
                <a:solidFill>
                  <a:schemeClr val="bg1"/>
                </a:solidFill>
              </a:rPr>
              <a:t>Les freins au changement</a:t>
            </a:r>
            <a:endParaRPr lang="fr-FR" sz="3200"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4" name="AutoShape 11"/>
          <p:cNvSpPr>
            <a:spLocks noChangeArrowheads="1"/>
          </p:cNvSpPr>
          <p:nvPr/>
        </p:nvSpPr>
        <p:spPr bwMode="auto">
          <a:xfrm>
            <a:off x="214282" y="1285860"/>
            <a:ext cx="8643998" cy="571504"/>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5" name="Rectangle 2"/>
          <p:cNvSpPr>
            <a:spLocks noChangeArrowheads="1"/>
          </p:cNvSpPr>
          <p:nvPr/>
        </p:nvSpPr>
        <p:spPr bwMode="auto">
          <a:xfrm>
            <a:off x="285720" y="1357298"/>
            <a:ext cx="8358246" cy="492443"/>
          </a:xfrm>
          <a:prstGeom prst="rect">
            <a:avLst/>
          </a:prstGeom>
          <a:noFill/>
          <a:ln w="9525">
            <a:noFill/>
            <a:miter lim="800000"/>
            <a:headEnd/>
            <a:tailEnd/>
          </a:ln>
          <a:effectLst/>
        </p:spPr>
        <p:txBody>
          <a:bodyPr wrap="square" lIns="0" tIns="0" rIns="0" bIns="0">
            <a:spAutoFit/>
          </a:bodyPr>
          <a:lstStyle/>
          <a:p>
            <a:r>
              <a:rPr lang="fr-FR" sz="3200" dirty="0" smtClean="0"/>
              <a:t>Effet pervers de la t2A</a:t>
            </a:r>
            <a:endParaRPr lang="fr-FR" sz="3200" b="1" dirty="0">
              <a:solidFill>
                <a:schemeClr val="bg1"/>
              </a:solidFill>
            </a:endParaRPr>
          </a:p>
        </p:txBody>
      </p:sp>
      <p:sp>
        <p:nvSpPr>
          <p:cNvPr id="7" name="Espace réservé du numéro de diapositive 6"/>
          <p:cNvSpPr>
            <a:spLocks noGrp="1"/>
          </p:cNvSpPr>
          <p:nvPr>
            <p:ph type="sldNum" sz="quarter" idx="11"/>
          </p:nvPr>
        </p:nvSpPr>
        <p:spPr/>
        <p:txBody>
          <a:bodyPr/>
          <a:lstStyle/>
          <a:p>
            <a:fld id="{B274C4DA-A077-419E-B753-B3B18AD93640}" type="slidenum">
              <a:rPr lang="fr-FR" smtClean="0"/>
              <a:pPr/>
              <a:t>56</a:t>
            </a:fld>
            <a:endParaRPr lang="fr-FR"/>
          </a:p>
        </p:txBody>
      </p:sp>
      <p:sp>
        <p:nvSpPr>
          <p:cNvPr id="8" name="AutoShape 11"/>
          <p:cNvSpPr>
            <a:spLocks noChangeArrowheads="1"/>
          </p:cNvSpPr>
          <p:nvPr/>
        </p:nvSpPr>
        <p:spPr bwMode="auto">
          <a:xfrm>
            <a:off x="285720" y="2000240"/>
            <a:ext cx="8643998" cy="4500594"/>
          </a:xfrm>
          <a:prstGeom prst="roundRect">
            <a:avLst>
              <a:gd name="adj" fmla="val 16667"/>
            </a:avLst>
          </a:prstGeom>
          <a:solidFill>
            <a:srgbClr val="A40000">
              <a:alpha val="20000"/>
            </a:srgbClr>
          </a:solidFill>
          <a:ln w="38100">
            <a:noFill/>
            <a:round/>
            <a:headEnd/>
            <a:tailEnd/>
          </a:ln>
          <a:effectLst/>
        </p:spPr>
        <p:txBody>
          <a:bodyPr wrap="square" anchor="t" anchorCtr="0"/>
          <a:lstStyle/>
          <a:p>
            <a:pPr algn="just"/>
            <a:r>
              <a:rPr lang="fr-FR" sz="2000" dirty="0" smtClean="0"/>
              <a:t>L’application d’une T2A peut induire des effets non souhaités au départ. À cet égard, il est particulièrement important de prêter attention aux conséquences de la T2A sur la </a:t>
            </a:r>
            <a:r>
              <a:rPr lang="fr-FR" sz="2000" u="sng" dirty="0" smtClean="0"/>
              <a:t>qualité des soins</a:t>
            </a:r>
            <a:r>
              <a:rPr lang="fr-FR" sz="2000" dirty="0" smtClean="0"/>
              <a:t> et sur la </a:t>
            </a:r>
            <a:r>
              <a:rPr lang="fr-FR" sz="2000" u="sng" dirty="0" smtClean="0"/>
              <a:t>maîtrise des dépenses de santé</a:t>
            </a:r>
            <a:r>
              <a:rPr lang="fr-FR" sz="2000" dirty="0" smtClean="0"/>
              <a:t>.</a:t>
            </a:r>
          </a:p>
          <a:p>
            <a:pPr algn="just"/>
            <a:endParaRPr lang="fr-FR" sz="2000" dirty="0" smtClean="0"/>
          </a:p>
          <a:p>
            <a:pPr algn="just"/>
            <a:r>
              <a:rPr lang="fr-FR" sz="2000" b="1" dirty="0" smtClean="0"/>
              <a:t>Qualité des soins</a:t>
            </a:r>
          </a:p>
          <a:p>
            <a:r>
              <a:rPr lang="fr-FR" sz="2000" dirty="0" smtClean="0"/>
              <a:t>La T2A fournit, de fait, des incitations directes à réduire le coût des séjours. Or, toute la question réside dans la </a:t>
            </a:r>
            <a:r>
              <a:rPr lang="fr-FR" sz="2000" b="1" u="sng" dirty="0" smtClean="0"/>
              <a:t>légitimité de ces réductions de coût</a:t>
            </a:r>
            <a:r>
              <a:rPr lang="fr-FR" sz="2000" dirty="0" smtClean="0"/>
              <a:t>. S’il est possible, et souhaitable, d’y parvenir par le biais d’un </a:t>
            </a:r>
            <a:r>
              <a:rPr lang="fr-FR" sz="2000" b="1" u="sng" dirty="0" smtClean="0"/>
              <a:t>fonctionnement plus efficient</a:t>
            </a:r>
            <a:r>
              <a:rPr lang="fr-FR" sz="2000" dirty="0" smtClean="0"/>
              <a:t>, une autre stratégie possible consiste à réduire les soins fournis aux patients, ce qui peut représenter </a:t>
            </a:r>
            <a:r>
              <a:rPr lang="fr-FR" sz="2000" b="1" u="sng" dirty="0" smtClean="0"/>
              <a:t>une manière « d’économiser » aux dépens de la qualité</a:t>
            </a:r>
            <a:r>
              <a:rPr lang="fr-FR" sz="1600" dirty="0" smtClean="0"/>
              <a:t>.</a:t>
            </a:r>
            <a:endParaRPr lang="fr-FR" sz="1600" b="1" dirty="0" smtClean="0"/>
          </a:p>
          <a:p>
            <a:pPr algn="just"/>
            <a:endParaRPr lang="fr-FR" sz="1600" b="1" dirty="0" smtClean="0"/>
          </a:p>
          <a:p>
            <a:pPr algn="just"/>
            <a:endParaRPr lang="fr-FR" sz="1600" b="1" dirty="0" smtClean="0"/>
          </a:p>
          <a:p>
            <a:pPr algn="just"/>
            <a:endParaRPr lang="fr-FR" sz="1600" b="1" dirty="0" smtClean="0"/>
          </a:p>
          <a:p>
            <a:pPr algn="just"/>
            <a:endParaRPr lang="fr-FR" sz="1600" dirty="0"/>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4" name="AutoShape 11"/>
          <p:cNvSpPr>
            <a:spLocks noChangeArrowheads="1"/>
          </p:cNvSpPr>
          <p:nvPr/>
        </p:nvSpPr>
        <p:spPr bwMode="auto">
          <a:xfrm>
            <a:off x="214282" y="1285860"/>
            <a:ext cx="8643998" cy="571504"/>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5" name="Rectangle 2"/>
          <p:cNvSpPr>
            <a:spLocks noChangeArrowheads="1"/>
          </p:cNvSpPr>
          <p:nvPr/>
        </p:nvSpPr>
        <p:spPr bwMode="auto">
          <a:xfrm>
            <a:off x="285720" y="1357298"/>
            <a:ext cx="8358246" cy="492443"/>
          </a:xfrm>
          <a:prstGeom prst="rect">
            <a:avLst/>
          </a:prstGeom>
          <a:noFill/>
          <a:ln w="9525">
            <a:noFill/>
            <a:miter lim="800000"/>
            <a:headEnd/>
            <a:tailEnd/>
          </a:ln>
          <a:effectLst/>
        </p:spPr>
        <p:txBody>
          <a:bodyPr wrap="square" lIns="0" tIns="0" rIns="0" bIns="0">
            <a:spAutoFit/>
          </a:bodyPr>
          <a:lstStyle/>
          <a:p>
            <a:r>
              <a:rPr lang="fr-FR" sz="3200" dirty="0" smtClean="0"/>
              <a:t>Effet pervers de la t2A -qualité des soins</a:t>
            </a:r>
            <a:endParaRPr lang="fr-FR" sz="3200" b="1" dirty="0">
              <a:solidFill>
                <a:schemeClr val="bg1"/>
              </a:solidFill>
            </a:endParaRPr>
          </a:p>
        </p:txBody>
      </p:sp>
      <p:sp>
        <p:nvSpPr>
          <p:cNvPr id="7" name="Espace réservé du numéro de diapositive 6"/>
          <p:cNvSpPr>
            <a:spLocks noGrp="1"/>
          </p:cNvSpPr>
          <p:nvPr>
            <p:ph type="sldNum" sz="quarter" idx="11"/>
          </p:nvPr>
        </p:nvSpPr>
        <p:spPr/>
        <p:txBody>
          <a:bodyPr/>
          <a:lstStyle/>
          <a:p>
            <a:fld id="{B274C4DA-A077-419E-B753-B3B18AD93640}" type="slidenum">
              <a:rPr lang="fr-FR" smtClean="0"/>
              <a:pPr/>
              <a:t>57</a:t>
            </a:fld>
            <a:endParaRPr lang="fr-FR"/>
          </a:p>
        </p:txBody>
      </p:sp>
      <p:sp>
        <p:nvSpPr>
          <p:cNvPr id="8" name="AutoShape 11"/>
          <p:cNvSpPr>
            <a:spLocks noChangeArrowheads="1"/>
          </p:cNvSpPr>
          <p:nvPr/>
        </p:nvSpPr>
        <p:spPr bwMode="auto">
          <a:xfrm>
            <a:off x="285720" y="2000240"/>
            <a:ext cx="8643998" cy="4500594"/>
          </a:xfrm>
          <a:prstGeom prst="roundRect">
            <a:avLst>
              <a:gd name="adj" fmla="val 16667"/>
            </a:avLst>
          </a:prstGeom>
          <a:solidFill>
            <a:srgbClr val="A40000">
              <a:alpha val="20000"/>
            </a:srgbClr>
          </a:solidFill>
          <a:ln w="38100">
            <a:noFill/>
            <a:round/>
            <a:headEnd/>
            <a:tailEnd/>
          </a:ln>
          <a:effectLst/>
        </p:spPr>
        <p:txBody>
          <a:bodyPr wrap="square" anchor="t" anchorCtr="0"/>
          <a:lstStyle/>
          <a:p>
            <a:pPr algn="just"/>
            <a:r>
              <a:rPr lang="fr-FR" dirty="0" smtClean="0"/>
              <a:t>2. Une deuxième stratégie de réduction de la qualité des soins peut consister pour les établissements de santé à </a:t>
            </a:r>
            <a:r>
              <a:rPr lang="fr-FR" b="1" u="sng" dirty="0" smtClean="0"/>
              <a:t>identifier à l’avance (avant l’admission) les patients pour lesquels les coûts générés par le séjour seront bien pris en compte au sein du tarif GHM et éventuellement décourager l’admission des autres patients moins « rentables »</a:t>
            </a:r>
            <a:r>
              <a:rPr lang="fr-FR" dirty="0" smtClean="0"/>
              <a:t> (phénomènes d’aversion au risque et de sélection des patients).</a:t>
            </a:r>
          </a:p>
          <a:p>
            <a:pPr algn="just"/>
            <a:endParaRPr lang="fr-FR" sz="1600" b="1" dirty="0" smtClean="0"/>
          </a:p>
          <a:p>
            <a:pPr algn="just">
              <a:spcBef>
                <a:spcPts val="600"/>
              </a:spcBef>
            </a:pPr>
            <a:r>
              <a:rPr lang="fr-FR" dirty="0" smtClean="0"/>
              <a:t>3. Troisièmement, les expériences étrangères montrent que la T2A entraîne un </a:t>
            </a:r>
            <a:r>
              <a:rPr lang="fr-FR" b="1" u="sng" dirty="0" smtClean="0"/>
              <a:t>comportement de codage opportuniste</a:t>
            </a:r>
            <a:r>
              <a:rPr lang="fr-FR" i="1" dirty="0" smtClean="0"/>
              <a:t>, au moins à court terme. Cela peut inciter également les </a:t>
            </a:r>
            <a:r>
              <a:rPr lang="fr-FR" dirty="0" smtClean="0"/>
              <a:t>établissements à </a:t>
            </a:r>
            <a:r>
              <a:rPr lang="fr-FR" b="1" u="sng" dirty="0" smtClean="0"/>
              <a:t>fournir des soins ou des prestations inutiles </a:t>
            </a:r>
            <a:r>
              <a:rPr lang="fr-FR" dirty="0" smtClean="0"/>
              <a:t>afin de classer certains patients dans des GHM plus rémunérateurs. Ces codages fallacieux peuvent être repérés et corrigés à moyen ou long terme grâce à des contrôles efficaces.</a:t>
            </a:r>
          </a:p>
          <a:p>
            <a:pPr algn="just"/>
            <a:endParaRPr lang="fr-FR" sz="1600" b="1" dirty="0" smtClean="0"/>
          </a:p>
          <a:p>
            <a:pPr algn="just"/>
            <a:endParaRPr lang="fr-FR" sz="1600" dirty="0"/>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4" name="AutoShape 11"/>
          <p:cNvSpPr>
            <a:spLocks noChangeArrowheads="1"/>
          </p:cNvSpPr>
          <p:nvPr/>
        </p:nvSpPr>
        <p:spPr bwMode="auto">
          <a:xfrm>
            <a:off x="214282" y="1285860"/>
            <a:ext cx="8643998" cy="571504"/>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5" name="Rectangle 2"/>
          <p:cNvSpPr>
            <a:spLocks noChangeArrowheads="1"/>
          </p:cNvSpPr>
          <p:nvPr/>
        </p:nvSpPr>
        <p:spPr bwMode="auto">
          <a:xfrm>
            <a:off x="285720" y="1357298"/>
            <a:ext cx="8358246" cy="492443"/>
          </a:xfrm>
          <a:prstGeom prst="rect">
            <a:avLst/>
          </a:prstGeom>
          <a:noFill/>
          <a:ln w="9525">
            <a:noFill/>
            <a:miter lim="800000"/>
            <a:headEnd/>
            <a:tailEnd/>
          </a:ln>
          <a:effectLst/>
        </p:spPr>
        <p:txBody>
          <a:bodyPr wrap="square" lIns="0" tIns="0" rIns="0" bIns="0">
            <a:spAutoFit/>
          </a:bodyPr>
          <a:lstStyle/>
          <a:p>
            <a:r>
              <a:rPr lang="fr-FR" sz="3200" dirty="0" smtClean="0"/>
              <a:t>Effet pervers de la t2A - maîtrise des dépenses</a:t>
            </a:r>
            <a:endParaRPr lang="fr-FR" sz="3200" b="1" dirty="0">
              <a:solidFill>
                <a:schemeClr val="bg1"/>
              </a:solidFill>
            </a:endParaRPr>
          </a:p>
        </p:txBody>
      </p:sp>
      <p:sp>
        <p:nvSpPr>
          <p:cNvPr id="7" name="Espace réservé du numéro de diapositive 6"/>
          <p:cNvSpPr>
            <a:spLocks noGrp="1"/>
          </p:cNvSpPr>
          <p:nvPr>
            <p:ph type="sldNum" sz="quarter" idx="11"/>
          </p:nvPr>
        </p:nvSpPr>
        <p:spPr/>
        <p:txBody>
          <a:bodyPr/>
          <a:lstStyle/>
          <a:p>
            <a:fld id="{B274C4DA-A077-419E-B753-B3B18AD93640}" type="slidenum">
              <a:rPr lang="fr-FR" smtClean="0"/>
              <a:pPr/>
              <a:t>58</a:t>
            </a:fld>
            <a:endParaRPr lang="fr-FR"/>
          </a:p>
        </p:txBody>
      </p:sp>
      <p:sp>
        <p:nvSpPr>
          <p:cNvPr id="8" name="AutoShape 11"/>
          <p:cNvSpPr>
            <a:spLocks noChangeArrowheads="1"/>
          </p:cNvSpPr>
          <p:nvPr/>
        </p:nvSpPr>
        <p:spPr bwMode="auto">
          <a:xfrm>
            <a:off x="285720" y="2000240"/>
            <a:ext cx="8643998" cy="4500594"/>
          </a:xfrm>
          <a:prstGeom prst="roundRect">
            <a:avLst>
              <a:gd name="adj" fmla="val 16667"/>
            </a:avLst>
          </a:prstGeom>
          <a:solidFill>
            <a:srgbClr val="A40000">
              <a:alpha val="20000"/>
            </a:srgbClr>
          </a:solidFill>
          <a:ln w="38100">
            <a:noFill/>
            <a:round/>
            <a:headEnd/>
            <a:tailEnd/>
          </a:ln>
          <a:effectLst/>
        </p:spPr>
        <p:txBody>
          <a:bodyPr wrap="square" anchor="t" anchorCtr="0"/>
          <a:lstStyle/>
          <a:p>
            <a:pPr algn="just">
              <a:spcBef>
                <a:spcPts val="1200"/>
              </a:spcBef>
            </a:pPr>
            <a:r>
              <a:rPr lang="fr-FR" b="1" dirty="0" smtClean="0"/>
              <a:t>La T2A incite à augmenter l’activité hospitalière</a:t>
            </a:r>
            <a:r>
              <a:rPr lang="fr-FR" sz="1600" dirty="0" smtClean="0"/>
              <a:t>. Ceci peut être souhaitable dans certains cas, notamment dans les systèmes où les délais d’attente pour la chirurgie programmée sont un réel problème, comme en Angleterre ou au Danemark. Mais ceci ne doit pas se faire de manière incontrôlée. Ce n’est pas non plus valable forcément pour l’activité médicale. </a:t>
            </a:r>
          </a:p>
          <a:p>
            <a:pPr algn="just">
              <a:spcBef>
                <a:spcPts val="1200"/>
              </a:spcBef>
            </a:pPr>
            <a:r>
              <a:rPr lang="fr-FR" sz="1600" dirty="0" smtClean="0"/>
              <a:t>De plus, la T2A génère un risque d’induction de la demande par les établissements, notamment pour les hospitalisations de jour et certaines chirurgies légères (</a:t>
            </a:r>
            <a:r>
              <a:rPr lang="fr-FR" sz="1600" dirty="0" err="1" smtClean="0"/>
              <a:t>Guterman</a:t>
            </a:r>
            <a:r>
              <a:rPr lang="fr-FR" sz="1600" dirty="0" smtClean="0"/>
              <a:t>, 2006). </a:t>
            </a:r>
          </a:p>
          <a:p>
            <a:pPr algn="just">
              <a:spcBef>
                <a:spcPts val="1200"/>
              </a:spcBef>
            </a:pPr>
            <a:r>
              <a:rPr lang="fr-FR" sz="1600" dirty="0" smtClean="0"/>
              <a:t>Par ailleurs, on sait que l’introduction d’un financement à l’activité à l’hôpital peut modifier l’équilibre des soins entre secteur hospitalier et secteur ambulatoire et ainsi avoir des répercussions sur les coûts médicaux en médecine de ville (Cash </a:t>
            </a:r>
            <a:r>
              <a:rPr lang="fr-FR" sz="1600" i="1" dirty="0" smtClean="0"/>
              <a:t>et al., </a:t>
            </a:r>
            <a:r>
              <a:rPr lang="fr-FR" sz="1600" dirty="0" smtClean="0"/>
              <a:t>2003).</a:t>
            </a:r>
          </a:p>
          <a:p>
            <a:pPr algn="just">
              <a:spcBef>
                <a:spcPts val="1200"/>
              </a:spcBef>
            </a:pPr>
            <a:r>
              <a:rPr lang="fr-FR" sz="1600" b="1" u="sng" dirty="0" smtClean="0"/>
              <a:t>Sans une planification rigoureuse et efficace de la capacité d’accueil et de prise en charge des patients</a:t>
            </a:r>
            <a:r>
              <a:rPr lang="fr-FR" sz="1600" dirty="0" smtClean="0"/>
              <a:t>, </a:t>
            </a:r>
            <a:r>
              <a:rPr lang="fr-FR" sz="1600" b="1" u="sng" dirty="0" smtClean="0"/>
              <a:t>la T2A peut donc à la fois affaiblir la Maîtrise des dépenses hospitalières et distordre le financement des soins en fonction des besoins</a:t>
            </a:r>
            <a:r>
              <a:rPr lang="fr-FR" sz="1600" dirty="0" smtClean="0"/>
              <a:t>.</a:t>
            </a:r>
            <a:endParaRPr lang="fr-FR" sz="1600" dirty="0"/>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4" name="AutoShape 11"/>
          <p:cNvSpPr>
            <a:spLocks noChangeArrowheads="1"/>
          </p:cNvSpPr>
          <p:nvPr/>
        </p:nvSpPr>
        <p:spPr bwMode="auto">
          <a:xfrm>
            <a:off x="214282" y="1285860"/>
            <a:ext cx="8643998" cy="571504"/>
          </a:xfrm>
          <a:prstGeom prst="roundRect">
            <a:avLst>
              <a:gd name="adj" fmla="val 16667"/>
            </a:avLst>
          </a:prstGeom>
          <a:solidFill>
            <a:srgbClr val="A40000"/>
          </a:solidFill>
          <a:ln w="38100">
            <a:noFill/>
            <a:round/>
            <a:headEnd/>
            <a:tailEnd/>
          </a:ln>
          <a:effectLst/>
        </p:spPr>
        <p:txBody>
          <a:bodyPr wrap="none" anchor="ctr"/>
          <a:lstStyle/>
          <a:p>
            <a:endParaRPr lang="fr-FR" sz="2800"/>
          </a:p>
        </p:txBody>
      </p:sp>
      <p:sp>
        <p:nvSpPr>
          <p:cNvPr id="5" name="Rectangle 2"/>
          <p:cNvSpPr>
            <a:spLocks noChangeArrowheads="1"/>
          </p:cNvSpPr>
          <p:nvPr/>
        </p:nvSpPr>
        <p:spPr bwMode="auto">
          <a:xfrm>
            <a:off x="285720" y="1325390"/>
            <a:ext cx="8358246" cy="492443"/>
          </a:xfrm>
          <a:prstGeom prst="rect">
            <a:avLst/>
          </a:prstGeom>
          <a:noFill/>
          <a:ln w="9525">
            <a:noFill/>
            <a:miter lim="800000"/>
            <a:headEnd/>
            <a:tailEnd/>
          </a:ln>
          <a:effectLst/>
        </p:spPr>
        <p:txBody>
          <a:bodyPr wrap="square" lIns="0" tIns="0" rIns="0" bIns="0">
            <a:spAutoFit/>
          </a:bodyPr>
          <a:lstStyle/>
          <a:p>
            <a:r>
              <a:rPr lang="fr-FR" sz="3200" dirty="0" smtClean="0"/>
              <a:t>Effet pervers de la t2A - maîtrise des dépenses</a:t>
            </a:r>
            <a:endParaRPr lang="fr-FR" sz="3200" b="1" dirty="0">
              <a:solidFill>
                <a:schemeClr val="bg1"/>
              </a:solidFill>
            </a:endParaRPr>
          </a:p>
        </p:txBody>
      </p:sp>
      <p:sp>
        <p:nvSpPr>
          <p:cNvPr id="7" name="Espace réservé du numéro de diapositive 6"/>
          <p:cNvSpPr>
            <a:spLocks noGrp="1"/>
          </p:cNvSpPr>
          <p:nvPr>
            <p:ph type="sldNum" sz="quarter" idx="11"/>
          </p:nvPr>
        </p:nvSpPr>
        <p:spPr/>
        <p:txBody>
          <a:bodyPr/>
          <a:lstStyle/>
          <a:p>
            <a:fld id="{B274C4DA-A077-419E-B753-B3B18AD93640}" type="slidenum">
              <a:rPr lang="fr-FR" smtClean="0"/>
              <a:pPr/>
              <a:t>59</a:t>
            </a:fld>
            <a:endParaRPr lang="fr-FR"/>
          </a:p>
        </p:txBody>
      </p:sp>
      <p:sp>
        <p:nvSpPr>
          <p:cNvPr id="8" name="AutoShape 11"/>
          <p:cNvSpPr>
            <a:spLocks noChangeArrowheads="1"/>
          </p:cNvSpPr>
          <p:nvPr/>
        </p:nvSpPr>
        <p:spPr bwMode="auto">
          <a:xfrm>
            <a:off x="285720" y="2000240"/>
            <a:ext cx="8643998" cy="4500594"/>
          </a:xfrm>
          <a:prstGeom prst="roundRect">
            <a:avLst>
              <a:gd name="adj" fmla="val 16667"/>
            </a:avLst>
          </a:prstGeom>
          <a:solidFill>
            <a:srgbClr val="A40000">
              <a:alpha val="20000"/>
            </a:srgbClr>
          </a:solidFill>
          <a:ln w="38100">
            <a:noFill/>
            <a:round/>
            <a:headEnd/>
            <a:tailEnd/>
          </a:ln>
          <a:effectLst/>
        </p:spPr>
        <p:txBody>
          <a:bodyPr wrap="square" anchor="t" anchorCtr="0"/>
          <a:lstStyle/>
          <a:p>
            <a:pPr algn="just">
              <a:spcBef>
                <a:spcPts val="600"/>
              </a:spcBef>
            </a:pPr>
            <a:r>
              <a:rPr lang="fr-FR" dirty="0" smtClean="0"/>
              <a:t>La capacité des financeurs (correspondant plutôt à celle des acheteurs dans les autres pays) à contrôler la demande de soins hospitaliers devient capitale avec la T2A. </a:t>
            </a:r>
            <a:r>
              <a:rPr lang="fr-FR" u="sng" dirty="0" smtClean="0"/>
              <a:t>Lorsqu’il n’y a pas de seuil d’activité (défini </a:t>
            </a:r>
            <a:r>
              <a:rPr lang="fr-FR" i="1" u="sng" dirty="0" smtClean="0"/>
              <a:t>a posteriori) imposé aux établissements, ceux-ci peuvent augmenter le volume des </a:t>
            </a:r>
            <a:r>
              <a:rPr lang="fr-FR" u="sng" dirty="0" smtClean="0"/>
              <a:t>soins les plus profitables, éventuellement au détriment de la collectivité</a:t>
            </a:r>
            <a:r>
              <a:rPr lang="fr-FR" dirty="0" smtClean="0"/>
              <a:t>. </a:t>
            </a:r>
          </a:p>
          <a:p>
            <a:pPr algn="just">
              <a:spcBef>
                <a:spcPts val="600"/>
              </a:spcBef>
            </a:pPr>
            <a:r>
              <a:rPr lang="fr-FR" dirty="0" smtClean="0"/>
              <a:t>En France, </a:t>
            </a:r>
            <a:r>
              <a:rPr lang="fr-FR" b="1" u="sng" dirty="0" smtClean="0"/>
              <a:t>le contrôle des dépenses hospitalières globales est assuré par un mécanisme de baisse de tarifs en fonction de l’augmentation de l’activité globale</a:t>
            </a:r>
            <a:r>
              <a:rPr lang="fr-FR" dirty="0" smtClean="0"/>
              <a:t>. Il n’existe pas de seuils d’activité individualisés par établissement et une augmentation de l’activité globale ne reflète pas forcément le même gain d’efficience pour tous les établissements. </a:t>
            </a:r>
          </a:p>
          <a:p>
            <a:pPr algn="just">
              <a:spcBef>
                <a:spcPts val="600"/>
              </a:spcBef>
            </a:pPr>
            <a:r>
              <a:rPr lang="fr-FR" dirty="0" smtClean="0"/>
              <a:t>Ainsi, à enveloppe globale constante, </a:t>
            </a:r>
            <a:r>
              <a:rPr lang="fr-FR" b="1" u="sng" dirty="0" smtClean="0"/>
              <a:t>certains établissements vertueux peuvent être pénalisés lorsque d’autres établissements, pratiquant le cas échéant la sélection de patients et l’induction de la demande, voient leurs recettes augmenter sans pour autant être plus efficients du point de vue de la collectivité</a:t>
            </a:r>
            <a:r>
              <a:rPr lang="fr-FR" sz="1600" dirty="0" smtClean="0"/>
              <a:t>.</a:t>
            </a:r>
            <a:endParaRPr lang="fr-FR" sz="1600"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87" name="Freeform 39"/>
          <p:cNvSpPr>
            <a:spLocks/>
          </p:cNvSpPr>
          <p:nvPr/>
        </p:nvSpPr>
        <p:spPr bwMode="auto">
          <a:xfrm>
            <a:off x="0" y="0"/>
            <a:ext cx="5391151" cy="1866901"/>
          </a:xfrm>
          <a:custGeom>
            <a:avLst/>
            <a:gdLst/>
            <a:ahLst/>
            <a:cxnLst>
              <a:cxn ang="0">
                <a:pos x="0" y="0"/>
              </a:cxn>
              <a:cxn ang="0">
                <a:pos x="2" y="909"/>
              </a:cxn>
              <a:cxn ang="0">
                <a:pos x="4176" y="1440"/>
              </a:cxn>
              <a:cxn ang="0">
                <a:pos x="2235" y="0"/>
              </a:cxn>
              <a:cxn ang="0">
                <a:pos x="0" y="0"/>
              </a:cxn>
            </a:cxnLst>
            <a:rect l="0" t="0" r="r" b="b"/>
            <a:pathLst>
              <a:path w="4176" h="1440">
                <a:moveTo>
                  <a:pt x="0" y="0"/>
                </a:moveTo>
                <a:lnTo>
                  <a:pt x="2" y="909"/>
                </a:lnTo>
                <a:lnTo>
                  <a:pt x="4176" y="1440"/>
                </a:lnTo>
                <a:lnTo>
                  <a:pt x="2235" y="0"/>
                </a:lnTo>
                <a:lnTo>
                  <a:pt x="0" y="0"/>
                </a:lnTo>
                <a:close/>
              </a:path>
            </a:pathLst>
          </a:custGeom>
          <a:solidFill>
            <a:srgbClr val="BEC1C0"/>
          </a:solidFill>
          <a:ln w="0">
            <a:noFill/>
            <a:round/>
            <a:headEnd/>
            <a:tailEnd/>
          </a:ln>
        </p:spPr>
        <p:txBody>
          <a:bodyPr wrap="none" anchor="ctr"/>
          <a:lstStyle/>
          <a:p>
            <a:endParaRPr lang="fr-FR"/>
          </a:p>
        </p:txBody>
      </p:sp>
      <p:sp>
        <p:nvSpPr>
          <p:cNvPr id="386088" name="Text Box 40"/>
          <p:cNvSpPr txBox="1">
            <a:spLocks noChangeArrowheads="1"/>
          </p:cNvSpPr>
          <p:nvPr/>
        </p:nvSpPr>
        <p:spPr bwMode="auto">
          <a:xfrm>
            <a:off x="1314451" y="357166"/>
            <a:ext cx="1364797" cy="353727"/>
          </a:xfrm>
          <a:prstGeom prst="rect">
            <a:avLst/>
          </a:prstGeom>
          <a:noFill/>
          <a:ln w="9525">
            <a:noFill/>
            <a:miter lim="800000"/>
            <a:headEnd/>
            <a:tailEnd/>
          </a:ln>
        </p:spPr>
        <p:txBody>
          <a:bodyPr wrap="none" lIns="0" tIns="30373" rIns="0" bIns="30373">
            <a:spAutoFit/>
          </a:bodyPr>
          <a:lstStyle/>
          <a:p>
            <a:pPr defTabSz="592138"/>
            <a:r>
              <a:rPr lang="fr-FR" sz="1300" b="1" dirty="0"/>
              <a:t>Forces &amp; Faiblesses </a:t>
            </a:r>
          </a:p>
          <a:p>
            <a:pPr defTabSz="592138"/>
            <a:endParaRPr lang="fr-FR" sz="600" dirty="0"/>
          </a:p>
        </p:txBody>
      </p:sp>
      <p:sp>
        <p:nvSpPr>
          <p:cNvPr id="386089" name="Text Box 41"/>
          <p:cNvSpPr txBox="1">
            <a:spLocks noChangeArrowheads="1"/>
          </p:cNvSpPr>
          <p:nvPr/>
        </p:nvSpPr>
        <p:spPr bwMode="auto">
          <a:xfrm>
            <a:off x="2258159" y="714356"/>
            <a:ext cx="1661289" cy="261394"/>
          </a:xfrm>
          <a:prstGeom prst="rect">
            <a:avLst/>
          </a:prstGeom>
          <a:noFill/>
          <a:ln w="9525">
            <a:noFill/>
            <a:miter lim="800000"/>
            <a:headEnd/>
            <a:tailEnd/>
          </a:ln>
        </p:spPr>
        <p:txBody>
          <a:bodyPr wrap="none" lIns="0" tIns="30373" rIns="0" bIns="30373">
            <a:spAutoFit/>
          </a:bodyPr>
          <a:lstStyle/>
          <a:p>
            <a:pPr defTabSz="592138"/>
            <a:r>
              <a:rPr lang="fr-FR" sz="1300" b="1" dirty="0"/>
              <a:t>Historique des réformes</a:t>
            </a:r>
          </a:p>
        </p:txBody>
      </p:sp>
      <p:sp>
        <p:nvSpPr>
          <p:cNvPr id="386090" name="Text Box 42"/>
          <p:cNvSpPr txBox="1">
            <a:spLocks noChangeArrowheads="1"/>
          </p:cNvSpPr>
          <p:nvPr/>
        </p:nvSpPr>
        <p:spPr bwMode="auto">
          <a:xfrm>
            <a:off x="2928926" y="1071546"/>
            <a:ext cx="1441548" cy="461449"/>
          </a:xfrm>
          <a:prstGeom prst="rect">
            <a:avLst/>
          </a:prstGeom>
          <a:noFill/>
          <a:ln w="9525">
            <a:noFill/>
            <a:miter lim="800000"/>
            <a:headEnd/>
            <a:tailEnd/>
          </a:ln>
        </p:spPr>
        <p:txBody>
          <a:bodyPr wrap="none" lIns="0" tIns="30373" rIns="0" bIns="30373">
            <a:spAutoFit/>
          </a:bodyPr>
          <a:lstStyle/>
          <a:p>
            <a:pPr defTabSz="592138"/>
            <a:r>
              <a:rPr lang="fr-FR" sz="1300" b="1" dirty="0"/>
              <a:t>H</a:t>
            </a:r>
            <a:r>
              <a:rPr lang="fr-FR" altLang="ja-JP" sz="1300" b="1" dirty="0"/>
              <a:t>ôpital </a:t>
            </a:r>
            <a:r>
              <a:rPr lang="fr-FR" altLang="ja-JP" sz="1300" b="1" dirty="0" smtClean="0"/>
              <a:t>2007 et 2012</a:t>
            </a:r>
          </a:p>
          <a:p>
            <a:pPr defTabSz="592138"/>
            <a:r>
              <a:rPr lang="fr-FR" sz="1300" b="1" dirty="0" smtClean="0"/>
              <a:t>Loi H.P.S.T.</a:t>
            </a:r>
            <a:endParaRPr lang="fr-FR" sz="1300" b="1" dirty="0"/>
          </a:p>
        </p:txBody>
      </p:sp>
      <p:sp>
        <p:nvSpPr>
          <p:cNvPr id="386091" name="Oval 43"/>
          <p:cNvSpPr>
            <a:spLocks noChangeArrowheads="1"/>
          </p:cNvSpPr>
          <p:nvPr/>
        </p:nvSpPr>
        <p:spPr bwMode="auto">
          <a:xfrm>
            <a:off x="4860682" y="1230313"/>
            <a:ext cx="1016977" cy="522418"/>
          </a:xfrm>
          <a:prstGeom prst="ellipse">
            <a:avLst/>
          </a:prstGeom>
          <a:solidFill>
            <a:schemeClr val="bg1"/>
          </a:solidFill>
          <a:ln w="34925">
            <a:solidFill>
              <a:srgbClr val="FF0080"/>
            </a:solidFill>
            <a:round/>
            <a:headEnd/>
            <a:tailEnd/>
          </a:ln>
        </p:spPr>
        <p:txBody>
          <a:bodyPr lIns="0" tIns="46800" rIns="0" bIns="46800" anchor="ctr">
            <a:spAutoFit/>
          </a:bodyPr>
          <a:lstStyle/>
          <a:p>
            <a:endParaRPr lang="fr-FR"/>
          </a:p>
        </p:txBody>
      </p:sp>
      <p:sp>
        <p:nvSpPr>
          <p:cNvPr id="386094" name="Oval 46"/>
          <p:cNvSpPr>
            <a:spLocks noChangeArrowheads="1"/>
          </p:cNvSpPr>
          <p:nvPr/>
        </p:nvSpPr>
        <p:spPr bwMode="auto">
          <a:xfrm>
            <a:off x="1143000" y="357166"/>
            <a:ext cx="128954" cy="522418"/>
          </a:xfrm>
          <a:prstGeom prst="ellipse">
            <a:avLst/>
          </a:prstGeom>
          <a:noFill/>
          <a:ln w="34925">
            <a:solidFill>
              <a:srgbClr val="FF0080"/>
            </a:solidFill>
            <a:round/>
            <a:headEnd/>
            <a:tailEnd/>
          </a:ln>
        </p:spPr>
        <p:txBody>
          <a:bodyPr lIns="0" tIns="46800" rIns="0" bIns="46800" anchor="ctr">
            <a:spAutoFit/>
          </a:bodyPr>
          <a:lstStyle/>
          <a:p>
            <a:endParaRPr lang="fr-FR"/>
          </a:p>
        </p:txBody>
      </p:sp>
      <p:sp>
        <p:nvSpPr>
          <p:cNvPr id="386095" name="Oval 47"/>
          <p:cNvSpPr>
            <a:spLocks noChangeArrowheads="1"/>
          </p:cNvSpPr>
          <p:nvPr/>
        </p:nvSpPr>
        <p:spPr bwMode="auto">
          <a:xfrm>
            <a:off x="2067659" y="714356"/>
            <a:ext cx="130419" cy="522418"/>
          </a:xfrm>
          <a:prstGeom prst="ellipse">
            <a:avLst/>
          </a:prstGeom>
          <a:noFill/>
          <a:ln w="34925">
            <a:solidFill>
              <a:srgbClr val="FF0080"/>
            </a:solidFill>
            <a:round/>
            <a:headEnd/>
            <a:tailEnd/>
          </a:ln>
        </p:spPr>
        <p:txBody>
          <a:bodyPr lIns="0" tIns="46800" rIns="0" bIns="46800" anchor="ctr">
            <a:spAutoFit/>
          </a:bodyPr>
          <a:lstStyle/>
          <a:p>
            <a:endParaRPr lang="fr-FR"/>
          </a:p>
        </p:txBody>
      </p:sp>
      <p:sp>
        <p:nvSpPr>
          <p:cNvPr id="386068" name="AutoShape 20"/>
          <p:cNvSpPr>
            <a:spLocks noChangeArrowheads="1"/>
          </p:cNvSpPr>
          <p:nvPr/>
        </p:nvSpPr>
        <p:spPr bwMode="auto">
          <a:xfrm>
            <a:off x="1091712" y="2579689"/>
            <a:ext cx="7278565" cy="3843337"/>
          </a:xfrm>
          <a:prstGeom prst="roundRect">
            <a:avLst>
              <a:gd name="adj" fmla="val 16667"/>
            </a:avLst>
          </a:prstGeom>
          <a:solidFill>
            <a:srgbClr val="BEC1C0"/>
          </a:solidFill>
          <a:ln w="9525">
            <a:noFill/>
            <a:round/>
            <a:headEnd/>
            <a:tailEnd/>
          </a:ln>
          <a:effectLst/>
        </p:spPr>
        <p:txBody>
          <a:bodyPr wrap="none" anchor="ctr"/>
          <a:lstStyle/>
          <a:p>
            <a:endParaRPr lang="fr-FR"/>
          </a:p>
        </p:txBody>
      </p:sp>
      <p:sp>
        <p:nvSpPr>
          <p:cNvPr id="386061" name="Text Box 13"/>
          <p:cNvSpPr txBox="1">
            <a:spLocks noChangeArrowheads="1"/>
          </p:cNvSpPr>
          <p:nvPr/>
        </p:nvSpPr>
        <p:spPr bwMode="auto">
          <a:xfrm>
            <a:off x="1415562" y="2936876"/>
            <a:ext cx="6743700" cy="2817813"/>
          </a:xfrm>
          <a:prstGeom prst="rect">
            <a:avLst/>
          </a:prstGeom>
          <a:noFill/>
          <a:ln w="9525">
            <a:noFill/>
            <a:miter lim="800000"/>
            <a:headEnd/>
            <a:tailEnd/>
          </a:ln>
          <a:effectLst/>
        </p:spPr>
        <p:txBody>
          <a:bodyPr lIns="59343" tIns="29673" rIns="59343" bIns="29673">
            <a:spAutoFit/>
          </a:bodyPr>
          <a:lstStyle/>
          <a:p>
            <a:pPr defTabSz="592138"/>
            <a:r>
              <a:rPr lang="fr-FR" sz="2100" b="1" dirty="0"/>
              <a:t>     Objectifs</a:t>
            </a:r>
            <a:endParaRPr lang="fr-FR" sz="1800" dirty="0"/>
          </a:p>
          <a:p>
            <a:pPr defTabSz="592138"/>
            <a:endParaRPr lang="fr-FR" sz="1300" b="1" dirty="0"/>
          </a:p>
          <a:p>
            <a:pPr defTabSz="592138"/>
            <a:r>
              <a:rPr lang="fr-FR" sz="1300" dirty="0"/>
              <a:t>Redonner</a:t>
            </a:r>
            <a:r>
              <a:rPr lang="fr-FR" sz="1300" b="1" dirty="0"/>
              <a:t> </a:t>
            </a:r>
            <a:r>
              <a:rPr lang="fr-FR" sz="1300" dirty="0"/>
              <a:t>aux établissements de santé les moyens de leurs ambitions </a:t>
            </a:r>
          </a:p>
          <a:p>
            <a:pPr defTabSz="592138"/>
            <a:r>
              <a:rPr lang="fr-FR" sz="1300" dirty="0"/>
              <a:t>et de leur adaptation :</a:t>
            </a:r>
          </a:p>
          <a:p>
            <a:pPr defTabSz="592138"/>
            <a:endParaRPr lang="fr-FR" sz="500" dirty="0"/>
          </a:p>
          <a:p>
            <a:pPr marL="123825" lvl="1" defTabSz="592138">
              <a:buFont typeface="Times" pitchFamily="1" charset="0"/>
              <a:buNone/>
            </a:pPr>
            <a:r>
              <a:rPr lang="fr-FR" sz="1400" b="1" dirty="0"/>
              <a:t>&gt;</a:t>
            </a:r>
            <a:r>
              <a:rPr lang="fr-FR" sz="1300" dirty="0"/>
              <a:t> en garantissant un financement plus équitable fondé sur l’activité</a:t>
            </a:r>
          </a:p>
          <a:p>
            <a:pPr defTabSz="592138">
              <a:buFont typeface="Times" pitchFamily="1" charset="0"/>
              <a:buNone/>
            </a:pPr>
            <a:endParaRPr lang="fr-FR" sz="500" dirty="0"/>
          </a:p>
          <a:p>
            <a:pPr marL="123825" lvl="1" defTabSz="592138">
              <a:buFont typeface="Times" pitchFamily="1" charset="0"/>
              <a:buNone/>
            </a:pPr>
            <a:r>
              <a:rPr lang="fr-FR" sz="1400" b="1" dirty="0"/>
              <a:t>&gt;</a:t>
            </a:r>
            <a:r>
              <a:rPr lang="fr-FR" sz="1300" dirty="0"/>
              <a:t> en renforçant l’autonomie pour responsabiliser les acteurs</a:t>
            </a:r>
          </a:p>
          <a:p>
            <a:pPr marL="123825" lvl="1" defTabSz="592138">
              <a:buFont typeface="Times" pitchFamily="1" charset="0"/>
              <a:buNone/>
            </a:pPr>
            <a:endParaRPr lang="fr-FR" sz="500" dirty="0"/>
          </a:p>
          <a:p>
            <a:pPr marL="123825" lvl="1" defTabSz="592138">
              <a:buFont typeface="Times" pitchFamily="1" charset="0"/>
              <a:buNone/>
            </a:pPr>
            <a:r>
              <a:rPr lang="fr-FR" sz="1400" b="1" dirty="0"/>
              <a:t>&gt;</a:t>
            </a:r>
            <a:r>
              <a:rPr lang="fr-FR" sz="1300" dirty="0"/>
              <a:t> en les incitant à optimiser et à mutualiser l’utilisation de leurs ressources</a:t>
            </a:r>
          </a:p>
          <a:p>
            <a:pPr marL="123825" lvl="1" defTabSz="592138">
              <a:buFont typeface="Times" pitchFamily="1" charset="0"/>
              <a:buNone/>
            </a:pPr>
            <a:endParaRPr lang="fr-FR" sz="500" dirty="0"/>
          </a:p>
          <a:p>
            <a:pPr marL="123825" lvl="1" defTabSz="592138">
              <a:buFont typeface="Times" pitchFamily="1" charset="0"/>
              <a:buNone/>
            </a:pPr>
            <a:r>
              <a:rPr lang="fr-FR" sz="1400" b="1" dirty="0"/>
              <a:t>&gt;</a:t>
            </a:r>
            <a:r>
              <a:rPr lang="fr-FR" sz="1300" dirty="0"/>
              <a:t> en soutenant l’effort de modernisation, d’adaptation et de coopération entre     </a:t>
            </a:r>
          </a:p>
          <a:p>
            <a:pPr marL="123825" lvl="1" defTabSz="592138">
              <a:buFont typeface="Times" pitchFamily="1" charset="0"/>
              <a:buNone/>
            </a:pPr>
            <a:r>
              <a:rPr lang="fr-FR" sz="1300" dirty="0"/>
              <a:t>   établissements de santé</a:t>
            </a:r>
          </a:p>
          <a:p>
            <a:pPr marL="123825" lvl="1" defTabSz="592138">
              <a:buFont typeface="Times" pitchFamily="1" charset="0"/>
              <a:buNone/>
            </a:pPr>
            <a:endParaRPr lang="fr-FR" sz="500" dirty="0"/>
          </a:p>
          <a:p>
            <a:pPr marL="123825" lvl="1" defTabSz="592138">
              <a:buFont typeface="Wingdings"/>
              <a:buChar char="Ø"/>
            </a:pPr>
            <a:r>
              <a:rPr lang="fr-FR" sz="1300" dirty="0" smtClean="0"/>
              <a:t>grâce </a:t>
            </a:r>
            <a:r>
              <a:rPr lang="fr-FR" sz="1300" dirty="0"/>
              <a:t>à un plan national de relance de l’investissement </a:t>
            </a:r>
            <a:r>
              <a:rPr lang="fr-FR" sz="1300" dirty="0" smtClean="0"/>
              <a:t>décliné aussi bien sur des opérations</a:t>
            </a:r>
          </a:p>
          <a:p>
            <a:pPr marL="123825" lvl="1" defTabSz="592138"/>
            <a:r>
              <a:rPr lang="fr-FR" sz="1300" dirty="0"/>
              <a:t> </a:t>
            </a:r>
            <a:r>
              <a:rPr lang="fr-FR" sz="1300" dirty="0" smtClean="0"/>
              <a:t>   d’investissements immobilières que pour des systèmes d’information</a:t>
            </a:r>
            <a:endParaRPr lang="fr-FR" sz="1300" dirty="0"/>
          </a:p>
        </p:txBody>
      </p:sp>
      <p:sp>
        <p:nvSpPr>
          <p:cNvPr id="386078" name="Line 30"/>
          <p:cNvSpPr>
            <a:spLocks noChangeShapeType="1"/>
          </p:cNvSpPr>
          <p:nvPr/>
        </p:nvSpPr>
        <p:spPr bwMode="auto">
          <a:xfrm flipH="1">
            <a:off x="2786050" y="1604958"/>
            <a:ext cx="0" cy="1181100"/>
          </a:xfrm>
          <a:prstGeom prst="line">
            <a:avLst/>
          </a:prstGeom>
          <a:noFill/>
          <a:ln w="19050">
            <a:solidFill>
              <a:schemeClr val="tx1"/>
            </a:solidFill>
            <a:round/>
            <a:headEnd/>
            <a:tailEnd/>
          </a:ln>
          <a:effectLst/>
        </p:spPr>
        <p:txBody>
          <a:bodyPr wrap="none" anchor="ctr"/>
          <a:lstStyle/>
          <a:p>
            <a:endParaRPr lang="fr-FR"/>
          </a:p>
        </p:txBody>
      </p:sp>
      <p:sp>
        <p:nvSpPr>
          <p:cNvPr id="386093" name="Oval 45"/>
          <p:cNvSpPr>
            <a:spLocks noChangeArrowheads="1"/>
          </p:cNvSpPr>
          <p:nvPr/>
        </p:nvSpPr>
        <p:spPr bwMode="auto">
          <a:xfrm>
            <a:off x="2714612" y="1071546"/>
            <a:ext cx="128954" cy="522418"/>
          </a:xfrm>
          <a:prstGeom prst="ellipse">
            <a:avLst/>
          </a:prstGeom>
          <a:noFill/>
          <a:ln w="34925">
            <a:solidFill>
              <a:srgbClr val="FF0080"/>
            </a:solidFill>
            <a:round/>
            <a:headEnd/>
            <a:tailEnd/>
          </a:ln>
        </p:spPr>
        <p:txBody>
          <a:bodyPr lIns="0" tIns="46800" rIns="0" bIns="46800" anchor="ctr">
            <a:spAutoFit/>
          </a:bodyPr>
          <a:lstStyle/>
          <a:p>
            <a:endParaRPr lang="fr-FR"/>
          </a:p>
        </p:txBody>
      </p:sp>
      <p:pic>
        <p:nvPicPr>
          <p:cNvPr id="386096" name="Picture 48"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5007220" y="1524001"/>
            <a:ext cx="707780" cy="430213"/>
          </a:xfrm>
          <a:prstGeom prst="rect">
            <a:avLst/>
          </a:prstGeom>
          <a:noFill/>
        </p:spPr>
      </p:pic>
      <p:grpSp>
        <p:nvGrpSpPr>
          <p:cNvPr id="2" name="Group 52"/>
          <p:cNvGrpSpPr>
            <a:grpSpLocks/>
          </p:cNvGrpSpPr>
          <p:nvPr/>
        </p:nvGrpSpPr>
        <p:grpSpPr bwMode="auto">
          <a:xfrm>
            <a:off x="1373142" y="2883378"/>
            <a:ext cx="626278" cy="474184"/>
            <a:chOff x="2928" y="4896"/>
            <a:chExt cx="316" cy="465"/>
          </a:xfrm>
        </p:grpSpPr>
        <p:sp>
          <p:nvSpPr>
            <p:cNvPr id="386101" name="Oval 53"/>
            <p:cNvSpPr>
              <a:spLocks noChangeArrowheads="1"/>
            </p:cNvSpPr>
            <p:nvPr/>
          </p:nvSpPr>
          <p:spPr bwMode="auto">
            <a:xfrm>
              <a:off x="2928" y="4896"/>
              <a:ext cx="177" cy="465"/>
            </a:xfrm>
            <a:prstGeom prst="ellipse">
              <a:avLst/>
            </a:prstGeom>
            <a:solidFill>
              <a:schemeClr val="bg1"/>
            </a:solidFill>
            <a:ln w="28575">
              <a:solidFill>
                <a:schemeClr val="tx1"/>
              </a:solidFill>
              <a:round/>
              <a:headEnd/>
              <a:tailEnd/>
            </a:ln>
            <a:effectLst/>
          </p:spPr>
          <p:txBody>
            <a:bodyPr wrap="none" lIns="59343" tIns="29673" rIns="59343" bIns="29673">
              <a:spAutoFit/>
            </a:bodyPr>
            <a:lstStyle/>
            <a:p>
              <a:endParaRPr lang="fr-FR"/>
            </a:p>
          </p:txBody>
        </p:sp>
        <p:sp>
          <p:nvSpPr>
            <p:cNvPr id="386102" name="Text Box 54"/>
            <p:cNvSpPr txBox="1">
              <a:spLocks noChangeArrowheads="1"/>
            </p:cNvSpPr>
            <p:nvPr/>
          </p:nvSpPr>
          <p:spPr bwMode="auto">
            <a:xfrm>
              <a:off x="2944" y="5036"/>
              <a:ext cx="300" cy="255"/>
            </a:xfrm>
            <a:prstGeom prst="rect">
              <a:avLst/>
            </a:prstGeom>
            <a:noFill/>
            <a:ln w="9525">
              <a:noFill/>
              <a:miter lim="800000"/>
              <a:headEnd/>
              <a:tailEnd/>
            </a:ln>
            <a:effectLst/>
          </p:spPr>
          <p:txBody>
            <a:bodyPr wrap="none" lIns="59343" tIns="29673" rIns="59343" bIns="29673">
              <a:spAutoFit/>
            </a:bodyPr>
            <a:lstStyle/>
            <a:p>
              <a:pPr defTabSz="592138"/>
              <a:r>
                <a:rPr lang="fr-FR" sz="1300"/>
                <a:t>&gt;&gt;</a:t>
              </a:r>
            </a:p>
          </p:txBody>
        </p:sp>
      </p:grpSp>
      <p:sp>
        <p:nvSpPr>
          <p:cNvPr id="18" name="Text Box 1041"/>
          <p:cNvSpPr txBox="1">
            <a:spLocks noChangeArrowheads="1"/>
          </p:cNvSpPr>
          <p:nvPr/>
        </p:nvSpPr>
        <p:spPr bwMode="auto">
          <a:xfrm>
            <a:off x="6215074" y="214290"/>
            <a:ext cx="2475772"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chorCtr="0">
            <a:noAutofit/>
          </a:bodyPr>
          <a:lstStyle/>
          <a:p>
            <a:pPr algn="ctr" defTabSz="592138">
              <a:lnSpc>
                <a:spcPct val="60000"/>
              </a:lnSpc>
              <a:spcBef>
                <a:spcPct val="50000"/>
              </a:spcBef>
            </a:pPr>
            <a:r>
              <a:rPr lang="fr-FR" sz="2800" b="1" dirty="0">
                <a:solidFill>
                  <a:schemeClr val="bg1"/>
                </a:solidFill>
              </a:rPr>
              <a:t>LE </a:t>
            </a:r>
            <a:r>
              <a:rPr lang="fr-FR" sz="2800" b="1" dirty="0" smtClean="0">
                <a:solidFill>
                  <a:schemeClr val="bg1"/>
                </a:solidFill>
              </a:rPr>
              <a:t>CONTEXTE</a:t>
            </a:r>
            <a:endParaRPr lang="fr-FR" sz="2800" b="1" dirty="0">
              <a:solidFill>
                <a:schemeClr val="bg1"/>
              </a:solidFill>
            </a:endParaRPr>
          </a:p>
        </p:txBody>
      </p:sp>
      <p:sp>
        <p:nvSpPr>
          <p:cNvPr id="19" name="Espace réservé du numéro de diapositive 18"/>
          <p:cNvSpPr>
            <a:spLocks noGrp="1"/>
          </p:cNvSpPr>
          <p:nvPr>
            <p:ph type="sldNum" sz="quarter" idx="11"/>
          </p:nvPr>
        </p:nvSpPr>
        <p:spPr/>
        <p:txBody>
          <a:bodyPr/>
          <a:lstStyle/>
          <a:p>
            <a:fld id="{B274C4DA-A077-419E-B753-B3B18AD93640}" type="slidenum">
              <a:rPr lang="fr-FR" smtClean="0"/>
              <a:pPr/>
              <a:t>6</a:t>
            </a:fld>
            <a:endParaRPr lang="fr-F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B274C4DA-A077-419E-B753-B3B18AD93640}" type="slidenum">
              <a:rPr lang="fr-FR" smtClean="0"/>
              <a:pPr/>
              <a:t>60</a:t>
            </a:fld>
            <a:endParaRPr lang="fr-FR"/>
          </a:p>
        </p:txBody>
      </p:sp>
      <p:sp>
        <p:nvSpPr>
          <p:cNvPr id="3" name="Rectangle 2"/>
          <p:cNvSpPr/>
          <p:nvPr/>
        </p:nvSpPr>
        <p:spPr>
          <a:xfrm>
            <a:off x="388802" y="1239015"/>
            <a:ext cx="7776864"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rPr>
              <a:t>Comité de Réforme de la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TArification</a:t>
            </a: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rPr>
              <a:t> Hospitalière (CORETAH</a:t>
            </a:r>
            <a:r>
              <a:rPr lang="fr-FR" sz="2400" b="1" dirty="0" smtClean="0">
                <a:solidFill>
                  <a:schemeClr val="bg1"/>
                </a:solidFill>
                <a:effectLst>
                  <a:outerShdw blurRad="38100" dist="38100" dir="2700000" algn="tl">
                    <a:srgbClr val="000000">
                      <a:alpha val="43137"/>
                    </a:srgbClr>
                  </a:outerShdw>
                </a:effectLst>
                <a:latin typeface="Times New Roman" panose="02020603050405020304" pitchFamily="18" charset="0"/>
              </a:rPr>
              <a:t>)</a:t>
            </a:r>
            <a:endParaRPr lang="fr-FR" sz="24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80008" y="2132856"/>
            <a:ext cx="8640960" cy="4524315"/>
          </a:xfrm>
          <a:prstGeom prst="rect">
            <a:avLst/>
          </a:prstGeom>
        </p:spPr>
        <p:txBody>
          <a:bodyPr wrap="square">
            <a:spAutoFit/>
          </a:bodyPr>
          <a:lstStyle/>
          <a:p>
            <a:pPr marR="0" algn="just"/>
            <a:r>
              <a:rPr lang="fr-FR" dirty="0" smtClean="0">
                <a:solidFill>
                  <a:srgbClr val="000000"/>
                </a:solidFill>
                <a:latin typeface="Times New Roman" panose="02020603050405020304" pitchFamily="18" charset="0"/>
              </a:rPr>
              <a:t>Mission soumettre au ministre de la santé des </a:t>
            </a:r>
            <a:r>
              <a:rPr lang="fr-FR" dirty="0">
                <a:solidFill>
                  <a:srgbClr val="000000"/>
                </a:solidFill>
                <a:latin typeface="Times New Roman" panose="02020603050405020304" pitchFamily="18" charset="0"/>
              </a:rPr>
              <a:t>propositions qui feront l’objet de mesures dès le PLFSS 2014. </a:t>
            </a:r>
          </a:p>
          <a:p>
            <a:pPr marR="0" algn="just"/>
            <a:r>
              <a:rPr lang="fr-FR" b="1" dirty="0" smtClean="0">
                <a:solidFill>
                  <a:srgbClr val="000000"/>
                </a:solidFill>
                <a:latin typeface="Times New Roman" panose="02020603050405020304" pitchFamily="18" charset="0"/>
              </a:rPr>
              <a:t>Une </a:t>
            </a:r>
            <a:r>
              <a:rPr lang="fr-FR" b="1" dirty="0">
                <a:solidFill>
                  <a:srgbClr val="000000"/>
                </a:solidFill>
                <a:latin typeface="Times New Roman" panose="02020603050405020304" pitchFamily="18" charset="0"/>
              </a:rPr>
              <a:t>tarification </a:t>
            </a:r>
            <a:r>
              <a:rPr lang="fr-FR" b="1" dirty="0" smtClean="0">
                <a:solidFill>
                  <a:srgbClr val="000000"/>
                </a:solidFill>
                <a:latin typeface="Times New Roman" panose="02020603050405020304" pitchFamily="18" charset="0"/>
              </a:rPr>
              <a:t>liée au </a:t>
            </a:r>
            <a:r>
              <a:rPr lang="fr-FR" b="1" dirty="0">
                <a:solidFill>
                  <a:srgbClr val="000000"/>
                </a:solidFill>
                <a:latin typeface="Times New Roman" panose="02020603050405020304" pitchFamily="18" charset="0"/>
              </a:rPr>
              <a:t>parcours </a:t>
            </a:r>
            <a:r>
              <a:rPr lang="fr-FR" b="1" dirty="0" smtClean="0">
                <a:solidFill>
                  <a:srgbClr val="000000"/>
                </a:solidFill>
                <a:latin typeface="Times New Roman" panose="02020603050405020304" pitchFamily="18" charset="0"/>
              </a:rPr>
              <a:t>de soins et qui servira </a:t>
            </a:r>
            <a:r>
              <a:rPr lang="fr-FR" b="1" dirty="0">
                <a:solidFill>
                  <a:srgbClr val="000000"/>
                </a:solidFill>
                <a:latin typeface="Times New Roman" panose="02020603050405020304" pitchFamily="18" charset="0"/>
              </a:rPr>
              <a:t>quatre objectifs : </a:t>
            </a:r>
            <a:endParaRPr lang="fr-FR" dirty="0">
              <a:solidFill>
                <a:srgbClr val="000000"/>
              </a:solidFill>
              <a:latin typeface="Times New Roman" panose="02020603050405020304" pitchFamily="18" charset="0"/>
            </a:endParaRPr>
          </a:p>
          <a:p>
            <a:pPr marL="342900" marR="0" indent="-342900" algn="just">
              <a:buFont typeface="+mj-lt"/>
              <a:buAutoNum type="arabicPeriod"/>
            </a:pPr>
            <a:r>
              <a:rPr lang="fr-FR" sz="1400" dirty="0">
                <a:solidFill>
                  <a:srgbClr val="000000"/>
                </a:solidFill>
                <a:latin typeface="Times New Roman" panose="02020603050405020304" pitchFamily="18" charset="0"/>
              </a:rPr>
              <a:t>• </a:t>
            </a:r>
            <a:r>
              <a:rPr lang="fr-FR" b="1" u="sng" dirty="0">
                <a:solidFill>
                  <a:srgbClr val="000000"/>
                </a:solidFill>
                <a:latin typeface="Times New Roman" panose="02020603050405020304" pitchFamily="18" charset="0"/>
              </a:rPr>
              <a:t>Un objectif d’appui au service public territorial de santé </a:t>
            </a:r>
            <a:r>
              <a:rPr lang="fr-FR" dirty="0">
                <a:solidFill>
                  <a:srgbClr val="000000"/>
                </a:solidFill>
                <a:latin typeface="Times New Roman" panose="02020603050405020304" pitchFamily="18" charset="0"/>
              </a:rPr>
              <a:t>: pour mieux réguler l’offre de </a:t>
            </a:r>
            <a:r>
              <a:rPr lang="fr-FR" dirty="0" smtClean="0">
                <a:solidFill>
                  <a:srgbClr val="000000"/>
                </a:solidFill>
                <a:latin typeface="Times New Roman" panose="02020603050405020304" pitchFamily="18" charset="0"/>
              </a:rPr>
              <a:t>soins, </a:t>
            </a:r>
            <a:r>
              <a:rPr lang="fr-FR" dirty="0">
                <a:solidFill>
                  <a:srgbClr val="000000"/>
                </a:solidFill>
                <a:latin typeface="Times New Roman" panose="02020603050405020304" pitchFamily="18" charset="0"/>
              </a:rPr>
              <a:t>identifier des solutions qui sécuriseront les </a:t>
            </a:r>
            <a:r>
              <a:rPr lang="fr-FR" b="1" dirty="0">
                <a:solidFill>
                  <a:srgbClr val="000000"/>
                </a:solidFill>
                <a:latin typeface="Times New Roman" panose="02020603050405020304" pitchFamily="18" charset="0"/>
              </a:rPr>
              <a:t>établissements géographiquement isolés </a:t>
            </a:r>
            <a:r>
              <a:rPr lang="fr-FR" dirty="0">
                <a:solidFill>
                  <a:srgbClr val="000000"/>
                </a:solidFill>
                <a:latin typeface="Times New Roman" panose="02020603050405020304" pitchFamily="18" charset="0"/>
              </a:rPr>
              <a:t>; </a:t>
            </a:r>
          </a:p>
          <a:p>
            <a:pPr marL="342900" marR="0" indent="-342900" algn="just">
              <a:buFont typeface="+mj-lt"/>
              <a:buAutoNum type="arabicPeriod"/>
            </a:pPr>
            <a:r>
              <a:rPr lang="fr-FR" sz="1400" dirty="0">
                <a:solidFill>
                  <a:srgbClr val="000000"/>
                </a:solidFill>
                <a:latin typeface="Times New Roman" panose="02020603050405020304" pitchFamily="18" charset="0"/>
              </a:rPr>
              <a:t>• </a:t>
            </a:r>
            <a:r>
              <a:rPr lang="fr-FR" b="1" u="sng" dirty="0">
                <a:solidFill>
                  <a:srgbClr val="000000"/>
                </a:solidFill>
                <a:latin typeface="Times New Roman" panose="02020603050405020304" pitchFamily="18" charset="0"/>
              </a:rPr>
              <a:t>Un objectif de fluidification des parcours </a:t>
            </a:r>
            <a:r>
              <a:rPr lang="fr-FR" dirty="0">
                <a:solidFill>
                  <a:srgbClr val="000000"/>
                </a:solidFill>
                <a:latin typeface="Times New Roman" panose="02020603050405020304" pitchFamily="18" charset="0"/>
              </a:rPr>
              <a:t>: les tarifs doivent pousser les acteurs à coopérer. Dans ce cadre, </a:t>
            </a:r>
            <a:r>
              <a:rPr lang="fr-FR" dirty="0" smtClean="0">
                <a:solidFill>
                  <a:srgbClr val="000000"/>
                </a:solidFill>
                <a:latin typeface="Times New Roman" panose="02020603050405020304" pitchFamily="18" charset="0"/>
              </a:rPr>
              <a:t>les </a:t>
            </a:r>
            <a:r>
              <a:rPr lang="fr-FR" b="1" dirty="0">
                <a:solidFill>
                  <a:srgbClr val="000000"/>
                </a:solidFill>
                <a:latin typeface="Times New Roman" panose="02020603050405020304" pitchFamily="18" charset="0"/>
              </a:rPr>
              <a:t>maladies chroniques ou complexes fassent l’objet de propositions spécifiques</a:t>
            </a:r>
            <a:r>
              <a:rPr lang="fr-FR" dirty="0">
                <a:solidFill>
                  <a:srgbClr val="000000"/>
                </a:solidFill>
                <a:latin typeface="Times New Roman" panose="02020603050405020304" pitchFamily="18" charset="0"/>
              </a:rPr>
              <a:t>. Les </a:t>
            </a:r>
            <a:r>
              <a:rPr lang="fr-FR" b="1" dirty="0">
                <a:solidFill>
                  <a:srgbClr val="000000"/>
                </a:solidFill>
                <a:latin typeface="Times New Roman" panose="02020603050405020304" pitchFamily="18" charset="0"/>
              </a:rPr>
              <a:t>soins palliatifs </a:t>
            </a:r>
            <a:r>
              <a:rPr lang="fr-FR" dirty="0">
                <a:solidFill>
                  <a:srgbClr val="000000"/>
                </a:solidFill>
                <a:latin typeface="Times New Roman" panose="02020603050405020304" pitchFamily="18" charset="0"/>
              </a:rPr>
              <a:t>méritent une attention particulière. </a:t>
            </a:r>
          </a:p>
          <a:p>
            <a:pPr marL="342900" marR="0" indent="-342900" algn="just">
              <a:buFont typeface="+mj-lt"/>
              <a:buAutoNum type="arabicPeriod"/>
            </a:pPr>
            <a:r>
              <a:rPr lang="fr-FR" sz="1400" dirty="0">
                <a:solidFill>
                  <a:srgbClr val="000000"/>
                </a:solidFill>
                <a:latin typeface="Times New Roman" panose="02020603050405020304" pitchFamily="18" charset="0"/>
              </a:rPr>
              <a:t>• </a:t>
            </a:r>
            <a:r>
              <a:rPr lang="fr-FR" b="1" u="sng" dirty="0">
                <a:solidFill>
                  <a:srgbClr val="000000"/>
                </a:solidFill>
                <a:latin typeface="Times New Roman" panose="02020603050405020304" pitchFamily="18" charset="0"/>
              </a:rPr>
              <a:t>Un objectif de qualité et de pertinence </a:t>
            </a:r>
            <a:r>
              <a:rPr lang="fr-FR" dirty="0">
                <a:solidFill>
                  <a:srgbClr val="000000"/>
                </a:solidFill>
                <a:latin typeface="Times New Roman" panose="02020603050405020304" pitchFamily="18" charset="0"/>
              </a:rPr>
              <a:t>: les </a:t>
            </a:r>
            <a:r>
              <a:rPr lang="fr-FR" b="1" dirty="0">
                <a:solidFill>
                  <a:srgbClr val="000000"/>
                </a:solidFill>
                <a:latin typeface="Times New Roman" panose="02020603050405020304" pitchFamily="18" charset="0"/>
              </a:rPr>
              <a:t>ré-hospitalisations </a:t>
            </a:r>
            <a:r>
              <a:rPr lang="fr-FR" dirty="0">
                <a:solidFill>
                  <a:srgbClr val="000000"/>
                </a:solidFill>
                <a:latin typeface="Times New Roman" panose="02020603050405020304" pitchFamily="18" charset="0"/>
              </a:rPr>
              <a:t>doivent être financièrement sanctionnées. Par ailleurs, </a:t>
            </a:r>
            <a:r>
              <a:rPr lang="fr-FR" dirty="0" smtClean="0">
                <a:solidFill>
                  <a:srgbClr val="000000"/>
                </a:solidFill>
                <a:latin typeface="Times New Roman" panose="02020603050405020304" pitchFamily="18" charset="0"/>
              </a:rPr>
              <a:t>le </a:t>
            </a:r>
            <a:r>
              <a:rPr lang="fr-FR" dirty="0">
                <a:solidFill>
                  <a:srgbClr val="000000"/>
                </a:solidFill>
                <a:latin typeface="Times New Roman" panose="02020603050405020304" pitchFamily="18" charset="0"/>
              </a:rPr>
              <a:t>CORETAH étudie la possibilité d’une </a:t>
            </a:r>
            <a:r>
              <a:rPr lang="fr-FR" b="1" dirty="0">
                <a:solidFill>
                  <a:srgbClr val="000000"/>
                </a:solidFill>
                <a:latin typeface="Times New Roman" panose="02020603050405020304" pitchFamily="18" charset="0"/>
              </a:rPr>
              <a:t>tarification dégressive </a:t>
            </a:r>
            <a:r>
              <a:rPr lang="fr-FR" dirty="0">
                <a:solidFill>
                  <a:srgbClr val="000000"/>
                </a:solidFill>
                <a:latin typeface="Times New Roman" panose="02020603050405020304" pitchFamily="18" charset="0"/>
              </a:rPr>
              <a:t>au-delà d’un certain nombre d’actes. </a:t>
            </a:r>
          </a:p>
          <a:p>
            <a:pPr marL="342900" marR="0" indent="-342900" algn="just">
              <a:buFont typeface="+mj-lt"/>
              <a:buAutoNum type="arabicPeriod"/>
            </a:pPr>
            <a:r>
              <a:rPr lang="fr-FR" sz="1400" dirty="0">
                <a:solidFill>
                  <a:srgbClr val="000000"/>
                </a:solidFill>
                <a:latin typeface="Times New Roman" panose="02020603050405020304" pitchFamily="18" charset="0"/>
              </a:rPr>
              <a:t>• </a:t>
            </a:r>
            <a:r>
              <a:rPr lang="fr-FR" b="1" u="sng" dirty="0">
                <a:solidFill>
                  <a:srgbClr val="000000"/>
                </a:solidFill>
                <a:latin typeface="Times New Roman" panose="02020603050405020304" pitchFamily="18" charset="0"/>
              </a:rPr>
              <a:t>Enfin, un objectif de neutralité, de stabilité et de lisibilité</a:t>
            </a:r>
            <a:r>
              <a:rPr lang="fr-FR" b="1" dirty="0">
                <a:solidFill>
                  <a:srgbClr val="000000"/>
                </a:solidFill>
                <a:latin typeface="Times New Roman" panose="02020603050405020304" pitchFamily="18" charset="0"/>
              </a:rPr>
              <a:t>. </a:t>
            </a:r>
            <a:endParaRPr lang="fr-FR" dirty="0">
              <a:solidFill>
                <a:srgbClr val="000000"/>
              </a:solidFill>
              <a:latin typeface="Times New Roman" panose="02020603050405020304" pitchFamily="18" charset="0"/>
            </a:endParaRPr>
          </a:p>
          <a:p>
            <a:endParaRPr lang="fr-FR" dirty="0">
              <a:solidFill>
                <a:srgbClr val="000000"/>
              </a:solidFill>
              <a:latin typeface="Times New Roman" panose="02020603050405020304" pitchFamily="18" charset="0"/>
            </a:endParaRPr>
          </a:p>
          <a:p>
            <a:pPr marR="0" algn="just"/>
            <a:r>
              <a:rPr lang="fr-FR" b="1" dirty="0">
                <a:solidFill>
                  <a:srgbClr val="000000"/>
                </a:solidFill>
                <a:latin typeface="Times New Roman" panose="02020603050405020304" pitchFamily="18" charset="0"/>
              </a:rPr>
              <a:t>Les outils tarifaires sont là pour servir une </a:t>
            </a:r>
            <a:r>
              <a:rPr lang="fr-FR" b="1" dirty="0" smtClean="0">
                <a:solidFill>
                  <a:srgbClr val="000000"/>
                </a:solidFill>
                <a:latin typeface="Times New Roman" panose="02020603050405020304" pitchFamily="18" charset="0"/>
              </a:rPr>
              <a:t>politique</a:t>
            </a:r>
            <a:r>
              <a:rPr lang="fr-FR" b="1" dirty="0">
                <a:solidFill>
                  <a:srgbClr val="000000"/>
                </a:solidFill>
                <a:latin typeface="Times New Roman" panose="02020603050405020304" pitchFamily="18" charset="0"/>
              </a:rPr>
              <a:t> </a:t>
            </a:r>
            <a:r>
              <a:rPr lang="fr-FR" b="1" dirty="0" smtClean="0">
                <a:solidFill>
                  <a:srgbClr val="000000"/>
                </a:solidFill>
                <a:latin typeface="Times New Roman" panose="02020603050405020304" pitchFamily="18" charset="0"/>
              </a:rPr>
              <a:t>: </a:t>
            </a:r>
            <a:r>
              <a:rPr lang="fr-FR" b="1" dirty="0">
                <a:solidFill>
                  <a:srgbClr val="000000"/>
                </a:solidFill>
                <a:latin typeface="Times New Roman" panose="02020603050405020304" pitchFamily="18" charset="0"/>
              </a:rPr>
              <a:t>une offre de soins de qualité et accessible à tous. </a:t>
            </a:r>
            <a:endParaRPr lang="fr-FR" dirty="0"/>
          </a:p>
        </p:txBody>
      </p:sp>
      <p:sp>
        <p:nvSpPr>
          <p:cNvPr id="5"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6"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Tree>
    <p:extLst>
      <p:ext uri="{BB962C8B-B14F-4D97-AF65-F5344CB8AC3E}">
        <p14:creationId xmlns:p14="http://schemas.microsoft.com/office/powerpoint/2010/main" val="42907003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733" name="AutoShape 69"/>
          <p:cNvSpPr>
            <a:spLocks noChangeArrowheads="1"/>
          </p:cNvSpPr>
          <p:nvPr/>
        </p:nvSpPr>
        <p:spPr bwMode="auto">
          <a:xfrm>
            <a:off x="8299939" y="381001"/>
            <a:ext cx="414704" cy="737996"/>
          </a:xfrm>
          <a:prstGeom prst="triangle">
            <a:avLst>
              <a:gd name="adj" fmla="val 50000"/>
            </a:avLst>
          </a:prstGeom>
          <a:solidFill>
            <a:srgbClr val="A40000"/>
          </a:solidFill>
          <a:ln w="9525">
            <a:noFill/>
            <a:miter lim="800000"/>
            <a:headEnd/>
            <a:tailEnd/>
          </a:ln>
        </p:spPr>
        <p:txBody>
          <a:bodyPr lIns="0" tIns="46800" rIns="0" bIns="46800" anchor="ctr">
            <a:spAutoFit/>
          </a:bodyPr>
          <a:lstStyle/>
          <a:p>
            <a:endParaRPr lang="fr-FR"/>
          </a:p>
        </p:txBody>
      </p:sp>
      <p:sp>
        <p:nvSpPr>
          <p:cNvPr id="15" name="Text Box 70"/>
          <p:cNvSpPr txBox="1">
            <a:spLocks noChangeArrowheads="1"/>
          </p:cNvSpPr>
          <p:nvPr/>
        </p:nvSpPr>
        <p:spPr bwMode="auto">
          <a:xfrm>
            <a:off x="4357686" y="428604"/>
            <a:ext cx="3804507" cy="7143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800" b="1" dirty="0" smtClean="0">
                <a:solidFill>
                  <a:schemeClr val="bg2"/>
                </a:solidFill>
              </a:rPr>
              <a:t>La tarification à l’activité </a:t>
            </a:r>
            <a:endParaRPr lang="fr-FR" sz="2800" dirty="0"/>
          </a:p>
        </p:txBody>
      </p:sp>
      <p:sp>
        <p:nvSpPr>
          <p:cNvPr id="4" name="AutoShape 11"/>
          <p:cNvSpPr>
            <a:spLocks noChangeArrowheads="1"/>
          </p:cNvSpPr>
          <p:nvPr/>
        </p:nvSpPr>
        <p:spPr bwMode="auto">
          <a:xfrm>
            <a:off x="214282" y="1285860"/>
            <a:ext cx="8643998" cy="357190"/>
          </a:xfrm>
          <a:prstGeom prst="roundRect">
            <a:avLst>
              <a:gd name="adj" fmla="val 16667"/>
            </a:avLst>
          </a:prstGeom>
          <a:solidFill>
            <a:srgbClr val="A40000"/>
          </a:solidFill>
          <a:ln w="38100">
            <a:noFill/>
            <a:round/>
            <a:headEnd/>
            <a:tailEnd/>
          </a:ln>
          <a:effectLst/>
        </p:spPr>
        <p:txBody>
          <a:bodyPr wrap="none" anchor="ctr"/>
          <a:lstStyle/>
          <a:p>
            <a:r>
              <a:rPr lang="fr-FR" sz="3600" b="1" dirty="0" smtClean="0">
                <a:solidFill>
                  <a:schemeClr val="bg1"/>
                </a:solidFill>
              </a:rPr>
              <a:t>Conclusion</a:t>
            </a:r>
            <a:endParaRPr lang="fr-FR" sz="3600" b="1" dirty="0">
              <a:solidFill>
                <a:schemeClr val="bg1"/>
              </a:solidFill>
            </a:endParaRPr>
          </a:p>
        </p:txBody>
      </p:sp>
      <p:sp>
        <p:nvSpPr>
          <p:cNvPr id="7" name="Espace réservé du numéro de diapositive 6"/>
          <p:cNvSpPr>
            <a:spLocks noGrp="1"/>
          </p:cNvSpPr>
          <p:nvPr>
            <p:ph type="sldNum" sz="quarter" idx="11"/>
          </p:nvPr>
        </p:nvSpPr>
        <p:spPr/>
        <p:txBody>
          <a:bodyPr/>
          <a:lstStyle/>
          <a:p>
            <a:fld id="{B274C4DA-A077-419E-B753-B3B18AD93640}" type="slidenum">
              <a:rPr lang="fr-FR" smtClean="0"/>
              <a:pPr/>
              <a:t>61</a:t>
            </a:fld>
            <a:endParaRPr lang="fr-FR"/>
          </a:p>
        </p:txBody>
      </p:sp>
      <p:sp>
        <p:nvSpPr>
          <p:cNvPr id="8" name="AutoShape 11"/>
          <p:cNvSpPr>
            <a:spLocks noChangeArrowheads="1"/>
          </p:cNvSpPr>
          <p:nvPr/>
        </p:nvSpPr>
        <p:spPr bwMode="auto">
          <a:xfrm>
            <a:off x="285720" y="1714488"/>
            <a:ext cx="8643998" cy="4857784"/>
          </a:xfrm>
          <a:prstGeom prst="roundRect">
            <a:avLst>
              <a:gd name="adj" fmla="val 16667"/>
            </a:avLst>
          </a:prstGeom>
          <a:solidFill>
            <a:srgbClr val="A40000">
              <a:alpha val="20000"/>
            </a:srgbClr>
          </a:solidFill>
          <a:ln w="38100">
            <a:noFill/>
            <a:round/>
            <a:headEnd/>
            <a:tailEnd/>
          </a:ln>
          <a:effectLst/>
        </p:spPr>
        <p:txBody>
          <a:bodyPr wrap="square" anchor="t" anchorCtr="0"/>
          <a:lstStyle/>
          <a:p>
            <a:pPr algn="just">
              <a:spcBef>
                <a:spcPts val="1200"/>
              </a:spcBef>
            </a:pPr>
            <a:r>
              <a:rPr lang="fr-FR" sz="1600" dirty="0" smtClean="0"/>
              <a:t>Le principe de base de la tarification à l’activité – payer les établissements en fonction de leur activité mesurée par Groupe Homogène de Malades (GHM) – a un sens économique. Toutefois, les  résultats en France et les expériences des autres pays montrent que ce mécanisme de paiement présente un certain nombre de risques et </a:t>
            </a:r>
            <a:r>
              <a:rPr lang="fr-FR" b="1" u="sng" dirty="0" smtClean="0"/>
              <a:t>nécessite des ajustements réguliers et soigneux pour obtenir les bénéfices attendus d’un tel système.</a:t>
            </a:r>
            <a:r>
              <a:rPr lang="fr-FR" sz="1600" dirty="0" smtClean="0"/>
              <a:t>.</a:t>
            </a:r>
          </a:p>
          <a:p>
            <a:pPr algn="just">
              <a:spcBef>
                <a:spcPts val="1200"/>
              </a:spcBef>
            </a:pPr>
            <a:endParaRPr lang="fr-FR" sz="500" dirty="0" smtClean="0"/>
          </a:p>
          <a:p>
            <a:pPr algn="just"/>
            <a:r>
              <a:rPr lang="fr-FR" sz="1600" dirty="0" smtClean="0"/>
              <a:t>1. la </a:t>
            </a:r>
            <a:r>
              <a:rPr lang="fr-FR" sz="1600" b="1" u="sng" dirty="0" smtClean="0"/>
              <a:t>classification de l’activité hospitalière dans des groupes homogènes est un véritable défi de la T2A </a:t>
            </a:r>
            <a:r>
              <a:rPr lang="fr-FR" sz="1600" dirty="0" smtClean="0"/>
              <a:t>;</a:t>
            </a:r>
          </a:p>
          <a:p>
            <a:pPr algn="just"/>
            <a:r>
              <a:rPr lang="fr-FR" sz="1600" dirty="0" smtClean="0"/>
              <a:t>2. la T2A n’a </a:t>
            </a:r>
            <a:r>
              <a:rPr lang="fr-FR" sz="1600" b="1" u="sng" dirty="0" smtClean="0"/>
              <a:t>aucune vocation à assurer une couverture optimale des besoins ni à améliorer la qualité des soins</a:t>
            </a:r>
            <a:r>
              <a:rPr lang="fr-FR" sz="1600" dirty="0" smtClean="0"/>
              <a:t> ;</a:t>
            </a:r>
          </a:p>
          <a:p>
            <a:pPr algn="just"/>
            <a:r>
              <a:rPr lang="fr-FR" sz="1600" dirty="0" smtClean="0"/>
              <a:t>3. dans une perspective de maîtrise des dépenses de santé, il est important de suivre de près l’évolution de l’activité dans les différents modes de prise en charge hospitalière, ainsi qu’en médecine de ville. Par nature, </a:t>
            </a:r>
            <a:r>
              <a:rPr lang="fr-FR" sz="1600" b="1" u="sng" dirty="0" smtClean="0"/>
              <a:t>la T2A incite les établissements à augmenter leur activité </a:t>
            </a:r>
            <a:r>
              <a:rPr lang="fr-FR" sz="1600" dirty="0" smtClean="0"/>
              <a:t>;</a:t>
            </a:r>
          </a:p>
          <a:p>
            <a:pPr algn="just"/>
            <a:r>
              <a:rPr lang="fr-FR" sz="1600" dirty="0" smtClean="0"/>
              <a:t>4. La T2A peut engendrer des </a:t>
            </a:r>
            <a:r>
              <a:rPr lang="fr-FR" sz="1600" b="1" u="sng" dirty="0" smtClean="0"/>
              <a:t>comportements opportunistes</a:t>
            </a:r>
            <a:r>
              <a:rPr lang="fr-FR" sz="1600" dirty="0" smtClean="0"/>
              <a:t> de la part des établissements et pourrait affecter négativement </a:t>
            </a:r>
            <a:r>
              <a:rPr lang="fr-FR" sz="1600" b="1" u="sng" dirty="0" smtClean="0"/>
              <a:t>l'accès aux soins </a:t>
            </a:r>
            <a:r>
              <a:rPr lang="fr-FR" sz="1600" dirty="0" smtClean="0"/>
              <a:t>hospitaliers ou en compromettre </a:t>
            </a:r>
            <a:r>
              <a:rPr lang="fr-FR" sz="1600" b="1" u="sng" dirty="0" smtClean="0"/>
              <a:t>la qualité</a:t>
            </a:r>
            <a:r>
              <a:rPr lang="fr-FR" sz="1600" dirty="0" smtClean="0"/>
              <a:t>. Une politique efficace, s’appuyant sur un recueil d’informations détaillées permettant de comprendre les différences de pratiques médicales et de suivre les changements dans les comportements des différents acteurs, est essentielle pour assurer le succès d’un système de tarification à l’activité</a:t>
            </a:r>
          </a:p>
          <a:p>
            <a:pPr algn="just"/>
            <a:endParaRPr lang="fr-FR" sz="1600" dirty="0" smtClean="0"/>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B274C4DA-A077-419E-B753-B3B18AD93640}" type="slidenum">
              <a:rPr lang="fr-FR" smtClean="0"/>
              <a:pPr/>
              <a:t>62</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985" y="2726756"/>
            <a:ext cx="5184576" cy="3240360"/>
          </a:xfrm>
          <a:prstGeom prst="rect">
            <a:avLst/>
          </a:prstGeom>
        </p:spPr>
      </p:pic>
      <p:sp>
        <p:nvSpPr>
          <p:cNvPr id="4" name="ZoneTexte 3"/>
          <p:cNvSpPr txBox="1"/>
          <p:nvPr/>
        </p:nvSpPr>
        <p:spPr>
          <a:xfrm>
            <a:off x="251520" y="513254"/>
            <a:ext cx="6336704" cy="2123658"/>
          </a:xfrm>
          <a:prstGeom prst="rect">
            <a:avLst/>
          </a:prstGeom>
          <a:scene3d>
            <a:camera prst="perspectiveContrastingRightFacing"/>
            <a:lightRig rig="freezing" dir="t">
              <a:rot lat="0" lon="0" rev="6000000"/>
            </a:lightRig>
          </a:scene3d>
          <a:sp3d contourW="12700" prstMaterial="dkEdge">
            <a:bevelT w="44450" h="25400"/>
            <a:contourClr>
              <a:schemeClr val="accent2">
                <a:shade val="30000"/>
              </a:schemeClr>
            </a:contourClr>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6600" dirty="0" smtClean="0"/>
              <a:t>MERCI DE VOTRE ATTENTION</a:t>
            </a:r>
            <a:endParaRPr lang="fr-FR" sz="6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8141" name="Picture 45" descr="Travaux Serveur:REDACTEURS STUDIO:CORPUS:MEAH:CONCEPTION:Accompagnement Réformes:Files:SUPPORTS:VADE MECUM:illustration pour vdmc:fleche.jpg"/>
          <p:cNvPicPr>
            <a:picLocks noChangeAspect="1" noChangeArrowheads="1"/>
          </p:cNvPicPr>
          <p:nvPr/>
        </p:nvPicPr>
        <p:blipFill>
          <a:blip r:embed="rId3" r:link="rId4"/>
          <a:srcRect/>
          <a:stretch>
            <a:fillRect/>
          </a:stretch>
        </p:blipFill>
        <p:spPr bwMode="auto">
          <a:xfrm>
            <a:off x="1571604" y="3286124"/>
            <a:ext cx="6022682" cy="2028836"/>
          </a:xfrm>
          <a:prstGeom prst="rect">
            <a:avLst/>
          </a:prstGeom>
          <a:solidFill>
            <a:schemeClr val="accent5">
              <a:lumMod val="60000"/>
              <a:lumOff val="40000"/>
            </a:schemeClr>
          </a:solidFill>
        </p:spPr>
      </p:pic>
      <p:sp>
        <p:nvSpPr>
          <p:cNvPr id="388101" name="Freeform 5"/>
          <p:cNvSpPr>
            <a:spLocks/>
          </p:cNvSpPr>
          <p:nvPr/>
        </p:nvSpPr>
        <p:spPr bwMode="auto">
          <a:xfrm>
            <a:off x="0" y="0"/>
            <a:ext cx="4349597" cy="3981455"/>
          </a:xfrm>
          <a:custGeom>
            <a:avLst/>
            <a:gdLst/>
            <a:ahLst/>
            <a:cxnLst>
              <a:cxn ang="0">
                <a:pos x="0" y="5"/>
              </a:cxn>
              <a:cxn ang="0">
                <a:pos x="2" y="1805"/>
              </a:cxn>
              <a:cxn ang="0">
                <a:pos x="3937" y="2856"/>
              </a:cxn>
              <a:cxn ang="0">
                <a:pos x="1537" y="0"/>
              </a:cxn>
              <a:cxn ang="0">
                <a:pos x="0" y="5"/>
              </a:cxn>
            </a:cxnLst>
            <a:rect l="0" t="0" r="r" b="b"/>
            <a:pathLst>
              <a:path w="3937" h="2856">
                <a:moveTo>
                  <a:pt x="0" y="5"/>
                </a:moveTo>
                <a:lnTo>
                  <a:pt x="2" y="1805"/>
                </a:lnTo>
                <a:lnTo>
                  <a:pt x="3937" y="2856"/>
                </a:lnTo>
                <a:lnTo>
                  <a:pt x="1537" y="0"/>
                </a:lnTo>
                <a:lnTo>
                  <a:pt x="0" y="5"/>
                </a:lnTo>
                <a:close/>
              </a:path>
            </a:pathLst>
          </a:custGeom>
          <a:solidFill>
            <a:srgbClr val="BEC1C0"/>
          </a:solidFill>
          <a:ln w="0">
            <a:noFill/>
            <a:round/>
            <a:headEnd/>
            <a:tailEnd/>
          </a:ln>
        </p:spPr>
        <p:txBody>
          <a:bodyPr wrap="none" anchor="ctr"/>
          <a:lstStyle/>
          <a:p>
            <a:endParaRPr lang="fr-FR"/>
          </a:p>
        </p:txBody>
      </p:sp>
      <p:sp>
        <p:nvSpPr>
          <p:cNvPr id="388114" name="Text Box 18"/>
          <p:cNvSpPr txBox="1">
            <a:spLocks noChangeArrowheads="1"/>
          </p:cNvSpPr>
          <p:nvPr/>
        </p:nvSpPr>
        <p:spPr bwMode="auto">
          <a:xfrm>
            <a:off x="3929058" y="285728"/>
            <a:ext cx="4725504" cy="114300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3200" b="1" dirty="0">
                <a:solidFill>
                  <a:schemeClr val="bg1"/>
                </a:solidFill>
              </a:rPr>
              <a:t>LE SENS DES RÉFORMES </a:t>
            </a:r>
            <a:r>
              <a:rPr lang="fr-FR" sz="3200" b="1" dirty="0">
                <a:solidFill>
                  <a:srgbClr val="636564"/>
                </a:solidFill>
              </a:rPr>
              <a:t>:</a:t>
            </a:r>
          </a:p>
          <a:p>
            <a:pPr algn="r" defTabSz="592138">
              <a:lnSpc>
                <a:spcPct val="60000"/>
              </a:lnSpc>
              <a:spcBef>
                <a:spcPct val="50000"/>
              </a:spcBef>
            </a:pPr>
            <a:r>
              <a:rPr lang="fr-FR" sz="1050" dirty="0"/>
              <a:t> </a:t>
            </a:r>
            <a:br>
              <a:rPr lang="fr-FR" sz="1050" dirty="0"/>
            </a:br>
            <a:r>
              <a:rPr lang="fr-FR" sz="2000" dirty="0"/>
              <a:t>améliorer le parcours de soins</a:t>
            </a:r>
          </a:p>
        </p:txBody>
      </p:sp>
      <p:sp>
        <p:nvSpPr>
          <p:cNvPr id="388121" name="Text Box 25"/>
          <p:cNvSpPr txBox="1">
            <a:spLocks noChangeArrowheads="1"/>
          </p:cNvSpPr>
          <p:nvPr/>
        </p:nvSpPr>
        <p:spPr bwMode="auto">
          <a:xfrm>
            <a:off x="1199315" y="571480"/>
            <a:ext cx="872355" cy="553782"/>
          </a:xfrm>
          <a:prstGeom prst="rect">
            <a:avLst/>
          </a:prstGeom>
          <a:noFill/>
          <a:ln w="9525">
            <a:noFill/>
            <a:miter lim="800000"/>
            <a:headEnd/>
            <a:tailEnd/>
          </a:ln>
        </p:spPr>
        <p:txBody>
          <a:bodyPr wrap="none" lIns="0" tIns="30373" rIns="0" bIns="30373">
            <a:spAutoFit/>
          </a:bodyPr>
          <a:lstStyle/>
          <a:p>
            <a:pPr defTabSz="592138"/>
            <a:r>
              <a:rPr lang="fr-FR" sz="1300">
                <a:solidFill>
                  <a:srgbClr val="636564"/>
                </a:solidFill>
              </a:rPr>
              <a:t>Forces </a:t>
            </a:r>
          </a:p>
          <a:p>
            <a:pPr defTabSz="592138"/>
            <a:r>
              <a:rPr lang="fr-FR" sz="1300">
                <a:solidFill>
                  <a:srgbClr val="636564"/>
                </a:solidFill>
              </a:rPr>
              <a:t>&amp; Faiblesses</a:t>
            </a:r>
            <a:r>
              <a:rPr lang="fr-FR" sz="1300" b="1">
                <a:solidFill>
                  <a:srgbClr val="636564"/>
                </a:solidFill>
              </a:rPr>
              <a:t> </a:t>
            </a:r>
          </a:p>
          <a:p>
            <a:pPr defTabSz="592138"/>
            <a:endParaRPr lang="fr-FR" sz="600">
              <a:solidFill>
                <a:srgbClr val="636564"/>
              </a:solidFill>
            </a:endParaRPr>
          </a:p>
        </p:txBody>
      </p:sp>
      <p:sp>
        <p:nvSpPr>
          <p:cNvPr id="388122" name="Text Box 26"/>
          <p:cNvSpPr txBox="1">
            <a:spLocks noChangeArrowheads="1"/>
          </p:cNvSpPr>
          <p:nvPr/>
        </p:nvSpPr>
        <p:spPr bwMode="auto">
          <a:xfrm>
            <a:off x="1742343" y="1323975"/>
            <a:ext cx="888898" cy="461449"/>
          </a:xfrm>
          <a:prstGeom prst="rect">
            <a:avLst/>
          </a:prstGeom>
          <a:noFill/>
          <a:ln w="9525">
            <a:noFill/>
            <a:miter lim="800000"/>
            <a:headEnd/>
            <a:tailEnd/>
          </a:ln>
        </p:spPr>
        <p:txBody>
          <a:bodyPr wrap="none" lIns="0" tIns="30373" rIns="0" bIns="30373">
            <a:spAutoFit/>
          </a:bodyPr>
          <a:lstStyle/>
          <a:p>
            <a:pPr defTabSz="592138"/>
            <a:r>
              <a:rPr lang="fr-FR" sz="1300">
                <a:solidFill>
                  <a:srgbClr val="636564"/>
                </a:solidFill>
              </a:rPr>
              <a:t>Historique </a:t>
            </a:r>
          </a:p>
          <a:p>
            <a:pPr defTabSz="592138"/>
            <a:r>
              <a:rPr lang="fr-FR" sz="1300">
                <a:solidFill>
                  <a:srgbClr val="636564"/>
                </a:solidFill>
              </a:rPr>
              <a:t>des réformes</a:t>
            </a:r>
            <a:endParaRPr lang="fr-FR" sz="1300" b="1">
              <a:solidFill>
                <a:srgbClr val="636564"/>
              </a:solidFill>
            </a:endParaRPr>
          </a:p>
        </p:txBody>
      </p:sp>
      <p:sp>
        <p:nvSpPr>
          <p:cNvPr id="388123" name="Text Box 27"/>
          <p:cNvSpPr txBox="1">
            <a:spLocks noChangeArrowheads="1"/>
          </p:cNvSpPr>
          <p:nvPr/>
        </p:nvSpPr>
        <p:spPr bwMode="auto">
          <a:xfrm>
            <a:off x="2285984" y="2038857"/>
            <a:ext cx="895181" cy="461449"/>
          </a:xfrm>
          <a:prstGeom prst="rect">
            <a:avLst/>
          </a:prstGeom>
          <a:noFill/>
          <a:ln w="9525">
            <a:noFill/>
            <a:miter lim="800000"/>
            <a:headEnd/>
            <a:tailEnd/>
          </a:ln>
        </p:spPr>
        <p:txBody>
          <a:bodyPr wrap="none" lIns="0" tIns="30373" rIns="0" bIns="30373">
            <a:spAutoFit/>
          </a:bodyPr>
          <a:lstStyle/>
          <a:p>
            <a:pPr defTabSz="592138"/>
            <a:r>
              <a:rPr lang="fr-FR" sz="1300" dirty="0">
                <a:solidFill>
                  <a:srgbClr val="636564"/>
                </a:solidFill>
              </a:rPr>
              <a:t>H</a:t>
            </a:r>
            <a:r>
              <a:rPr lang="fr-FR" altLang="ja-JP" sz="1300" dirty="0">
                <a:solidFill>
                  <a:srgbClr val="636564"/>
                </a:solidFill>
              </a:rPr>
              <a:t>ôpital </a:t>
            </a:r>
          </a:p>
          <a:p>
            <a:pPr defTabSz="592138"/>
            <a:r>
              <a:rPr lang="fr-FR" altLang="ja-JP" sz="1300" dirty="0" smtClean="0">
                <a:solidFill>
                  <a:srgbClr val="636564"/>
                </a:solidFill>
              </a:rPr>
              <a:t>2007 et 2012</a:t>
            </a:r>
            <a:endParaRPr lang="fr-FR" sz="1300" b="1" dirty="0">
              <a:solidFill>
                <a:srgbClr val="636564"/>
              </a:solidFill>
            </a:endParaRPr>
          </a:p>
        </p:txBody>
      </p:sp>
      <p:sp>
        <p:nvSpPr>
          <p:cNvPr id="388134" name="Text Box 38"/>
          <p:cNvSpPr txBox="1">
            <a:spLocks noChangeArrowheads="1"/>
          </p:cNvSpPr>
          <p:nvPr/>
        </p:nvSpPr>
        <p:spPr bwMode="auto">
          <a:xfrm>
            <a:off x="2357422" y="4071942"/>
            <a:ext cx="1500198" cy="43067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tIns="30373" rIns="0" bIns="30373">
            <a:spAutoFit/>
          </a:bodyPr>
          <a:lstStyle/>
          <a:p>
            <a:pPr algn="ctr" defTabSz="592138"/>
            <a:r>
              <a:rPr lang="fr-FR" sz="2400" b="1" dirty="0">
                <a:solidFill>
                  <a:schemeClr val="bg1"/>
                </a:solidFill>
              </a:rPr>
              <a:t>parcours</a:t>
            </a:r>
            <a:endParaRPr lang="fr-FR" sz="1400" b="1" dirty="0">
              <a:solidFill>
                <a:schemeClr val="bg1"/>
              </a:solidFill>
            </a:endParaRPr>
          </a:p>
        </p:txBody>
      </p:sp>
      <p:sp>
        <p:nvSpPr>
          <p:cNvPr id="388135" name="Text Box 39"/>
          <p:cNvSpPr txBox="1">
            <a:spLocks noChangeArrowheads="1"/>
          </p:cNvSpPr>
          <p:nvPr/>
        </p:nvSpPr>
        <p:spPr bwMode="auto">
          <a:xfrm>
            <a:off x="5429256" y="4071942"/>
            <a:ext cx="1071570" cy="43067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tIns="30373" rIns="0" bIns="30373">
            <a:spAutoFit/>
          </a:bodyPr>
          <a:lstStyle/>
          <a:p>
            <a:pPr defTabSz="592138"/>
            <a:r>
              <a:rPr lang="fr-FR" sz="2400" b="1" dirty="0">
                <a:solidFill>
                  <a:schemeClr val="bg1"/>
                </a:solidFill>
              </a:rPr>
              <a:t>patient</a:t>
            </a:r>
            <a:endParaRPr lang="fr-FR" b="1" dirty="0">
              <a:solidFill>
                <a:schemeClr val="bg2"/>
              </a:solidFill>
            </a:endParaRPr>
          </a:p>
        </p:txBody>
      </p:sp>
      <p:sp>
        <p:nvSpPr>
          <p:cNvPr id="388136" name="Oval 40"/>
          <p:cNvSpPr>
            <a:spLocks noChangeArrowheads="1"/>
          </p:cNvSpPr>
          <p:nvPr/>
        </p:nvSpPr>
        <p:spPr bwMode="auto">
          <a:xfrm>
            <a:off x="4071934" y="3929066"/>
            <a:ext cx="1016977" cy="522418"/>
          </a:xfrm>
          <a:prstGeom prst="ellipse">
            <a:avLst/>
          </a:prstGeom>
          <a:solidFill>
            <a:schemeClr val="bg1"/>
          </a:solidFill>
          <a:ln w="34925">
            <a:solidFill>
              <a:srgbClr val="FF0080"/>
            </a:solidFill>
            <a:round/>
            <a:headEnd/>
            <a:tailEnd/>
          </a:ln>
        </p:spPr>
        <p:txBody>
          <a:bodyPr wrap="square" lIns="0" tIns="46800" rIns="0" bIns="46800" anchor="ctr">
            <a:spAutoFit/>
          </a:bodyPr>
          <a:lstStyle/>
          <a:p>
            <a:endParaRPr lang="fr-FR"/>
          </a:p>
        </p:txBody>
      </p:sp>
      <p:pic>
        <p:nvPicPr>
          <p:cNvPr id="388138" name="Picture 42" descr="Travaux Serveur:REDACTEURS STUDIO:CORPUS:MEAH:CONCEPTION:Accompagnement Réformes:Files:CR2A:IDENTITÉ VISUELLE:Doc de com:pwrpoint:PPT FRED 12 dec-10h00:PatientOK.jpg"/>
          <p:cNvPicPr>
            <a:picLocks noChangeAspect="1" noChangeArrowheads="1"/>
          </p:cNvPicPr>
          <p:nvPr/>
        </p:nvPicPr>
        <p:blipFill>
          <a:blip r:embed="rId5" r:link="rId6"/>
          <a:srcRect/>
          <a:stretch>
            <a:fillRect/>
          </a:stretch>
        </p:blipFill>
        <p:spPr bwMode="auto">
          <a:xfrm>
            <a:off x="4214810" y="4000504"/>
            <a:ext cx="707780" cy="431800"/>
          </a:xfrm>
          <a:prstGeom prst="rect">
            <a:avLst/>
          </a:prstGeom>
          <a:noFill/>
        </p:spPr>
      </p:pic>
      <p:sp>
        <p:nvSpPr>
          <p:cNvPr id="388124" name="Oval 28"/>
          <p:cNvSpPr>
            <a:spLocks noChangeArrowheads="1"/>
          </p:cNvSpPr>
          <p:nvPr/>
        </p:nvSpPr>
        <p:spPr bwMode="auto">
          <a:xfrm>
            <a:off x="928662" y="571480"/>
            <a:ext cx="128954" cy="522418"/>
          </a:xfrm>
          <a:prstGeom prst="ellipse">
            <a:avLst/>
          </a:prstGeom>
          <a:noFill/>
          <a:ln w="34925">
            <a:solidFill>
              <a:srgbClr val="D02776"/>
            </a:solidFill>
            <a:round/>
            <a:headEnd/>
            <a:tailEnd/>
          </a:ln>
        </p:spPr>
        <p:txBody>
          <a:bodyPr lIns="0" tIns="46800" rIns="0" bIns="46800" anchor="ctr">
            <a:spAutoFit/>
          </a:bodyPr>
          <a:lstStyle/>
          <a:p>
            <a:endParaRPr lang="fr-FR"/>
          </a:p>
        </p:txBody>
      </p:sp>
      <p:sp>
        <p:nvSpPr>
          <p:cNvPr id="388125" name="Oval 29"/>
          <p:cNvSpPr>
            <a:spLocks noChangeArrowheads="1"/>
          </p:cNvSpPr>
          <p:nvPr/>
        </p:nvSpPr>
        <p:spPr bwMode="auto">
          <a:xfrm>
            <a:off x="1566497" y="1397001"/>
            <a:ext cx="130419" cy="522418"/>
          </a:xfrm>
          <a:prstGeom prst="ellipse">
            <a:avLst/>
          </a:prstGeom>
          <a:noFill/>
          <a:ln w="34925">
            <a:solidFill>
              <a:srgbClr val="D02776"/>
            </a:solidFill>
            <a:round/>
            <a:headEnd/>
            <a:tailEnd/>
          </a:ln>
        </p:spPr>
        <p:txBody>
          <a:bodyPr lIns="0" tIns="46800" rIns="0" bIns="46800" anchor="ctr">
            <a:spAutoFit/>
          </a:bodyPr>
          <a:lstStyle/>
          <a:p>
            <a:endParaRPr lang="fr-FR"/>
          </a:p>
        </p:txBody>
      </p:sp>
      <p:sp>
        <p:nvSpPr>
          <p:cNvPr id="388126" name="Oval 30"/>
          <p:cNvSpPr>
            <a:spLocks noChangeArrowheads="1"/>
          </p:cNvSpPr>
          <p:nvPr/>
        </p:nvSpPr>
        <p:spPr bwMode="auto">
          <a:xfrm>
            <a:off x="2071670" y="2049326"/>
            <a:ext cx="128954" cy="522418"/>
          </a:xfrm>
          <a:prstGeom prst="ellipse">
            <a:avLst/>
          </a:prstGeom>
          <a:noFill/>
          <a:ln w="34925">
            <a:solidFill>
              <a:srgbClr val="D02776"/>
            </a:solidFill>
            <a:round/>
            <a:headEnd/>
            <a:tailEnd/>
          </a:ln>
        </p:spPr>
        <p:txBody>
          <a:bodyPr lIns="0" tIns="46800" rIns="0" bIns="46800" anchor="ctr">
            <a:spAutoFit/>
          </a:bodyPr>
          <a:lstStyle/>
          <a:p>
            <a:endParaRPr lang="fr-FR"/>
          </a:p>
        </p:txBody>
      </p:sp>
      <p:sp>
        <p:nvSpPr>
          <p:cNvPr id="15" name="Oval 30"/>
          <p:cNvSpPr>
            <a:spLocks noChangeArrowheads="1"/>
          </p:cNvSpPr>
          <p:nvPr/>
        </p:nvSpPr>
        <p:spPr bwMode="auto">
          <a:xfrm>
            <a:off x="2643174" y="2786058"/>
            <a:ext cx="128954" cy="522418"/>
          </a:xfrm>
          <a:prstGeom prst="ellipse">
            <a:avLst/>
          </a:prstGeom>
          <a:noFill/>
          <a:ln w="34925">
            <a:solidFill>
              <a:srgbClr val="D02776"/>
            </a:solidFill>
            <a:round/>
            <a:headEnd/>
            <a:tailEnd/>
          </a:ln>
        </p:spPr>
        <p:txBody>
          <a:bodyPr lIns="0" tIns="46800" rIns="0" bIns="46800" anchor="ctr">
            <a:spAutoFit/>
          </a:bodyPr>
          <a:lstStyle/>
          <a:p>
            <a:endParaRPr lang="fr-FR"/>
          </a:p>
        </p:txBody>
      </p:sp>
      <p:sp>
        <p:nvSpPr>
          <p:cNvPr id="16" name="Text Box 27"/>
          <p:cNvSpPr txBox="1">
            <a:spLocks noChangeArrowheads="1"/>
          </p:cNvSpPr>
          <p:nvPr/>
        </p:nvSpPr>
        <p:spPr bwMode="auto">
          <a:xfrm>
            <a:off x="2857488" y="2786058"/>
            <a:ext cx="465961" cy="261394"/>
          </a:xfrm>
          <a:prstGeom prst="rect">
            <a:avLst/>
          </a:prstGeom>
          <a:noFill/>
          <a:ln w="9525">
            <a:noFill/>
            <a:miter lim="800000"/>
            <a:headEnd/>
            <a:tailEnd/>
          </a:ln>
        </p:spPr>
        <p:txBody>
          <a:bodyPr wrap="none" lIns="0" tIns="30373" rIns="0" bIns="30373">
            <a:spAutoFit/>
          </a:bodyPr>
          <a:lstStyle/>
          <a:p>
            <a:pPr defTabSz="592138"/>
            <a:r>
              <a:rPr lang="fr-FR" sz="1300" dirty="0" smtClean="0">
                <a:solidFill>
                  <a:srgbClr val="636564"/>
                </a:solidFill>
              </a:rPr>
              <a:t>H.P.S.T.</a:t>
            </a:r>
            <a:endParaRPr lang="fr-FR" sz="1300" b="1" dirty="0">
              <a:solidFill>
                <a:srgbClr val="636564"/>
              </a:solidFill>
            </a:endParaRPr>
          </a:p>
        </p:txBody>
      </p:sp>
      <p:sp>
        <p:nvSpPr>
          <p:cNvPr id="17" name="Espace réservé du numéro de diapositive 16"/>
          <p:cNvSpPr>
            <a:spLocks noGrp="1"/>
          </p:cNvSpPr>
          <p:nvPr>
            <p:ph type="sldNum" sz="quarter" idx="11"/>
          </p:nvPr>
        </p:nvSpPr>
        <p:spPr/>
        <p:txBody>
          <a:bodyPr/>
          <a:lstStyle/>
          <a:p>
            <a:fld id="{B274C4DA-A077-419E-B753-B3B18AD93640}" type="slidenum">
              <a:rPr lang="fr-FR" smtClean="0"/>
              <a:pPr/>
              <a:t>7</a:t>
            </a:fld>
            <a:endParaRPr lang="fr-F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0208" name="Picture 64" descr="Travaux Serveur:REDACTEURS STUDIO:CORPUS:MEAH:CONCEPTION:Accompagnement Réformes:Files:SUPPORTS:VADE MECUM:illustration pour vdmc:fleche.jpg"/>
          <p:cNvPicPr>
            <a:picLocks noChangeAspect="1" noChangeArrowheads="1"/>
          </p:cNvPicPr>
          <p:nvPr/>
        </p:nvPicPr>
        <p:blipFill>
          <a:blip r:embed="rId3" r:link="rId4"/>
          <a:srcRect/>
          <a:stretch>
            <a:fillRect/>
          </a:stretch>
        </p:blipFill>
        <p:spPr bwMode="auto">
          <a:xfrm>
            <a:off x="2883877" y="2971800"/>
            <a:ext cx="3587262" cy="1038225"/>
          </a:xfrm>
          <a:prstGeom prst="rect">
            <a:avLst/>
          </a:prstGeom>
          <a:noFill/>
        </p:spPr>
      </p:pic>
      <p:sp>
        <p:nvSpPr>
          <p:cNvPr id="390209" name="Freeform 65"/>
          <p:cNvSpPr>
            <a:spLocks/>
          </p:cNvSpPr>
          <p:nvPr/>
        </p:nvSpPr>
        <p:spPr bwMode="auto">
          <a:xfrm>
            <a:off x="0" y="0"/>
            <a:ext cx="4135315" cy="3211512"/>
          </a:xfrm>
          <a:custGeom>
            <a:avLst/>
            <a:gdLst/>
            <a:ahLst/>
            <a:cxnLst>
              <a:cxn ang="0">
                <a:pos x="0" y="5"/>
              </a:cxn>
              <a:cxn ang="0">
                <a:pos x="2" y="1805"/>
              </a:cxn>
              <a:cxn ang="0">
                <a:pos x="3937" y="2856"/>
              </a:cxn>
              <a:cxn ang="0">
                <a:pos x="1537" y="0"/>
              </a:cxn>
              <a:cxn ang="0">
                <a:pos x="0" y="5"/>
              </a:cxn>
            </a:cxnLst>
            <a:rect l="0" t="0" r="r" b="b"/>
            <a:pathLst>
              <a:path w="3937" h="2856">
                <a:moveTo>
                  <a:pt x="0" y="5"/>
                </a:moveTo>
                <a:lnTo>
                  <a:pt x="2" y="1805"/>
                </a:lnTo>
                <a:lnTo>
                  <a:pt x="3937" y="2856"/>
                </a:lnTo>
                <a:lnTo>
                  <a:pt x="1537" y="0"/>
                </a:lnTo>
                <a:lnTo>
                  <a:pt x="0" y="5"/>
                </a:lnTo>
                <a:close/>
              </a:path>
            </a:pathLst>
          </a:custGeom>
          <a:solidFill>
            <a:srgbClr val="BEC1C0"/>
          </a:solidFill>
          <a:ln w="0">
            <a:noFill/>
            <a:round/>
            <a:headEnd/>
            <a:tailEnd/>
          </a:ln>
        </p:spPr>
        <p:txBody>
          <a:bodyPr wrap="none" anchor="ctr"/>
          <a:lstStyle/>
          <a:p>
            <a:endParaRPr lang="fr-FR"/>
          </a:p>
        </p:txBody>
      </p:sp>
      <p:sp>
        <p:nvSpPr>
          <p:cNvPr id="390210" name="Text Box 66"/>
          <p:cNvSpPr txBox="1">
            <a:spLocks noChangeArrowheads="1"/>
          </p:cNvSpPr>
          <p:nvPr/>
        </p:nvSpPr>
        <p:spPr bwMode="auto">
          <a:xfrm>
            <a:off x="714348" y="214290"/>
            <a:ext cx="872355" cy="553782"/>
          </a:xfrm>
          <a:prstGeom prst="rect">
            <a:avLst/>
          </a:prstGeom>
          <a:noFill/>
          <a:ln w="9525">
            <a:noFill/>
            <a:miter lim="800000"/>
            <a:headEnd/>
            <a:tailEnd/>
          </a:ln>
        </p:spPr>
        <p:txBody>
          <a:bodyPr wrap="none" lIns="0" tIns="30373" rIns="0" bIns="30373">
            <a:spAutoFit/>
          </a:bodyPr>
          <a:lstStyle/>
          <a:p>
            <a:pPr defTabSz="592138"/>
            <a:r>
              <a:rPr lang="fr-FR" sz="1300" dirty="0">
                <a:solidFill>
                  <a:srgbClr val="636564"/>
                </a:solidFill>
              </a:rPr>
              <a:t>Forces </a:t>
            </a:r>
          </a:p>
          <a:p>
            <a:pPr defTabSz="592138"/>
            <a:r>
              <a:rPr lang="fr-FR" sz="1300" dirty="0">
                <a:solidFill>
                  <a:srgbClr val="636564"/>
                </a:solidFill>
              </a:rPr>
              <a:t>&amp; Faiblesses</a:t>
            </a:r>
            <a:r>
              <a:rPr lang="fr-FR" sz="1300" b="1" dirty="0">
                <a:solidFill>
                  <a:srgbClr val="636564"/>
                </a:solidFill>
              </a:rPr>
              <a:t> </a:t>
            </a:r>
          </a:p>
          <a:p>
            <a:pPr defTabSz="592138"/>
            <a:endParaRPr lang="fr-FR" sz="600" dirty="0">
              <a:solidFill>
                <a:srgbClr val="636564"/>
              </a:solidFill>
            </a:endParaRPr>
          </a:p>
        </p:txBody>
      </p:sp>
      <p:sp>
        <p:nvSpPr>
          <p:cNvPr id="390211" name="Text Box 67"/>
          <p:cNvSpPr txBox="1">
            <a:spLocks noChangeArrowheads="1"/>
          </p:cNvSpPr>
          <p:nvPr/>
        </p:nvSpPr>
        <p:spPr bwMode="auto">
          <a:xfrm>
            <a:off x="1142976" y="928670"/>
            <a:ext cx="888898" cy="461449"/>
          </a:xfrm>
          <a:prstGeom prst="rect">
            <a:avLst/>
          </a:prstGeom>
          <a:noFill/>
          <a:ln w="9525">
            <a:noFill/>
            <a:miter lim="800000"/>
            <a:headEnd/>
            <a:tailEnd/>
          </a:ln>
        </p:spPr>
        <p:txBody>
          <a:bodyPr wrap="none" lIns="0" tIns="30373" rIns="0" bIns="30373">
            <a:spAutoFit/>
          </a:bodyPr>
          <a:lstStyle/>
          <a:p>
            <a:pPr defTabSz="592138"/>
            <a:r>
              <a:rPr lang="fr-FR" sz="1300" dirty="0">
                <a:solidFill>
                  <a:srgbClr val="636564"/>
                </a:solidFill>
              </a:rPr>
              <a:t>Historique </a:t>
            </a:r>
          </a:p>
          <a:p>
            <a:pPr defTabSz="592138"/>
            <a:r>
              <a:rPr lang="fr-FR" sz="1300" dirty="0">
                <a:solidFill>
                  <a:srgbClr val="636564"/>
                </a:solidFill>
              </a:rPr>
              <a:t>des réformes</a:t>
            </a:r>
            <a:endParaRPr lang="fr-FR" sz="1300" b="1" dirty="0">
              <a:solidFill>
                <a:srgbClr val="636564"/>
              </a:solidFill>
            </a:endParaRPr>
          </a:p>
        </p:txBody>
      </p:sp>
      <p:sp>
        <p:nvSpPr>
          <p:cNvPr id="390212" name="Text Box 68"/>
          <p:cNvSpPr txBox="1">
            <a:spLocks noChangeArrowheads="1"/>
          </p:cNvSpPr>
          <p:nvPr/>
        </p:nvSpPr>
        <p:spPr bwMode="auto">
          <a:xfrm>
            <a:off x="1643042" y="1571612"/>
            <a:ext cx="895181" cy="461449"/>
          </a:xfrm>
          <a:prstGeom prst="rect">
            <a:avLst/>
          </a:prstGeom>
          <a:noFill/>
          <a:ln w="9525">
            <a:noFill/>
            <a:miter lim="800000"/>
            <a:headEnd/>
            <a:tailEnd/>
          </a:ln>
        </p:spPr>
        <p:txBody>
          <a:bodyPr wrap="none" lIns="0" tIns="30373" rIns="0" bIns="30373">
            <a:spAutoFit/>
          </a:bodyPr>
          <a:lstStyle/>
          <a:p>
            <a:pPr defTabSz="592138"/>
            <a:r>
              <a:rPr lang="fr-FR" sz="1300" dirty="0">
                <a:solidFill>
                  <a:srgbClr val="636564"/>
                </a:solidFill>
              </a:rPr>
              <a:t>H</a:t>
            </a:r>
            <a:r>
              <a:rPr lang="fr-FR" altLang="ja-JP" sz="1300" dirty="0">
                <a:solidFill>
                  <a:srgbClr val="636564"/>
                </a:solidFill>
              </a:rPr>
              <a:t>ôpital </a:t>
            </a:r>
          </a:p>
          <a:p>
            <a:pPr defTabSz="592138"/>
            <a:r>
              <a:rPr lang="fr-FR" altLang="ja-JP" sz="1300" dirty="0" smtClean="0">
                <a:solidFill>
                  <a:srgbClr val="636564"/>
                </a:solidFill>
              </a:rPr>
              <a:t>2007 et 2012</a:t>
            </a:r>
            <a:endParaRPr lang="fr-FR" sz="1300" b="1" dirty="0">
              <a:solidFill>
                <a:srgbClr val="636564"/>
              </a:solidFill>
            </a:endParaRPr>
          </a:p>
        </p:txBody>
      </p:sp>
      <p:sp>
        <p:nvSpPr>
          <p:cNvPr id="390213" name="Oval 69"/>
          <p:cNvSpPr>
            <a:spLocks noChangeArrowheads="1"/>
          </p:cNvSpPr>
          <p:nvPr/>
        </p:nvSpPr>
        <p:spPr bwMode="auto">
          <a:xfrm>
            <a:off x="500034" y="285728"/>
            <a:ext cx="128954" cy="522418"/>
          </a:xfrm>
          <a:prstGeom prst="ellipse">
            <a:avLst/>
          </a:prstGeom>
          <a:noFill/>
          <a:ln w="34925">
            <a:solidFill>
              <a:srgbClr val="D02776"/>
            </a:solidFill>
            <a:round/>
            <a:headEnd/>
            <a:tailEnd/>
          </a:ln>
        </p:spPr>
        <p:txBody>
          <a:bodyPr lIns="0" tIns="46800" rIns="0" bIns="46800" anchor="ctr">
            <a:spAutoFit/>
          </a:bodyPr>
          <a:lstStyle/>
          <a:p>
            <a:endParaRPr lang="fr-FR"/>
          </a:p>
        </p:txBody>
      </p:sp>
      <p:sp>
        <p:nvSpPr>
          <p:cNvPr id="390214" name="Oval 70"/>
          <p:cNvSpPr>
            <a:spLocks noChangeArrowheads="1"/>
          </p:cNvSpPr>
          <p:nvPr/>
        </p:nvSpPr>
        <p:spPr bwMode="auto">
          <a:xfrm>
            <a:off x="928662" y="928670"/>
            <a:ext cx="130419" cy="522418"/>
          </a:xfrm>
          <a:prstGeom prst="ellipse">
            <a:avLst/>
          </a:prstGeom>
          <a:noFill/>
          <a:ln w="34925">
            <a:solidFill>
              <a:srgbClr val="D02776"/>
            </a:solidFill>
            <a:round/>
            <a:headEnd/>
            <a:tailEnd/>
          </a:ln>
        </p:spPr>
        <p:txBody>
          <a:bodyPr lIns="0" tIns="46800" rIns="0" bIns="46800" anchor="ctr">
            <a:spAutoFit/>
          </a:bodyPr>
          <a:lstStyle/>
          <a:p>
            <a:endParaRPr lang="fr-FR"/>
          </a:p>
        </p:txBody>
      </p:sp>
      <p:sp>
        <p:nvSpPr>
          <p:cNvPr id="390215" name="Oval 71"/>
          <p:cNvSpPr>
            <a:spLocks noChangeArrowheads="1"/>
          </p:cNvSpPr>
          <p:nvPr/>
        </p:nvSpPr>
        <p:spPr bwMode="auto">
          <a:xfrm>
            <a:off x="1428728" y="1571612"/>
            <a:ext cx="128954" cy="522418"/>
          </a:xfrm>
          <a:prstGeom prst="ellipse">
            <a:avLst/>
          </a:prstGeom>
          <a:noFill/>
          <a:ln w="34925">
            <a:solidFill>
              <a:srgbClr val="D02776"/>
            </a:solidFill>
            <a:round/>
            <a:headEnd/>
            <a:tailEnd/>
          </a:ln>
        </p:spPr>
        <p:txBody>
          <a:bodyPr lIns="0" tIns="46800" rIns="0" bIns="46800" anchor="ctr">
            <a:spAutoFit/>
          </a:bodyPr>
          <a:lstStyle/>
          <a:p>
            <a:endParaRPr lang="fr-FR"/>
          </a:p>
        </p:txBody>
      </p:sp>
      <p:sp>
        <p:nvSpPr>
          <p:cNvPr id="390153" name="Oval 9"/>
          <p:cNvSpPr>
            <a:spLocks noChangeArrowheads="1"/>
          </p:cNvSpPr>
          <p:nvPr/>
        </p:nvSpPr>
        <p:spPr bwMode="auto">
          <a:xfrm>
            <a:off x="2743200" y="1447800"/>
            <a:ext cx="3868615" cy="4000500"/>
          </a:xfrm>
          <a:prstGeom prst="ellipse">
            <a:avLst/>
          </a:prstGeom>
          <a:noFill/>
          <a:ln w="152400">
            <a:solidFill>
              <a:schemeClr val="folHlink"/>
            </a:solidFill>
            <a:round/>
            <a:headEnd/>
            <a:tailEnd/>
          </a:ln>
          <a:effectLst/>
        </p:spPr>
        <p:txBody>
          <a:bodyPr wrap="none" anchor="ctr"/>
          <a:lstStyle/>
          <a:p>
            <a:endParaRPr lang="fr-FR"/>
          </a:p>
        </p:txBody>
      </p:sp>
      <p:sp>
        <p:nvSpPr>
          <p:cNvPr id="390182" name="Text Box 38"/>
          <p:cNvSpPr txBox="1">
            <a:spLocks noChangeArrowheads="1"/>
          </p:cNvSpPr>
          <p:nvPr/>
        </p:nvSpPr>
        <p:spPr bwMode="auto">
          <a:xfrm>
            <a:off x="3196005" y="3332163"/>
            <a:ext cx="692882" cy="292172"/>
          </a:xfrm>
          <a:prstGeom prst="rect">
            <a:avLst/>
          </a:prstGeom>
          <a:noFill/>
          <a:ln w="9525">
            <a:noFill/>
            <a:miter lim="800000"/>
            <a:headEnd/>
            <a:tailEnd/>
          </a:ln>
        </p:spPr>
        <p:txBody>
          <a:bodyPr wrap="none" lIns="0" tIns="30373" rIns="0" bIns="30373">
            <a:spAutoFit/>
          </a:bodyPr>
          <a:lstStyle/>
          <a:p>
            <a:pPr defTabSz="592138"/>
            <a:r>
              <a:rPr lang="fr-FR" sz="1500" b="1">
                <a:solidFill>
                  <a:schemeClr val="bg1"/>
                </a:solidFill>
              </a:rPr>
              <a:t>parcours</a:t>
            </a:r>
            <a:endParaRPr lang="fr-FR" sz="1300" b="1">
              <a:solidFill>
                <a:schemeClr val="bg1"/>
              </a:solidFill>
            </a:endParaRPr>
          </a:p>
        </p:txBody>
      </p:sp>
      <p:sp>
        <p:nvSpPr>
          <p:cNvPr id="390183" name="Text Box 39"/>
          <p:cNvSpPr txBox="1">
            <a:spLocks noChangeArrowheads="1"/>
          </p:cNvSpPr>
          <p:nvPr/>
        </p:nvSpPr>
        <p:spPr bwMode="auto">
          <a:xfrm>
            <a:off x="5326673" y="3332163"/>
            <a:ext cx="573490" cy="292172"/>
          </a:xfrm>
          <a:prstGeom prst="rect">
            <a:avLst/>
          </a:prstGeom>
          <a:noFill/>
          <a:ln w="9525">
            <a:noFill/>
            <a:miter lim="800000"/>
            <a:headEnd/>
            <a:tailEnd/>
          </a:ln>
        </p:spPr>
        <p:txBody>
          <a:bodyPr wrap="none" lIns="0" tIns="30373" rIns="0" bIns="30373">
            <a:spAutoFit/>
          </a:bodyPr>
          <a:lstStyle/>
          <a:p>
            <a:pPr defTabSz="592138"/>
            <a:r>
              <a:rPr lang="fr-FR" sz="1500" b="1">
                <a:solidFill>
                  <a:schemeClr val="bg1"/>
                </a:solidFill>
              </a:rPr>
              <a:t>patient</a:t>
            </a:r>
            <a:endParaRPr lang="fr-FR" sz="1300" b="1">
              <a:solidFill>
                <a:schemeClr val="bg1"/>
              </a:solidFill>
            </a:endParaRPr>
          </a:p>
        </p:txBody>
      </p:sp>
      <p:sp>
        <p:nvSpPr>
          <p:cNvPr id="390185" name="Oval 41"/>
          <p:cNvSpPr>
            <a:spLocks noChangeArrowheads="1"/>
          </p:cNvSpPr>
          <p:nvPr/>
        </p:nvSpPr>
        <p:spPr bwMode="auto">
          <a:xfrm>
            <a:off x="4149970" y="2946401"/>
            <a:ext cx="1016977" cy="522418"/>
          </a:xfrm>
          <a:prstGeom prst="ellipse">
            <a:avLst/>
          </a:prstGeom>
          <a:solidFill>
            <a:schemeClr val="bg1"/>
          </a:solidFill>
          <a:ln w="34925">
            <a:solidFill>
              <a:srgbClr val="FF0080"/>
            </a:solidFill>
            <a:round/>
            <a:headEnd/>
            <a:tailEnd/>
          </a:ln>
        </p:spPr>
        <p:txBody>
          <a:bodyPr lIns="0" tIns="46800" rIns="0" bIns="46800" anchor="ctr">
            <a:spAutoFit/>
          </a:bodyPr>
          <a:lstStyle/>
          <a:p>
            <a:endParaRPr lang="fr-FR"/>
          </a:p>
        </p:txBody>
      </p:sp>
      <p:sp>
        <p:nvSpPr>
          <p:cNvPr id="390157" name="Rectangle 13"/>
          <p:cNvSpPr>
            <a:spLocks noChangeArrowheads="1"/>
          </p:cNvSpPr>
          <p:nvPr/>
        </p:nvSpPr>
        <p:spPr bwMode="auto">
          <a:xfrm>
            <a:off x="4082562" y="1308101"/>
            <a:ext cx="1122485" cy="487363"/>
          </a:xfrm>
          <a:prstGeom prst="rect">
            <a:avLst/>
          </a:prstGeom>
          <a:solidFill>
            <a:schemeClr val="bg1"/>
          </a:solidFill>
          <a:ln w="9525">
            <a:noFill/>
            <a:miter lim="800000"/>
            <a:headEnd/>
            <a:tailEnd/>
          </a:ln>
          <a:effectLst/>
        </p:spPr>
        <p:txBody>
          <a:bodyPr wrap="none" anchor="ctr"/>
          <a:lstStyle/>
          <a:p>
            <a:endParaRPr lang="fr-FR"/>
          </a:p>
        </p:txBody>
      </p:sp>
      <p:sp>
        <p:nvSpPr>
          <p:cNvPr id="390199" name="Rectangle 55"/>
          <p:cNvSpPr>
            <a:spLocks noChangeArrowheads="1"/>
          </p:cNvSpPr>
          <p:nvPr/>
        </p:nvSpPr>
        <p:spPr bwMode="auto">
          <a:xfrm>
            <a:off x="4149969" y="5089525"/>
            <a:ext cx="1249974" cy="488950"/>
          </a:xfrm>
          <a:prstGeom prst="rect">
            <a:avLst/>
          </a:prstGeom>
          <a:solidFill>
            <a:schemeClr val="bg1"/>
          </a:solidFill>
          <a:ln w="9525">
            <a:noFill/>
            <a:miter lim="800000"/>
            <a:headEnd/>
            <a:tailEnd/>
          </a:ln>
          <a:effectLst/>
        </p:spPr>
        <p:txBody>
          <a:bodyPr wrap="none" anchor="ctr"/>
          <a:lstStyle/>
          <a:p>
            <a:endParaRPr lang="fr-FR"/>
          </a:p>
        </p:txBody>
      </p:sp>
      <p:sp>
        <p:nvSpPr>
          <p:cNvPr id="390159" name="Text Box 15"/>
          <p:cNvSpPr txBox="1">
            <a:spLocks noChangeArrowheads="1"/>
          </p:cNvSpPr>
          <p:nvPr/>
        </p:nvSpPr>
        <p:spPr bwMode="auto">
          <a:xfrm>
            <a:off x="4308231" y="1371600"/>
            <a:ext cx="703719" cy="307560"/>
          </a:xfrm>
          <a:prstGeom prst="rect">
            <a:avLst/>
          </a:prstGeom>
          <a:noFill/>
          <a:ln w="9525">
            <a:noFill/>
            <a:miter lim="800000"/>
            <a:headEnd/>
            <a:tailEnd/>
          </a:ln>
        </p:spPr>
        <p:txBody>
          <a:bodyPr wrap="none" lIns="0" tIns="30373" rIns="0" bIns="30373">
            <a:spAutoFit/>
          </a:bodyPr>
          <a:lstStyle/>
          <a:p>
            <a:pPr algn="ctr" defTabSz="592138"/>
            <a:r>
              <a:rPr lang="fr-FR" sz="1600" b="1">
                <a:solidFill>
                  <a:schemeClr val="folHlink"/>
                </a:solidFill>
              </a:rPr>
              <a:t>ONDAM</a:t>
            </a:r>
            <a:endParaRPr lang="fr-FR" sz="1300" b="1">
              <a:solidFill>
                <a:schemeClr val="folHlink"/>
              </a:solidFill>
            </a:endParaRPr>
          </a:p>
        </p:txBody>
      </p:sp>
      <p:sp>
        <p:nvSpPr>
          <p:cNvPr id="390162" name="Text Box 18"/>
          <p:cNvSpPr txBox="1">
            <a:spLocks noChangeArrowheads="1"/>
          </p:cNvSpPr>
          <p:nvPr/>
        </p:nvSpPr>
        <p:spPr bwMode="auto">
          <a:xfrm>
            <a:off x="4249616" y="5116514"/>
            <a:ext cx="831060" cy="553782"/>
          </a:xfrm>
          <a:prstGeom prst="rect">
            <a:avLst/>
          </a:prstGeom>
          <a:noFill/>
          <a:ln w="9525">
            <a:noFill/>
            <a:miter lim="800000"/>
            <a:headEnd/>
            <a:tailEnd/>
          </a:ln>
        </p:spPr>
        <p:txBody>
          <a:bodyPr wrap="none" lIns="0" tIns="30373" rIns="0" bIns="30373">
            <a:spAutoFit/>
          </a:bodyPr>
          <a:lstStyle/>
          <a:p>
            <a:pPr algn="ctr" defTabSz="592138"/>
            <a:r>
              <a:rPr lang="fr-FR" sz="1600" b="1">
                <a:solidFill>
                  <a:schemeClr val="folHlink"/>
                </a:solidFill>
              </a:rPr>
              <a:t>BESOINS</a:t>
            </a:r>
          </a:p>
          <a:p>
            <a:pPr algn="ctr" defTabSz="592138"/>
            <a:r>
              <a:rPr lang="fr-FR" sz="1600" b="1">
                <a:solidFill>
                  <a:schemeClr val="folHlink"/>
                </a:solidFill>
              </a:rPr>
              <a:t>DE SANTÉ</a:t>
            </a:r>
            <a:endParaRPr lang="fr-FR" sz="1300" b="1">
              <a:solidFill>
                <a:schemeClr val="folHlink"/>
              </a:solidFill>
            </a:endParaRPr>
          </a:p>
        </p:txBody>
      </p:sp>
      <p:sp>
        <p:nvSpPr>
          <p:cNvPr id="390161" name="AutoShape 17"/>
          <p:cNvSpPr>
            <a:spLocks noChangeAspect="1" noChangeArrowheads="1"/>
          </p:cNvSpPr>
          <p:nvPr/>
        </p:nvSpPr>
        <p:spPr bwMode="auto">
          <a:xfrm rot="4215406" flipH="1" flipV="1">
            <a:off x="5253160" y="5187584"/>
            <a:ext cx="292100" cy="276958"/>
          </a:xfrm>
          <a:prstGeom prst="triangle">
            <a:avLst>
              <a:gd name="adj" fmla="val 50000"/>
            </a:avLst>
          </a:prstGeom>
          <a:solidFill>
            <a:schemeClr val="folHlink"/>
          </a:solidFill>
          <a:ln w="9525">
            <a:noFill/>
            <a:miter lim="800000"/>
            <a:headEnd/>
            <a:tailEnd/>
          </a:ln>
          <a:effectLst/>
        </p:spPr>
        <p:txBody>
          <a:bodyPr vert="eaVert" wrap="none" lIns="59343" tIns="29673" rIns="59343" bIns="29673" anchor="ctr"/>
          <a:lstStyle/>
          <a:p>
            <a:pPr algn="ctr" defTabSz="592138"/>
            <a:endParaRPr lang="fr-FR" sz="1300"/>
          </a:p>
        </p:txBody>
      </p:sp>
      <p:sp>
        <p:nvSpPr>
          <p:cNvPr id="390154" name="Text Box 10"/>
          <p:cNvSpPr txBox="1">
            <a:spLocks noChangeArrowheads="1"/>
          </p:cNvSpPr>
          <p:nvPr/>
        </p:nvSpPr>
        <p:spPr bwMode="auto">
          <a:xfrm>
            <a:off x="3446585" y="214290"/>
            <a:ext cx="5207977" cy="100013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nchor="ctr">
            <a:noAutofit/>
          </a:bodyPr>
          <a:lstStyle/>
          <a:p>
            <a:pPr algn="r" defTabSz="592138">
              <a:lnSpc>
                <a:spcPct val="60000"/>
              </a:lnSpc>
              <a:spcBef>
                <a:spcPct val="50000"/>
              </a:spcBef>
            </a:pPr>
            <a:r>
              <a:rPr lang="fr-FR" sz="2000" b="1" dirty="0">
                <a:solidFill>
                  <a:schemeClr val="bg1"/>
                </a:solidFill>
              </a:rPr>
              <a:t>LE SENS DES RÉFORMES </a:t>
            </a:r>
            <a:r>
              <a:rPr lang="fr-FR" sz="2000" b="1" dirty="0">
                <a:solidFill>
                  <a:srgbClr val="636564"/>
                </a:solidFill>
              </a:rPr>
              <a:t>:</a:t>
            </a:r>
          </a:p>
          <a:p>
            <a:pPr algn="r" defTabSz="592138">
              <a:lnSpc>
                <a:spcPct val="60000"/>
              </a:lnSpc>
              <a:spcBef>
                <a:spcPct val="50000"/>
              </a:spcBef>
            </a:pPr>
            <a:r>
              <a:rPr lang="fr-FR" sz="1050" dirty="0"/>
              <a:t> </a:t>
            </a:r>
            <a:br>
              <a:rPr lang="fr-FR" sz="1050" dirty="0"/>
            </a:br>
            <a:r>
              <a:rPr lang="fr-FR" sz="2000" dirty="0"/>
              <a:t>améliorer le parcours de soins…</a:t>
            </a:r>
          </a:p>
          <a:p>
            <a:pPr algn="r" defTabSz="592138">
              <a:lnSpc>
                <a:spcPct val="40000"/>
              </a:lnSpc>
              <a:spcBef>
                <a:spcPct val="50000"/>
              </a:spcBef>
            </a:pPr>
            <a:r>
              <a:rPr lang="fr-FR" sz="2000" dirty="0"/>
              <a:t>dans le cadre des décisions du Parlement</a:t>
            </a:r>
            <a:endParaRPr lang="fr-FR" sz="3200" dirty="0"/>
          </a:p>
        </p:txBody>
      </p:sp>
      <p:pic>
        <p:nvPicPr>
          <p:cNvPr id="390201" name="Picture 57" descr="Travaux Serveur:REDACTEURS STUDIO:CORPUS:MEAH:CONCEPTION:Accompagnement Réformes:Files:CR2A:IDENTITÉ VISUELLE:Doc de com:pwrpoint:PPT FRED 12 dec-10h00:PatientOK.jpg"/>
          <p:cNvPicPr>
            <a:picLocks noChangeAspect="1" noChangeArrowheads="1"/>
          </p:cNvPicPr>
          <p:nvPr/>
        </p:nvPicPr>
        <p:blipFill>
          <a:blip r:embed="rId5" r:link="rId6"/>
          <a:srcRect/>
          <a:stretch>
            <a:fillRect/>
          </a:stretch>
        </p:blipFill>
        <p:spPr bwMode="auto">
          <a:xfrm>
            <a:off x="4284785" y="3265488"/>
            <a:ext cx="707781" cy="431800"/>
          </a:xfrm>
          <a:prstGeom prst="rect">
            <a:avLst/>
          </a:prstGeom>
          <a:noFill/>
        </p:spPr>
      </p:pic>
      <p:sp>
        <p:nvSpPr>
          <p:cNvPr id="390202" name="AutoShape 58"/>
          <p:cNvSpPr>
            <a:spLocks noChangeAspect="1" noChangeArrowheads="1"/>
          </p:cNvSpPr>
          <p:nvPr/>
        </p:nvSpPr>
        <p:spPr bwMode="auto">
          <a:xfrm rot="-6547843" flipH="1" flipV="1">
            <a:off x="3931383" y="1391871"/>
            <a:ext cx="292100" cy="276958"/>
          </a:xfrm>
          <a:prstGeom prst="triangle">
            <a:avLst>
              <a:gd name="adj" fmla="val 50000"/>
            </a:avLst>
          </a:prstGeom>
          <a:solidFill>
            <a:schemeClr val="folHlink"/>
          </a:solidFill>
          <a:ln w="9525">
            <a:noFill/>
            <a:miter lim="800000"/>
            <a:headEnd/>
            <a:tailEnd/>
          </a:ln>
          <a:effectLst/>
        </p:spPr>
        <p:txBody>
          <a:bodyPr rot="10800000" vert="eaVert" wrap="none" lIns="59343" tIns="29673" rIns="59343" bIns="29673" anchor="ctr"/>
          <a:lstStyle/>
          <a:p>
            <a:pPr algn="ctr" defTabSz="592138"/>
            <a:endParaRPr lang="fr-FR" sz="1300"/>
          </a:p>
        </p:txBody>
      </p:sp>
      <p:sp>
        <p:nvSpPr>
          <p:cNvPr id="22" name="Oval 30"/>
          <p:cNvSpPr>
            <a:spLocks noChangeArrowheads="1"/>
          </p:cNvSpPr>
          <p:nvPr/>
        </p:nvSpPr>
        <p:spPr bwMode="auto">
          <a:xfrm>
            <a:off x="1928794" y="2071678"/>
            <a:ext cx="128954" cy="522418"/>
          </a:xfrm>
          <a:prstGeom prst="ellipse">
            <a:avLst/>
          </a:prstGeom>
          <a:noFill/>
          <a:ln w="34925">
            <a:solidFill>
              <a:srgbClr val="D02776"/>
            </a:solidFill>
            <a:round/>
            <a:headEnd/>
            <a:tailEnd/>
          </a:ln>
        </p:spPr>
        <p:txBody>
          <a:bodyPr lIns="0" tIns="46800" rIns="0" bIns="46800" anchor="ctr">
            <a:spAutoFit/>
          </a:bodyPr>
          <a:lstStyle/>
          <a:p>
            <a:endParaRPr lang="fr-FR"/>
          </a:p>
        </p:txBody>
      </p:sp>
      <p:sp>
        <p:nvSpPr>
          <p:cNvPr id="23" name="Text Box 27"/>
          <p:cNvSpPr txBox="1">
            <a:spLocks noChangeArrowheads="1"/>
          </p:cNvSpPr>
          <p:nvPr/>
        </p:nvSpPr>
        <p:spPr bwMode="auto">
          <a:xfrm>
            <a:off x="2143108" y="2071678"/>
            <a:ext cx="465961" cy="261394"/>
          </a:xfrm>
          <a:prstGeom prst="rect">
            <a:avLst/>
          </a:prstGeom>
          <a:noFill/>
          <a:ln w="9525">
            <a:noFill/>
            <a:miter lim="800000"/>
            <a:headEnd/>
            <a:tailEnd/>
          </a:ln>
        </p:spPr>
        <p:txBody>
          <a:bodyPr wrap="none" lIns="0" tIns="30373" rIns="0" bIns="30373">
            <a:spAutoFit/>
          </a:bodyPr>
          <a:lstStyle/>
          <a:p>
            <a:pPr defTabSz="592138"/>
            <a:r>
              <a:rPr lang="fr-FR" sz="1300" dirty="0" smtClean="0">
                <a:solidFill>
                  <a:srgbClr val="636564"/>
                </a:solidFill>
              </a:rPr>
              <a:t>H.P.S.T.</a:t>
            </a:r>
            <a:endParaRPr lang="fr-FR" sz="1300" b="1" dirty="0">
              <a:solidFill>
                <a:srgbClr val="636564"/>
              </a:solidFill>
            </a:endParaRPr>
          </a:p>
        </p:txBody>
      </p:sp>
      <p:sp>
        <p:nvSpPr>
          <p:cNvPr id="24" name="Espace réservé du numéro de diapositive 23"/>
          <p:cNvSpPr>
            <a:spLocks noGrp="1"/>
          </p:cNvSpPr>
          <p:nvPr>
            <p:ph type="sldNum" sz="quarter" idx="11"/>
          </p:nvPr>
        </p:nvSpPr>
        <p:spPr/>
        <p:txBody>
          <a:bodyPr/>
          <a:lstStyle/>
          <a:p>
            <a:fld id="{B274C4DA-A077-419E-B753-B3B18AD93640}" type="slidenum">
              <a:rPr lang="fr-FR" smtClean="0"/>
              <a:pPr/>
              <a:t>8</a:t>
            </a:fld>
            <a:endParaRPr lang="fr-F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58" name="Text Box 2"/>
          <p:cNvSpPr txBox="1">
            <a:spLocks noChangeArrowheads="1"/>
          </p:cNvSpPr>
          <p:nvPr/>
        </p:nvSpPr>
        <p:spPr bwMode="auto">
          <a:xfrm>
            <a:off x="6000760" y="490538"/>
            <a:ext cx="2653802" cy="16002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59343" tIns="29673" rIns="59343" bIns="29673">
            <a:spAutoFit/>
          </a:bodyPr>
          <a:lstStyle/>
          <a:p>
            <a:pPr algn="r" defTabSz="592138"/>
            <a:r>
              <a:rPr lang="fr-FR" sz="1800" b="1" dirty="0">
                <a:solidFill>
                  <a:schemeClr val="bg1"/>
                </a:solidFill>
              </a:rPr>
              <a:t>LE SENS DES RÉFORMES :</a:t>
            </a:r>
          </a:p>
          <a:p>
            <a:pPr algn="r" defTabSz="592138"/>
            <a:r>
              <a:rPr lang="fr-FR" sz="2900" dirty="0"/>
              <a:t> </a:t>
            </a:r>
            <a:r>
              <a:rPr lang="fr-FR" sz="1800" dirty="0"/>
              <a:t>4 objectifs </a:t>
            </a:r>
          </a:p>
          <a:p>
            <a:pPr algn="r" defTabSz="592138"/>
            <a:r>
              <a:rPr lang="fr-FR" sz="1800" dirty="0"/>
              <a:t>complémentaires</a:t>
            </a:r>
          </a:p>
          <a:p>
            <a:pPr algn="r" defTabSz="592138"/>
            <a:r>
              <a:rPr lang="fr-FR" sz="1800" dirty="0"/>
              <a:t>pour améliorer </a:t>
            </a:r>
          </a:p>
          <a:p>
            <a:pPr algn="r" defTabSz="592138"/>
            <a:r>
              <a:rPr lang="fr-FR" sz="1800" dirty="0"/>
              <a:t>le parcours de soins</a:t>
            </a:r>
          </a:p>
        </p:txBody>
      </p:sp>
      <p:sp>
        <p:nvSpPr>
          <p:cNvPr id="429059" name="Text Box 3"/>
          <p:cNvSpPr txBox="1">
            <a:spLocks noChangeArrowheads="1"/>
          </p:cNvSpPr>
          <p:nvPr/>
        </p:nvSpPr>
        <p:spPr bwMode="auto">
          <a:xfrm>
            <a:off x="4000496" y="4572008"/>
            <a:ext cx="1479444" cy="676892"/>
          </a:xfrm>
          <a:prstGeom prst="rect">
            <a:avLst/>
          </a:prstGeom>
          <a:noFill/>
          <a:ln w="9525">
            <a:noFill/>
            <a:miter lim="800000"/>
            <a:headEnd/>
            <a:tailEnd/>
          </a:ln>
        </p:spPr>
        <p:txBody>
          <a:bodyPr wrap="none" lIns="0" tIns="30373" rIns="0" bIns="30373">
            <a:spAutoFit/>
          </a:bodyPr>
          <a:lstStyle/>
          <a:p>
            <a:pPr algn="ctr" defTabSz="592138"/>
            <a:r>
              <a:rPr lang="fr-FR" sz="2000" b="1" dirty="0">
                <a:solidFill>
                  <a:srgbClr val="A40000"/>
                </a:solidFill>
              </a:rPr>
              <a:t>Mieux utiliser</a:t>
            </a:r>
            <a:br>
              <a:rPr lang="fr-FR" sz="2000" b="1" dirty="0">
                <a:solidFill>
                  <a:srgbClr val="A40000"/>
                </a:solidFill>
              </a:rPr>
            </a:br>
            <a:r>
              <a:rPr lang="fr-FR" sz="2000" b="1" dirty="0">
                <a:solidFill>
                  <a:srgbClr val="A40000"/>
                </a:solidFill>
              </a:rPr>
              <a:t>les ressources</a:t>
            </a:r>
          </a:p>
        </p:txBody>
      </p:sp>
      <p:sp>
        <p:nvSpPr>
          <p:cNvPr id="429060" name="Oval 4"/>
          <p:cNvSpPr>
            <a:spLocks noChangeArrowheads="1"/>
          </p:cNvSpPr>
          <p:nvPr/>
        </p:nvSpPr>
        <p:spPr bwMode="auto">
          <a:xfrm>
            <a:off x="3857620" y="928670"/>
            <a:ext cx="1862504" cy="2857520"/>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1" name="Text Box 5"/>
          <p:cNvSpPr txBox="1">
            <a:spLocks noChangeArrowheads="1"/>
          </p:cNvSpPr>
          <p:nvPr/>
        </p:nvSpPr>
        <p:spPr bwMode="auto">
          <a:xfrm>
            <a:off x="4286248" y="1214422"/>
            <a:ext cx="1065483" cy="1292445"/>
          </a:xfrm>
          <a:prstGeom prst="rect">
            <a:avLst/>
          </a:prstGeom>
          <a:noFill/>
          <a:ln w="9525">
            <a:noFill/>
            <a:miter lim="800000"/>
            <a:headEnd/>
            <a:tailEnd/>
          </a:ln>
        </p:spPr>
        <p:txBody>
          <a:bodyPr wrap="square" lIns="0" tIns="30373" rIns="0" bIns="30373">
            <a:spAutoFit/>
          </a:bodyPr>
          <a:lstStyle/>
          <a:p>
            <a:pPr algn="ctr" defTabSz="592138"/>
            <a:r>
              <a:rPr lang="fr-FR" sz="1600" b="1" dirty="0">
                <a:solidFill>
                  <a:srgbClr val="FF8000"/>
                </a:solidFill>
              </a:rPr>
              <a:t>Améliorer </a:t>
            </a:r>
          </a:p>
          <a:p>
            <a:pPr algn="ctr" defTabSz="592138"/>
            <a:r>
              <a:rPr lang="fr-FR" sz="1600" b="1" dirty="0">
                <a:solidFill>
                  <a:srgbClr val="FF8000"/>
                </a:solidFill>
              </a:rPr>
              <a:t>la qualité</a:t>
            </a:r>
            <a:br>
              <a:rPr lang="fr-FR" sz="1600" b="1" dirty="0">
                <a:solidFill>
                  <a:srgbClr val="FF8000"/>
                </a:solidFill>
              </a:rPr>
            </a:br>
            <a:r>
              <a:rPr lang="fr-FR" sz="1600" b="1" dirty="0">
                <a:solidFill>
                  <a:srgbClr val="FF8000"/>
                </a:solidFill>
              </a:rPr>
              <a:t>et la sécurité </a:t>
            </a:r>
            <a:br>
              <a:rPr lang="fr-FR" sz="1600" b="1" dirty="0">
                <a:solidFill>
                  <a:srgbClr val="FF8000"/>
                </a:solidFill>
              </a:rPr>
            </a:br>
            <a:r>
              <a:rPr lang="fr-FR" sz="1600" b="1" dirty="0">
                <a:solidFill>
                  <a:srgbClr val="FF8000"/>
                </a:solidFill>
              </a:rPr>
              <a:t>des soins</a:t>
            </a:r>
            <a:endParaRPr lang="fr-FR" sz="1050" b="1" dirty="0">
              <a:solidFill>
                <a:srgbClr val="FF8000"/>
              </a:solidFill>
            </a:endParaRPr>
          </a:p>
        </p:txBody>
      </p:sp>
      <p:sp>
        <p:nvSpPr>
          <p:cNvPr id="429062" name="Text Box 6"/>
          <p:cNvSpPr txBox="1">
            <a:spLocks noChangeArrowheads="1"/>
          </p:cNvSpPr>
          <p:nvPr/>
        </p:nvSpPr>
        <p:spPr bwMode="auto">
          <a:xfrm>
            <a:off x="1714480" y="3143248"/>
            <a:ext cx="2071702" cy="676892"/>
          </a:xfrm>
          <a:prstGeom prst="rect">
            <a:avLst/>
          </a:prstGeom>
          <a:noFill/>
          <a:ln w="9525">
            <a:noFill/>
            <a:miter lim="800000"/>
            <a:headEnd/>
            <a:tailEnd/>
          </a:ln>
        </p:spPr>
        <p:txBody>
          <a:bodyPr wrap="square" lIns="0" tIns="30373" rIns="0" bIns="30373">
            <a:spAutoFit/>
          </a:bodyPr>
          <a:lstStyle/>
          <a:p>
            <a:pPr algn="r" defTabSz="592138"/>
            <a:r>
              <a:rPr lang="fr-FR" sz="2000" b="1" dirty="0" smtClean="0">
                <a:solidFill>
                  <a:schemeClr val="folHlink"/>
                </a:solidFill>
              </a:rPr>
              <a:t>Garantir l’accès</a:t>
            </a:r>
            <a:endParaRPr lang="fr-FR" sz="2000" b="1" dirty="0">
              <a:solidFill>
                <a:schemeClr val="folHlink"/>
              </a:solidFill>
            </a:endParaRPr>
          </a:p>
          <a:p>
            <a:pPr algn="r" defTabSz="592138"/>
            <a:r>
              <a:rPr lang="fr-FR" sz="2000" b="1" dirty="0">
                <a:solidFill>
                  <a:schemeClr val="folHlink"/>
                </a:solidFill>
              </a:rPr>
              <a:t>aux </a:t>
            </a:r>
            <a:r>
              <a:rPr lang="fr-FR" sz="2000" b="1" dirty="0" smtClean="0">
                <a:solidFill>
                  <a:schemeClr val="folHlink"/>
                </a:solidFill>
              </a:rPr>
              <a:t>soins pour </a:t>
            </a:r>
            <a:r>
              <a:rPr lang="fr-FR" sz="2000" b="1" dirty="0">
                <a:solidFill>
                  <a:schemeClr val="folHlink"/>
                </a:solidFill>
              </a:rPr>
              <a:t>tous</a:t>
            </a:r>
            <a:endParaRPr lang="fr-FR" sz="2000" b="1" dirty="0">
              <a:solidFill>
                <a:schemeClr val="hlink"/>
              </a:solidFill>
            </a:endParaRPr>
          </a:p>
        </p:txBody>
      </p:sp>
      <p:sp>
        <p:nvSpPr>
          <p:cNvPr id="429063" name="Text Box 7"/>
          <p:cNvSpPr txBox="1">
            <a:spLocks noChangeArrowheads="1"/>
          </p:cNvSpPr>
          <p:nvPr/>
        </p:nvSpPr>
        <p:spPr bwMode="auto">
          <a:xfrm>
            <a:off x="5715008" y="2928934"/>
            <a:ext cx="1949717" cy="985838"/>
          </a:xfrm>
          <a:prstGeom prst="rect">
            <a:avLst/>
          </a:prstGeom>
          <a:noFill/>
          <a:ln w="9525">
            <a:noFill/>
            <a:miter lim="800000"/>
            <a:headEnd/>
            <a:tailEnd/>
          </a:ln>
        </p:spPr>
        <p:txBody>
          <a:bodyPr lIns="0" tIns="30373" rIns="0" bIns="30373"/>
          <a:lstStyle/>
          <a:p>
            <a:pPr defTabSz="592138"/>
            <a:r>
              <a:rPr lang="fr-FR" b="1" dirty="0">
                <a:solidFill>
                  <a:schemeClr val="accent2"/>
                </a:solidFill>
              </a:rPr>
              <a:t>Accroître </a:t>
            </a:r>
          </a:p>
          <a:p>
            <a:pPr defTabSz="592138"/>
            <a:r>
              <a:rPr lang="fr-FR" sz="2000" b="1" dirty="0">
                <a:solidFill>
                  <a:schemeClr val="accent2"/>
                </a:solidFill>
              </a:rPr>
              <a:t>l’efficience</a:t>
            </a:r>
            <a:r>
              <a:rPr lang="fr-FR" b="1" dirty="0">
                <a:solidFill>
                  <a:schemeClr val="accent2"/>
                </a:solidFill>
              </a:rPr>
              <a:t> de la </a:t>
            </a:r>
          </a:p>
          <a:p>
            <a:pPr defTabSz="592138"/>
            <a:r>
              <a:rPr lang="fr-FR" b="1" dirty="0">
                <a:solidFill>
                  <a:schemeClr val="accent2"/>
                </a:solidFill>
              </a:rPr>
              <a:t>prise en charge</a:t>
            </a:r>
          </a:p>
        </p:txBody>
      </p:sp>
      <p:sp>
        <p:nvSpPr>
          <p:cNvPr id="429064" name="Oval 8"/>
          <p:cNvSpPr>
            <a:spLocks noChangeArrowheads="1"/>
          </p:cNvSpPr>
          <p:nvPr/>
        </p:nvSpPr>
        <p:spPr bwMode="auto">
          <a:xfrm>
            <a:off x="3786182" y="3214686"/>
            <a:ext cx="1862504" cy="2714644"/>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66" name="Oval 10"/>
          <p:cNvSpPr>
            <a:spLocks noChangeArrowheads="1"/>
          </p:cNvSpPr>
          <p:nvPr/>
        </p:nvSpPr>
        <p:spPr bwMode="auto">
          <a:xfrm rot="-5400000">
            <a:off x="2322048" y="1749861"/>
            <a:ext cx="1779585" cy="3423349"/>
          </a:xfrm>
          <a:prstGeom prst="ellipse">
            <a:avLst/>
          </a:prstGeom>
          <a:noFill/>
          <a:ln w="25400">
            <a:solidFill>
              <a:srgbClr val="0867CC"/>
            </a:solidFill>
            <a:prstDash val="sysDot"/>
            <a:round/>
            <a:headEnd/>
            <a:tailEnd/>
          </a:ln>
        </p:spPr>
        <p:txBody>
          <a:bodyPr wrap="square" lIns="0" tIns="46800" rIns="0" bIns="46800" anchor="ctr">
            <a:noAutofit/>
          </a:bodyPr>
          <a:lstStyle/>
          <a:p>
            <a:endParaRPr lang="fr-FR"/>
          </a:p>
        </p:txBody>
      </p:sp>
      <p:sp>
        <p:nvSpPr>
          <p:cNvPr id="429067" name="Oval 11"/>
          <p:cNvSpPr>
            <a:spLocks noChangeArrowheads="1"/>
          </p:cNvSpPr>
          <p:nvPr/>
        </p:nvSpPr>
        <p:spPr bwMode="auto">
          <a:xfrm rot="-5400000">
            <a:off x="5341153" y="1769261"/>
            <a:ext cx="1819280" cy="3357586"/>
          </a:xfrm>
          <a:prstGeom prst="ellipse">
            <a:avLst/>
          </a:prstGeom>
          <a:noFill/>
          <a:ln w="25400">
            <a:solidFill>
              <a:srgbClr val="0867CC"/>
            </a:solidFill>
            <a:prstDash val="sysDot"/>
            <a:round/>
            <a:headEnd/>
            <a:tailEnd/>
          </a:ln>
        </p:spPr>
        <p:txBody>
          <a:bodyPr lIns="0" tIns="46800" rIns="0" bIns="46800" anchor="ctr">
            <a:noAutofit/>
          </a:bodyPr>
          <a:lstStyle/>
          <a:p>
            <a:endParaRPr lang="fr-FR"/>
          </a:p>
        </p:txBody>
      </p:sp>
      <p:sp>
        <p:nvSpPr>
          <p:cNvPr id="429070" name="Line 14"/>
          <p:cNvSpPr>
            <a:spLocks noChangeShapeType="1"/>
          </p:cNvSpPr>
          <p:nvPr/>
        </p:nvSpPr>
        <p:spPr bwMode="auto">
          <a:xfrm rot="5400000">
            <a:off x="4533046" y="2744911"/>
            <a:ext cx="403225" cy="2931"/>
          </a:xfrm>
          <a:prstGeom prst="line">
            <a:avLst/>
          </a:prstGeom>
          <a:noFill/>
          <a:ln w="101600">
            <a:solidFill>
              <a:srgbClr val="FF8500"/>
            </a:solidFill>
            <a:round/>
            <a:headEnd type="triangle" w="lg" len="med"/>
            <a:tailEnd type="none" w="lg" len="sm"/>
          </a:ln>
          <a:effectLst/>
        </p:spPr>
        <p:txBody>
          <a:bodyPr wrap="none" anchor="ctr"/>
          <a:lstStyle/>
          <a:p>
            <a:endParaRPr lang="fr-FR"/>
          </a:p>
        </p:txBody>
      </p:sp>
      <p:sp>
        <p:nvSpPr>
          <p:cNvPr id="429078" name="Line 22"/>
          <p:cNvSpPr>
            <a:spLocks noChangeShapeType="1"/>
          </p:cNvSpPr>
          <p:nvPr/>
        </p:nvSpPr>
        <p:spPr bwMode="auto">
          <a:xfrm>
            <a:off x="3807070" y="3424239"/>
            <a:ext cx="402981" cy="3175"/>
          </a:xfrm>
          <a:prstGeom prst="line">
            <a:avLst/>
          </a:prstGeom>
          <a:noFill/>
          <a:ln w="101600">
            <a:solidFill>
              <a:schemeClr val="folHlink"/>
            </a:solidFill>
            <a:round/>
            <a:headEnd type="triangle" w="lg" len="med"/>
            <a:tailEnd type="none" w="lg" len="sm"/>
          </a:ln>
          <a:effectLst/>
        </p:spPr>
        <p:txBody>
          <a:bodyPr wrap="none" anchor="ctr"/>
          <a:lstStyle/>
          <a:p>
            <a:endParaRPr lang="fr-FR"/>
          </a:p>
        </p:txBody>
      </p:sp>
      <p:sp>
        <p:nvSpPr>
          <p:cNvPr id="429079" name="Line 23"/>
          <p:cNvSpPr>
            <a:spLocks noChangeShapeType="1"/>
          </p:cNvSpPr>
          <p:nvPr/>
        </p:nvSpPr>
        <p:spPr bwMode="auto">
          <a:xfrm flipH="1">
            <a:off x="5247543" y="3424239"/>
            <a:ext cx="404446" cy="3175"/>
          </a:xfrm>
          <a:prstGeom prst="line">
            <a:avLst/>
          </a:prstGeom>
          <a:noFill/>
          <a:ln w="101600">
            <a:solidFill>
              <a:schemeClr val="accent2"/>
            </a:solidFill>
            <a:round/>
            <a:headEnd type="triangle" w="lg" len="med"/>
            <a:tailEnd type="none" w="lg" len="sm"/>
          </a:ln>
          <a:effectLst/>
        </p:spPr>
        <p:txBody>
          <a:bodyPr wrap="none" anchor="ctr"/>
          <a:lstStyle/>
          <a:p>
            <a:endParaRPr lang="fr-FR"/>
          </a:p>
        </p:txBody>
      </p:sp>
      <p:sp>
        <p:nvSpPr>
          <p:cNvPr id="429080" name="Line 24"/>
          <p:cNvSpPr>
            <a:spLocks noChangeShapeType="1"/>
          </p:cNvSpPr>
          <p:nvPr/>
        </p:nvSpPr>
        <p:spPr bwMode="auto">
          <a:xfrm rot="-5400000">
            <a:off x="4534512" y="4173661"/>
            <a:ext cx="403225" cy="2931"/>
          </a:xfrm>
          <a:prstGeom prst="line">
            <a:avLst/>
          </a:prstGeom>
          <a:noFill/>
          <a:ln w="101600">
            <a:solidFill>
              <a:srgbClr val="A40000"/>
            </a:solidFill>
            <a:round/>
            <a:headEnd type="triangle" w="lg" len="med"/>
            <a:tailEnd type="none" w="lg" len="sm"/>
          </a:ln>
          <a:effectLst/>
        </p:spPr>
        <p:txBody>
          <a:bodyPr wrap="none" anchor="ctr"/>
          <a:lstStyle/>
          <a:p>
            <a:endParaRPr lang="fr-FR"/>
          </a:p>
        </p:txBody>
      </p:sp>
      <p:sp>
        <p:nvSpPr>
          <p:cNvPr id="429076" name="Oval 20"/>
          <p:cNvSpPr>
            <a:spLocks noChangeArrowheads="1"/>
          </p:cNvSpPr>
          <p:nvPr/>
        </p:nvSpPr>
        <p:spPr bwMode="auto">
          <a:xfrm>
            <a:off x="4218843" y="2946400"/>
            <a:ext cx="1016977" cy="982666"/>
          </a:xfrm>
          <a:prstGeom prst="ellipse">
            <a:avLst/>
          </a:prstGeom>
          <a:solidFill>
            <a:schemeClr val="bg1"/>
          </a:solidFill>
          <a:ln w="34925">
            <a:solidFill>
              <a:srgbClr val="FF0080"/>
            </a:solidFill>
            <a:round/>
            <a:headEnd/>
            <a:tailEnd/>
          </a:ln>
        </p:spPr>
        <p:txBody>
          <a:bodyPr wrap="square" lIns="0" tIns="46800" rIns="0" bIns="46800" anchor="ctr">
            <a:noAutofit/>
          </a:bodyPr>
          <a:lstStyle/>
          <a:p>
            <a:endParaRPr lang="fr-FR"/>
          </a:p>
        </p:txBody>
      </p:sp>
      <p:sp>
        <p:nvSpPr>
          <p:cNvPr id="429081" name="Rectangle 25"/>
          <p:cNvSpPr>
            <a:spLocks noChangeArrowheads="1"/>
          </p:cNvSpPr>
          <p:nvPr/>
        </p:nvSpPr>
        <p:spPr bwMode="auto">
          <a:xfrm>
            <a:off x="161193" y="747713"/>
            <a:ext cx="138188" cy="299894"/>
          </a:xfrm>
          <a:prstGeom prst="rect">
            <a:avLst/>
          </a:prstGeom>
          <a:noFill/>
          <a:ln w="9525">
            <a:noFill/>
            <a:miter lim="800000"/>
            <a:headEnd/>
            <a:tailEnd/>
          </a:ln>
          <a:effectLst/>
        </p:spPr>
        <p:txBody>
          <a:bodyPr wrap="none" lIns="68394" tIns="34197" rIns="68394" bIns="34197">
            <a:spAutoFit/>
          </a:bodyPr>
          <a:lstStyle/>
          <a:p>
            <a:pPr defTabSz="684213"/>
            <a:endParaRPr lang="fr-FR" sz="1500"/>
          </a:p>
        </p:txBody>
      </p:sp>
      <p:pic>
        <p:nvPicPr>
          <p:cNvPr id="429083" name="Picture 27" descr="Travaux Serveur:REDACTEURS STUDIO:CORPUS:MEAH:CONCEPTION:Accompagnement Réformes:Files:CR2A:IDENTITÉ VISUELLE:Doc de com:pwrpoint:PPT FRED 12 dec-10h00:PatientOK.jpg"/>
          <p:cNvPicPr>
            <a:picLocks noChangeAspect="1" noChangeArrowheads="1"/>
          </p:cNvPicPr>
          <p:nvPr/>
        </p:nvPicPr>
        <p:blipFill>
          <a:blip r:embed="rId3" r:link="rId4"/>
          <a:srcRect/>
          <a:stretch>
            <a:fillRect/>
          </a:stretch>
        </p:blipFill>
        <p:spPr bwMode="auto">
          <a:xfrm>
            <a:off x="4353658" y="3265488"/>
            <a:ext cx="707780" cy="431800"/>
          </a:xfrm>
          <a:prstGeom prst="rect">
            <a:avLst/>
          </a:prstGeom>
          <a:noFill/>
        </p:spPr>
      </p:pic>
      <p:sp>
        <p:nvSpPr>
          <p:cNvPr id="18" name="Espace réservé du numéro de diapositive 17"/>
          <p:cNvSpPr>
            <a:spLocks noGrp="1"/>
          </p:cNvSpPr>
          <p:nvPr>
            <p:ph type="sldNum" sz="quarter" idx="11"/>
          </p:nvPr>
        </p:nvSpPr>
        <p:spPr/>
        <p:txBody>
          <a:bodyPr/>
          <a:lstStyle/>
          <a:p>
            <a:fld id="{B274C4DA-A077-419E-B753-B3B18AD93640}" type="slidenum">
              <a:rPr lang="fr-FR" smtClean="0"/>
              <a:pPr/>
              <a:t>9</a:t>
            </a:fld>
            <a:endParaRPr lang="fr-F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4042</TotalTime>
  <Words>7558</Words>
  <Application>Microsoft Office PowerPoint</Application>
  <PresentationFormat>Affichage à l'écran (4:3)</PresentationFormat>
  <Paragraphs>1825</Paragraphs>
  <Slides>62</Slides>
  <Notes>46</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62</vt:i4>
      </vt:variant>
    </vt:vector>
  </HeadingPairs>
  <TitlesOfParts>
    <vt:vector size="77" baseType="lpstr">
      <vt:lpstr>ＭＳ Ｐゴシック</vt:lpstr>
      <vt:lpstr>Arial</vt:lpstr>
      <vt:lpstr>Arial (W1)</vt:lpstr>
      <vt:lpstr>Arial Black</vt:lpstr>
      <vt:lpstr>Arial Narrow</vt:lpstr>
      <vt:lpstr>Calibri</vt:lpstr>
      <vt:lpstr>Comic Sans MS</vt:lpstr>
      <vt:lpstr>Lucida Sans</vt:lpstr>
      <vt:lpstr>Tahoma</vt:lpstr>
      <vt:lpstr>Times</vt:lpstr>
      <vt:lpstr>Times New Roman</vt:lpstr>
      <vt:lpstr>Verdana</vt:lpstr>
      <vt:lpstr>Wingdings</vt:lpstr>
      <vt:lpstr>Wingdings 3</vt:lpstr>
      <vt:lpstr>Composite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différentes modalités de financement des E.S par l’Assurance Maladie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FINANCEMENT DES HOPITAUX</dc:title>
  <dc:creator>chub</dc:creator>
  <cp:lastModifiedBy>Jean Michel SCHERRER</cp:lastModifiedBy>
  <cp:revision>81</cp:revision>
  <dcterms:created xsi:type="dcterms:W3CDTF">2011-02-28T16:26:17Z</dcterms:created>
  <dcterms:modified xsi:type="dcterms:W3CDTF">2013-09-10T06:05:21Z</dcterms:modified>
</cp:coreProperties>
</file>