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304"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96" r:id="rId27"/>
    <p:sldId id="277" r:id="rId28"/>
    <p:sldId id="281" r:id="rId29"/>
    <p:sldId id="282" r:id="rId30"/>
    <p:sldId id="283" r:id="rId31"/>
    <p:sldId id="284" r:id="rId32"/>
    <p:sldId id="285" r:id="rId33"/>
    <p:sldId id="286" r:id="rId34"/>
    <p:sldId id="287" r:id="rId35"/>
    <p:sldId id="288" r:id="rId36"/>
    <p:sldId id="290" r:id="rId37"/>
    <p:sldId id="289" r:id="rId38"/>
    <p:sldId id="291" r:id="rId39"/>
    <p:sldId id="292" r:id="rId40"/>
    <p:sldId id="293" r:id="rId41"/>
    <p:sldId id="294" r:id="rId42"/>
    <p:sldId id="295" r:id="rId43"/>
    <p:sldId id="297" r:id="rId44"/>
    <p:sldId id="298" r:id="rId45"/>
    <p:sldId id="299" r:id="rId46"/>
    <p:sldId id="300" r:id="rId47"/>
    <p:sldId id="301" r:id="rId48"/>
    <p:sldId id="302" r:id="rId49"/>
    <p:sldId id="303" r:id="rId50"/>
    <p:sldId id="305" r:id="rId51"/>
    <p:sldId id="306" r:id="rId52"/>
    <p:sldId id="307" r:id="rId53"/>
    <p:sldId id="308" r:id="rId54"/>
    <p:sldId id="309" r:id="rId5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94" autoAdjust="0"/>
  </p:normalViewPr>
  <p:slideViewPr>
    <p:cSldViewPr>
      <p:cViewPr>
        <p:scale>
          <a:sx n="80" d="100"/>
          <a:sy n="80" d="100"/>
        </p:scale>
        <p:origin x="-1002" y="-72"/>
      </p:cViewPr>
      <p:guideLst>
        <p:guide orient="horz" pos="2160"/>
        <p:guide pos="2880"/>
      </p:guideLst>
    </p:cSldViewPr>
  </p:slideViewPr>
  <p:outlineViewPr>
    <p:cViewPr>
      <p:scale>
        <a:sx n="33" d="100"/>
        <a:sy n="33" d="100"/>
      </p:scale>
      <p:origin x="0" y="47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Modifiez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AA309A6D-C09C-4548-B29A-6CF363A7E532}" type="datetimeFigureOut">
              <a:rPr lang="fr-FR" smtClean="0"/>
              <a:t>12/05/2013</a:t>
            </a:fld>
            <a:endParaRPr lang="fr-BE"/>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BE"/>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CF4668DC-857F-487D-BFFA-8C0CA5037977}" type="slidenum">
              <a:rPr lang="fr-BE" smtClean="0"/>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12/05/2013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12/05/2013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AA309A6D-C09C-4548-B29A-6CF363A7E532}" type="datetimeFigureOut">
              <a:rPr lang="fr-FR" smtClean="0"/>
              <a:t>12/05/2013</a:t>
            </a:fld>
            <a:endParaRPr lang="fr-BE"/>
          </a:p>
        </p:txBody>
      </p:sp>
      <p:sp>
        <p:nvSpPr>
          <p:cNvPr id="9" name="Espace réservé du numéro de diapositive 8"/>
          <p:cNvSpPr>
            <a:spLocks noGrp="1"/>
          </p:cNvSpPr>
          <p:nvPr>
            <p:ph type="sldNum" sz="quarter" idx="15"/>
          </p:nvPr>
        </p:nvSpPr>
        <p:spPr/>
        <p:txBody>
          <a:bodyPr rtlCol="0"/>
          <a:lstStyle/>
          <a:p>
            <a:fld id="{CF4668DC-857F-487D-BFFA-8C0CA5037977}" type="slidenum">
              <a:rPr lang="fr-BE" smtClean="0"/>
              <a:t>‹N°›</a:t>
            </a:fld>
            <a:endParaRPr lang="fr-BE"/>
          </a:p>
        </p:txBody>
      </p:sp>
      <p:sp>
        <p:nvSpPr>
          <p:cNvPr id="10" name="Espace réservé du pied de page 9"/>
          <p:cNvSpPr>
            <a:spLocks noGrp="1"/>
          </p:cNvSpPr>
          <p:nvPr>
            <p:ph type="ftr" sz="quarter" idx="16"/>
          </p:nvPr>
        </p:nvSpPr>
        <p:spPr/>
        <p:txBody>
          <a:bodyPr rtlCol="0"/>
          <a:lstStyle/>
          <a:p>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AA309A6D-C09C-4548-B29A-6CF363A7E532}" type="datetimeFigureOut">
              <a:rPr lang="fr-FR" smtClean="0"/>
              <a:t>12/05/2013</a:t>
            </a:fld>
            <a:endParaRPr lang="fr-BE"/>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BE"/>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CF4668DC-857F-487D-BFFA-8C0CA5037977}" type="slidenum">
              <a:rPr lang="fr-BE" smtClean="0"/>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t>12/05/2013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Modifiez le style du titre</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t>12/05/2013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6" name="Espace réservé de la date 5"/>
          <p:cNvSpPr>
            <a:spLocks noGrp="1"/>
          </p:cNvSpPr>
          <p:nvPr>
            <p:ph type="dt" sz="half" idx="10"/>
          </p:nvPr>
        </p:nvSpPr>
        <p:spPr/>
        <p:txBody>
          <a:bodyPr rtlCol="0"/>
          <a:lstStyle/>
          <a:p>
            <a:fld id="{AA309A6D-C09C-4548-B29A-6CF363A7E532}" type="datetimeFigureOut">
              <a:rPr lang="fr-FR" smtClean="0"/>
              <a:t>12/05/2013</a:t>
            </a:fld>
            <a:endParaRPr lang="fr-BE"/>
          </a:p>
        </p:txBody>
      </p:sp>
      <p:sp>
        <p:nvSpPr>
          <p:cNvPr id="7" name="Espace réservé du numéro de diapositive 6"/>
          <p:cNvSpPr>
            <a:spLocks noGrp="1"/>
          </p:cNvSpPr>
          <p:nvPr>
            <p:ph type="sldNum" sz="quarter" idx="11"/>
          </p:nvPr>
        </p:nvSpPr>
        <p:spPr/>
        <p:txBody>
          <a:bodyPr rtlCol="0"/>
          <a:lstStyle/>
          <a:p>
            <a:fld id="{CF4668DC-857F-487D-BFFA-8C0CA5037977}" type="slidenum">
              <a:rPr lang="fr-BE" smtClean="0"/>
              <a:t>‹N°›</a:t>
            </a:fld>
            <a:endParaRPr lang="fr-BE"/>
          </a:p>
        </p:txBody>
      </p:sp>
      <p:sp>
        <p:nvSpPr>
          <p:cNvPr id="8" name="Espace réservé du pied de page 7"/>
          <p:cNvSpPr>
            <a:spLocks noGrp="1"/>
          </p:cNvSpPr>
          <p:nvPr>
            <p:ph type="ftr" sz="quarter" idx="12"/>
          </p:nvPr>
        </p:nvSpPr>
        <p:spPr/>
        <p:txBody>
          <a:bodyPr rtlCol="0"/>
          <a:lstStyle/>
          <a:p>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12/05/2013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AA309A6D-C09C-4548-B29A-6CF363A7E532}" type="datetimeFigureOut">
              <a:rPr lang="fr-FR" smtClean="0"/>
              <a:t>12/05/2013</a:t>
            </a:fld>
            <a:endParaRPr lang="fr-BE"/>
          </a:p>
        </p:txBody>
      </p:sp>
      <p:sp>
        <p:nvSpPr>
          <p:cNvPr id="22" name="Espace réservé du numéro de diapositive 21"/>
          <p:cNvSpPr>
            <a:spLocks noGrp="1"/>
          </p:cNvSpPr>
          <p:nvPr>
            <p:ph type="sldNum" sz="quarter" idx="15"/>
          </p:nvPr>
        </p:nvSpPr>
        <p:spPr/>
        <p:txBody>
          <a:bodyPr rtlCol="0"/>
          <a:lstStyle/>
          <a:p>
            <a:fld id="{CF4668DC-857F-487D-BFFA-8C0CA5037977}" type="slidenum">
              <a:rPr lang="fr-BE" smtClean="0"/>
              <a:t>‹N°›</a:t>
            </a:fld>
            <a:endParaRPr lang="fr-BE"/>
          </a:p>
        </p:txBody>
      </p:sp>
      <p:sp>
        <p:nvSpPr>
          <p:cNvPr id="23" name="Espace réservé du pied de page 22"/>
          <p:cNvSpPr>
            <a:spLocks noGrp="1"/>
          </p:cNvSpPr>
          <p:nvPr>
            <p:ph type="ftr" sz="quarter" idx="16"/>
          </p:nvPr>
        </p:nvSpPr>
        <p:spPr/>
        <p:txBody>
          <a:bodyPr rtlCol="0"/>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AA309A6D-C09C-4548-B29A-6CF363A7E532}" type="datetimeFigureOut">
              <a:rPr lang="fr-FR" smtClean="0"/>
              <a:t>12/05/2013</a:t>
            </a:fld>
            <a:endParaRPr lang="fr-BE"/>
          </a:p>
        </p:txBody>
      </p:sp>
      <p:sp>
        <p:nvSpPr>
          <p:cNvPr id="18" name="Espace réservé du numéro de diapositive 17"/>
          <p:cNvSpPr>
            <a:spLocks noGrp="1"/>
          </p:cNvSpPr>
          <p:nvPr>
            <p:ph type="sldNum" sz="quarter" idx="11"/>
          </p:nvPr>
        </p:nvSpPr>
        <p:spPr/>
        <p:txBody>
          <a:bodyPr rtlCol="0"/>
          <a:lstStyle/>
          <a:p>
            <a:fld id="{CF4668DC-857F-487D-BFFA-8C0CA5037977}" type="slidenum">
              <a:rPr lang="fr-BE" smtClean="0"/>
              <a:t>‹N°›</a:t>
            </a:fld>
            <a:endParaRPr lang="fr-BE"/>
          </a:p>
        </p:txBody>
      </p:sp>
      <p:sp>
        <p:nvSpPr>
          <p:cNvPr id="21" name="Espace réservé du pied de page 20"/>
          <p:cNvSpPr>
            <a:spLocks noGrp="1"/>
          </p:cNvSpPr>
          <p:nvPr>
            <p:ph type="ftr" sz="quarter" idx="12"/>
          </p:nvPr>
        </p:nvSpPr>
        <p:spPr/>
        <p:txBody>
          <a:bodyPr rtlCol="0"/>
          <a:lstStyle/>
          <a:p>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A309A6D-C09C-4548-B29A-6CF363A7E532}" type="datetimeFigureOut">
              <a:rPr lang="fr-FR" smtClean="0"/>
              <a:t>12/05/2013</a:t>
            </a:fld>
            <a:endParaRPr lang="fr-BE"/>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BE"/>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41729"/>
            <a:ext cx="6408712" cy="6023575"/>
          </a:xfrm>
          <a:prstGeom prst="rect">
            <a:avLst/>
          </a:prstGeom>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242" y="1556792"/>
            <a:ext cx="616902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ce réservé du contenu 2"/>
          <p:cNvSpPr txBox="1">
            <a:spLocks/>
          </p:cNvSpPr>
          <p:nvPr/>
        </p:nvSpPr>
        <p:spPr>
          <a:xfrm>
            <a:off x="6604012" y="5529236"/>
            <a:ext cx="3856856" cy="1272136"/>
          </a:xfrm>
          <a:prstGeom prst="rect">
            <a:avLst/>
          </a:prstGeom>
        </p:spPr>
        <p:txBody>
          <a:bodyPr vert="horz">
            <a:normAutofit fontScale="92500" lnSpcReduction="10000"/>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r>
              <a:rPr lang="fr-FR" i="1" dirty="0" smtClean="0">
                <a:solidFill>
                  <a:schemeClr val="accent1">
                    <a:lumMod val="75000"/>
                  </a:schemeClr>
                </a:solidFill>
                <a:latin typeface="Times New Roman" pitchFamily="18" charset="0"/>
                <a:cs typeface="Times New Roman" pitchFamily="18" charset="0"/>
              </a:rPr>
              <a:t>Elaborer par :</a:t>
            </a:r>
          </a:p>
          <a:p>
            <a:r>
              <a:rPr lang="fr-FR" i="1" dirty="0" smtClean="0">
                <a:solidFill>
                  <a:schemeClr val="accent1">
                    <a:lumMod val="75000"/>
                  </a:schemeClr>
                </a:solidFill>
                <a:latin typeface="Times New Roman" pitchFamily="18" charset="0"/>
                <a:cs typeface="Times New Roman" pitchFamily="18" charset="0"/>
              </a:rPr>
              <a:t>CHOUKRANE  </a:t>
            </a:r>
            <a:r>
              <a:rPr lang="fr-FR" i="1" dirty="0" err="1" smtClean="0">
                <a:solidFill>
                  <a:schemeClr val="accent1">
                    <a:lumMod val="75000"/>
                  </a:schemeClr>
                </a:solidFill>
                <a:latin typeface="Times New Roman" pitchFamily="18" charset="0"/>
                <a:cs typeface="Times New Roman" pitchFamily="18" charset="0"/>
              </a:rPr>
              <a:t>Thilelli</a:t>
            </a:r>
            <a:endParaRPr lang="fr-FR" i="1" dirty="0" smtClean="0">
              <a:solidFill>
                <a:schemeClr val="accent1">
                  <a:lumMod val="75000"/>
                </a:schemeClr>
              </a:solidFill>
              <a:latin typeface="Times New Roman" pitchFamily="18" charset="0"/>
              <a:cs typeface="Times New Roman" pitchFamily="18" charset="0"/>
            </a:endParaRPr>
          </a:p>
          <a:p>
            <a:r>
              <a:rPr lang="fr-FR" i="1" dirty="0" smtClean="0">
                <a:solidFill>
                  <a:schemeClr val="accent1">
                    <a:lumMod val="75000"/>
                  </a:schemeClr>
                </a:solidFill>
                <a:latin typeface="Times New Roman" pitchFamily="18" charset="0"/>
                <a:cs typeface="Times New Roman" pitchFamily="18" charset="0"/>
              </a:rPr>
              <a:t>FENNOUH        </a:t>
            </a:r>
            <a:r>
              <a:rPr lang="fr-FR" i="1" dirty="0" err="1" smtClean="0">
                <a:solidFill>
                  <a:schemeClr val="accent1">
                    <a:lumMod val="75000"/>
                  </a:schemeClr>
                </a:solidFill>
                <a:latin typeface="Times New Roman" pitchFamily="18" charset="0"/>
                <a:cs typeface="Times New Roman" pitchFamily="18" charset="0"/>
              </a:rPr>
              <a:t>Imène</a:t>
            </a:r>
            <a:endParaRPr lang="fr-FR" i="1" dirty="0" smtClean="0">
              <a:solidFill>
                <a:schemeClr val="accent1">
                  <a:lumMod val="75000"/>
                </a:schemeClr>
              </a:solidFill>
              <a:latin typeface="Times New Roman" pitchFamily="18" charset="0"/>
              <a:cs typeface="Times New Roman" pitchFamily="18" charset="0"/>
            </a:endParaRPr>
          </a:p>
          <a:p>
            <a:r>
              <a:rPr lang="fr-FR" i="1" dirty="0" smtClean="0">
                <a:solidFill>
                  <a:schemeClr val="accent1">
                    <a:lumMod val="75000"/>
                  </a:schemeClr>
                </a:solidFill>
                <a:latin typeface="Times New Roman" pitchFamily="18" charset="0"/>
                <a:cs typeface="Times New Roman" pitchFamily="18" charset="0"/>
              </a:rPr>
              <a:t>PIAH 2012-2013 Groupe 2</a:t>
            </a:r>
            <a:endParaRPr lang="fr-FR" i="1"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53252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2000"/>
                                        <p:tgtEl>
                                          <p:spTgt spid="8196"/>
                                        </p:tgtEl>
                                      </p:cBhvr>
                                    </p:animEffect>
                                    <p:anim calcmode="lin" valueType="num">
                                      <p:cBhvr>
                                        <p:cTn id="13" dur="2000" fill="hold"/>
                                        <p:tgtEl>
                                          <p:spTgt spid="8196"/>
                                        </p:tgtEl>
                                        <p:attrNameLst>
                                          <p:attrName>ppt_w</p:attrName>
                                        </p:attrNameLst>
                                      </p:cBhvr>
                                      <p:tavLst>
                                        <p:tav tm="0" fmla="#ppt_w*sin(2.5*pi*$)">
                                          <p:val>
                                            <p:fltVal val="0"/>
                                          </p:val>
                                        </p:tav>
                                        <p:tav tm="100000">
                                          <p:val>
                                            <p:fltVal val="1"/>
                                          </p:val>
                                        </p:tav>
                                      </p:tavLst>
                                    </p:anim>
                                    <p:anim calcmode="lin" valueType="num">
                                      <p:cBhvr>
                                        <p:cTn id="14" dur="2000" fill="hold"/>
                                        <p:tgtEl>
                                          <p:spTgt spid="819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066130"/>
          </a:xfrm>
        </p:spPr>
        <p:txBody>
          <a:bodyPr/>
          <a:lstStyle/>
          <a:p>
            <a:pPr algn="ctr"/>
            <a:r>
              <a:rPr lang="fr-FR" b="1" i="1" dirty="0" smtClean="0">
                <a:solidFill>
                  <a:schemeClr val="accent1">
                    <a:lumMod val="75000"/>
                  </a:schemeClr>
                </a:solidFill>
                <a:latin typeface="Times New Roman" pitchFamily="18" charset="0"/>
                <a:cs typeface="Times New Roman" pitchFamily="18" charset="0"/>
              </a:rPr>
              <a:t>Besoins</a:t>
            </a:r>
            <a:endParaRPr lang="fr-FR" b="1" i="1" dirty="0">
              <a:solidFill>
                <a:schemeClr val="accent1">
                  <a:lumMod val="75000"/>
                </a:schemeClr>
              </a:solidFill>
              <a:latin typeface="Times New Roman" pitchFamily="18" charset="0"/>
              <a:cs typeface="Times New Roman" pitchFamily="18" charset="0"/>
            </a:endParaRPr>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1534337052"/>
              </p:ext>
            </p:extLst>
          </p:nvPr>
        </p:nvGraphicFramePr>
        <p:xfrm>
          <a:off x="467544" y="1772814"/>
          <a:ext cx="8172048" cy="3683437"/>
        </p:xfrm>
        <a:graphic>
          <a:graphicData uri="http://schemas.openxmlformats.org/drawingml/2006/table">
            <a:tbl>
              <a:tblPr firstRow="1" firstCol="1" bandRow="1"/>
              <a:tblGrid>
                <a:gridCol w="2724016"/>
                <a:gridCol w="2724016"/>
                <a:gridCol w="2724016"/>
              </a:tblGrid>
              <a:tr h="615341">
                <a:tc>
                  <a:txBody>
                    <a:bodyPr/>
                    <a:lstStyle/>
                    <a:p>
                      <a:pPr algn="ctr"/>
                      <a:r>
                        <a:rPr lang="fr-FR" sz="2000" b="1" i="1" dirty="0">
                          <a:effectLst/>
                          <a:latin typeface="Times New Roman"/>
                          <a:ea typeface="Times New Roman"/>
                          <a:cs typeface="Arial"/>
                        </a:rPr>
                        <a:t>Groupes d’âge selon l’étape de vie</a:t>
                      </a:r>
                      <a:endParaRPr lang="fr-FR" sz="2400" dirty="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r>
                        <a:rPr lang="fr-FR" sz="2000">
                          <a:effectLst/>
                          <a:latin typeface="Times New Roman"/>
                          <a:ea typeface="Times New Roman"/>
                          <a:cs typeface="Arial"/>
                        </a:rPr>
                        <a:t>Ages</a:t>
                      </a:r>
                      <a:endParaRPr lang="fr-FR" sz="240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r>
                        <a:rPr lang="fr-FR" sz="2000" i="1">
                          <a:solidFill>
                            <a:srgbClr val="FF0000"/>
                          </a:solidFill>
                          <a:effectLst/>
                          <a:latin typeface="Times New Roman"/>
                          <a:ea typeface="Times New Roman"/>
                          <a:cs typeface="Arial"/>
                        </a:rPr>
                        <a:t>Apport nutritionnel recommandé ug EAR*/jour</a:t>
                      </a:r>
                      <a:endParaRPr lang="fr-FR" sz="240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615341">
                <a:tc>
                  <a:txBody>
                    <a:bodyPr/>
                    <a:lstStyle/>
                    <a:p>
                      <a:pPr algn="ctr"/>
                      <a:r>
                        <a:rPr lang="fr-FR" sz="2000" b="1" dirty="0">
                          <a:effectLst/>
                          <a:latin typeface="Times New Roman"/>
                          <a:ea typeface="Times New Roman"/>
                          <a:cs typeface="Arial"/>
                        </a:rPr>
                        <a:t>Nourrissons</a:t>
                      </a:r>
                      <a:endParaRPr lang="fr-FR" sz="2400" dirty="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fr-FR" sz="2000">
                          <a:effectLst/>
                          <a:latin typeface="Times New Roman"/>
                          <a:ea typeface="Times New Roman"/>
                          <a:cs typeface="Arial"/>
                        </a:rPr>
                        <a:t>0 à 12 mois</a:t>
                      </a:r>
                      <a:endParaRPr lang="fr-FR" sz="240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fr-FR" sz="2000">
                          <a:effectLst/>
                          <a:latin typeface="Times New Roman"/>
                          <a:ea typeface="Times New Roman"/>
                          <a:cs typeface="Arial"/>
                        </a:rPr>
                        <a:t>400 (0- 6 mois)</a:t>
                      </a:r>
                      <a:br>
                        <a:rPr lang="fr-FR" sz="2000">
                          <a:effectLst/>
                          <a:latin typeface="Times New Roman"/>
                          <a:ea typeface="Times New Roman"/>
                          <a:cs typeface="Arial"/>
                        </a:rPr>
                      </a:br>
                      <a:r>
                        <a:rPr lang="fr-FR" sz="2000">
                          <a:effectLst/>
                          <a:latin typeface="Times New Roman"/>
                          <a:ea typeface="Times New Roman"/>
                          <a:cs typeface="Arial"/>
                        </a:rPr>
                        <a:t>500 (7-12 mois)</a:t>
                      </a:r>
                      <a:endParaRPr lang="fr-FR" sz="240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615341">
                <a:tc>
                  <a:txBody>
                    <a:bodyPr/>
                    <a:lstStyle/>
                    <a:p>
                      <a:pPr algn="ctr"/>
                      <a:r>
                        <a:rPr lang="fr-FR" sz="2000" b="1" dirty="0">
                          <a:effectLst/>
                          <a:latin typeface="Times New Roman"/>
                          <a:ea typeface="Times New Roman"/>
                          <a:cs typeface="Arial"/>
                        </a:rPr>
                        <a:t>Enfants</a:t>
                      </a:r>
                      <a:endParaRPr lang="fr-FR" sz="2400" dirty="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fr-FR" sz="2000">
                          <a:effectLst/>
                          <a:latin typeface="Times New Roman"/>
                          <a:ea typeface="Times New Roman"/>
                          <a:cs typeface="Arial"/>
                        </a:rPr>
                        <a:t>1 à 3 ans</a:t>
                      </a:r>
                      <a:br>
                        <a:rPr lang="fr-FR" sz="2000">
                          <a:effectLst/>
                          <a:latin typeface="Times New Roman"/>
                          <a:ea typeface="Times New Roman"/>
                          <a:cs typeface="Arial"/>
                        </a:rPr>
                      </a:br>
                      <a:r>
                        <a:rPr lang="fr-FR" sz="2000">
                          <a:effectLst/>
                          <a:latin typeface="Times New Roman"/>
                          <a:ea typeface="Times New Roman"/>
                          <a:cs typeface="Arial"/>
                        </a:rPr>
                        <a:t>4 à 8 ans</a:t>
                      </a:r>
                      <a:endParaRPr lang="fr-FR" sz="240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fr-FR" sz="2000" dirty="0">
                          <a:effectLst/>
                          <a:latin typeface="Times New Roman"/>
                          <a:ea typeface="Times New Roman"/>
                          <a:cs typeface="Arial"/>
                        </a:rPr>
                        <a:t>300</a:t>
                      </a:r>
                      <a:br>
                        <a:rPr lang="fr-FR" sz="2000" dirty="0">
                          <a:effectLst/>
                          <a:latin typeface="Times New Roman"/>
                          <a:ea typeface="Times New Roman"/>
                          <a:cs typeface="Arial"/>
                        </a:rPr>
                      </a:br>
                      <a:r>
                        <a:rPr lang="fr-FR" sz="2000" dirty="0">
                          <a:effectLst/>
                          <a:latin typeface="Times New Roman"/>
                          <a:ea typeface="Times New Roman"/>
                          <a:cs typeface="Arial"/>
                        </a:rPr>
                        <a:t>400</a:t>
                      </a:r>
                      <a:endParaRPr lang="fr-FR" sz="2400" dirty="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7671">
                <a:tc>
                  <a:txBody>
                    <a:bodyPr/>
                    <a:lstStyle/>
                    <a:p>
                      <a:pPr algn="ctr"/>
                      <a:r>
                        <a:rPr lang="fr-FR" sz="2000" b="1" dirty="0">
                          <a:effectLst/>
                          <a:latin typeface="Times New Roman"/>
                          <a:ea typeface="Times New Roman"/>
                          <a:cs typeface="Arial"/>
                        </a:rPr>
                        <a:t>Pré-adolescents (es)</a:t>
                      </a:r>
                      <a:endParaRPr lang="fr-FR" sz="2400" dirty="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fr-FR" sz="2000" dirty="0">
                          <a:effectLst/>
                          <a:latin typeface="Times New Roman"/>
                          <a:ea typeface="Times New Roman"/>
                          <a:cs typeface="Arial"/>
                        </a:rPr>
                        <a:t>9 à 13 ans</a:t>
                      </a:r>
                      <a:endParaRPr lang="fr-FR" sz="2400" dirty="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fr-FR" sz="2000">
                          <a:effectLst/>
                          <a:latin typeface="Times New Roman"/>
                          <a:ea typeface="Times New Roman"/>
                          <a:cs typeface="Arial"/>
                        </a:rPr>
                        <a:t>600</a:t>
                      </a:r>
                      <a:endParaRPr lang="fr-FR" sz="240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7671">
                <a:tc>
                  <a:txBody>
                    <a:bodyPr/>
                    <a:lstStyle/>
                    <a:p>
                      <a:pPr algn="ctr"/>
                      <a:r>
                        <a:rPr lang="fr-FR" sz="2000" b="1">
                          <a:effectLst/>
                          <a:latin typeface="Times New Roman"/>
                          <a:ea typeface="Times New Roman"/>
                          <a:cs typeface="Arial"/>
                        </a:rPr>
                        <a:t>Adolescents</a:t>
                      </a:r>
                      <a:endParaRPr lang="fr-FR" sz="240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fr-FR" sz="2000" dirty="0">
                          <a:effectLst/>
                          <a:latin typeface="Times New Roman"/>
                          <a:ea typeface="Times New Roman"/>
                          <a:cs typeface="Arial"/>
                        </a:rPr>
                        <a:t>14 à 18 ans</a:t>
                      </a:r>
                      <a:endParaRPr lang="fr-FR" sz="2400" dirty="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fr-FR" sz="2000">
                          <a:effectLst/>
                          <a:latin typeface="Times New Roman"/>
                          <a:ea typeface="Times New Roman"/>
                          <a:cs typeface="Arial"/>
                        </a:rPr>
                        <a:t>900</a:t>
                      </a:r>
                      <a:endParaRPr lang="fr-FR" sz="240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7671">
                <a:tc>
                  <a:txBody>
                    <a:bodyPr/>
                    <a:lstStyle/>
                    <a:p>
                      <a:pPr algn="ctr"/>
                      <a:r>
                        <a:rPr lang="fr-FR" sz="2000" b="1">
                          <a:effectLst/>
                          <a:latin typeface="Times New Roman"/>
                          <a:ea typeface="Times New Roman"/>
                          <a:cs typeface="Arial"/>
                        </a:rPr>
                        <a:t>Adolescentes</a:t>
                      </a:r>
                      <a:endParaRPr lang="fr-FR" sz="240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fr-FR" sz="2000" dirty="0">
                          <a:effectLst/>
                          <a:latin typeface="Times New Roman"/>
                          <a:ea typeface="Times New Roman"/>
                          <a:cs typeface="Arial"/>
                        </a:rPr>
                        <a:t>14 à 18 ans</a:t>
                      </a:r>
                      <a:endParaRPr lang="fr-FR" sz="2400" dirty="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fr-FR" sz="2000">
                          <a:effectLst/>
                          <a:latin typeface="Times New Roman"/>
                          <a:ea typeface="Times New Roman"/>
                          <a:cs typeface="Arial"/>
                        </a:rPr>
                        <a:t>700</a:t>
                      </a:r>
                      <a:endParaRPr lang="fr-FR" sz="240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7671">
                <a:tc>
                  <a:txBody>
                    <a:bodyPr/>
                    <a:lstStyle/>
                    <a:p>
                      <a:pPr algn="ctr"/>
                      <a:r>
                        <a:rPr lang="fr-FR" sz="2000" b="1">
                          <a:effectLst/>
                          <a:latin typeface="Times New Roman"/>
                          <a:ea typeface="Times New Roman"/>
                          <a:cs typeface="Arial"/>
                        </a:rPr>
                        <a:t>Hommes</a:t>
                      </a:r>
                      <a:endParaRPr lang="fr-FR" sz="240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fr-FR" sz="2000" dirty="0">
                          <a:effectLst/>
                          <a:latin typeface="Times New Roman"/>
                          <a:ea typeface="Times New Roman"/>
                          <a:cs typeface="Arial"/>
                        </a:rPr>
                        <a:t>Plus de 19 ans</a:t>
                      </a:r>
                      <a:endParaRPr lang="fr-FR" sz="2400" dirty="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fr-FR" sz="2000" dirty="0">
                          <a:effectLst/>
                          <a:latin typeface="Times New Roman"/>
                          <a:ea typeface="Times New Roman"/>
                          <a:cs typeface="Arial"/>
                        </a:rPr>
                        <a:t>900</a:t>
                      </a:r>
                      <a:endParaRPr lang="fr-FR" sz="2400" dirty="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7671">
                <a:tc>
                  <a:txBody>
                    <a:bodyPr/>
                    <a:lstStyle/>
                    <a:p>
                      <a:pPr algn="ctr"/>
                      <a:r>
                        <a:rPr lang="fr-FR" sz="2000" b="1">
                          <a:effectLst/>
                          <a:latin typeface="Times New Roman"/>
                          <a:ea typeface="Times New Roman"/>
                          <a:cs typeface="Arial"/>
                        </a:rPr>
                        <a:t>Femmes</a:t>
                      </a:r>
                      <a:endParaRPr lang="fr-FR" sz="240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fr-FR" sz="2000" dirty="0">
                          <a:effectLst/>
                          <a:latin typeface="Times New Roman"/>
                          <a:ea typeface="Times New Roman"/>
                          <a:cs typeface="Arial"/>
                        </a:rPr>
                        <a:t>Plus de 19 ans</a:t>
                      </a:r>
                      <a:endParaRPr lang="fr-FR" sz="2400" dirty="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fr-FR" sz="2000" dirty="0">
                          <a:effectLst/>
                          <a:latin typeface="Times New Roman"/>
                          <a:ea typeface="Times New Roman"/>
                          <a:cs typeface="Arial"/>
                        </a:rPr>
                        <a:t>700</a:t>
                      </a:r>
                      <a:endParaRPr lang="fr-FR" sz="2400" dirty="0">
                        <a:effectLst/>
                        <a:latin typeface="Times New Roman"/>
                        <a:ea typeface="Times New Roman"/>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Tree>
    <p:extLst>
      <p:ext uri="{BB962C8B-B14F-4D97-AF65-F5344CB8AC3E}">
        <p14:creationId xmlns:p14="http://schemas.microsoft.com/office/powerpoint/2010/main" val="185067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30026"/>
          </a:xfrm>
        </p:spPr>
        <p:txBody>
          <a:bodyPr>
            <a:normAutofit fontScale="90000"/>
          </a:bodyPr>
          <a:lstStyle/>
          <a:p>
            <a:pPr algn="ctr"/>
            <a:r>
              <a:rPr lang="fr-FR" b="1" i="1" dirty="0" smtClean="0">
                <a:solidFill>
                  <a:schemeClr val="accent1">
                    <a:lumMod val="75000"/>
                  </a:schemeClr>
                </a:solidFill>
                <a:latin typeface="Times New Roman" pitchFamily="18" charset="0"/>
                <a:cs typeface="Times New Roman" pitchFamily="18" charset="0"/>
              </a:rPr>
              <a:t>Sources</a:t>
            </a:r>
            <a:endParaRPr lang="fr-FR" b="1" i="1" dirty="0">
              <a:solidFill>
                <a:schemeClr val="accent1">
                  <a:lumMod val="75000"/>
                </a:schemeClr>
              </a:solidFill>
              <a:latin typeface="Times New Roman" pitchFamily="18" charset="0"/>
              <a:cs typeface="Times New Roman" pitchFamily="18" charset="0"/>
            </a:endParaRPr>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2940728851"/>
              </p:ext>
            </p:extLst>
          </p:nvPr>
        </p:nvGraphicFramePr>
        <p:xfrm>
          <a:off x="323528" y="476672"/>
          <a:ext cx="7776864" cy="6347460"/>
        </p:xfrm>
        <a:graphic>
          <a:graphicData uri="http://schemas.openxmlformats.org/drawingml/2006/table">
            <a:tbl>
              <a:tblPr firstRow="1" firstCol="1" bandRow="1"/>
              <a:tblGrid>
                <a:gridCol w="2592288"/>
                <a:gridCol w="2592288"/>
                <a:gridCol w="2592288"/>
              </a:tblGrid>
              <a:tr h="202322">
                <a:tc gridSpan="3">
                  <a:txBody>
                    <a:bodyPr/>
                    <a:lstStyle/>
                    <a:p>
                      <a:pPr algn="ctr">
                        <a:lnSpc>
                          <a:spcPct val="115000"/>
                        </a:lnSpc>
                        <a:spcAft>
                          <a:spcPts val="0"/>
                        </a:spcAft>
                      </a:pPr>
                      <a:r>
                        <a:rPr lang="fr-FR" sz="1400" b="1" dirty="0">
                          <a:effectLst/>
                          <a:latin typeface="Times New Roman"/>
                          <a:ea typeface="Times New Roman"/>
                          <a:cs typeface="Arial"/>
                        </a:rPr>
                        <a:t>Sources alimentaires animales et végétales</a:t>
                      </a:r>
                      <a:endParaRPr lang="fr-FR" sz="1400" dirty="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87842">
                <a:tc>
                  <a:txBody>
                    <a:bodyPr/>
                    <a:lstStyle/>
                    <a:p>
                      <a:pPr algn="ctr"/>
                      <a:r>
                        <a:rPr lang="fr-FR" sz="1400" dirty="0">
                          <a:effectLst/>
                          <a:latin typeface="Times New Roman"/>
                          <a:ea typeface="Times New Roman"/>
                          <a:cs typeface="Arial"/>
                        </a:rPr>
                        <a:t>Aliments</a:t>
                      </a:r>
                      <a:endParaRPr lang="fr-FR" sz="1600" dirty="0">
                        <a:effectLst/>
                        <a:latin typeface="Times New Roman"/>
                        <a:ea typeface="Times New Roman"/>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fr-FR" sz="1400" b="1">
                          <a:effectLst/>
                          <a:latin typeface="Times New Roman"/>
                          <a:ea typeface="Times New Roman"/>
                          <a:cs typeface="Arial"/>
                        </a:rPr>
                        <a:t>Portions</a:t>
                      </a:r>
                      <a:endParaRPr lang="fr-FR" sz="1600">
                        <a:effectLst/>
                        <a:latin typeface="Times New Roman"/>
                        <a:ea typeface="Times New Roman"/>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fr-FR" sz="1400" b="1">
                          <a:effectLst/>
                          <a:latin typeface="Times New Roman"/>
                          <a:ea typeface="Times New Roman"/>
                          <a:cs typeface="Arial"/>
                        </a:rPr>
                        <a:t>Vitamine A (EAR*)</a:t>
                      </a:r>
                      <a:endParaRPr lang="fr-FR" sz="1600">
                        <a:effectLst/>
                        <a:latin typeface="Times New Roman"/>
                        <a:ea typeface="Times New Roman"/>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18340">
                <a:tc>
                  <a:txBody>
                    <a:bodyPr/>
                    <a:lstStyle/>
                    <a:p>
                      <a:pPr algn="ctr">
                        <a:lnSpc>
                          <a:spcPct val="115000"/>
                        </a:lnSpc>
                        <a:spcAft>
                          <a:spcPts val="1000"/>
                        </a:spcAft>
                      </a:pPr>
                      <a:r>
                        <a:rPr lang="fr-FR" sz="1400" b="1" dirty="0">
                          <a:effectLst/>
                          <a:latin typeface="Times New Roman"/>
                          <a:ea typeface="Times New Roman"/>
                          <a:cs typeface="Arial"/>
                        </a:rPr>
                        <a:t>Abats de dinde, braisés ou mijotés</a:t>
                      </a:r>
                      <a:endParaRPr lang="fr-FR" sz="1400" dirty="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400">
                          <a:effectLst/>
                          <a:latin typeface="Times New Roman"/>
                          <a:ea typeface="Times New Roman"/>
                          <a:cs typeface="Arial"/>
                        </a:rPr>
                        <a:t>100g (3½oz)</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400">
                          <a:effectLst/>
                          <a:latin typeface="Times New Roman"/>
                          <a:ea typeface="Times New Roman"/>
                          <a:cs typeface="Arial"/>
                        </a:rPr>
                        <a:t>10 737µg EAR</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2322">
                <a:tc>
                  <a:txBody>
                    <a:bodyPr/>
                    <a:lstStyle/>
                    <a:p>
                      <a:pPr algn="ctr">
                        <a:lnSpc>
                          <a:spcPct val="115000"/>
                        </a:lnSpc>
                        <a:spcAft>
                          <a:spcPts val="1000"/>
                        </a:spcAft>
                      </a:pPr>
                      <a:r>
                        <a:rPr lang="fr-FR" sz="1400" b="1" dirty="0">
                          <a:effectLst/>
                          <a:latin typeface="Times New Roman"/>
                          <a:ea typeface="Times New Roman"/>
                          <a:cs typeface="Arial"/>
                        </a:rPr>
                        <a:t>Foie de bœuf, sauté ou braisé</a:t>
                      </a:r>
                      <a:endParaRPr lang="fr-FR" sz="1400" dirty="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400" dirty="0">
                          <a:effectLst/>
                          <a:latin typeface="Times New Roman"/>
                          <a:ea typeface="Times New Roman"/>
                          <a:cs typeface="Arial"/>
                        </a:rPr>
                        <a:t>100g (3½oz)</a:t>
                      </a:r>
                      <a:endParaRPr lang="fr-FR" sz="1400" dirty="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400">
                          <a:effectLst/>
                          <a:latin typeface="Times New Roman"/>
                          <a:ea typeface="Times New Roman"/>
                          <a:cs typeface="Arial"/>
                        </a:rPr>
                        <a:t>7 744-9 450µg EAR</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18340">
                <a:tc>
                  <a:txBody>
                    <a:bodyPr/>
                    <a:lstStyle/>
                    <a:p>
                      <a:pPr algn="ctr">
                        <a:lnSpc>
                          <a:spcPct val="115000"/>
                        </a:lnSpc>
                        <a:spcAft>
                          <a:spcPts val="1000"/>
                        </a:spcAft>
                      </a:pPr>
                      <a:r>
                        <a:rPr lang="fr-FR" sz="1400" b="1">
                          <a:effectLst/>
                          <a:latin typeface="Times New Roman"/>
                          <a:ea typeface="Times New Roman"/>
                          <a:cs typeface="Arial"/>
                        </a:rPr>
                        <a:t>Abats de poulet, braisés ou mijotés</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Times New Roman"/>
                          <a:ea typeface="Times New Roman"/>
                          <a:cs typeface="Arial"/>
                        </a:rPr>
                        <a:t>100g (3½oz)</a:t>
                      </a:r>
                      <a:endParaRPr lang="fr-FR" sz="1400" dirty="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400">
                          <a:effectLst/>
                          <a:latin typeface="Times New Roman"/>
                          <a:ea typeface="Times New Roman"/>
                          <a:cs typeface="Arial"/>
                        </a:rPr>
                        <a:t>1 753-3 984µg EAR</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18340">
                <a:tc>
                  <a:txBody>
                    <a:bodyPr/>
                    <a:lstStyle/>
                    <a:p>
                      <a:pPr algn="ctr">
                        <a:lnSpc>
                          <a:spcPct val="115000"/>
                        </a:lnSpc>
                        <a:spcAft>
                          <a:spcPts val="1000"/>
                        </a:spcAft>
                      </a:pPr>
                      <a:r>
                        <a:rPr lang="fr-FR" sz="1400" b="1" dirty="0">
                          <a:effectLst/>
                          <a:latin typeface="Times New Roman"/>
                          <a:ea typeface="Times New Roman"/>
                          <a:cs typeface="Arial"/>
                        </a:rPr>
                        <a:t>Patate douce (avec la pelure), cuite au four</a:t>
                      </a:r>
                      <a:endParaRPr lang="fr-FR" sz="1400" dirty="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400" dirty="0">
                          <a:effectLst/>
                          <a:latin typeface="Times New Roman"/>
                          <a:ea typeface="Times New Roman"/>
                          <a:cs typeface="Arial"/>
                        </a:rPr>
                        <a:t>100g (1 moyenne)</a:t>
                      </a:r>
                      <a:endParaRPr lang="fr-FR" sz="1400" dirty="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400">
                          <a:effectLst/>
                          <a:latin typeface="Times New Roman"/>
                          <a:ea typeface="Times New Roman"/>
                          <a:cs typeface="Arial"/>
                        </a:rPr>
                        <a:t>1 096µg EAR</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2322">
                <a:tc>
                  <a:txBody>
                    <a:bodyPr/>
                    <a:lstStyle/>
                    <a:p>
                      <a:pPr algn="ctr">
                        <a:lnSpc>
                          <a:spcPct val="115000"/>
                        </a:lnSpc>
                        <a:spcAft>
                          <a:spcPts val="1000"/>
                        </a:spcAft>
                      </a:pPr>
                      <a:r>
                        <a:rPr lang="fr-FR" sz="1400" b="1">
                          <a:effectLst/>
                          <a:latin typeface="Times New Roman"/>
                          <a:ea typeface="Times New Roman"/>
                          <a:cs typeface="Arial"/>
                        </a:rPr>
                        <a:t>Citrouille, en conserve</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Times New Roman"/>
                          <a:ea typeface="Times New Roman"/>
                          <a:cs typeface="Arial"/>
                        </a:rPr>
                        <a:t>125ml (1/2 tasse)</a:t>
                      </a:r>
                      <a:endParaRPr lang="fr-FR" sz="1400" dirty="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400">
                          <a:effectLst/>
                          <a:latin typeface="Times New Roman"/>
                          <a:ea typeface="Times New Roman"/>
                          <a:cs typeface="Arial"/>
                        </a:rPr>
                        <a:t>1 007µg EAR</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2322">
                <a:tc>
                  <a:txBody>
                    <a:bodyPr/>
                    <a:lstStyle/>
                    <a:p>
                      <a:pPr algn="ctr">
                        <a:lnSpc>
                          <a:spcPct val="115000"/>
                        </a:lnSpc>
                        <a:spcAft>
                          <a:spcPts val="1000"/>
                        </a:spcAft>
                      </a:pPr>
                      <a:r>
                        <a:rPr lang="fr-FR" sz="1400" b="1">
                          <a:effectLst/>
                          <a:latin typeface="Times New Roman"/>
                          <a:ea typeface="Times New Roman"/>
                          <a:cs typeface="Arial"/>
                        </a:rPr>
                        <a:t>Jus de carotte</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400" dirty="0">
                          <a:effectLst/>
                          <a:latin typeface="Times New Roman"/>
                          <a:ea typeface="Times New Roman"/>
                          <a:cs typeface="Arial"/>
                        </a:rPr>
                        <a:t>125ml (1/2 tasse)</a:t>
                      </a:r>
                      <a:endParaRPr lang="fr-FR" sz="1400" dirty="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400">
                          <a:effectLst/>
                          <a:latin typeface="Times New Roman"/>
                          <a:ea typeface="Times New Roman"/>
                          <a:cs typeface="Arial"/>
                        </a:rPr>
                        <a:t>966µg EAR</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2322">
                <a:tc>
                  <a:txBody>
                    <a:bodyPr/>
                    <a:lstStyle/>
                    <a:p>
                      <a:pPr algn="ctr">
                        <a:lnSpc>
                          <a:spcPct val="115000"/>
                        </a:lnSpc>
                        <a:spcAft>
                          <a:spcPts val="1000"/>
                        </a:spcAft>
                      </a:pPr>
                      <a:r>
                        <a:rPr lang="fr-FR" sz="1400" b="1">
                          <a:effectLst/>
                          <a:latin typeface="Times New Roman"/>
                          <a:ea typeface="Times New Roman"/>
                          <a:cs typeface="Arial"/>
                        </a:rPr>
                        <a:t>Carottes, crues ou cuites</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Times New Roman"/>
                          <a:ea typeface="Times New Roman"/>
                          <a:cs typeface="Arial"/>
                        </a:rPr>
                        <a:t>125ml (1/2 tasse)</a:t>
                      </a:r>
                      <a:endParaRPr lang="fr-FR" sz="1400" dirty="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400">
                          <a:effectLst/>
                          <a:latin typeface="Times New Roman"/>
                          <a:ea typeface="Times New Roman"/>
                          <a:cs typeface="Arial"/>
                        </a:rPr>
                        <a:t>433-671µg EAR</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2322">
                <a:tc>
                  <a:txBody>
                    <a:bodyPr/>
                    <a:lstStyle/>
                    <a:p>
                      <a:pPr algn="ctr">
                        <a:lnSpc>
                          <a:spcPct val="115000"/>
                        </a:lnSpc>
                        <a:spcAft>
                          <a:spcPts val="1000"/>
                        </a:spcAft>
                      </a:pPr>
                      <a:r>
                        <a:rPr lang="fr-FR" sz="1400" b="1">
                          <a:effectLst/>
                          <a:latin typeface="Times New Roman"/>
                          <a:ea typeface="Times New Roman"/>
                          <a:cs typeface="Arial"/>
                        </a:rPr>
                        <a:t>Épinards, bouillis</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400">
                          <a:effectLst/>
                          <a:latin typeface="Times New Roman"/>
                          <a:ea typeface="Times New Roman"/>
                          <a:cs typeface="Arial"/>
                        </a:rPr>
                        <a:t>125ml (1/2 tasse)</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400">
                          <a:effectLst/>
                          <a:latin typeface="Times New Roman"/>
                          <a:ea typeface="Times New Roman"/>
                          <a:cs typeface="Arial"/>
                        </a:rPr>
                        <a:t>573µg EAR</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2322">
                <a:tc>
                  <a:txBody>
                    <a:bodyPr/>
                    <a:lstStyle/>
                    <a:p>
                      <a:pPr algn="ctr">
                        <a:lnSpc>
                          <a:spcPct val="115000"/>
                        </a:lnSpc>
                        <a:spcAft>
                          <a:spcPts val="1000"/>
                        </a:spcAft>
                      </a:pPr>
                      <a:r>
                        <a:rPr lang="fr-FR" sz="1400" b="1">
                          <a:effectLst/>
                          <a:latin typeface="Times New Roman"/>
                          <a:ea typeface="Times New Roman"/>
                          <a:cs typeface="Arial"/>
                        </a:rPr>
                        <a:t>Chou cavalier, cuit</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Times New Roman"/>
                          <a:ea typeface="Times New Roman"/>
                          <a:cs typeface="Arial"/>
                        </a:rPr>
                        <a:t>125ml (1/2 tasse)</a:t>
                      </a:r>
                      <a:endParaRPr lang="fr-FR" sz="1400" dirty="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400">
                          <a:effectLst/>
                          <a:latin typeface="Times New Roman"/>
                          <a:ea typeface="Times New Roman"/>
                          <a:cs typeface="Arial"/>
                        </a:rPr>
                        <a:t>489µg EAR</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2322">
                <a:tc>
                  <a:txBody>
                    <a:bodyPr/>
                    <a:lstStyle/>
                    <a:p>
                      <a:pPr algn="ctr">
                        <a:lnSpc>
                          <a:spcPct val="115000"/>
                        </a:lnSpc>
                        <a:spcAft>
                          <a:spcPts val="1000"/>
                        </a:spcAft>
                      </a:pPr>
                      <a:r>
                        <a:rPr lang="fr-FR" sz="1400" b="1">
                          <a:effectLst/>
                          <a:latin typeface="Times New Roman"/>
                          <a:ea typeface="Times New Roman"/>
                          <a:cs typeface="Arial"/>
                        </a:rPr>
                        <a:t>Chou vert frisé, cuit</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400">
                          <a:effectLst/>
                          <a:latin typeface="Times New Roman"/>
                          <a:ea typeface="Times New Roman"/>
                          <a:cs typeface="Arial"/>
                        </a:rPr>
                        <a:t>125ml (1/2 tasse)</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400">
                          <a:effectLst/>
                          <a:latin typeface="Times New Roman"/>
                          <a:ea typeface="Times New Roman"/>
                          <a:cs typeface="Arial"/>
                        </a:rPr>
                        <a:t>478µg EAR</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2322">
                <a:tc>
                  <a:txBody>
                    <a:bodyPr/>
                    <a:lstStyle/>
                    <a:p>
                      <a:pPr algn="ctr">
                        <a:lnSpc>
                          <a:spcPct val="115000"/>
                        </a:lnSpc>
                        <a:spcAft>
                          <a:spcPts val="1000"/>
                        </a:spcAft>
                      </a:pPr>
                      <a:r>
                        <a:rPr lang="fr-FR" sz="1400" b="1">
                          <a:effectLst/>
                          <a:latin typeface="Times New Roman"/>
                          <a:ea typeface="Times New Roman"/>
                          <a:cs typeface="Arial"/>
                        </a:rPr>
                        <a:t>Rutabaga, cuit</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Times New Roman"/>
                          <a:ea typeface="Times New Roman"/>
                          <a:cs typeface="Arial"/>
                        </a:rPr>
                        <a:t>125ml (1/2 tasse)</a:t>
                      </a:r>
                      <a:endParaRPr lang="fr-FR" sz="1400" dirty="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400">
                          <a:effectLst/>
                          <a:latin typeface="Times New Roman"/>
                          <a:ea typeface="Times New Roman"/>
                          <a:cs typeface="Arial"/>
                        </a:rPr>
                        <a:t>411µg EAR</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2322">
                <a:tc>
                  <a:txBody>
                    <a:bodyPr/>
                    <a:lstStyle/>
                    <a:p>
                      <a:pPr algn="ctr">
                        <a:lnSpc>
                          <a:spcPct val="115000"/>
                        </a:lnSpc>
                        <a:spcAft>
                          <a:spcPts val="1000"/>
                        </a:spcAft>
                      </a:pPr>
                      <a:r>
                        <a:rPr lang="fr-FR" sz="1400" b="1">
                          <a:effectLst/>
                          <a:latin typeface="Times New Roman"/>
                          <a:ea typeface="Times New Roman"/>
                          <a:cs typeface="Arial"/>
                        </a:rPr>
                        <a:t>Courges d’hiver, cuites</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400" dirty="0">
                          <a:effectLst/>
                          <a:latin typeface="Times New Roman"/>
                          <a:ea typeface="Times New Roman"/>
                          <a:cs typeface="Arial"/>
                        </a:rPr>
                        <a:t>125ml (1/2 tasse)</a:t>
                      </a:r>
                      <a:endParaRPr lang="fr-FR" sz="1400" dirty="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400">
                          <a:effectLst/>
                          <a:latin typeface="Times New Roman"/>
                          <a:ea typeface="Times New Roman"/>
                          <a:cs typeface="Arial"/>
                        </a:rPr>
                        <a:t>283µg EAR</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2322">
                <a:tc>
                  <a:txBody>
                    <a:bodyPr/>
                    <a:lstStyle/>
                    <a:p>
                      <a:pPr algn="ctr">
                        <a:lnSpc>
                          <a:spcPct val="115000"/>
                        </a:lnSpc>
                        <a:spcAft>
                          <a:spcPts val="1000"/>
                        </a:spcAft>
                      </a:pPr>
                      <a:r>
                        <a:rPr lang="fr-FR" sz="1400" b="1">
                          <a:effectLst/>
                          <a:latin typeface="Times New Roman"/>
                          <a:ea typeface="Times New Roman"/>
                          <a:cs typeface="Arial"/>
                        </a:rPr>
                        <a:t>Feuilles de betterave, bouillies</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Times New Roman"/>
                          <a:ea typeface="Times New Roman"/>
                          <a:cs typeface="Arial"/>
                        </a:rPr>
                        <a:t>125ml (1/2 tasse)</a:t>
                      </a:r>
                      <a:endParaRPr lang="fr-FR" sz="1400" dirty="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400">
                          <a:effectLst/>
                          <a:latin typeface="Times New Roman"/>
                          <a:ea typeface="Times New Roman"/>
                          <a:cs typeface="Arial"/>
                        </a:rPr>
                        <a:t>276µg EAR</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2322">
                <a:tc>
                  <a:txBody>
                    <a:bodyPr/>
                    <a:lstStyle/>
                    <a:p>
                      <a:pPr algn="ctr">
                        <a:lnSpc>
                          <a:spcPct val="115000"/>
                        </a:lnSpc>
                        <a:spcAft>
                          <a:spcPts val="1000"/>
                        </a:spcAft>
                      </a:pPr>
                      <a:r>
                        <a:rPr lang="fr-FR" sz="1400" b="1">
                          <a:effectLst/>
                          <a:latin typeface="Times New Roman"/>
                          <a:ea typeface="Times New Roman"/>
                          <a:cs typeface="Arial"/>
                        </a:rPr>
                        <a:t>Feuilles de navet, bouillies</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400" dirty="0">
                          <a:effectLst/>
                          <a:latin typeface="Times New Roman"/>
                          <a:ea typeface="Times New Roman"/>
                          <a:cs typeface="Arial"/>
                        </a:rPr>
                        <a:t>125ml (1/2 tasse)</a:t>
                      </a:r>
                      <a:endParaRPr lang="fr-FR" sz="1400" dirty="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400">
                          <a:effectLst/>
                          <a:latin typeface="Times New Roman"/>
                          <a:ea typeface="Times New Roman"/>
                          <a:cs typeface="Arial"/>
                        </a:rPr>
                        <a:t>275µg EAR</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2322">
                <a:tc>
                  <a:txBody>
                    <a:bodyPr/>
                    <a:lstStyle/>
                    <a:p>
                      <a:pPr algn="ctr">
                        <a:lnSpc>
                          <a:spcPct val="115000"/>
                        </a:lnSpc>
                        <a:spcAft>
                          <a:spcPts val="1000"/>
                        </a:spcAft>
                      </a:pPr>
                      <a:r>
                        <a:rPr lang="fr-FR" sz="1400" b="1">
                          <a:effectLst/>
                          <a:latin typeface="Times New Roman"/>
                          <a:ea typeface="Times New Roman"/>
                          <a:cs typeface="Arial"/>
                        </a:rPr>
                        <a:t>Feuilles de pissenlit, bouillies</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Times New Roman"/>
                          <a:ea typeface="Times New Roman"/>
                          <a:cs typeface="Arial"/>
                        </a:rPr>
                        <a:t>125ml (1/2 tasse)</a:t>
                      </a:r>
                      <a:endParaRPr lang="fr-FR" sz="1400" dirty="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400">
                          <a:effectLst/>
                          <a:latin typeface="Times New Roman"/>
                          <a:ea typeface="Times New Roman"/>
                          <a:cs typeface="Arial"/>
                        </a:rPr>
                        <a:t>260µg EAR</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2322">
                <a:tc>
                  <a:txBody>
                    <a:bodyPr/>
                    <a:lstStyle/>
                    <a:p>
                      <a:pPr algn="ctr">
                        <a:lnSpc>
                          <a:spcPct val="115000"/>
                        </a:lnSpc>
                        <a:spcAft>
                          <a:spcPts val="1000"/>
                        </a:spcAft>
                      </a:pPr>
                      <a:r>
                        <a:rPr lang="fr-FR" sz="1400" b="1">
                          <a:effectLst/>
                          <a:latin typeface="Times New Roman"/>
                          <a:ea typeface="Times New Roman"/>
                          <a:cs typeface="Arial"/>
                        </a:rPr>
                        <a:t>Hareng de l’Atlantique, mariné</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400" dirty="0">
                          <a:effectLst/>
                          <a:latin typeface="Times New Roman"/>
                          <a:ea typeface="Times New Roman"/>
                          <a:cs typeface="Arial"/>
                        </a:rPr>
                        <a:t>100g (3½oz)</a:t>
                      </a:r>
                      <a:endParaRPr lang="fr-FR" sz="1400" dirty="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400">
                          <a:effectLst/>
                          <a:latin typeface="Times New Roman"/>
                          <a:ea typeface="Times New Roman"/>
                          <a:cs typeface="Arial"/>
                        </a:rPr>
                        <a:t>258µg EAR</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18340">
                <a:tc>
                  <a:txBody>
                    <a:bodyPr/>
                    <a:lstStyle/>
                    <a:p>
                      <a:pPr algn="ctr">
                        <a:lnSpc>
                          <a:spcPct val="115000"/>
                        </a:lnSpc>
                        <a:spcAft>
                          <a:spcPts val="1000"/>
                        </a:spcAft>
                      </a:pPr>
                      <a:r>
                        <a:rPr lang="fr-FR" sz="1400" b="1">
                          <a:effectLst/>
                          <a:latin typeface="Times New Roman"/>
                          <a:ea typeface="Times New Roman"/>
                          <a:cs typeface="Arial"/>
                        </a:rPr>
                        <a:t>Cantaloup</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Times New Roman"/>
                          <a:ea typeface="Times New Roman"/>
                          <a:cs typeface="Arial"/>
                        </a:rPr>
                        <a:t>125ml (1/2 tasse)</a:t>
                      </a:r>
                      <a:br>
                        <a:rPr lang="fr-FR" sz="1400" dirty="0">
                          <a:effectLst/>
                          <a:latin typeface="Times New Roman"/>
                          <a:ea typeface="Times New Roman"/>
                          <a:cs typeface="Arial"/>
                        </a:rPr>
                      </a:br>
                      <a:r>
                        <a:rPr lang="fr-FR" sz="1400" dirty="0">
                          <a:effectLst/>
                          <a:latin typeface="Times New Roman"/>
                          <a:ea typeface="Times New Roman"/>
                          <a:cs typeface="Arial"/>
                        </a:rPr>
                        <a:t>(1/4 cantaloup)</a:t>
                      </a:r>
                      <a:endParaRPr lang="fr-FR" sz="1400" dirty="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400">
                          <a:effectLst/>
                          <a:latin typeface="Times New Roman"/>
                          <a:ea typeface="Times New Roman"/>
                          <a:cs typeface="Arial"/>
                        </a:rPr>
                        <a:t>233µg EAR</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2322">
                <a:tc>
                  <a:txBody>
                    <a:bodyPr/>
                    <a:lstStyle/>
                    <a:p>
                      <a:pPr algn="ctr">
                        <a:lnSpc>
                          <a:spcPct val="115000"/>
                        </a:lnSpc>
                        <a:spcAft>
                          <a:spcPts val="1000"/>
                        </a:spcAft>
                      </a:pPr>
                      <a:r>
                        <a:rPr lang="fr-FR" sz="1400" b="1">
                          <a:effectLst/>
                          <a:latin typeface="Times New Roman"/>
                          <a:ea typeface="Times New Roman"/>
                          <a:cs typeface="Arial"/>
                        </a:rPr>
                        <a:t>Laitue</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400">
                          <a:effectLst/>
                          <a:latin typeface="Times New Roman"/>
                          <a:ea typeface="Times New Roman"/>
                          <a:cs typeface="Arial"/>
                        </a:rPr>
                        <a:t>250ml (1 tasse)</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400" dirty="0">
                          <a:effectLst/>
                          <a:latin typeface="Times New Roman"/>
                          <a:ea typeface="Times New Roman"/>
                          <a:cs typeface="Arial"/>
                        </a:rPr>
                        <a:t>163-207µg EAR</a:t>
                      </a:r>
                      <a:endParaRPr lang="fr-FR" sz="1400" dirty="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2322">
                <a:tc>
                  <a:txBody>
                    <a:bodyPr/>
                    <a:lstStyle/>
                    <a:p>
                      <a:pPr algn="ctr">
                        <a:lnSpc>
                          <a:spcPct val="115000"/>
                        </a:lnSpc>
                        <a:spcAft>
                          <a:spcPts val="1000"/>
                        </a:spcAft>
                      </a:pPr>
                      <a:r>
                        <a:rPr lang="fr-FR" sz="1400" b="1">
                          <a:effectLst/>
                          <a:latin typeface="Times New Roman"/>
                          <a:ea typeface="Times New Roman"/>
                          <a:cs typeface="Arial"/>
                        </a:rPr>
                        <a:t>Poivron rouge, cru ou cuit</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400">
                          <a:effectLst/>
                          <a:latin typeface="Times New Roman"/>
                          <a:ea typeface="Times New Roman"/>
                          <a:cs typeface="Arial"/>
                        </a:rPr>
                        <a:t>125ml (1/2 tasse)</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400" dirty="0">
                          <a:effectLst/>
                          <a:latin typeface="Times New Roman"/>
                          <a:ea typeface="Times New Roman"/>
                          <a:cs typeface="Arial"/>
                        </a:rPr>
                        <a:t>124-198µg EAR</a:t>
                      </a:r>
                      <a:endParaRPr lang="fr-FR" sz="1400" dirty="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2322">
                <a:tc>
                  <a:txBody>
                    <a:bodyPr/>
                    <a:lstStyle/>
                    <a:p>
                      <a:pPr algn="ctr">
                        <a:lnSpc>
                          <a:spcPct val="115000"/>
                        </a:lnSpc>
                        <a:spcAft>
                          <a:spcPts val="1000"/>
                        </a:spcAft>
                      </a:pPr>
                      <a:r>
                        <a:rPr lang="fr-FR" sz="1400" b="1">
                          <a:effectLst/>
                          <a:latin typeface="Times New Roman"/>
                          <a:ea typeface="Times New Roman"/>
                          <a:cs typeface="Arial"/>
                        </a:rPr>
                        <a:t>Pak-choi ou bok choy, cuit</a:t>
                      </a:r>
                      <a:endParaRPr lang="fr-FR" sz="140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400" dirty="0">
                          <a:effectLst/>
                          <a:latin typeface="Times New Roman"/>
                          <a:ea typeface="Times New Roman"/>
                          <a:cs typeface="Arial"/>
                        </a:rPr>
                        <a:t>125ml (1/2 tasse)</a:t>
                      </a:r>
                      <a:endParaRPr lang="fr-FR" sz="1400" dirty="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400" dirty="0">
                          <a:effectLst/>
                          <a:latin typeface="Times New Roman"/>
                          <a:ea typeface="Times New Roman"/>
                          <a:cs typeface="Arial"/>
                        </a:rPr>
                        <a:t>180µg EAR</a:t>
                      </a:r>
                      <a:endParaRPr lang="fr-FR" sz="1400" dirty="0">
                        <a:effectLst/>
                        <a:latin typeface="Calibri"/>
                        <a:ea typeface="Calibri"/>
                        <a:cs typeface="Arial"/>
                      </a:endParaRPr>
                    </a:p>
                  </a:txBody>
                  <a:tcPr marL="67451" marR="6745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Tree>
    <p:extLst>
      <p:ext uri="{BB962C8B-B14F-4D97-AF65-F5344CB8AC3E}">
        <p14:creationId xmlns:p14="http://schemas.microsoft.com/office/powerpoint/2010/main" val="149466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solidFill>
                  <a:srgbClr val="0070C0"/>
                </a:solidFill>
                <a:latin typeface="Times New Roman" pitchFamily="18" charset="0"/>
                <a:cs typeface="Times New Roman" pitchFamily="18" charset="0"/>
              </a:rPr>
              <a:t>La </a:t>
            </a:r>
            <a:r>
              <a:rPr lang="fr-FR" b="1" i="1" dirty="0">
                <a:solidFill>
                  <a:srgbClr val="0070C0"/>
                </a:solidFill>
                <a:latin typeface="Times New Roman" pitchFamily="18" charset="0"/>
                <a:cs typeface="Times New Roman" pitchFamily="18" charset="0"/>
              </a:rPr>
              <a:t>vitamine D </a:t>
            </a:r>
          </a:p>
        </p:txBody>
      </p:sp>
      <p:pic>
        <p:nvPicPr>
          <p:cNvPr id="4" name="Espace réservé du conten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228184" y="404664"/>
            <a:ext cx="2228850" cy="2047875"/>
          </a:xfrm>
        </p:spPr>
      </p:pic>
      <p:sp>
        <p:nvSpPr>
          <p:cNvPr id="6" name="Espace réservé du contenu 3"/>
          <p:cNvSpPr txBox="1">
            <a:spLocks/>
          </p:cNvSpPr>
          <p:nvPr/>
        </p:nvSpPr>
        <p:spPr>
          <a:xfrm>
            <a:off x="179512" y="2302072"/>
            <a:ext cx="885698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2800" dirty="0" smtClean="0">
                <a:latin typeface="Times New Roman" pitchFamily="18" charset="0"/>
                <a:cs typeface="Times New Roman" pitchFamily="18" charset="0"/>
              </a:rPr>
              <a:t>La vitamine D, dont le nom chimique est le </a:t>
            </a:r>
            <a:r>
              <a:rPr lang="fr-FR" sz="2800" b="1" i="1" dirty="0" smtClean="0">
                <a:solidFill>
                  <a:srgbClr val="0070C0"/>
                </a:solidFill>
                <a:latin typeface="Times New Roman" pitchFamily="18" charset="0"/>
                <a:cs typeface="Times New Roman" pitchFamily="18" charset="0"/>
              </a:rPr>
              <a:t>«calciférol», </a:t>
            </a:r>
            <a:r>
              <a:rPr lang="fr-FR" sz="2800" dirty="0" smtClean="0">
                <a:latin typeface="Times New Roman" pitchFamily="18" charset="0"/>
                <a:cs typeface="Times New Roman" pitchFamily="18" charset="0"/>
              </a:rPr>
              <a:t>facilite l’absorption intestinale du calcium et du phosphore. Elle est également nécessaire à la fixation du calcium sur les os. De ce fait, elle est donc essentielle à notre santé osseuse. Or la meilleure source de vitamine D se trouve dans notre peau, qui est capable de la produire sous l’influence du rayonnement solaire.</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69944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80">
                                          <p:stCondLst>
                                            <p:cond delay="0"/>
                                          </p:stCondLst>
                                        </p:cTn>
                                        <p:tgtEl>
                                          <p:spTgt spid="4"/>
                                        </p:tgtEl>
                                      </p:cBhvr>
                                    </p:animEffect>
                                    <p:anim calcmode="lin" valueType="num">
                                      <p:cBhvr>
                                        <p:cTn id="2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gtEl>
                                      </p:cBhvr>
                                      <p:to x="100000" y="60000"/>
                                    </p:animScale>
                                    <p:animScale>
                                      <p:cBhvr>
                                        <p:cTn id="28" dur="166" decel="50000">
                                          <p:stCondLst>
                                            <p:cond delay="676"/>
                                          </p:stCondLst>
                                        </p:cTn>
                                        <p:tgtEl>
                                          <p:spTgt spid="4"/>
                                        </p:tgtEl>
                                      </p:cBhvr>
                                      <p:to x="100000" y="100000"/>
                                    </p:animScale>
                                    <p:animScale>
                                      <p:cBhvr>
                                        <p:cTn id="29" dur="26">
                                          <p:stCondLst>
                                            <p:cond delay="1312"/>
                                          </p:stCondLst>
                                        </p:cTn>
                                        <p:tgtEl>
                                          <p:spTgt spid="4"/>
                                        </p:tgtEl>
                                      </p:cBhvr>
                                      <p:to x="100000" y="80000"/>
                                    </p:animScale>
                                    <p:animScale>
                                      <p:cBhvr>
                                        <p:cTn id="30" dur="166" decel="50000">
                                          <p:stCondLst>
                                            <p:cond delay="1338"/>
                                          </p:stCondLst>
                                        </p:cTn>
                                        <p:tgtEl>
                                          <p:spTgt spid="4"/>
                                        </p:tgtEl>
                                      </p:cBhvr>
                                      <p:to x="100000" y="100000"/>
                                    </p:animScale>
                                    <p:animScale>
                                      <p:cBhvr>
                                        <p:cTn id="31" dur="26">
                                          <p:stCondLst>
                                            <p:cond delay="1642"/>
                                          </p:stCondLst>
                                        </p:cTn>
                                        <p:tgtEl>
                                          <p:spTgt spid="4"/>
                                        </p:tgtEl>
                                      </p:cBhvr>
                                      <p:to x="100000" y="90000"/>
                                    </p:animScale>
                                    <p:animScale>
                                      <p:cBhvr>
                                        <p:cTn id="32" dur="166" decel="50000">
                                          <p:stCondLst>
                                            <p:cond delay="1668"/>
                                          </p:stCondLst>
                                        </p:cTn>
                                        <p:tgtEl>
                                          <p:spTgt spid="4"/>
                                        </p:tgtEl>
                                      </p:cBhvr>
                                      <p:to x="100000" y="100000"/>
                                    </p:animScale>
                                    <p:animScale>
                                      <p:cBhvr>
                                        <p:cTn id="33" dur="26">
                                          <p:stCondLst>
                                            <p:cond delay="1808"/>
                                          </p:stCondLst>
                                        </p:cTn>
                                        <p:tgtEl>
                                          <p:spTgt spid="4"/>
                                        </p:tgtEl>
                                      </p:cBhvr>
                                      <p:to x="100000" y="95000"/>
                                    </p:animScale>
                                    <p:animScale>
                                      <p:cBhvr>
                                        <p:cTn id="3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a:solidFill>
                  <a:schemeClr val="accent1">
                    <a:lumMod val="75000"/>
                  </a:schemeClr>
                </a:solidFill>
                <a:latin typeface="Times New Roman" pitchFamily="18" charset="0"/>
                <a:cs typeface="Times New Roman" pitchFamily="18" charset="0"/>
              </a:rPr>
              <a:t>Métabolisme de la vitamine D </a:t>
            </a:r>
            <a:br>
              <a:rPr lang="fr-FR" b="1" i="1" dirty="0">
                <a:solidFill>
                  <a:schemeClr val="accent1">
                    <a:lumMod val="75000"/>
                  </a:schemeClr>
                </a:solidFill>
                <a:latin typeface="Times New Roman" pitchFamily="18" charset="0"/>
                <a:cs typeface="Times New Roman" pitchFamily="18" charset="0"/>
              </a:rPr>
            </a:br>
            <a:endParaRPr lang="fr-FR" b="1" i="1" dirty="0">
              <a:solidFill>
                <a:schemeClr val="accent1">
                  <a:lumMod val="75000"/>
                </a:schemeClr>
              </a:solidFill>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899592" y="1988840"/>
            <a:ext cx="7467600" cy="2880320"/>
          </a:xfrm>
        </p:spPr>
        <p:txBody>
          <a:bodyPr>
            <a:normAutofit/>
          </a:bodyPr>
          <a:lstStyle/>
          <a:p>
            <a:pPr marL="0" indent="0">
              <a:buNone/>
            </a:pPr>
            <a:r>
              <a:rPr lang="fr-FR" dirty="0" smtClean="0"/>
              <a:t> </a:t>
            </a:r>
            <a:r>
              <a:rPr lang="fr-FR" dirty="0">
                <a:latin typeface="Times New Roman" pitchFamily="18" charset="0"/>
                <a:cs typeface="Times New Roman" pitchFamily="18" charset="0"/>
              </a:rPr>
              <a:t>Le terme de « vitamine D » recouvre deux </a:t>
            </a:r>
            <a:r>
              <a:rPr lang="fr-FR" dirty="0" smtClean="0">
                <a:latin typeface="Times New Roman" pitchFamily="18" charset="0"/>
                <a:cs typeface="Times New Roman" pitchFamily="18" charset="0"/>
              </a:rPr>
              <a:t>composés.</a:t>
            </a:r>
          </a:p>
          <a:p>
            <a:pPr marL="0" indent="0">
              <a:buNone/>
            </a:pPr>
            <a:r>
              <a:rPr lang="fr-FR" dirty="0" smtClean="0">
                <a:latin typeface="Times New Roman" pitchFamily="18" charset="0"/>
                <a:cs typeface="Times New Roman" pitchFamily="18" charset="0"/>
              </a:rPr>
              <a:t>L’ergocalciférol</a:t>
            </a:r>
            <a:r>
              <a:rPr lang="fr-FR" dirty="0">
                <a:latin typeface="Times New Roman" pitchFamily="18" charset="0"/>
                <a:cs typeface="Times New Roman" pitchFamily="18" charset="0"/>
              </a:rPr>
              <a:t>, ou vitamine D2, est présent dans l’alimentation d’origine végétale (céréales mais également champignons, levures). Le cholécalciférol, ou </a:t>
            </a:r>
            <a:r>
              <a:rPr lang="fr-FR" dirty="0" smtClean="0">
                <a:latin typeface="Times New Roman" pitchFamily="18" charset="0"/>
                <a:cs typeface="Times New Roman" pitchFamily="18" charset="0"/>
              </a:rPr>
              <a:t>vitamine</a:t>
            </a:r>
          </a:p>
          <a:p>
            <a:pPr marL="0" indent="0">
              <a:buNone/>
            </a:pPr>
            <a:r>
              <a:rPr lang="fr-FR" dirty="0" smtClean="0">
                <a:latin typeface="Times New Roman" pitchFamily="18" charset="0"/>
                <a:cs typeface="Times New Roman" pitchFamily="18" charset="0"/>
              </a:rPr>
              <a:t>D3</a:t>
            </a:r>
            <a:r>
              <a:rPr lang="fr-FR" dirty="0">
                <a:latin typeface="Times New Roman" pitchFamily="18" charset="0"/>
                <a:cs typeface="Times New Roman" pitchFamily="18" charset="0"/>
              </a:rPr>
              <a:t>, est produit par la peau sous l’action des rayons ultraviolets mais on le trouve également dans des aliments d’origine animale (poissons gras, aliments lactés </a:t>
            </a:r>
            <a:r>
              <a:rPr lang="fr-FR" dirty="0" smtClean="0">
                <a:latin typeface="Times New Roman" pitchFamily="18" charset="0"/>
                <a:cs typeface="Times New Roman" pitchFamily="18" charset="0"/>
              </a:rPr>
              <a:t>enrichis)</a:t>
            </a:r>
          </a:p>
          <a:p>
            <a:endParaRPr lang="fr-FR" dirty="0"/>
          </a:p>
        </p:txBody>
      </p:sp>
    </p:spTree>
    <p:extLst>
      <p:ext uri="{BB962C8B-B14F-4D97-AF65-F5344CB8AC3E}">
        <p14:creationId xmlns:p14="http://schemas.microsoft.com/office/powerpoint/2010/main" val="54889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778098"/>
          </a:xfrm>
        </p:spPr>
        <p:txBody>
          <a:bodyPr/>
          <a:lstStyle/>
          <a:p>
            <a:pPr algn="ctr"/>
            <a:r>
              <a:rPr lang="fr-FR" b="1" i="1" dirty="0" smtClean="0">
                <a:solidFill>
                  <a:schemeClr val="accent1">
                    <a:lumMod val="75000"/>
                  </a:schemeClr>
                </a:solidFill>
                <a:latin typeface="Times New Roman" pitchFamily="18" charset="0"/>
                <a:cs typeface="Times New Roman" pitchFamily="18" charset="0"/>
              </a:rPr>
              <a:t>Biosynthèse </a:t>
            </a:r>
            <a:r>
              <a:rPr lang="fr-FR" b="1" i="1" dirty="0">
                <a:solidFill>
                  <a:schemeClr val="accent1">
                    <a:lumMod val="75000"/>
                  </a:schemeClr>
                </a:solidFill>
                <a:latin typeface="Times New Roman" pitchFamily="18" charset="0"/>
                <a:cs typeface="Times New Roman" pitchFamily="18" charset="0"/>
              </a:rPr>
              <a:t>de la vitamine D3 :</a:t>
            </a:r>
          </a:p>
        </p:txBody>
      </p:sp>
      <p:sp>
        <p:nvSpPr>
          <p:cNvPr id="3" name="Espace réservé du contenu 2"/>
          <p:cNvSpPr>
            <a:spLocks noGrp="1"/>
          </p:cNvSpPr>
          <p:nvPr>
            <p:ph sz="quarter" idx="1"/>
          </p:nvPr>
        </p:nvSpPr>
        <p:spPr>
          <a:xfrm>
            <a:off x="457200" y="1600200"/>
            <a:ext cx="7467600" cy="3917032"/>
          </a:xfrm>
        </p:spPr>
        <p:txBody>
          <a:bodyPr>
            <a:normAutofit/>
          </a:bodyPr>
          <a:lstStyle/>
          <a:p>
            <a:pPr marL="0" indent="0">
              <a:buNone/>
            </a:pPr>
            <a:r>
              <a:rPr lang="fr-FR" dirty="0">
                <a:latin typeface="Times New Roman" pitchFamily="18" charset="0"/>
                <a:cs typeface="Times New Roman" pitchFamily="18" charset="0"/>
              </a:rPr>
              <a:t>Cette biosynthèse </a:t>
            </a:r>
            <a:r>
              <a:rPr lang="fr-FR" dirty="0" smtClean="0">
                <a:latin typeface="Times New Roman" pitchFamily="18" charset="0"/>
                <a:cs typeface="Times New Roman" pitchFamily="18" charset="0"/>
              </a:rPr>
              <a:t>est schématisée dans la (Figure </a:t>
            </a:r>
            <a:r>
              <a:rPr lang="fr-FR" dirty="0">
                <a:latin typeface="Times New Roman" pitchFamily="18" charset="0"/>
                <a:cs typeface="Times New Roman" pitchFamily="18" charset="0"/>
              </a:rPr>
              <a:t>1</a:t>
            </a:r>
            <a:r>
              <a:rPr lang="fr-FR" dirty="0" smtClean="0">
                <a:latin typeface="Times New Roman" pitchFamily="18" charset="0"/>
                <a:cs typeface="Times New Roman" pitchFamily="18" charset="0"/>
              </a:rPr>
              <a:t>)</a:t>
            </a:r>
          </a:p>
          <a:p>
            <a:pPr marL="0" indent="0">
              <a:buNone/>
            </a:pPr>
            <a:r>
              <a:rPr lang="fr-FR" sz="1800" i="1" dirty="0">
                <a:latin typeface="Times New Roman" pitchFamily="18" charset="0"/>
                <a:cs typeface="Times New Roman" pitchFamily="18" charset="0"/>
              </a:rPr>
              <a:t>Schéma du métabolisme de la vitamine D3. Dans la peau, le précurseur de la vitamine D3, le 7-déhydrocholestérol, est transformé en pré-vitamine D3 qui est secondairement </a:t>
            </a:r>
            <a:r>
              <a:rPr lang="fr-FR" sz="1800" i="1" dirty="0" err="1">
                <a:latin typeface="Times New Roman" pitchFamily="18" charset="0"/>
                <a:cs typeface="Times New Roman" pitchFamily="18" charset="0"/>
              </a:rPr>
              <a:t>isomérisée</a:t>
            </a:r>
            <a:r>
              <a:rPr lang="fr-FR" sz="1800" i="1" dirty="0">
                <a:latin typeface="Times New Roman" pitchFamily="18" charset="0"/>
                <a:cs typeface="Times New Roman" pitchFamily="18" charset="0"/>
              </a:rPr>
              <a:t> en vitamine D3 (ou cholécalciférol). Dans le foie, la 25-hydroxyvitamine D3 ou 25(OH)D3 est synthétisée à partir de la vitamine D3 après action de CYP27A1, CYP2R1, CYP2J3 ou CYP3A4. Dans les tissus cibles, la 1α-hydroxylase CYP27B1 synthétise la forme biologiquement active 1,25-dihydroxyvitamine D3 ou 1,25(OH)2D3. Son catabolisme (essentiellement dans le rein) est initié par la 24-hydroxylase CYP24A1.</a:t>
            </a:r>
          </a:p>
          <a:p>
            <a:pPr marL="0" indent="0">
              <a:buNone/>
            </a:pP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14" y="260648"/>
            <a:ext cx="7632848"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18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0"/>
                                        </p:tgtEl>
                                        <p:attrNameLst>
                                          <p:attrName>style.visibility</p:attrName>
                                        </p:attrNameLst>
                                      </p:cBhvr>
                                      <p:to>
                                        <p:strVal val="visible"/>
                                      </p:to>
                                    </p:set>
                                    <p:animEffect transition="in" filter="fade">
                                      <p:cBhvr>
                                        <p:cTn id="28" dur="1000"/>
                                        <p:tgtEl>
                                          <p:spTgt spid="7170"/>
                                        </p:tgtEl>
                                      </p:cBhvr>
                                    </p:animEffect>
                                    <p:anim calcmode="lin" valueType="num">
                                      <p:cBhvr>
                                        <p:cTn id="29" dur="1000" fill="hold"/>
                                        <p:tgtEl>
                                          <p:spTgt spid="7170"/>
                                        </p:tgtEl>
                                        <p:attrNameLst>
                                          <p:attrName>ppt_x</p:attrName>
                                        </p:attrNameLst>
                                      </p:cBhvr>
                                      <p:tavLst>
                                        <p:tav tm="0">
                                          <p:val>
                                            <p:strVal val="#ppt_x"/>
                                          </p:val>
                                        </p:tav>
                                        <p:tav tm="100000">
                                          <p:val>
                                            <p:strVal val="#ppt_x"/>
                                          </p:val>
                                        </p:tav>
                                      </p:tavLst>
                                    </p:anim>
                                    <p:anim calcmode="lin" valueType="num">
                                      <p:cBhvr>
                                        <p:cTn id="30"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dirty="0" smtClean="0">
                <a:solidFill>
                  <a:schemeClr val="accent1">
                    <a:lumMod val="75000"/>
                  </a:schemeClr>
                </a:solidFill>
                <a:latin typeface="Times New Roman" pitchFamily="18" charset="0"/>
                <a:cs typeface="Times New Roman" pitchFamily="18" charset="0"/>
              </a:rPr>
              <a:t>Régulation </a:t>
            </a:r>
            <a:r>
              <a:rPr lang="fr-FR" b="1" i="1" dirty="0">
                <a:solidFill>
                  <a:schemeClr val="accent1">
                    <a:lumMod val="75000"/>
                  </a:schemeClr>
                </a:solidFill>
                <a:latin typeface="Times New Roman" pitchFamily="18" charset="0"/>
                <a:cs typeface="Times New Roman" pitchFamily="18" charset="0"/>
              </a:rPr>
              <a:t>du métabolisme de la vitamine D</a:t>
            </a:r>
            <a:br>
              <a:rPr lang="fr-FR" b="1" i="1" dirty="0">
                <a:solidFill>
                  <a:schemeClr val="accent1">
                    <a:lumMod val="75000"/>
                  </a:schemeClr>
                </a:solidFill>
                <a:latin typeface="Times New Roman" pitchFamily="18" charset="0"/>
                <a:cs typeface="Times New Roman" pitchFamily="18" charset="0"/>
              </a:rPr>
            </a:br>
            <a:endParaRPr lang="fr-FR" b="1" i="1" dirty="0">
              <a:solidFill>
                <a:schemeClr val="accent1">
                  <a:lumMod val="75000"/>
                </a:schemeClr>
              </a:solidFill>
              <a:latin typeface="Times New Roman" pitchFamily="18" charset="0"/>
              <a:cs typeface="Times New Roman" pitchFamily="18" charset="0"/>
            </a:endParaRPr>
          </a:p>
        </p:txBody>
      </p:sp>
      <p:sp>
        <p:nvSpPr>
          <p:cNvPr id="3" name="Espace réservé du contenu 2"/>
          <p:cNvSpPr>
            <a:spLocks noGrp="1"/>
          </p:cNvSpPr>
          <p:nvPr>
            <p:ph sz="quarter" idx="1"/>
          </p:nvPr>
        </p:nvSpPr>
        <p:spPr/>
        <p:txBody>
          <a:bodyPr>
            <a:normAutofit/>
          </a:bodyPr>
          <a:lstStyle/>
          <a:p>
            <a:pPr marL="0" indent="0">
              <a:buNone/>
            </a:pPr>
            <a:r>
              <a:rPr lang="fr-FR" dirty="0" smtClean="0">
                <a:latin typeface="Times New Roman" pitchFamily="18" charset="0"/>
                <a:cs typeface="Times New Roman" pitchFamily="18" charset="0"/>
              </a:rPr>
              <a:t>La </a:t>
            </a:r>
            <a:r>
              <a:rPr lang="fr-FR" dirty="0">
                <a:latin typeface="Times New Roman" pitchFamily="18" charset="0"/>
                <a:cs typeface="Times New Roman" pitchFamily="18" charset="0"/>
              </a:rPr>
              <a:t>régulation du métabolisme de la vitamine D3 dépend essentiellement des enzymes impliquées dans sa synthèse (CYP27A1 et B1) ou son catabolisme (CYP24A1).</a:t>
            </a:r>
          </a:p>
          <a:p>
            <a:pPr marL="0" indent="0">
              <a:buNone/>
            </a:pPr>
            <a:r>
              <a:rPr lang="fr-FR" dirty="0">
                <a:latin typeface="Times New Roman" pitchFamily="18" charset="0"/>
                <a:cs typeface="Times New Roman" pitchFamily="18" charset="0"/>
              </a:rPr>
              <a:t>Cette régulation fait intervenir des hormones (surtout la PTH ou parathormone) qui répondent à des variations de l’homéostasie calcique et des molécules d’origine lipidique ayant une activité autocrine ou paracrine via des récepteurs nucléaires (Figure 2</a:t>
            </a:r>
            <a:r>
              <a:rPr lang="fr-FR" dirty="0" smtClean="0">
                <a:latin typeface="Times New Roman" pitchFamily="18" charset="0"/>
                <a:cs typeface="Times New Roman" pitchFamily="18" charset="0"/>
              </a:rPr>
              <a:t>). </a:t>
            </a:r>
            <a:r>
              <a:rPr lang="fr-FR" sz="1600" i="1" dirty="0" smtClean="0">
                <a:latin typeface="Times New Roman" pitchFamily="18" charset="0"/>
                <a:cs typeface="Times New Roman" pitchFamily="18" charset="0"/>
              </a:rPr>
              <a:t>Régulation </a:t>
            </a:r>
            <a:r>
              <a:rPr lang="fr-FR" sz="1600" i="1" dirty="0">
                <a:latin typeface="Times New Roman" pitchFamily="18" charset="0"/>
                <a:cs typeface="Times New Roman" pitchFamily="18" charset="0"/>
              </a:rPr>
              <a:t>du métabolisme de la vitamine D3 par les hormones, les minéraux et les récepteurs nucléaires. </a:t>
            </a:r>
            <a:endParaRPr lang="fr-FR" sz="1600" i="1"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7536129"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36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219"/>
                                        </p:tgtEl>
                                        <p:attrNameLst>
                                          <p:attrName>style.visibility</p:attrName>
                                        </p:attrNameLst>
                                      </p:cBhvr>
                                      <p:to>
                                        <p:strVal val="visible"/>
                                      </p:to>
                                    </p:set>
                                    <p:animEffect transition="in" filter="fade">
                                      <p:cBhvr>
                                        <p:cTn id="28" dur="1000"/>
                                        <p:tgtEl>
                                          <p:spTgt spid="9219"/>
                                        </p:tgtEl>
                                      </p:cBhvr>
                                    </p:animEffect>
                                    <p:anim calcmode="lin" valueType="num">
                                      <p:cBhvr>
                                        <p:cTn id="29" dur="1000" fill="hold"/>
                                        <p:tgtEl>
                                          <p:spTgt spid="9219"/>
                                        </p:tgtEl>
                                        <p:attrNameLst>
                                          <p:attrName>ppt_x</p:attrName>
                                        </p:attrNameLst>
                                      </p:cBhvr>
                                      <p:tavLst>
                                        <p:tav tm="0">
                                          <p:val>
                                            <p:strVal val="#ppt_x"/>
                                          </p:val>
                                        </p:tav>
                                        <p:tav tm="100000">
                                          <p:val>
                                            <p:strVal val="#ppt_x"/>
                                          </p:val>
                                        </p:tav>
                                      </p:tavLst>
                                    </p:anim>
                                    <p:anim calcmode="lin" valueType="num">
                                      <p:cBhvr>
                                        <p:cTn id="30"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7467600" cy="562074"/>
          </a:xfrm>
        </p:spPr>
        <p:txBody>
          <a:bodyPr/>
          <a:lstStyle/>
          <a:p>
            <a:pPr algn="ctr"/>
            <a:r>
              <a:rPr lang="fr-FR" b="1" i="1" dirty="0" smtClean="0">
                <a:solidFill>
                  <a:schemeClr val="accent1">
                    <a:lumMod val="75000"/>
                  </a:schemeClr>
                </a:solidFill>
                <a:latin typeface="Times New Roman" pitchFamily="18" charset="0"/>
                <a:cs typeface="Times New Roman" pitchFamily="18" charset="0"/>
              </a:rPr>
              <a:t>Distribution </a:t>
            </a:r>
            <a:endParaRPr lang="fr-FR" b="1" i="1" dirty="0">
              <a:solidFill>
                <a:schemeClr val="accent1">
                  <a:lumMod val="75000"/>
                </a:schemeClr>
              </a:solidFill>
              <a:latin typeface="Times New Roman" pitchFamily="18" charset="0"/>
              <a:cs typeface="Times New Roman" pitchFamily="18" charset="0"/>
            </a:endParaRPr>
          </a:p>
        </p:txBody>
      </p:sp>
      <p:sp>
        <p:nvSpPr>
          <p:cNvPr id="5" name="Espace réservé du contenu 4"/>
          <p:cNvSpPr>
            <a:spLocks noGrp="1"/>
          </p:cNvSpPr>
          <p:nvPr>
            <p:ph sz="quarter" idx="1"/>
          </p:nvPr>
        </p:nvSpPr>
        <p:spPr>
          <a:xfrm>
            <a:off x="457200" y="1124744"/>
            <a:ext cx="3657600" cy="5047456"/>
          </a:xfrm>
        </p:spPr>
        <p:txBody>
          <a:bodyPr/>
          <a:lstStyle/>
          <a:p>
            <a:pPr marL="0" indent="0">
              <a:buNone/>
            </a:pPr>
            <a:r>
              <a:rPr lang="fr-FR" b="1" i="1" dirty="0" smtClean="0">
                <a:solidFill>
                  <a:srgbClr val="0070C0"/>
                </a:solidFill>
                <a:latin typeface="Times New Roman" pitchFamily="18" charset="0"/>
                <a:cs typeface="Times New Roman" pitchFamily="18" charset="0"/>
              </a:rPr>
              <a:t>Formes </a:t>
            </a:r>
            <a:r>
              <a:rPr lang="fr-FR" b="1" i="1" dirty="0">
                <a:solidFill>
                  <a:srgbClr val="0070C0"/>
                </a:solidFill>
                <a:latin typeface="Times New Roman" pitchFamily="18" charset="0"/>
                <a:cs typeface="Times New Roman" pitchFamily="18" charset="0"/>
              </a:rPr>
              <a:t>circulantes </a:t>
            </a:r>
          </a:p>
        </p:txBody>
      </p:sp>
      <p:graphicFrame>
        <p:nvGraphicFramePr>
          <p:cNvPr id="8" name="Espace réservé du contenu 7"/>
          <p:cNvGraphicFramePr>
            <a:graphicFrameLocks noGrp="1"/>
          </p:cNvGraphicFramePr>
          <p:nvPr>
            <p:ph sz="quarter" idx="2"/>
            <p:extLst>
              <p:ext uri="{D42A27DB-BD31-4B8C-83A1-F6EECF244321}">
                <p14:modId xmlns:p14="http://schemas.microsoft.com/office/powerpoint/2010/main" val="4262418887"/>
              </p:ext>
            </p:extLst>
          </p:nvPr>
        </p:nvGraphicFramePr>
        <p:xfrm>
          <a:off x="1043608" y="2132856"/>
          <a:ext cx="5601816" cy="3240360"/>
        </p:xfrm>
        <a:graphic>
          <a:graphicData uri="http://schemas.openxmlformats.org/drawingml/2006/table">
            <a:tbl>
              <a:tblPr firstRow="1" firstCol="1" bandRow="1"/>
              <a:tblGrid>
                <a:gridCol w="1866780"/>
                <a:gridCol w="2389303"/>
                <a:gridCol w="1345733"/>
              </a:tblGrid>
              <a:tr h="810090">
                <a:tc>
                  <a:txBody>
                    <a:bodyPr/>
                    <a:lstStyle/>
                    <a:p>
                      <a:pPr algn="ctr">
                        <a:lnSpc>
                          <a:spcPct val="115000"/>
                        </a:lnSpc>
                        <a:spcAft>
                          <a:spcPts val="0"/>
                        </a:spcAft>
                      </a:pPr>
                      <a:r>
                        <a:rPr lang="fr-FR" sz="1100" b="1" dirty="0">
                          <a:effectLst/>
                          <a:latin typeface="Times New Roman"/>
                          <a:ea typeface="Times New Roman"/>
                          <a:cs typeface="Arial"/>
                        </a:rPr>
                        <a:t> </a:t>
                      </a:r>
                      <a:endParaRPr lang="fr-FR" sz="800" dirty="0">
                        <a:effectLst/>
                        <a:latin typeface="Calibri"/>
                        <a:ea typeface="Calibri"/>
                        <a:cs typeface="Arial"/>
                      </a:endParaRPr>
                    </a:p>
                  </a:txBody>
                  <a:tcPr marL="51970" marR="51970" marT="0" marB="0">
                    <a:lnL>
                      <a:noFill/>
                    </a:lnL>
                    <a:lnR w="12700" cap="flat" cmpd="sng" algn="ctr">
                      <a:solidFill>
                        <a:srgbClr val="4F81BD"/>
                      </a:solidFill>
                      <a:prstDash val="solid"/>
                      <a:round/>
                      <a:headEnd type="none" w="med" len="med"/>
                      <a:tailEnd type="none" w="med" len="med"/>
                    </a:lnR>
                    <a:lnT>
                      <a:noFill/>
                    </a:lnT>
                    <a:lnB w="28575" cap="flat" cmpd="sng" algn="ctr">
                      <a:solidFill>
                        <a:srgbClr val="4F81BD"/>
                      </a:solidFill>
                      <a:prstDash val="solid"/>
                      <a:round/>
                      <a:headEnd type="none" w="med" len="med"/>
                      <a:tailEnd type="none" w="med" len="med"/>
                    </a:lnB>
                  </a:tcPr>
                </a:tc>
                <a:tc>
                  <a:txBody>
                    <a:bodyPr/>
                    <a:lstStyle/>
                    <a:p>
                      <a:pPr indent="449580" algn="ctr">
                        <a:lnSpc>
                          <a:spcPct val="115000"/>
                        </a:lnSpc>
                        <a:spcAft>
                          <a:spcPts val="0"/>
                        </a:spcAft>
                      </a:pPr>
                      <a:r>
                        <a:rPr lang="fr-FR" sz="1800" b="1" dirty="0">
                          <a:effectLst/>
                          <a:latin typeface="Times New Roman"/>
                          <a:ea typeface="Times New Roman"/>
                          <a:cs typeface="Arial"/>
                        </a:rPr>
                        <a:t>Valeurs normales</a:t>
                      </a:r>
                      <a:endParaRPr lang="fr-FR" sz="1100" dirty="0">
                        <a:effectLst/>
                        <a:latin typeface="Calibri"/>
                        <a:ea typeface="Calibri"/>
                        <a:cs typeface="Arial"/>
                      </a:endParaRPr>
                    </a:p>
                  </a:txBody>
                  <a:tcPr marL="51970" marR="51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800" b="1">
                          <a:effectLst/>
                          <a:latin typeface="Times New Roman"/>
                          <a:ea typeface="Times New Roman"/>
                          <a:cs typeface="Arial"/>
                        </a:rPr>
                        <a:t>Demie - vie</a:t>
                      </a:r>
                      <a:endParaRPr lang="fr-FR" sz="1100">
                        <a:effectLst/>
                        <a:latin typeface="Calibri"/>
                        <a:ea typeface="Calibri"/>
                        <a:cs typeface="Arial"/>
                      </a:endParaRPr>
                    </a:p>
                  </a:txBody>
                  <a:tcPr marL="51970" marR="51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810090">
                <a:tc>
                  <a:txBody>
                    <a:bodyPr/>
                    <a:lstStyle/>
                    <a:p>
                      <a:pPr algn="ctr">
                        <a:lnSpc>
                          <a:spcPct val="115000"/>
                        </a:lnSpc>
                        <a:spcAft>
                          <a:spcPts val="0"/>
                        </a:spcAft>
                      </a:pPr>
                      <a:r>
                        <a:rPr lang="fr-FR" sz="1800" b="1" dirty="0">
                          <a:effectLst/>
                          <a:latin typeface="Times New Roman"/>
                          <a:ea typeface="Times New Roman"/>
                          <a:cs typeface="Arial"/>
                        </a:rPr>
                        <a:t>Vitamine D</a:t>
                      </a:r>
                      <a:endParaRPr lang="fr-FR" sz="1100" dirty="0">
                        <a:effectLst/>
                        <a:latin typeface="Calibri"/>
                        <a:ea typeface="Calibri"/>
                        <a:cs typeface="Arial"/>
                      </a:endParaRPr>
                    </a:p>
                  </a:txBody>
                  <a:tcPr marL="51970" marR="51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fr-FR" sz="1800">
                          <a:effectLst/>
                          <a:latin typeface="Times New Roman"/>
                          <a:ea typeface="Calibri"/>
                          <a:cs typeface="Arial"/>
                        </a:rPr>
                        <a:t>3-7 ng/ml</a:t>
                      </a:r>
                      <a:endParaRPr lang="fr-FR" sz="1100">
                        <a:effectLst/>
                        <a:latin typeface="Calibri"/>
                        <a:ea typeface="Calibri"/>
                        <a:cs typeface="Arial"/>
                      </a:endParaRPr>
                    </a:p>
                    <a:p>
                      <a:pPr algn="ctr">
                        <a:lnSpc>
                          <a:spcPct val="115000"/>
                        </a:lnSpc>
                        <a:spcAft>
                          <a:spcPts val="0"/>
                        </a:spcAft>
                      </a:pPr>
                      <a:r>
                        <a:rPr lang="fr-FR" sz="1800">
                          <a:effectLst/>
                          <a:latin typeface="Times New Roman"/>
                          <a:ea typeface="Calibri"/>
                          <a:cs typeface="Arial"/>
                        </a:rPr>
                        <a:t>(7-12 nmol/l)</a:t>
                      </a:r>
                      <a:endParaRPr lang="fr-FR" sz="1100">
                        <a:effectLst/>
                        <a:latin typeface="Calibri"/>
                        <a:ea typeface="Calibri"/>
                        <a:cs typeface="Arial"/>
                      </a:endParaRPr>
                    </a:p>
                  </a:txBody>
                  <a:tcPr marL="51970" marR="51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fr-FR" sz="1800" dirty="0">
                          <a:effectLst/>
                          <a:latin typeface="Times New Roman"/>
                          <a:ea typeface="Calibri"/>
                          <a:cs typeface="Arial"/>
                        </a:rPr>
                        <a:t>18 à 136 jours</a:t>
                      </a:r>
                      <a:endParaRPr lang="fr-FR" sz="1100" dirty="0">
                        <a:effectLst/>
                        <a:latin typeface="Calibri"/>
                        <a:ea typeface="Calibri"/>
                        <a:cs typeface="Arial"/>
                      </a:endParaRPr>
                    </a:p>
                  </a:txBody>
                  <a:tcPr marL="51970" marR="51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810090">
                <a:tc>
                  <a:txBody>
                    <a:bodyPr/>
                    <a:lstStyle/>
                    <a:p>
                      <a:pPr algn="ctr">
                        <a:lnSpc>
                          <a:spcPct val="115000"/>
                        </a:lnSpc>
                        <a:spcAft>
                          <a:spcPts val="0"/>
                        </a:spcAft>
                      </a:pPr>
                      <a:r>
                        <a:rPr lang="fr-FR" sz="1800" b="1" dirty="0">
                          <a:effectLst/>
                          <a:latin typeface="Times New Roman"/>
                          <a:ea typeface="Times New Roman"/>
                          <a:cs typeface="Arial"/>
                        </a:rPr>
                        <a:t>25 OH D</a:t>
                      </a:r>
                      <a:endParaRPr lang="fr-FR" sz="1100" dirty="0">
                        <a:effectLst/>
                        <a:latin typeface="Calibri"/>
                        <a:ea typeface="Calibri"/>
                        <a:cs typeface="Arial"/>
                      </a:endParaRPr>
                    </a:p>
                  </a:txBody>
                  <a:tcPr marL="51970" marR="51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800">
                          <a:effectLst/>
                          <a:latin typeface="Times New Roman"/>
                          <a:ea typeface="Calibri"/>
                          <a:cs typeface="Arial"/>
                        </a:rPr>
                        <a:t>5-50 ng/ml</a:t>
                      </a:r>
                      <a:endParaRPr lang="fr-FR" sz="1100">
                        <a:effectLst/>
                        <a:latin typeface="Calibri"/>
                        <a:ea typeface="Calibri"/>
                        <a:cs typeface="Arial"/>
                      </a:endParaRPr>
                    </a:p>
                    <a:p>
                      <a:pPr algn="ctr">
                        <a:lnSpc>
                          <a:spcPct val="115000"/>
                        </a:lnSpc>
                        <a:spcAft>
                          <a:spcPts val="0"/>
                        </a:spcAft>
                      </a:pPr>
                      <a:r>
                        <a:rPr lang="fr-FR" sz="1800">
                          <a:effectLst/>
                          <a:latin typeface="Times New Roman"/>
                          <a:ea typeface="Calibri"/>
                          <a:cs typeface="Arial"/>
                        </a:rPr>
                        <a:t>(12.5-125 nmol/l)</a:t>
                      </a:r>
                      <a:endParaRPr lang="fr-FR" sz="1100">
                        <a:effectLst/>
                        <a:latin typeface="Calibri"/>
                        <a:ea typeface="Calibri"/>
                        <a:cs typeface="Arial"/>
                      </a:endParaRPr>
                    </a:p>
                  </a:txBody>
                  <a:tcPr marL="51970" marR="51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800" dirty="0">
                          <a:effectLst/>
                          <a:latin typeface="Times New Roman"/>
                          <a:ea typeface="Calibri"/>
                          <a:cs typeface="Arial"/>
                        </a:rPr>
                        <a:t>19 à 24 jours</a:t>
                      </a:r>
                      <a:endParaRPr lang="fr-FR" sz="1100" dirty="0">
                        <a:effectLst/>
                        <a:latin typeface="Calibri"/>
                        <a:ea typeface="Calibri"/>
                        <a:cs typeface="Arial"/>
                      </a:endParaRPr>
                    </a:p>
                  </a:txBody>
                  <a:tcPr marL="51970" marR="51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810090">
                <a:tc>
                  <a:txBody>
                    <a:bodyPr/>
                    <a:lstStyle/>
                    <a:p>
                      <a:pPr algn="ctr">
                        <a:lnSpc>
                          <a:spcPct val="115000"/>
                        </a:lnSpc>
                        <a:spcAft>
                          <a:spcPts val="0"/>
                        </a:spcAft>
                      </a:pPr>
                      <a:r>
                        <a:rPr lang="fr-FR" sz="1800" b="1" dirty="0">
                          <a:effectLst/>
                          <a:latin typeface="Times New Roman"/>
                          <a:ea typeface="Times New Roman"/>
                          <a:cs typeface="Arial"/>
                        </a:rPr>
                        <a:t>1,25 (OH)</a:t>
                      </a:r>
                      <a:r>
                        <a:rPr lang="fr-FR" sz="1800" b="1" baseline="-25000" dirty="0">
                          <a:effectLst/>
                          <a:latin typeface="Times New Roman"/>
                          <a:ea typeface="Times New Roman"/>
                          <a:cs typeface="Arial"/>
                        </a:rPr>
                        <a:t> 2</a:t>
                      </a:r>
                      <a:r>
                        <a:rPr lang="fr-FR" sz="1800" b="1" dirty="0">
                          <a:effectLst/>
                          <a:latin typeface="Times New Roman"/>
                          <a:ea typeface="Times New Roman"/>
                          <a:cs typeface="Arial"/>
                        </a:rPr>
                        <a:t> D</a:t>
                      </a:r>
                      <a:endParaRPr lang="fr-FR" sz="1100" dirty="0">
                        <a:effectLst/>
                        <a:latin typeface="Calibri"/>
                        <a:ea typeface="Calibri"/>
                        <a:cs typeface="Arial"/>
                      </a:endParaRPr>
                    </a:p>
                  </a:txBody>
                  <a:tcPr marL="51970" marR="51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fr-FR" sz="1800">
                          <a:effectLst/>
                          <a:latin typeface="Times New Roman"/>
                          <a:ea typeface="Calibri"/>
                          <a:cs typeface="Arial"/>
                        </a:rPr>
                        <a:t>20-60 pg/ml</a:t>
                      </a:r>
                      <a:endParaRPr lang="fr-FR" sz="1100">
                        <a:effectLst/>
                        <a:latin typeface="Calibri"/>
                        <a:ea typeface="Calibri"/>
                        <a:cs typeface="Arial"/>
                      </a:endParaRPr>
                    </a:p>
                    <a:p>
                      <a:pPr algn="ctr">
                        <a:lnSpc>
                          <a:spcPct val="115000"/>
                        </a:lnSpc>
                        <a:spcAft>
                          <a:spcPts val="0"/>
                        </a:spcAft>
                      </a:pPr>
                      <a:r>
                        <a:rPr lang="fr-FR" sz="1800">
                          <a:effectLst/>
                          <a:latin typeface="Times New Roman"/>
                          <a:ea typeface="Calibri"/>
                          <a:cs typeface="Arial"/>
                        </a:rPr>
                        <a:t>(0.05-0.15 nmol/l)</a:t>
                      </a:r>
                      <a:endParaRPr lang="fr-FR" sz="1100">
                        <a:effectLst/>
                        <a:latin typeface="Calibri"/>
                        <a:ea typeface="Calibri"/>
                        <a:cs typeface="Arial"/>
                      </a:endParaRPr>
                    </a:p>
                  </a:txBody>
                  <a:tcPr marL="51970" marR="51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fr-FR" sz="1800" dirty="0">
                          <a:effectLst/>
                          <a:latin typeface="Times New Roman"/>
                          <a:ea typeface="Calibri"/>
                          <a:cs typeface="Arial"/>
                        </a:rPr>
                        <a:t>5 à 18 heures</a:t>
                      </a:r>
                      <a:endParaRPr lang="fr-FR" sz="1100" dirty="0">
                        <a:effectLst/>
                        <a:latin typeface="Calibri"/>
                        <a:ea typeface="Calibri"/>
                        <a:cs typeface="Arial"/>
                      </a:endParaRPr>
                    </a:p>
                  </a:txBody>
                  <a:tcPr marL="51970" marR="5197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Tree>
    <p:extLst>
      <p:ext uri="{BB962C8B-B14F-4D97-AF65-F5344CB8AC3E}">
        <p14:creationId xmlns:p14="http://schemas.microsoft.com/office/powerpoint/2010/main" val="297673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188640"/>
            <a:ext cx="7787208" cy="864096"/>
          </a:xfrm>
        </p:spPr>
        <p:txBody>
          <a:bodyPr/>
          <a:lstStyle/>
          <a:p>
            <a:pPr marL="0" indent="0">
              <a:buNone/>
            </a:pPr>
            <a:r>
              <a:rPr lang="fr-FR" b="1" i="1" dirty="0" smtClean="0">
                <a:solidFill>
                  <a:srgbClr val="0070C0"/>
                </a:solidFill>
                <a:latin typeface="Times New Roman" pitchFamily="18" charset="0"/>
                <a:cs typeface="Times New Roman" pitchFamily="18" charset="0"/>
              </a:rPr>
              <a:t>Distribution </a:t>
            </a:r>
            <a:r>
              <a:rPr lang="fr-FR" b="1" i="1" dirty="0">
                <a:solidFill>
                  <a:srgbClr val="0070C0"/>
                </a:solidFill>
                <a:latin typeface="Times New Roman" pitchFamily="18" charset="0"/>
                <a:cs typeface="Times New Roman" pitchFamily="18" charset="0"/>
              </a:rPr>
              <a:t>tissulaire du récepteur à la vitamine D</a:t>
            </a:r>
          </a:p>
        </p:txBody>
      </p:sp>
      <p:graphicFrame>
        <p:nvGraphicFramePr>
          <p:cNvPr id="5" name="Espace réservé du contenu 4"/>
          <p:cNvGraphicFramePr>
            <a:graphicFrameLocks noGrp="1"/>
          </p:cNvGraphicFramePr>
          <p:nvPr>
            <p:ph sz="quarter" idx="2"/>
            <p:extLst>
              <p:ext uri="{D42A27DB-BD31-4B8C-83A1-F6EECF244321}">
                <p14:modId xmlns:p14="http://schemas.microsoft.com/office/powerpoint/2010/main" val="2889489098"/>
              </p:ext>
            </p:extLst>
          </p:nvPr>
        </p:nvGraphicFramePr>
        <p:xfrm>
          <a:off x="899592" y="1124744"/>
          <a:ext cx="6659880" cy="5257800"/>
        </p:xfrm>
        <a:graphic>
          <a:graphicData uri="http://schemas.openxmlformats.org/drawingml/2006/table">
            <a:tbl>
              <a:tblPr firstRow="1" firstCol="1" bandRow="1"/>
              <a:tblGrid>
                <a:gridCol w="3329940"/>
                <a:gridCol w="3329940"/>
              </a:tblGrid>
              <a:tr h="0">
                <a:tc>
                  <a:txBody>
                    <a:bodyPr/>
                    <a:lstStyle/>
                    <a:p>
                      <a:pPr algn="ctr">
                        <a:lnSpc>
                          <a:spcPct val="115000"/>
                        </a:lnSpc>
                        <a:spcAft>
                          <a:spcPts val="0"/>
                        </a:spcAft>
                      </a:pPr>
                      <a:r>
                        <a:rPr lang="fr-FR" sz="2000" dirty="0">
                          <a:effectLst/>
                          <a:latin typeface="Times New Roman"/>
                          <a:ea typeface="Times New Roman"/>
                          <a:cs typeface="Arial"/>
                        </a:rPr>
                        <a:t>Tissu adipeux</a:t>
                      </a:r>
                      <a:endParaRPr lang="fr-FR" sz="1600" dirty="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2000" b="1">
                          <a:effectLst/>
                          <a:latin typeface="Times New Roman"/>
                          <a:ea typeface="Times New Roman"/>
                          <a:cs typeface="Arial"/>
                        </a:rPr>
                        <a:t>myocarde</a:t>
                      </a:r>
                      <a:endParaRPr lang="fr-FR" sz="160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0">
                <a:tc>
                  <a:txBody>
                    <a:bodyPr/>
                    <a:lstStyle/>
                    <a:p>
                      <a:pPr algn="ctr">
                        <a:lnSpc>
                          <a:spcPct val="115000"/>
                        </a:lnSpc>
                        <a:spcAft>
                          <a:spcPts val="0"/>
                        </a:spcAft>
                      </a:pPr>
                      <a:r>
                        <a:rPr lang="fr-FR" sz="2000" dirty="0">
                          <a:effectLst/>
                          <a:latin typeface="Times New Roman"/>
                          <a:ea typeface="Times New Roman"/>
                          <a:cs typeface="Arial"/>
                        </a:rPr>
                        <a:t>Surrénales</a:t>
                      </a:r>
                      <a:endParaRPr lang="fr-FR" sz="1600" dirty="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fr-FR" sz="2000">
                          <a:effectLst/>
                          <a:latin typeface="Times New Roman"/>
                          <a:ea typeface="Calibri"/>
                          <a:cs typeface="Arial"/>
                        </a:rPr>
                        <a:t>muscles</a:t>
                      </a:r>
                      <a:endParaRPr lang="fr-FR" sz="160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0">
                <a:tc>
                  <a:txBody>
                    <a:bodyPr/>
                    <a:lstStyle/>
                    <a:p>
                      <a:pPr algn="ctr">
                        <a:lnSpc>
                          <a:spcPct val="115000"/>
                        </a:lnSpc>
                        <a:spcAft>
                          <a:spcPts val="0"/>
                        </a:spcAft>
                      </a:pPr>
                      <a:r>
                        <a:rPr lang="fr-FR" sz="2000" dirty="0">
                          <a:effectLst/>
                          <a:latin typeface="Times New Roman"/>
                          <a:ea typeface="Times New Roman"/>
                          <a:cs typeface="Arial"/>
                        </a:rPr>
                        <a:t>Os</a:t>
                      </a:r>
                      <a:endParaRPr lang="fr-FR" sz="1600" dirty="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2000">
                          <a:effectLst/>
                          <a:latin typeface="Times New Roman"/>
                          <a:ea typeface="Calibri"/>
                          <a:cs typeface="Arial"/>
                        </a:rPr>
                        <a:t>ostéoblastes</a:t>
                      </a:r>
                      <a:endParaRPr lang="fr-FR" sz="160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0">
                <a:tc>
                  <a:txBody>
                    <a:bodyPr/>
                    <a:lstStyle/>
                    <a:p>
                      <a:pPr algn="ctr">
                        <a:lnSpc>
                          <a:spcPct val="115000"/>
                        </a:lnSpc>
                        <a:spcAft>
                          <a:spcPts val="0"/>
                        </a:spcAft>
                      </a:pPr>
                      <a:r>
                        <a:rPr lang="fr-FR" sz="2000" dirty="0">
                          <a:effectLst/>
                          <a:latin typeface="Times New Roman"/>
                          <a:ea typeface="Times New Roman"/>
                          <a:cs typeface="Arial"/>
                        </a:rPr>
                        <a:t>Moelle osseuse</a:t>
                      </a:r>
                      <a:endParaRPr lang="fr-FR" sz="1600" dirty="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fr-FR" sz="2000">
                          <a:effectLst/>
                          <a:latin typeface="Times New Roman"/>
                          <a:ea typeface="Calibri"/>
                          <a:cs typeface="Arial"/>
                        </a:rPr>
                        <a:t>ovaires</a:t>
                      </a:r>
                      <a:endParaRPr lang="fr-FR" sz="160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0">
                <a:tc>
                  <a:txBody>
                    <a:bodyPr/>
                    <a:lstStyle/>
                    <a:p>
                      <a:pPr algn="ctr">
                        <a:lnSpc>
                          <a:spcPct val="115000"/>
                        </a:lnSpc>
                        <a:spcAft>
                          <a:spcPts val="0"/>
                        </a:spcAft>
                      </a:pPr>
                      <a:r>
                        <a:rPr lang="fr-FR" sz="2000" dirty="0">
                          <a:effectLst/>
                          <a:latin typeface="Times New Roman"/>
                          <a:ea typeface="Times New Roman"/>
                          <a:cs typeface="Arial"/>
                        </a:rPr>
                        <a:t>Cerveau</a:t>
                      </a:r>
                      <a:endParaRPr lang="fr-FR" sz="1600" dirty="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2000">
                          <a:effectLst/>
                          <a:latin typeface="Times New Roman"/>
                          <a:ea typeface="Calibri"/>
                          <a:cs typeface="Arial"/>
                        </a:rPr>
                        <a:t>cellules ß des ilots de Langherans</a:t>
                      </a:r>
                      <a:endParaRPr lang="fr-FR" sz="160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0">
                <a:tc>
                  <a:txBody>
                    <a:bodyPr/>
                    <a:lstStyle/>
                    <a:p>
                      <a:pPr algn="ctr">
                        <a:lnSpc>
                          <a:spcPct val="115000"/>
                        </a:lnSpc>
                        <a:spcAft>
                          <a:spcPts val="0"/>
                        </a:spcAft>
                      </a:pPr>
                      <a:r>
                        <a:rPr lang="fr-FR" sz="2000" dirty="0">
                          <a:effectLst/>
                          <a:latin typeface="Times New Roman"/>
                          <a:ea typeface="Times New Roman"/>
                          <a:cs typeface="Arial"/>
                        </a:rPr>
                        <a:t>Glandes mammaires</a:t>
                      </a:r>
                      <a:endParaRPr lang="fr-FR" sz="1600" dirty="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fr-FR" sz="2000">
                          <a:effectLst/>
                          <a:latin typeface="Times New Roman"/>
                          <a:ea typeface="Calibri"/>
                          <a:cs typeface="Arial"/>
                        </a:rPr>
                        <a:t>Parathyroïdes</a:t>
                      </a:r>
                      <a:endParaRPr lang="fr-FR" sz="160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0">
                <a:tc>
                  <a:txBody>
                    <a:bodyPr/>
                    <a:lstStyle/>
                    <a:p>
                      <a:pPr algn="ctr">
                        <a:lnSpc>
                          <a:spcPct val="115000"/>
                        </a:lnSpc>
                        <a:spcAft>
                          <a:spcPts val="0"/>
                        </a:spcAft>
                      </a:pPr>
                      <a:r>
                        <a:rPr lang="fr-FR" sz="2000" dirty="0">
                          <a:effectLst/>
                          <a:latin typeface="Times New Roman"/>
                          <a:ea typeface="Times New Roman"/>
                          <a:cs typeface="Arial"/>
                        </a:rPr>
                        <a:t>Cartilage</a:t>
                      </a:r>
                      <a:endParaRPr lang="fr-FR" sz="1600" dirty="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2000">
                          <a:effectLst/>
                          <a:latin typeface="Times New Roman"/>
                          <a:ea typeface="Calibri"/>
                          <a:cs typeface="Arial"/>
                        </a:rPr>
                        <a:t>parotides</a:t>
                      </a:r>
                      <a:endParaRPr lang="fr-FR" sz="160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0">
                <a:tc>
                  <a:txBody>
                    <a:bodyPr/>
                    <a:lstStyle/>
                    <a:p>
                      <a:pPr algn="ctr">
                        <a:lnSpc>
                          <a:spcPct val="115000"/>
                        </a:lnSpc>
                        <a:spcAft>
                          <a:spcPts val="0"/>
                        </a:spcAft>
                      </a:pPr>
                      <a:r>
                        <a:rPr lang="fr-FR" sz="2000">
                          <a:effectLst/>
                          <a:latin typeface="Times New Roman"/>
                          <a:ea typeface="Times New Roman"/>
                          <a:cs typeface="Arial"/>
                        </a:rPr>
                        <a:t>Colon</a:t>
                      </a:r>
                      <a:endParaRPr lang="fr-FR" sz="160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fr-FR" sz="2000" dirty="0">
                          <a:effectLst/>
                          <a:latin typeface="Times New Roman"/>
                          <a:ea typeface="Calibri"/>
                          <a:cs typeface="Arial"/>
                        </a:rPr>
                        <a:t>hypophyse</a:t>
                      </a:r>
                      <a:endParaRPr lang="fr-FR" sz="1600" dirty="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0">
                <a:tc>
                  <a:txBody>
                    <a:bodyPr/>
                    <a:lstStyle/>
                    <a:p>
                      <a:pPr algn="ctr">
                        <a:lnSpc>
                          <a:spcPct val="115000"/>
                        </a:lnSpc>
                        <a:spcAft>
                          <a:spcPts val="0"/>
                        </a:spcAft>
                      </a:pPr>
                      <a:r>
                        <a:rPr lang="fr-FR" sz="2000">
                          <a:effectLst/>
                          <a:latin typeface="Times New Roman"/>
                          <a:ea typeface="Times New Roman"/>
                          <a:cs typeface="Arial"/>
                        </a:rPr>
                        <a:t>Follicule pileux</a:t>
                      </a:r>
                      <a:endParaRPr lang="fr-FR" sz="160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2000" dirty="0">
                          <a:effectLst/>
                          <a:latin typeface="Times New Roman"/>
                          <a:ea typeface="Calibri"/>
                          <a:cs typeface="Arial"/>
                        </a:rPr>
                        <a:t>placenta</a:t>
                      </a:r>
                      <a:endParaRPr lang="fr-FR" sz="1600" dirty="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0">
                <a:tc>
                  <a:txBody>
                    <a:bodyPr/>
                    <a:lstStyle/>
                    <a:p>
                      <a:pPr algn="ctr">
                        <a:lnSpc>
                          <a:spcPct val="115000"/>
                        </a:lnSpc>
                        <a:spcAft>
                          <a:spcPts val="0"/>
                        </a:spcAft>
                      </a:pPr>
                      <a:r>
                        <a:rPr lang="fr-FR" sz="2000">
                          <a:effectLst/>
                          <a:latin typeface="Times New Roman"/>
                          <a:ea typeface="Times New Roman"/>
                          <a:cs typeface="Arial"/>
                        </a:rPr>
                        <a:t>Intestin</a:t>
                      </a:r>
                      <a:endParaRPr lang="fr-FR" sz="160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fr-FR" sz="2000" dirty="0">
                          <a:effectLst/>
                          <a:latin typeface="Times New Roman"/>
                          <a:ea typeface="Calibri"/>
                          <a:cs typeface="Arial"/>
                        </a:rPr>
                        <a:t>prostate</a:t>
                      </a:r>
                      <a:endParaRPr lang="fr-FR" sz="1600" dirty="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0">
                <a:tc>
                  <a:txBody>
                    <a:bodyPr/>
                    <a:lstStyle/>
                    <a:p>
                      <a:pPr algn="ctr">
                        <a:lnSpc>
                          <a:spcPct val="115000"/>
                        </a:lnSpc>
                        <a:spcAft>
                          <a:spcPts val="0"/>
                        </a:spcAft>
                      </a:pPr>
                      <a:r>
                        <a:rPr lang="fr-FR" sz="2000">
                          <a:effectLst/>
                          <a:latin typeface="Times New Roman"/>
                          <a:ea typeface="Times New Roman"/>
                          <a:cs typeface="Arial"/>
                        </a:rPr>
                        <a:t>Reins</a:t>
                      </a:r>
                      <a:endParaRPr lang="fr-FR" sz="160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2000" dirty="0">
                          <a:effectLst/>
                          <a:latin typeface="Times New Roman"/>
                          <a:ea typeface="Calibri"/>
                          <a:cs typeface="Arial"/>
                        </a:rPr>
                        <a:t>peau</a:t>
                      </a:r>
                      <a:endParaRPr lang="fr-FR" sz="1600" dirty="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0">
                <a:tc>
                  <a:txBody>
                    <a:bodyPr/>
                    <a:lstStyle/>
                    <a:p>
                      <a:pPr algn="ctr">
                        <a:lnSpc>
                          <a:spcPct val="115000"/>
                        </a:lnSpc>
                        <a:spcAft>
                          <a:spcPts val="0"/>
                        </a:spcAft>
                      </a:pPr>
                      <a:r>
                        <a:rPr lang="fr-FR" sz="2000">
                          <a:effectLst/>
                          <a:latin typeface="Times New Roman"/>
                          <a:ea typeface="Times New Roman"/>
                          <a:cs typeface="Arial"/>
                        </a:rPr>
                        <a:t>Foie</a:t>
                      </a:r>
                      <a:endParaRPr lang="fr-FR" sz="160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fr-FR" sz="2000" dirty="0">
                          <a:effectLst/>
                          <a:latin typeface="Times New Roman"/>
                          <a:ea typeface="Calibri"/>
                          <a:cs typeface="Arial"/>
                        </a:rPr>
                        <a:t>rétine</a:t>
                      </a:r>
                      <a:endParaRPr lang="fr-FR" sz="1600" dirty="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0">
                <a:tc>
                  <a:txBody>
                    <a:bodyPr/>
                    <a:lstStyle/>
                    <a:p>
                      <a:pPr algn="ctr">
                        <a:lnSpc>
                          <a:spcPct val="115000"/>
                        </a:lnSpc>
                        <a:spcAft>
                          <a:spcPts val="0"/>
                        </a:spcAft>
                      </a:pPr>
                      <a:r>
                        <a:rPr lang="fr-FR" sz="2000">
                          <a:effectLst/>
                          <a:latin typeface="Times New Roman"/>
                          <a:ea typeface="Times New Roman"/>
                          <a:cs typeface="Arial"/>
                        </a:rPr>
                        <a:t>Poumons</a:t>
                      </a:r>
                      <a:endParaRPr lang="fr-FR" sz="160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2000" dirty="0">
                          <a:effectLst/>
                          <a:latin typeface="Times New Roman"/>
                          <a:ea typeface="Calibri"/>
                          <a:cs typeface="Arial"/>
                        </a:rPr>
                        <a:t>estomac</a:t>
                      </a:r>
                      <a:endParaRPr lang="fr-FR" sz="1600" dirty="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0">
                <a:tc>
                  <a:txBody>
                    <a:bodyPr/>
                    <a:lstStyle/>
                    <a:p>
                      <a:pPr algn="ctr">
                        <a:lnSpc>
                          <a:spcPct val="115000"/>
                        </a:lnSpc>
                        <a:spcAft>
                          <a:spcPts val="0"/>
                        </a:spcAft>
                      </a:pPr>
                      <a:r>
                        <a:rPr lang="fr-FR" sz="2000" dirty="0">
                          <a:effectLst/>
                          <a:latin typeface="Times New Roman"/>
                          <a:ea typeface="Times New Roman"/>
                          <a:cs typeface="Arial"/>
                        </a:rPr>
                        <a:t>Lymphocytes</a:t>
                      </a:r>
                      <a:endParaRPr lang="fr-FR" sz="1600" dirty="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fr-FR" sz="2000" dirty="0">
                          <a:effectLst/>
                          <a:latin typeface="Times New Roman"/>
                          <a:ea typeface="Calibri"/>
                          <a:cs typeface="Arial"/>
                        </a:rPr>
                        <a:t>thyroïde</a:t>
                      </a:r>
                      <a:endParaRPr lang="fr-FR" sz="1600" dirty="0">
                        <a:effectLst/>
                        <a:latin typeface="Calibri"/>
                        <a:ea typeface="Calibri"/>
                        <a:cs typeface="Arial"/>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Tree>
    <p:extLst>
      <p:ext uri="{BB962C8B-B14F-4D97-AF65-F5344CB8AC3E}">
        <p14:creationId xmlns:p14="http://schemas.microsoft.com/office/powerpoint/2010/main" val="327528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Espace réservé du contenu 12"/>
          <p:cNvGraphicFramePr>
            <a:graphicFrameLocks noGrp="1"/>
          </p:cNvGraphicFramePr>
          <p:nvPr>
            <p:ph sz="quarter" idx="2"/>
            <p:extLst>
              <p:ext uri="{D42A27DB-BD31-4B8C-83A1-F6EECF244321}">
                <p14:modId xmlns:p14="http://schemas.microsoft.com/office/powerpoint/2010/main" val="1740248389"/>
              </p:ext>
            </p:extLst>
          </p:nvPr>
        </p:nvGraphicFramePr>
        <p:xfrm>
          <a:off x="4932040" y="188639"/>
          <a:ext cx="3657445" cy="2645736"/>
        </p:xfrm>
        <a:graphic>
          <a:graphicData uri="http://schemas.openxmlformats.org/drawingml/2006/table">
            <a:tbl>
              <a:tblPr firstRow="1" firstCol="1" bandRow="1"/>
              <a:tblGrid>
                <a:gridCol w="1471278"/>
                <a:gridCol w="967019"/>
                <a:gridCol w="1219148"/>
              </a:tblGrid>
              <a:tr h="478554">
                <a:tc>
                  <a:txBody>
                    <a:bodyPr/>
                    <a:lstStyle/>
                    <a:p>
                      <a:pPr algn="ctr"/>
                      <a:r>
                        <a:rPr lang="fr-FR" sz="1600" dirty="0">
                          <a:effectLst/>
                          <a:latin typeface="Times New Roman" pitchFamily="18" charset="0"/>
                          <a:ea typeface="Times New Roman"/>
                          <a:cs typeface="Times New Roman" pitchFamily="18" charset="0"/>
                        </a:rPr>
                        <a:t>Âge</a:t>
                      </a:r>
                      <a:endParaRPr lang="fr-FR" sz="1200" dirty="0">
                        <a:effectLst/>
                        <a:latin typeface="Times New Roman" pitchFamily="18" charset="0"/>
                        <a:ea typeface="Times New Roman"/>
                        <a:cs typeface="Times New Roman" pitchFamily="18" charset="0"/>
                      </a:endParaRPr>
                    </a:p>
                  </a:txBody>
                  <a:tcPr marL="29526" marR="2952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r>
                        <a:rPr lang="fr-FR" sz="1600">
                          <a:effectLst/>
                          <a:latin typeface="Times New Roman" pitchFamily="18" charset="0"/>
                          <a:ea typeface="Times New Roman"/>
                          <a:cs typeface="Times New Roman" pitchFamily="18" charset="0"/>
                        </a:rPr>
                        <a:t>UI </a:t>
                      </a:r>
                      <a:r>
                        <a:rPr lang="fr-FR" sz="1200">
                          <a:effectLst/>
                          <a:latin typeface="Times New Roman" pitchFamily="18" charset="0"/>
                          <a:ea typeface="Times New Roman"/>
                          <a:cs typeface="Times New Roman" pitchFamily="18" charset="0"/>
                        </a:rPr>
                        <a:t>(unité internationale)</a:t>
                      </a:r>
                    </a:p>
                  </a:txBody>
                  <a:tcPr marL="29526" marR="2952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r>
                        <a:rPr lang="fr-FR" sz="1600">
                          <a:effectLst/>
                          <a:latin typeface="Times New Roman" pitchFamily="18" charset="0"/>
                          <a:ea typeface="Times New Roman"/>
                          <a:cs typeface="Times New Roman" pitchFamily="18" charset="0"/>
                        </a:rPr>
                        <a:t>µg</a:t>
                      </a:r>
                      <a:endParaRPr lang="fr-FR" sz="1200">
                        <a:effectLst/>
                        <a:latin typeface="Times New Roman" pitchFamily="18" charset="0"/>
                        <a:ea typeface="Times New Roman"/>
                        <a:cs typeface="Times New Roman" pitchFamily="18" charset="0"/>
                      </a:endParaRPr>
                    </a:p>
                  </a:txBody>
                  <a:tcPr marL="29526" marR="2952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478554">
                <a:tc>
                  <a:txBody>
                    <a:bodyPr/>
                    <a:lstStyle/>
                    <a:p>
                      <a:pPr algn="ctr"/>
                      <a:r>
                        <a:rPr lang="fr-FR" sz="1600" b="1" dirty="0">
                          <a:effectLst/>
                          <a:latin typeface="Times New Roman" pitchFamily="18" charset="0"/>
                          <a:ea typeface="Times New Roman"/>
                          <a:cs typeface="Times New Roman" pitchFamily="18" charset="0"/>
                        </a:rPr>
                        <a:t>de 0 à 1 an</a:t>
                      </a:r>
                      <a:endParaRPr lang="fr-FR" sz="1200" dirty="0">
                        <a:effectLst/>
                        <a:latin typeface="Times New Roman" pitchFamily="18" charset="0"/>
                        <a:ea typeface="Times New Roman"/>
                        <a:cs typeface="Times New Roman" pitchFamily="18" charset="0"/>
                      </a:endParaRPr>
                    </a:p>
                  </a:txBody>
                  <a:tcPr marL="29526" marR="2952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fr-FR" sz="1600" dirty="0">
                          <a:effectLst/>
                          <a:latin typeface="Times New Roman" pitchFamily="18" charset="0"/>
                          <a:ea typeface="Times New Roman"/>
                          <a:cs typeface="Times New Roman" pitchFamily="18" charset="0"/>
                        </a:rPr>
                        <a:t>400 UI</a:t>
                      </a:r>
                      <a:endParaRPr lang="fr-FR" sz="1200" dirty="0">
                        <a:effectLst/>
                        <a:latin typeface="Times New Roman" pitchFamily="18" charset="0"/>
                        <a:ea typeface="Times New Roman"/>
                        <a:cs typeface="Times New Roman" pitchFamily="18" charset="0"/>
                      </a:endParaRPr>
                    </a:p>
                  </a:txBody>
                  <a:tcPr marL="29526" marR="2952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fr-FR" sz="1600">
                          <a:effectLst/>
                          <a:latin typeface="Times New Roman" pitchFamily="18" charset="0"/>
                          <a:ea typeface="Times New Roman"/>
                          <a:cs typeface="Times New Roman" pitchFamily="18" charset="0"/>
                        </a:rPr>
                        <a:t>10 µg</a:t>
                      </a:r>
                      <a:endParaRPr lang="fr-FR" sz="1200">
                        <a:effectLst/>
                        <a:latin typeface="Times New Roman" pitchFamily="18" charset="0"/>
                        <a:ea typeface="Times New Roman"/>
                        <a:cs typeface="Times New Roman" pitchFamily="18" charset="0"/>
                      </a:endParaRPr>
                    </a:p>
                  </a:txBody>
                  <a:tcPr marL="29526" marR="2952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78554">
                <a:tc>
                  <a:txBody>
                    <a:bodyPr/>
                    <a:lstStyle/>
                    <a:p>
                      <a:pPr algn="ctr"/>
                      <a:r>
                        <a:rPr lang="fr-FR" sz="1600" b="1" dirty="0">
                          <a:effectLst/>
                          <a:latin typeface="Times New Roman" pitchFamily="18" charset="0"/>
                          <a:ea typeface="Times New Roman"/>
                          <a:cs typeface="Times New Roman" pitchFamily="18" charset="0"/>
                        </a:rPr>
                        <a:t>de 1 an à 70 ans</a:t>
                      </a:r>
                      <a:endParaRPr lang="fr-FR" sz="1200" dirty="0">
                        <a:effectLst/>
                        <a:latin typeface="Times New Roman" pitchFamily="18" charset="0"/>
                        <a:ea typeface="Times New Roman"/>
                        <a:cs typeface="Times New Roman" pitchFamily="18" charset="0"/>
                      </a:endParaRPr>
                    </a:p>
                  </a:txBody>
                  <a:tcPr marL="29526" marR="2952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fr-FR" sz="1600" dirty="0">
                          <a:effectLst/>
                          <a:latin typeface="Times New Roman" pitchFamily="18" charset="0"/>
                          <a:ea typeface="Times New Roman"/>
                          <a:cs typeface="Times New Roman" pitchFamily="18" charset="0"/>
                        </a:rPr>
                        <a:t>600 UI</a:t>
                      </a:r>
                      <a:endParaRPr lang="fr-FR" sz="1200" dirty="0">
                        <a:effectLst/>
                        <a:latin typeface="Times New Roman" pitchFamily="18" charset="0"/>
                        <a:ea typeface="Times New Roman"/>
                        <a:cs typeface="Times New Roman" pitchFamily="18" charset="0"/>
                      </a:endParaRPr>
                    </a:p>
                  </a:txBody>
                  <a:tcPr marL="29526" marR="2952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fr-FR" sz="1600" dirty="0">
                          <a:effectLst/>
                          <a:latin typeface="Times New Roman" pitchFamily="18" charset="0"/>
                          <a:ea typeface="Times New Roman"/>
                          <a:cs typeface="Times New Roman" pitchFamily="18" charset="0"/>
                        </a:rPr>
                        <a:t>15 µg</a:t>
                      </a:r>
                      <a:endParaRPr lang="fr-FR" sz="1200" dirty="0">
                        <a:effectLst/>
                        <a:latin typeface="Times New Roman" pitchFamily="18" charset="0"/>
                        <a:ea typeface="Times New Roman"/>
                        <a:cs typeface="Times New Roman" pitchFamily="18" charset="0"/>
                      </a:endParaRPr>
                    </a:p>
                  </a:txBody>
                  <a:tcPr marL="29526" marR="2952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78554">
                <a:tc>
                  <a:txBody>
                    <a:bodyPr/>
                    <a:lstStyle/>
                    <a:p>
                      <a:pPr algn="ctr"/>
                      <a:r>
                        <a:rPr lang="fr-FR" sz="1600" b="1" dirty="0">
                          <a:effectLst/>
                          <a:latin typeface="Times New Roman" pitchFamily="18" charset="0"/>
                          <a:ea typeface="Times New Roman"/>
                          <a:cs typeface="Times New Roman" pitchFamily="18" charset="0"/>
                        </a:rPr>
                        <a:t>plus de 70 ans</a:t>
                      </a:r>
                      <a:endParaRPr lang="fr-FR" sz="1200" dirty="0">
                        <a:effectLst/>
                        <a:latin typeface="Times New Roman" pitchFamily="18" charset="0"/>
                        <a:ea typeface="Times New Roman"/>
                        <a:cs typeface="Times New Roman" pitchFamily="18" charset="0"/>
                      </a:endParaRPr>
                    </a:p>
                  </a:txBody>
                  <a:tcPr marL="29526" marR="2952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fr-FR" sz="1600" dirty="0">
                          <a:effectLst/>
                          <a:latin typeface="Times New Roman" pitchFamily="18" charset="0"/>
                          <a:ea typeface="Times New Roman"/>
                          <a:cs typeface="Times New Roman" pitchFamily="18" charset="0"/>
                        </a:rPr>
                        <a:t>800 UI</a:t>
                      </a:r>
                      <a:endParaRPr lang="fr-FR" sz="1200" dirty="0">
                        <a:effectLst/>
                        <a:latin typeface="Times New Roman" pitchFamily="18" charset="0"/>
                        <a:ea typeface="Times New Roman"/>
                        <a:cs typeface="Times New Roman" pitchFamily="18" charset="0"/>
                      </a:endParaRPr>
                    </a:p>
                  </a:txBody>
                  <a:tcPr marL="29526" marR="2952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fr-FR" sz="1600" dirty="0">
                          <a:effectLst/>
                          <a:latin typeface="Times New Roman" pitchFamily="18" charset="0"/>
                          <a:ea typeface="Times New Roman"/>
                          <a:cs typeface="Times New Roman" pitchFamily="18" charset="0"/>
                        </a:rPr>
                        <a:t>20 µg</a:t>
                      </a:r>
                      <a:endParaRPr lang="fr-FR" sz="1200" dirty="0">
                        <a:effectLst/>
                        <a:latin typeface="Times New Roman" pitchFamily="18" charset="0"/>
                        <a:ea typeface="Times New Roman"/>
                        <a:cs typeface="Times New Roman" pitchFamily="18" charset="0"/>
                      </a:endParaRPr>
                    </a:p>
                  </a:txBody>
                  <a:tcPr marL="29526" marR="2952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678359">
                <a:tc>
                  <a:txBody>
                    <a:bodyPr/>
                    <a:lstStyle/>
                    <a:p>
                      <a:pPr algn="ctr"/>
                      <a:r>
                        <a:rPr lang="fr-FR" sz="1600" b="1">
                          <a:effectLst/>
                          <a:latin typeface="Times New Roman" pitchFamily="18" charset="0"/>
                          <a:ea typeface="Times New Roman"/>
                          <a:cs typeface="Times New Roman" pitchFamily="18" charset="0"/>
                        </a:rPr>
                        <a:t>Femmes enceintes et qui allaitent</a:t>
                      </a:r>
                      <a:endParaRPr lang="fr-FR" sz="1200">
                        <a:effectLst/>
                        <a:latin typeface="Times New Roman" pitchFamily="18" charset="0"/>
                        <a:ea typeface="Times New Roman"/>
                        <a:cs typeface="Times New Roman" pitchFamily="18" charset="0"/>
                      </a:endParaRPr>
                    </a:p>
                  </a:txBody>
                  <a:tcPr marL="29526" marR="2952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fr-FR" sz="1600" dirty="0">
                          <a:effectLst/>
                          <a:latin typeface="Times New Roman" pitchFamily="18" charset="0"/>
                          <a:ea typeface="Times New Roman"/>
                          <a:cs typeface="Times New Roman" pitchFamily="18" charset="0"/>
                        </a:rPr>
                        <a:t>600 UI</a:t>
                      </a:r>
                      <a:endParaRPr lang="fr-FR" sz="1200" dirty="0">
                        <a:effectLst/>
                        <a:latin typeface="Times New Roman" pitchFamily="18" charset="0"/>
                        <a:ea typeface="Times New Roman"/>
                        <a:cs typeface="Times New Roman" pitchFamily="18" charset="0"/>
                      </a:endParaRPr>
                    </a:p>
                  </a:txBody>
                  <a:tcPr marL="29526" marR="2952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fr-FR" sz="1600" dirty="0">
                          <a:effectLst/>
                          <a:latin typeface="Times New Roman" pitchFamily="18" charset="0"/>
                          <a:ea typeface="Times New Roman"/>
                          <a:cs typeface="Times New Roman" pitchFamily="18" charset="0"/>
                        </a:rPr>
                        <a:t>600 UI</a:t>
                      </a:r>
                      <a:endParaRPr lang="fr-FR" sz="1200" dirty="0">
                        <a:effectLst/>
                        <a:latin typeface="Times New Roman" pitchFamily="18" charset="0"/>
                        <a:ea typeface="Times New Roman"/>
                        <a:cs typeface="Times New Roman" pitchFamily="18" charset="0"/>
                      </a:endParaRPr>
                    </a:p>
                  </a:txBody>
                  <a:tcPr marL="29526" marR="2952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graphicFrame>
        <p:nvGraphicFramePr>
          <p:cNvPr id="14" name="Espace réservé du contenu 13"/>
          <p:cNvGraphicFramePr>
            <a:graphicFrameLocks noGrp="1"/>
          </p:cNvGraphicFramePr>
          <p:nvPr>
            <p:ph sz="quarter" idx="4"/>
            <p:extLst>
              <p:ext uri="{D42A27DB-BD31-4B8C-83A1-F6EECF244321}">
                <p14:modId xmlns:p14="http://schemas.microsoft.com/office/powerpoint/2010/main" val="1291611558"/>
              </p:ext>
            </p:extLst>
          </p:nvPr>
        </p:nvGraphicFramePr>
        <p:xfrm>
          <a:off x="3347864" y="3068960"/>
          <a:ext cx="4666590" cy="3165251"/>
        </p:xfrm>
        <a:graphic>
          <a:graphicData uri="http://schemas.openxmlformats.org/drawingml/2006/table">
            <a:tbl>
              <a:tblPr firstRow="1" firstCol="1" bandRow="1"/>
              <a:tblGrid>
                <a:gridCol w="1555530"/>
                <a:gridCol w="1555530"/>
                <a:gridCol w="1555530"/>
              </a:tblGrid>
              <a:tr h="199081">
                <a:tc>
                  <a:txBody>
                    <a:bodyPr/>
                    <a:lstStyle/>
                    <a:p>
                      <a:pPr algn="ctr"/>
                      <a:r>
                        <a:rPr lang="fr-FR" sz="1600" b="1" i="1" dirty="0">
                          <a:effectLst/>
                          <a:latin typeface="Calibri"/>
                          <a:ea typeface="Times New Roman"/>
                          <a:cs typeface="Arial"/>
                        </a:rPr>
                        <a:t>Aliments</a:t>
                      </a:r>
                      <a:endParaRPr lang="fr-FR" sz="1200" dirty="0">
                        <a:effectLst/>
                        <a:latin typeface="Calibri"/>
                        <a:ea typeface="Times New Roman"/>
                        <a:cs typeface="Arial"/>
                      </a:endParaRPr>
                    </a:p>
                  </a:txBody>
                  <a:tcPr marL="36531" marR="3653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r>
                        <a:rPr lang="fr-FR" sz="1600" b="1" i="1">
                          <a:effectLst/>
                          <a:latin typeface="Calibri"/>
                          <a:ea typeface="Times New Roman"/>
                          <a:cs typeface="Arial"/>
                        </a:rPr>
                        <a:t>Portions</a:t>
                      </a:r>
                      <a:endParaRPr lang="fr-FR" sz="1200">
                        <a:effectLst/>
                        <a:latin typeface="Calibri"/>
                        <a:ea typeface="Times New Roman"/>
                        <a:cs typeface="Arial"/>
                      </a:endParaRPr>
                    </a:p>
                  </a:txBody>
                  <a:tcPr marL="36531" marR="3653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r>
                        <a:rPr lang="fr-FR" sz="1600" b="1" i="1">
                          <a:effectLst/>
                          <a:latin typeface="Calibri"/>
                          <a:ea typeface="Times New Roman"/>
                          <a:cs typeface="Arial"/>
                        </a:rPr>
                        <a:t>Vitamine D*</a:t>
                      </a:r>
                      <a:endParaRPr lang="fr-FR" sz="1200">
                        <a:effectLst/>
                        <a:latin typeface="Calibri"/>
                        <a:ea typeface="Times New Roman"/>
                        <a:cs typeface="Arial"/>
                      </a:endParaRPr>
                    </a:p>
                  </a:txBody>
                  <a:tcPr marL="36531" marR="3653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597243">
                <a:tc>
                  <a:txBody>
                    <a:bodyPr/>
                    <a:lstStyle/>
                    <a:p>
                      <a:pPr algn="ctr"/>
                      <a:r>
                        <a:rPr lang="fr-FR" sz="1600" dirty="0">
                          <a:effectLst/>
                          <a:latin typeface="Calibri"/>
                          <a:ea typeface="Times New Roman"/>
                          <a:cs typeface="Arial"/>
                        </a:rPr>
                        <a:t>Saumon, grillé ou poché</a:t>
                      </a:r>
                      <a:endParaRPr lang="fr-FR" sz="1200" dirty="0">
                        <a:effectLst/>
                        <a:latin typeface="Calibri"/>
                        <a:ea typeface="Times New Roman"/>
                        <a:cs typeface="Arial"/>
                      </a:endParaRPr>
                    </a:p>
                  </a:txBody>
                  <a:tcPr marL="36531" marR="3653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fr-FR" sz="1600">
                          <a:effectLst/>
                          <a:latin typeface="Calibri"/>
                          <a:ea typeface="Times New Roman"/>
                          <a:cs typeface="Arial"/>
                        </a:rPr>
                        <a:t>100 g (3 ½ oz)</a:t>
                      </a:r>
                      <a:endParaRPr lang="fr-FR" sz="1200">
                        <a:effectLst/>
                        <a:latin typeface="Calibri"/>
                        <a:ea typeface="Times New Roman"/>
                        <a:cs typeface="Arial"/>
                      </a:endParaRPr>
                    </a:p>
                  </a:txBody>
                  <a:tcPr marL="36531" marR="3653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fr-FR" sz="1600">
                          <a:effectLst/>
                          <a:latin typeface="Calibri"/>
                          <a:ea typeface="Times New Roman"/>
                          <a:cs typeface="Arial"/>
                        </a:rPr>
                        <a:t>600-920 UI</a:t>
                      </a:r>
                      <a:endParaRPr lang="fr-FR" sz="1200">
                        <a:effectLst/>
                        <a:latin typeface="Calibri"/>
                        <a:ea typeface="Times New Roman"/>
                        <a:cs typeface="Arial"/>
                      </a:endParaRPr>
                    </a:p>
                  </a:txBody>
                  <a:tcPr marL="36531" marR="3653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98162">
                <a:tc>
                  <a:txBody>
                    <a:bodyPr/>
                    <a:lstStyle/>
                    <a:p>
                      <a:pPr algn="ctr"/>
                      <a:r>
                        <a:rPr lang="fr-FR" sz="1600" dirty="0">
                          <a:effectLst/>
                          <a:latin typeface="Calibri"/>
                          <a:ea typeface="Times New Roman"/>
                          <a:cs typeface="Arial"/>
                        </a:rPr>
                        <a:t>Saumon en conserve</a:t>
                      </a:r>
                      <a:endParaRPr lang="fr-FR" sz="1200" dirty="0">
                        <a:effectLst/>
                        <a:latin typeface="Calibri"/>
                        <a:ea typeface="Times New Roman"/>
                        <a:cs typeface="Arial"/>
                      </a:endParaRPr>
                    </a:p>
                  </a:txBody>
                  <a:tcPr marL="36531" marR="3653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fr-FR" sz="1600" dirty="0">
                          <a:effectLst/>
                          <a:latin typeface="Calibri"/>
                          <a:ea typeface="Times New Roman"/>
                          <a:cs typeface="Arial"/>
                        </a:rPr>
                        <a:t>100 g (3 ½ oz)</a:t>
                      </a:r>
                      <a:endParaRPr lang="fr-FR" sz="1200" dirty="0">
                        <a:effectLst/>
                        <a:latin typeface="Calibri"/>
                        <a:ea typeface="Times New Roman"/>
                        <a:cs typeface="Arial"/>
                      </a:endParaRPr>
                    </a:p>
                  </a:txBody>
                  <a:tcPr marL="36531" marR="3653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fr-FR" sz="1600">
                          <a:effectLst/>
                          <a:latin typeface="Calibri"/>
                          <a:ea typeface="Times New Roman"/>
                          <a:cs typeface="Arial"/>
                        </a:rPr>
                        <a:t>320-760 UI</a:t>
                      </a:r>
                      <a:endParaRPr lang="fr-FR" sz="1200">
                        <a:effectLst/>
                        <a:latin typeface="Calibri"/>
                        <a:ea typeface="Times New Roman"/>
                        <a:cs typeface="Arial"/>
                      </a:endParaRPr>
                    </a:p>
                  </a:txBody>
                  <a:tcPr marL="36531" marR="3653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995405">
                <a:tc>
                  <a:txBody>
                    <a:bodyPr/>
                    <a:lstStyle/>
                    <a:p>
                      <a:pPr algn="ctr"/>
                      <a:r>
                        <a:rPr lang="fr-FR" sz="1600">
                          <a:effectLst/>
                          <a:latin typeface="Calibri"/>
                          <a:ea typeface="Times New Roman"/>
                          <a:cs typeface="Arial"/>
                        </a:rPr>
                        <a:t>Thon rouge grillé</a:t>
                      </a:r>
                      <a:br>
                        <a:rPr lang="fr-FR" sz="1600">
                          <a:effectLst/>
                          <a:latin typeface="Calibri"/>
                          <a:ea typeface="Times New Roman"/>
                          <a:cs typeface="Arial"/>
                        </a:rPr>
                      </a:br>
                      <a:r>
                        <a:rPr lang="fr-FR" sz="1600">
                          <a:effectLst/>
                          <a:latin typeface="Calibri"/>
                          <a:ea typeface="Times New Roman"/>
                          <a:cs typeface="Arial"/>
                        </a:rPr>
                        <a:t>Hareng de l’Atlantique mariné</a:t>
                      </a:r>
                      <a:endParaRPr lang="fr-FR" sz="1200">
                        <a:effectLst/>
                        <a:latin typeface="Calibri"/>
                        <a:ea typeface="Times New Roman"/>
                        <a:cs typeface="Arial"/>
                      </a:endParaRPr>
                    </a:p>
                  </a:txBody>
                  <a:tcPr marL="36531" marR="3653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fr-FR" sz="1600" dirty="0">
                          <a:effectLst/>
                          <a:latin typeface="Calibri"/>
                          <a:ea typeface="Times New Roman"/>
                          <a:cs typeface="Arial"/>
                        </a:rPr>
                        <a:t>100 g (3 ½ oz)</a:t>
                      </a:r>
                      <a:endParaRPr lang="fr-FR" sz="1200" dirty="0">
                        <a:effectLst/>
                        <a:latin typeface="Calibri"/>
                        <a:ea typeface="Times New Roman"/>
                        <a:cs typeface="Arial"/>
                      </a:endParaRPr>
                    </a:p>
                  </a:txBody>
                  <a:tcPr marL="36531" marR="3653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fr-FR" sz="1600">
                          <a:effectLst/>
                          <a:latin typeface="Calibri"/>
                          <a:ea typeface="Times New Roman"/>
                          <a:cs typeface="Arial"/>
                        </a:rPr>
                        <a:t>280 UI</a:t>
                      </a:r>
                      <a:endParaRPr lang="fr-FR" sz="1200">
                        <a:effectLst/>
                        <a:latin typeface="Calibri"/>
                        <a:ea typeface="Times New Roman"/>
                        <a:cs typeface="Arial"/>
                      </a:endParaRPr>
                    </a:p>
                  </a:txBody>
                  <a:tcPr marL="36531" marR="3653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9081">
                <a:tc>
                  <a:txBody>
                    <a:bodyPr/>
                    <a:lstStyle/>
                    <a:p>
                      <a:pPr algn="ctr"/>
                      <a:r>
                        <a:rPr lang="fr-FR" sz="1600">
                          <a:effectLst/>
                          <a:latin typeface="Calibri"/>
                          <a:ea typeface="Times New Roman"/>
                          <a:cs typeface="Arial"/>
                        </a:rPr>
                        <a:t>Truite grillée</a:t>
                      </a:r>
                      <a:endParaRPr lang="fr-FR" sz="1200">
                        <a:effectLst/>
                        <a:latin typeface="Calibri"/>
                        <a:ea typeface="Times New Roman"/>
                        <a:cs typeface="Arial"/>
                      </a:endParaRPr>
                    </a:p>
                  </a:txBody>
                  <a:tcPr marL="36531" marR="3653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fr-FR" sz="1600" dirty="0">
                          <a:effectLst/>
                          <a:latin typeface="Calibri"/>
                          <a:ea typeface="Times New Roman"/>
                          <a:cs typeface="Arial"/>
                        </a:rPr>
                        <a:t>100 g (3 ½ oz)</a:t>
                      </a:r>
                      <a:endParaRPr lang="fr-FR" sz="1200" dirty="0">
                        <a:effectLst/>
                        <a:latin typeface="Calibri"/>
                        <a:ea typeface="Times New Roman"/>
                        <a:cs typeface="Arial"/>
                      </a:endParaRPr>
                    </a:p>
                  </a:txBody>
                  <a:tcPr marL="36531" marR="3653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fr-FR" sz="1600">
                          <a:effectLst/>
                          <a:latin typeface="Calibri"/>
                          <a:ea typeface="Times New Roman"/>
                          <a:cs typeface="Arial"/>
                        </a:rPr>
                        <a:t>200-280 UI</a:t>
                      </a:r>
                      <a:endParaRPr lang="fr-FR" sz="1200">
                        <a:effectLst/>
                        <a:latin typeface="Calibri"/>
                        <a:ea typeface="Times New Roman"/>
                        <a:cs typeface="Arial"/>
                      </a:endParaRPr>
                    </a:p>
                  </a:txBody>
                  <a:tcPr marL="36531" marR="3653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97243">
                <a:tc>
                  <a:txBody>
                    <a:bodyPr/>
                    <a:lstStyle/>
                    <a:p>
                      <a:pPr algn="ctr"/>
                      <a:r>
                        <a:rPr lang="fr-FR" sz="1600">
                          <a:effectLst/>
                          <a:latin typeface="Calibri"/>
                          <a:ea typeface="Times New Roman"/>
                          <a:cs typeface="Arial"/>
                        </a:rPr>
                        <a:t>Lait de vache, 0 % à 3,25 % MG</a:t>
                      </a:r>
                      <a:endParaRPr lang="fr-FR" sz="1200">
                        <a:effectLst/>
                        <a:latin typeface="Calibri"/>
                        <a:ea typeface="Times New Roman"/>
                        <a:cs typeface="Arial"/>
                      </a:endParaRPr>
                    </a:p>
                  </a:txBody>
                  <a:tcPr marL="36531" marR="3653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fr-FR" sz="1600" dirty="0">
                          <a:effectLst/>
                          <a:latin typeface="Calibri"/>
                          <a:ea typeface="Times New Roman"/>
                          <a:cs typeface="Arial"/>
                        </a:rPr>
                        <a:t>250 ml (1 tasse)</a:t>
                      </a:r>
                      <a:endParaRPr lang="fr-FR" sz="1200" dirty="0">
                        <a:effectLst/>
                        <a:latin typeface="Calibri"/>
                        <a:ea typeface="Times New Roman"/>
                        <a:cs typeface="Arial"/>
                      </a:endParaRPr>
                    </a:p>
                  </a:txBody>
                  <a:tcPr marL="36531" marR="3653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r>
                        <a:rPr lang="fr-FR" sz="1600" dirty="0">
                          <a:effectLst/>
                          <a:latin typeface="Calibri"/>
                          <a:ea typeface="Times New Roman"/>
                          <a:cs typeface="Arial"/>
                        </a:rPr>
                        <a:t>120 UI</a:t>
                      </a:r>
                      <a:endParaRPr lang="fr-FR" sz="1200" dirty="0">
                        <a:effectLst/>
                        <a:latin typeface="Calibri"/>
                        <a:ea typeface="Times New Roman"/>
                        <a:cs typeface="Arial"/>
                      </a:endParaRPr>
                    </a:p>
                  </a:txBody>
                  <a:tcPr marL="36531" marR="3653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2" name="Espace réservé du texte 1"/>
          <p:cNvSpPr>
            <a:spLocks noGrp="1"/>
          </p:cNvSpPr>
          <p:nvPr>
            <p:ph type="body" sz="quarter" idx="1"/>
          </p:nvPr>
        </p:nvSpPr>
        <p:spPr>
          <a:xfrm>
            <a:off x="314012" y="908720"/>
            <a:ext cx="1953732" cy="658368"/>
          </a:xfrm>
        </p:spPr>
        <p:txBody>
          <a:bodyPr/>
          <a:lstStyle/>
          <a:p>
            <a:r>
              <a:rPr lang="fr-FR" sz="2400" dirty="0">
                <a:latin typeface="Times New Roman" pitchFamily="18" charset="0"/>
                <a:cs typeface="Times New Roman" pitchFamily="18" charset="0"/>
              </a:rPr>
              <a:t>B</a:t>
            </a:r>
            <a:r>
              <a:rPr lang="fr-FR" sz="2400" dirty="0" smtClean="0">
                <a:latin typeface="Times New Roman" pitchFamily="18" charset="0"/>
                <a:cs typeface="Times New Roman" pitchFamily="18" charset="0"/>
              </a:rPr>
              <a:t>esoins</a:t>
            </a:r>
            <a:endParaRPr lang="fr-FR" sz="2400" dirty="0">
              <a:latin typeface="Times New Roman" pitchFamily="18" charset="0"/>
              <a:cs typeface="Times New Roman" pitchFamily="18" charset="0"/>
            </a:endParaRPr>
          </a:p>
        </p:txBody>
      </p:sp>
      <p:sp>
        <p:nvSpPr>
          <p:cNvPr id="3" name="Espace réservé du texte 2"/>
          <p:cNvSpPr>
            <a:spLocks noGrp="1"/>
          </p:cNvSpPr>
          <p:nvPr>
            <p:ph type="body" sz="quarter" idx="3"/>
          </p:nvPr>
        </p:nvSpPr>
        <p:spPr>
          <a:xfrm>
            <a:off x="179512" y="4797152"/>
            <a:ext cx="2088232" cy="780929"/>
          </a:xfrm>
        </p:spPr>
        <p:txBody>
          <a:bodyPr/>
          <a:lstStyle/>
          <a:p>
            <a:endParaRPr lang="fr-FR" dirty="0" smtClean="0"/>
          </a:p>
          <a:p>
            <a:r>
              <a:rPr lang="fr-FR" sz="2800" dirty="0" smtClean="0">
                <a:latin typeface="Times New Roman" pitchFamily="18" charset="0"/>
                <a:cs typeface="Times New Roman" pitchFamily="18" charset="0"/>
              </a:rPr>
              <a:t>Sources</a:t>
            </a:r>
            <a:endParaRPr lang="fr-FR" sz="2800" dirty="0">
              <a:latin typeface="Times New Roman" pitchFamily="18" charset="0"/>
              <a:cs typeface="Times New Roman" pitchFamily="18" charset="0"/>
            </a:endParaRPr>
          </a:p>
          <a:p>
            <a:endParaRPr lang="fr-FR" dirty="0"/>
          </a:p>
        </p:txBody>
      </p:sp>
    </p:spTree>
    <p:extLst>
      <p:ext uri="{BB962C8B-B14F-4D97-AF65-F5344CB8AC3E}">
        <p14:creationId xmlns:p14="http://schemas.microsoft.com/office/powerpoint/2010/main" val="116802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bg/>
                                          </p:spTgt>
                                        </p:tgtEl>
                                        <p:attrNameLst>
                                          <p:attrName>style.visibility</p:attrName>
                                        </p:attrNameLst>
                                      </p:cBhvr>
                                      <p:to>
                                        <p:strVal val="visible"/>
                                      </p:to>
                                    </p:set>
                                    <p:animEffect transition="in" filter="fade">
                                      <p:cBhvr>
                                        <p:cTn id="26" dur="1000"/>
                                        <p:tgtEl>
                                          <p:spTgt spid="3">
                                            <p:bg/>
                                          </p:spTgt>
                                        </p:tgtEl>
                                      </p:cBhvr>
                                    </p:animEffect>
                                    <p:anim calcmode="lin" valueType="num">
                                      <p:cBhvr>
                                        <p:cTn id="27" dur="1000" fill="hold"/>
                                        <p:tgtEl>
                                          <p:spTgt spid="3">
                                            <p:bg/>
                                          </p:spTgt>
                                        </p:tgtEl>
                                        <p:attrNameLst>
                                          <p:attrName>ppt_x</p:attrName>
                                        </p:attrNameLst>
                                      </p:cBhvr>
                                      <p:tavLst>
                                        <p:tav tm="0">
                                          <p:val>
                                            <p:strVal val="#ppt_x"/>
                                          </p:val>
                                        </p:tav>
                                        <p:tav tm="100000">
                                          <p:val>
                                            <p:strVal val="#ppt_x"/>
                                          </p:val>
                                        </p:tav>
                                      </p:tavLst>
                                    </p:anim>
                                    <p:anim calcmode="lin" valueType="num">
                                      <p:cBhvr>
                                        <p:cTn id="28"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51520" y="908720"/>
            <a:ext cx="7467600" cy="562074"/>
          </a:xfrm>
        </p:spPr>
        <p:txBody>
          <a:bodyPr/>
          <a:lstStyle/>
          <a:p>
            <a:pPr algn="ctr"/>
            <a:r>
              <a:rPr lang="fr-FR" b="1" i="1" dirty="0" smtClean="0">
                <a:solidFill>
                  <a:srgbClr val="0070C0"/>
                </a:solidFill>
                <a:latin typeface="Times New Roman" pitchFamily="18" charset="0"/>
                <a:cs typeface="Times New Roman" pitchFamily="18" charset="0"/>
              </a:rPr>
              <a:t>La Vitamine </a:t>
            </a:r>
            <a:r>
              <a:rPr lang="fr-FR" b="1" i="1" dirty="0">
                <a:solidFill>
                  <a:srgbClr val="0070C0"/>
                </a:solidFill>
                <a:latin typeface="Times New Roman" pitchFamily="18" charset="0"/>
                <a:cs typeface="Times New Roman" pitchFamily="18" charset="0"/>
              </a:rPr>
              <a:t>E</a:t>
            </a:r>
          </a:p>
        </p:txBody>
      </p:sp>
      <p:pic>
        <p:nvPicPr>
          <p:cNvPr id="8" name="Espace réservé du contenu 7"/>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868144" y="404664"/>
            <a:ext cx="2760866" cy="2540769"/>
          </a:xfrm>
        </p:spPr>
      </p:pic>
      <p:sp>
        <p:nvSpPr>
          <p:cNvPr id="9" name="Espace réservé du contenu 2"/>
          <p:cNvSpPr txBox="1">
            <a:spLocks/>
          </p:cNvSpPr>
          <p:nvPr/>
        </p:nvSpPr>
        <p:spPr>
          <a:xfrm>
            <a:off x="107504" y="2852936"/>
            <a:ext cx="7467600" cy="187220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fr-FR" dirty="0" smtClean="0">
                <a:latin typeface="Times New Roman" pitchFamily="18" charset="0"/>
                <a:cs typeface="Times New Roman" pitchFamily="18" charset="0"/>
              </a:rPr>
              <a:t>Sous le nom de  </a:t>
            </a:r>
            <a:r>
              <a:rPr lang="fr-FR" b="1" i="1" dirty="0" smtClean="0">
                <a:solidFill>
                  <a:srgbClr val="0070C0"/>
                </a:solidFill>
                <a:latin typeface="Times New Roman" pitchFamily="18" charset="0"/>
                <a:cs typeface="Times New Roman" pitchFamily="18" charset="0"/>
              </a:rPr>
              <a:t>« tocophérol » </a:t>
            </a:r>
            <a:r>
              <a:rPr lang="fr-FR" dirty="0" smtClean="0">
                <a:latin typeface="Times New Roman" pitchFamily="18" charset="0"/>
                <a:cs typeface="Times New Roman" pitchFamily="18" charset="0"/>
              </a:rPr>
              <a:t>Le terme de vitamine E désigne, en fait, une famille de substances dont la plus active biologiquement est l’a-tocophérol.</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263535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80">
                                          <p:stCondLst>
                                            <p:cond delay="0"/>
                                          </p:stCondLst>
                                        </p:cTn>
                                        <p:tgtEl>
                                          <p:spTgt spid="8"/>
                                        </p:tgtEl>
                                      </p:cBhvr>
                                    </p:animEffect>
                                    <p:anim calcmode="lin" valueType="num">
                                      <p:cBhvr>
                                        <p:cTn id="2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7" dur="26">
                                          <p:stCondLst>
                                            <p:cond delay="650"/>
                                          </p:stCondLst>
                                        </p:cTn>
                                        <p:tgtEl>
                                          <p:spTgt spid="8"/>
                                        </p:tgtEl>
                                      </p:cBhvr>
                                      <p:to x="100000" y="60000"/>
                                    </p:animScale>
                                    <p:animScale>
                                      <p:cBhvr>
                                        <p:cTn id="28" dur="166" decel="50000">
                                          <p:stCondLst>
                                            <p:cond delay="676"/>
                                          </p:stCondLst>
                                        </p:cTn>
                                        <p:tgtEl>
                                          <p:spTgt spid="8"/>
                                        </p:tgtEl>
                                      </p:cBhvr>
                                      <p:to x="100000" y="100000"/>
                                    </p:animScale>
                                    <p:animScale>
                                      <p:cBhvr>
                                        <p:cTn id="29" dur="26">
                                          <p:stCondLst>
                                            <p:cond delay="1312"/>
                                          </p:stCondLst>
                                        </p:cTn>
                                        <p:tgtEl>
                                          <p:spTgt spid="8"/>
                                        </p:tgtEl>
                                      </p:cBhvr>
                                      <p:to x="100000" y="80000"/>
                                    </p:animScale>
                                    <p:animScale>
                                      <p:cBhvr>
                                        <p:cTn id="30" dur="166" decel="50000">
                                          <p:stCondLst>
                                            <p:cond delay="1338"/>
                                          </p:stCondLst>
                                        </p:cTn>
                                        <p:tgtEl>
                                          <p:spTgt spid="8"/>
                                        </p:tgtEl>
                                      </p:cBhvr>
                                      <p:to x="100000" y="100000"/>
                                    </p:animScale>
                                    <p:animScale>
                                      <p:cBhvr>
                                        <p:cTn id="31" dur="26">
                                          <p:stCondLst>
                                            <p:cond delay="1642"/>
                                          </p:stCondLst>
                                        </p:cTn>
                                        <p:tgtEl>
                                          <p:spTgt spid="8"/>
                                        </p:tgtEl>
                                      </p:cBhvr>
                                      <p:to x="100000" y="90000"/>
                                    </p:animScale>
                                    <p:animScale>
                                      <p:cBhvr>
                                        <p:cTn id="32" dur="166" decel="50000">
                                          <p:stCondLst>
                                            <p:cond delay="1668"/>
                                          </p:stCondLst>
                                        </p:cTn>
                                        <p:tgtEl>
                                          <p:spTgt spid="8"/>
                                        </p:tgtEl>
                                      </p:cBhvr>
                                      <p:to x="100000" y="100000"/>
                                    </p:animScale>
                                    <p:animScale>
                                      <p:cBhvr>
                                        <p:cTn id="33" dur="26">
                                          <p:stCondLst>
                                            <p:cond delay="1808"/>
                                          </p:stCondLst>
                                        </p:cTn>
                                        <p:tgtEl>
                                          <p:spTgt spid="8"/>
                                        </p:tgtEl>
                                      </p:cBhvr>
                                      <p:to x="100000" y="95000"/>
                                    </p:animScale>
                                    <p:animScale>
                                      <p:cBhvr>
                                        <p:cTn id="3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88640"/>
            <a:ext cx="7467600" cy="504056"/>
          </a:xfrm>
        </p:spPr>
        <p:txBody>
          <a:bodyPr>
            <a:noAutofit/>
          </a:bodyPr>
          <a:lstStyle/>
          <a:p>
            <a:pPr algn="ctr"/>
            <a:r>
              <a:rPr lang="fr-FR" sz="3600" b="1" i="1" dirty="0" smtClean="0">
                <a:solidFill>
                  <a:schemeClr val="accent1">
                    <a:lumMod val="75000"/>
                  </a:schemeClr>
                </a:solidFill>
                <a:latin typeface="Times New Roman" pitchFamily="18" charset="0"/>
                <a:cs typeface="Times New Roman" pitchFamily="18" charset="0"/>
              </a:rPr>
              <a:t>PLAN</a:t>
            </a:r>
            <a:endParaRPr lang="fr-FR" sz="3600" b="1" i="1" dirty="0">
              <a:solidFill>
                <a:schemeClr val="accent1">
                  <a:lumMod val="75000"/>
                </a:schemeClr>
              </a:solidFill>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179512" y="659483"/>
            <a:ext cx="2520280" cy="6064473"/>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I.	Origine du mot « VITAMINE »</a:t>
            </a:r>
          </a:p>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II.	Définition </a:t>
            </a:r>
          </a:p>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III.	Nomenclature</a:t>
            </a:r>
          </a:p>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IV.	Métabolisme et régulation des vitamines liposolubles</a:t>
            </a:r>
          </a:p>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1.	La vitamine A </a:t>
            </a:r>
          </a:p>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a)	Définition </a:t>
            </a:r>
          </a:p>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b)	Métabolisme </a:t>
            </a:r>
          </a:p>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c)	Distribution</a:t>
            </a:r>
          </a:p>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d)	Stockage</a:t>
            </a:r>
          </a:p>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e)	Effets </a:t>
            </a:r>
          </a:p>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f)	Besoins</a:t>
            </a:r>
          </a:p>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g)	Sources</a:t>
            </a:r>
          </a:p>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2.	La vitamine D </a:t>
            </a:r>
          </a:p>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a)	Définition </a:t>
            </a:r>
          </a:p>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b)	Métabolisme de la vitamine D </a:t>
            </a:r>
          </a:p>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c)	Biosynthèse de la vitamine D3 </a:t>
            </a:r>
          </a:p>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d)	Catabolisme de la vitamine D3 </a:t>
            </a:r>
          </a:p>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e)	Régulation du métabolisme de la vitamine D</a:t>
            </a:r>
          </a:p>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f)	Régulation de la synthèse</a:t>
            </a:r>
          </a:p>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g)	Régulation du catabolisme</a:t>
            </a:r>
          </a:p>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h)	Distribution </a:t>
            </a:r>
          </a:p>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i)	Stockage </a:t>
            </a:r>
          </a:p>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j)	Les besoins en vitamine D </a:t>
            </a:r>
          </a:p>
          <a:p>
            <a:pPr marL="0" indent="0">
              <a:buNone/>
              <a:tabLst>
                <a:tab pos="273050" algn="l"/>
              </a:tabLst>
            </a:pPr>
            <a:r>
              <a:rPr lang="fr-FR" sz="4200" b="1" dirty="0">
                <a:solidFill>
                  <a:schemeClr val="accent1">
                    <a:lumMod val="75000"/>
                  </a:schemeClr>
                </a:solidFill>
                <a:latin typeface="Times New Roman" pitchFamily="18" charset="0"/>
                <a:cs typeface="Times New Roman" pitchFamily="18" charset="0"/>
              </a:rPr>
              <a:t>k)	Les sources </a:t>
            </a:r>
          </a:p>
          <a:p>
            <a:endParaRPr lang="fr-FR" dirty="0" smtClean="0"/>
          </a:p>
          <a:p>
            <a:endParaRPr lang="fr-FR" dirty="0" smtClean="0"/>
          </a:p>
          <a:p>
            <a:endParaRPr lang="fr-FR" dirty="0"/>
          </a:p>
        </p:txBody>
      </p:sp>
      <p:sp>
        <p:nvSpPr>
          <p:cNvPr id="4" name="Espace réservé du contenu 2"/>
          <p:cNvSpPr txBox="1">
            <a:spLocks/>
          </p:cNvSpPr>
          <p:nvPr/>
        </p:nvSpPr>
        <p:spPr>
          <a:xfrm>
            <a:off x="2987824" y="642074"/>
            <a:ext cx="2232248" cy="6081883"/>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vert="horz">
            <a:normAutofit fontScale="250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tabLst>
                <a:tab pos="177800" algn="l"/>
              </a:tabLst>
            </a:pPr>
            <a:r>
              <a:rPr lang="fr-FR" sz="4200" b="1" dirty="0">
                <a:solidFill>
                  <a:srgbClr val="00B050"/>
                </a:solidFill>
                <a:latin typeface="Times New Roman" pitchFamily="18" charset="0"/>
                <a:cs typeface="Times New Roman" pitchFamily="18" charset="0"/>
              </a:rPr>
              <a:t>3.	La vitamine E</a:t>
            </a:r>
          </a:p>
          <a:p>
            <a:pPr marL="0" indent="0">
              <a:buNone/>
              <a:tabLst>
                <a:tab pos="177800" algn="l"/>
              </a:tabLst>
            </a:pPr>
            <a:r>
              <a:rPr lang="fr-FR" sz="4200" b="1" dirty="0">
                <a:solidFill>
                  <a:srgbClr val="00B050"/>
                </a:solidFill>
                <a:latin typeface="Times New Roman" pitchFamily="18" charset="0"/>
                <a:cs typeface="Times New Roman" pitchFamily="18" charset="0"/>
              </a:rPr>
              <a:t>a)	Définition</a:t>
            </a:r>
          </a:p>
          <a:p>
            <a:pPr marL="0" indent="0">
              <a:buNone/>
              <a:tabLst>
                <a:tab pos="177800" algn="l"/>
              </a:tabLst>
            </a:pPr>
            <a:r>
              <a:rPr lang="fr-FR" sz="4200" b="1" dirty="0">
                <a:solidFill>
                  <a:srgbClr val="00B050"/>
                </a:solidFill>
                <a:latin typeface="Times New Roman" pitchFamily="18" charset="0"/>
                <a:cs typeface="Times New Roman" pitchFamily="18" charset="0"/>
              </a:rPr>
              <a:t>b)	Métabolisme</a:t>
            </a:r>
          </a:p>
          <a:p>
            <a:pPr marL="0" indent="0">
              <a:buNone/>
              <a:tabLst>
                <a:tab pos="177800" algn="l"/>
              </a:tabLst>
            </a:pPr>
            <a:r>
              <a:rPr lang="fr-FR" sz="4200" b="1" dirty="0">
                <a:solidFill>
                  <a:srgbClr val="00B050"/>
                </a:solidFill>
                <a:latin typeface="Times New Roman" pitchFamily="18" charset="0"/>
                <a:cs typeface="Times New Roman" pitchFamily="18" charset="0"/>
              </a:rPr>
              <a:t>c)	Distribution </a:t>
            </a:r>
          </a:p>
          <a:p>
            <a:pPr marL="0" indent="0">
              <a:buNone/>
              <a:tabLst>
                <a:tab pos="177800" algn="l"/>
              </a:tabLst>
            </a:pPr>
            <a:r>
              <a:rPr lang="fr-FR" sz="4200" b="1" dirty="0">
                <a:solidFill>
                  <a:srgbClr val="00B050"/>
                </a:solidFill>
                <a:latin typeface="Times New Roman" pitchFamily="18" charset="0"/>
                <a:cs typeface="Times New Roman" pitchFamily="18" charset="0"/>
              </a:rPr>
              <a:t>d)	Stockage</a:t>
            </a:r>
          </a:p>
          <a:p>
            <a:pPr marL="0" indent="0">
              <a:buNone/>
              <a:tabLst>
                <a:tab pos="177800" algn="l"/>
              </a:tabLst>
            </a:pPr>
            <a:r>
              <a:rPr lang="fr-FR" sz="4200" b="1" dirty="0">
                <a:solidFill>
                  <a:srgbClr val="00B050"/>
                </a:solidFill>
                <a:latin typeface="Times New Roman" pitchFamily="18" charset="0"/>
                <a:cs typeface="Times New Roman" pitchFamily="18" charset="0"/>
              </a:rPr>
              <a:t>e)	Besoins </a:t>
            </a:r>
          </a:p>
          <a:p>
            <a:pPr marL="0" indent="0">
              <a:buNone/>
              <a:tabLst>
                <a:tab pos="177800" algn="l"/>
              </a:tabLst>
            </a:pPr>
            <a:r>
              <a:rPr lang="fr-FR" sz="4200" b="1" dirty="0">
                <a:solidFill>
                  <a:srgbClr val="00B050"/>
                </a:solidFill>
                <a:latin typeface="Times New Roman" pitchFamily="18" charset="0"/>
                <a:cs typeface="Times New Roman" pitchFamily="18" charset="0"/>
              </a:rPr>
              <a:t>f)	Sources </a:t>
            </a:r>
          </a:p>
          <a:p>
            <a:pPr marL="0" indent="0">
              <a:buNone/>
              <a:tabLst>
                <a:tab pos="177800" algn="l"/>
              </a:tabLst>
            </a:pPr>
            <a:r>
              <a:rPr lang="fr-FR" sz="4200" b="1" dirty="0">
                <a:solidFill>
                  <a:srgbClr val="00B050"/>
                </a:solidFill>
                <a:latin typeface="Times New Roman" pitchFamily="18" charset="0"/>
                <a:cs typeface="Times New Roman" pitchFamily="18" charset="0"/>
              </a:rPr>
              <a:t>4.	Vitamine K </a:t>
            </a:r>
          </a:p>
          <a:p>
            <a:pPr marL="0" indent="0">
              <a:buNone/>
              <a:tabLst>
                <a:tab pos="177800" algn="l"/>
              </a:tabLst>
            </a:pPr>
            <a:r>
              <a:rPr lang="fr-FR" sz="4200" b="1" dirty="0">
                <a:solidFill>
                  <a:srgbClr val="00B050"/>
                </a:solidFill>
                <a:latin typeface="Times New Roman" pitchFamily="18" charset="0"/>
                <a:cs typeface="Times New Roman" pitchFamily="18" charset="0"/>
              </a:rPr>
              <a:t>a)	Définition </a:t>
            </a:r>
          </a:p>
          <a:p>
            <a:pPr marL="0" indent="0">
              <a:buNone/>
              <a:tabLst>
                <a:tab pos="177800" algn="l"/>
              </a:tabLst>
            </a:pPr>
            <a:r>
              <a:rPr lang="fr-FR" sz="4200" b="1" dirty="0">
                <a:solidFill>
                  <a:srgbClr val="00B050"/>
                </a:solidFill>
                <a:latin typeface="Times New Roman" pitchFamily="18" charset="0"/>
                <a:cs typeface="Times New Roman" pitchFamily="18" charset="0"/>
              </a:rPr>
              <a:t>b)	Métabolisme</a:t>
            </a:r>
          </a:p>
          <a:p>
            <a:pPr marL="0" indent="0">
              <a:buNone/>
              <a:tabLst>
                <a:tab pos="177800" algn="l"/>
              </a:tabLst>
            </a:pPr>
            <a:r>
              <a:rPr lang="fr-FR" sz="4200" b="1" dirty="0">
                <a:solidFill>
                  <a:srgbClr val="00B050"/>
                </a:solidFill>
                <a:latin typeface="Times New Roman" pitchFamily="18" charset="0"/>
                <a:cs typeface="Times New Roman" pitchFamily="18" charset="0"/>
              </a:rPr>
              <a:t>c)	Stockage </a:t>
            </a:r>
          </a:p>
          <a:p>
            <a:pPr marL="0" indent="0">
              <a:buNone/>
              <a:tabLst>
                <a:tab pos="177800" algn="l"/>
              </a:tabLst>
            </a:pPr>
            <a:r>
              <a:rPr lang="fr-FR" sz="4200" b="1" dirty="0">
                <a:solidFill>
                  <a:srgbClr val="00B050"/>
                </a:solidFill>
                <a:latin typeface="Times New Roman" pitchFamily="18" charset="0"/>
                <a:cs typeface="Times New Roman" pitchFamily="18" charset="0"/>
              </a:rPr>
              <a:t>d)	Besoins </a:t>
            </a:r>
          </a:p>
          <a:p>
            <a:pPr marL="0" indent="0">
              <a:buNone/>
              <a:tabLst>
                <a:tab pos="177800" algn="l"/>
              </a:tabLst>
            </a:pPr>
            <a:r>
              <a:rPr lang="fr-FR" sz="4200" b="1" dirty="0">
                <a:solidFill>
                  <a:srgbClr val="00B050"/>
                </a:solidFill>
                <a:latin typeface="Times New Roman" pitchFamily="18" charset="0"/>
                <a:cs typeface="Times New Roman" pitchFamily="18" charset="0"/>
              </a:rPr>
              <a:t>e)	</a:t>
            </a:r>
            <a:r>
              <a:rPr lang="fr-FR" sz="4200" b="1" dirty="0" smtClean="0">
                <a:solidFill>
                  <a:srgbClr val="00B050"/>
                </a:solidFill>
                <a:latin typeface="Times New Roman" pitchFamily="18" charset="0"/>
                <a:cs typeface="Times New Roman" pitchFamily="18" charset="0"/>
              </a:rPr>
              <a:t>Sources</a:t>
            </a:r>
            <a:endParaRPr lang="fr-FR" sz="4200" b="1" dirty="0">
              <a:solidFill>
                <a:srgbClr val="00B050"/>
              </a:solidFill>
              <a:latin typeface="Times New Roman" pitchFamily="18" charset="0"/>
              <a:cs typeface="Times New Roman" pitchFamily="18" charset="0"/>
            </a:endParaRPr>
          </a:p>
          <a:p>
            <a:pPr marL="0" indent="0">
              <a:buNone/>
              <a:tabLst>
                <a:tab pos="177800" algn="l"/>
              </a:tabLst>
            </a:pPr>
            <a:r>
              <a:rPr lang="fr-FR" sz="4200" b="1" dirty="0">
                <a:solidFill>
                  <a:srgbClr val="00B050"/>
                </a:solidFill>
                <a:latin typeface="Times New Roman" pitchFamily="18" charset="0"/>
                <a:cs typeface="Times New Roman" pitchFamily="18" charset="0"/>
              </a:rPr>
              <a:t>V.	Métabolisme et régulation des vitamines hydrosolubles</a:t>
            </a:r>
          </a:p>
          <a:p>
            <a:pPr marL="0" indent="0">
              <a:buNone/>
              <a:tabLst>
                <a:tab pos="177800" algn="l"/>
              </a:tabLst>
            </a:pPr>
            <a:r>
              <a:rPr lang="fr-FR" sz="4200" b="1" dirty="0">
                <a:solidFill>
                  <a:srgbClr val="00B050"/>
                </a:solidFill>
                <a:latin typeface="Times New Roman" pitchFamily="18" charset="0"/>
                <a:cs typeface="Times New Roman" pitchFamily="18" charset="0"/>
              </a:rPr>
              <a:t>1.	Vitamine B1 ou thiamine</a:t>
            </a:r>
          </a:p>
          <a:p>
            <a:pPr marL="0" indent="0">
              <a:buNone/>
              <a:tabLst>
                <a:tab pos="177800" algn="l"/>
              </a:tabLst>
            </a:pPr>
            <a:r>
              <a:rPr lang="fr-FR" sz="4200" b="1" dirty="0">
                <a:solidFill>
                  <a:srgbClr val="00B050"/>
                </a:solidFill>
                <a:latin typeface="Times New Roman" pitchFamily="18" charset="0"/>
                <a:cs typeface="Times New Roman" pitchFamily="18" charset="0"/>
              </a:rPr>
              <a:t>a)	Définition </a:t>
            </a:r>
          </a:p>
          <a:p>
            <a:pPr marL="0" indent="0">
              <a:buNone/>
              <a:tabLst>
                <a:tab pos="177800" algn="l"/>
              </a:tabLst>
            </a:pPr>
            <a:r>
              <a:rPr lang="fr-FR" sz="4200" b="1" dirty="0">
                <a:solidFill>
                  <a:srgbClr val="00B050"/>
                </a:solidFill>
                <a:latin typeface="Times New Roman" pitchFamily="18" charset="0"/>
                <a:cs typeface="Times New Roman" pitchFamily="18" charset="0"/>
              </a:rPr>
              <a:t>b)	Métabolisme</a:t>
            </a:r>
          </a:p>
          <a:p>
            <a:pPr marL="0" indent="0">
              <a:buNone/>
              <a:tabLst>
                <a:tab pos="177800" algn="l"/>
              </a:tabLst>
            </a:pPr>
            <a:r>
              <a:rPr lang="fr-FR" sz="4200" b="1" dirty="0">
                <a:solidFill>
                  <a:srgbClr val="00B050"/>
                </a:solidFill>
                <a:latin typeface="Times New Roman" pitchFamily="18" charset="0"/>
                <a:cs typeface="Times New Roman" pitchFamily="18" charset="0"/>
              </a:rPr>
              <a:t>c)	Distribution</a:t>
            </a:r>
          </a:p>
          <a:p>
            <a:pPr marL="0" indent="0">
              <a:buNone/>
              <a:tabLst>
                <a:tab pos="177800" algn="l"/>
              </a:tabLst>
            </a:pPr>
            <a:r>
              <a:rPr lang="fr-FR" sz="4200" b="1" dirty="0">
                <a:solidFill>
                  <a:srgbClr val="00B050"/>
                </a:solidFill>
                <a:latin typeface="Times New Roman" pitchFamily="18" charset="0"/>
                <a:cs typeface="Times New Roman" pitchFamily="18" charset="0"/>
              </a:rPr>
              <a:t>d)	Élimination urinaire</a:t>
            </a:r>
          </a:p>
          <a:p>
            <a:pPr marL="0" indent="0">
              <a:buNone/>
              <a:tabLst>
                <a:tab pos="177800" algn="l"/>
              </a:tabLst>
            </a:pPr>
            <a:r>
              <a:rPr lang="fr-FR" sz="4200" b="1" dirty="0">
                <a:solidFill>
                  <a:srgbClr val="00B050"/>
                </a:solidFill>
                <a:latin typeface="Times New Roman" pitchFamily="18" charset="0"/>
                <a:cs typeface="Times New Roman" pitchFamily="18" charset="0"/>
              </a:rPr>
              <a:t>e)	Besoins </a:t>
            </a:r>
          </a:p>
          <a:p>
            <a:pPr marL="0" indent="0">
              <a:buNone/>
              <a:tabLst>
                <a:tab pos="177800" algn="l"/>
              </a:tabLst>
            </a:pPr>
            <a:r>
              <a:rPr lang="fr-FR" sz="4200" b="1" dirty="0">
                <a:solidFill>
                  <a:srgbClr val="00B050"/>
                </a:solidFill>
                <a:latin typeface="Times New Roman" pitchFamily="18" charset="0"/>
                <a:cs typeface="Times New Roman" pitchFamily="18" charset="0"/>
              </a:rPr>
              <a:t>f)	Sources </a:t>
            </a:r>
          </a:p>
          <a:p>
            <a:pPr marL="0" indent="0">
              <a:buNone/>
              <a:tabLst>
                <a:tab pos="177800" algn="l"/>
              </a:tabLst>
            </a:pPr>
            <a:r>
              <a:rPr lang="fr-FR" sz="4200" b="1" dirty="0">
                <a:solidFill>
                  <a:srgbClr val="00B050"/>
                </a:solidFill>
                <a:latin typeface="Times New Roman" pitchFamily="18" charset="0"/>
                <a:cs typeface="Times New Roman" pitchFamily="18" charset="0"/>
              </a:rPr>
              <a:t>2.	La vitamine B2</a:t>
            </a:r>
          </a:p>
          <a:p>
            <a:pPr marL="0" indent="0">
              <a:buNone/>
              <a:tabLst>
                <a:tab pos="177800" algn="l"/>
              </a:tabLst>
            </a:pPr>
            <a:r>
              <a:rPr lang="fr-FR" sz="4200" b="1" dirty="0">
                <a:solidFill>
                  <a:srgbClr val="00B050"/>
                </a:solidFill>
                <a:latin typeface="Times New Roman" pitchFamily="18" charset="0"/>
                <a:cs typeface="Times New Roman" pitchFamily="18" charset="0"/>
              </a:rPr>
              <a:t>a)	Définition </a:t>
            </a:r>
          </a:p>
          <a:p>
            <a:pPr marL="0" indent="0">
              <a:buNone/>
              <a:tabLst>
                <a:tab pos="177800" algn="l"/>
              </a:tabLst>
            </a:pPr>
            <a:r>
              <a:rPr lang="fr-FR" sz="4200" b="1" dirty="0">
                <a:solidFill>
                  <a:srgbClr val="00B050"/>
                </a:solidFill>
                <a:latin typeface="Times New Roman" pitchFamily="18" charset="0"/>
                <a:cs typeface="Times New Roman" pitchFamily="18" charset="0"/>
              </a:rPr>
              <a:t>b)	Métabolisme </a:t>
            </a:r>
          </a:p>
          <a:p>
            <a:pPr marL="0" indent="0">
              <a:buNone/>
              <a:tabLst>
                <a:tab pos="177800" algn="l"/>
              </a:tabLst>
            </a:pPr>
            <a:r>
              <a:rPr lang="fr-FR" sz="4200" b="1" dirty="0">
                <a:solidFill>
                  <a:srgbClr val="00B050"/>
                </a:solidFill>
                <a:latin typeface="Times New Roman" pitchFamily="18" charset="0"/>
                <a:cs typeface="Times New Roman" pitchFamily="18" charset="0"/>
              </a:rPr>
              <a:t>c)	Stockage</a:t>
            </a:r>
          </a:p>
          <a:p>
            <a:pPr marL="0" indent="0">
              <a:buNone/>
              <a:tabLst>
                <a:tab pos="177800" algn="l"/>
              </a:tabLst>
            </a:pPr>
            <a:r>
              <a:rPr lang="fr-FR" sz="4200" b="1" dirty="0">
                <a:solidFill>
                  <a:srgbClr val="00B050"/>
                </a:solidFill>
                <a:latin typeface="Times New Roman" pitchFamily="18" charset="0"/>
                <a:cs typeface="Times New Roman" pitchFamily="18" charset="0"/>
              </a:rPr>
              <a:t>d)	Besoins </a:t>
            </a:r>
          </a:p>
          <a:p>
            <a:pPr marL="0" indent="0">
              <a:buNone/>
              <a:tabLst>
                <a:tab pos="177800" algn="l"/>
              </a:tabLst>
            </a:pPr>
            <a:r>
              <a:rPr lang="fr-FR" sz="4200" b="1" dirty="0">
                <a:solidFill>
                  <a:srgbClr val="00B050"/>
                </a:solidFill>
                <a:latin typeface="Times New Roman" pitchFamily="18" charset="0"/>
                <a:cs typeface="Times New Roman" pitchFamily="18" charset="0"/>
              </a:rPr>
              <a:t>e)	Sources</a:t>
            </a:r>
          </a:p>
          <a:p>
            <a:pPr>
              <a:tabLst>
                <a:tab pos="177800" algn="l"/>
              </a:tabLst>
            </a:pPr>
            <a:endParaRPr lang="fr-FR" dirty="0"/>
          </a:p>
        </p:txBody>
      </p:sp>
      <p:sp>
        <p:nvSpPr>
          <p:cNvPr id="5" name="Espace réservé du contenu 2"/>
          <p:cNvSpPr txBox="1">
            <a:spLocks/>
          </p:cNvSpPr>
          <p:nvPr/>
        </p:nvSpPr>
        <p:spPr>
          <a:xfrm>
            <a:off x="7236296" y="623469"/>
            <a:ext cx="1733364" cy="6093296"/>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vert="horz">
            <a:normAutofit fontScale="250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tabLst>
                <a:tab pos="177800" algn="l"/>
                <a:tab pos="273050" algn="l"/>
              </a:tabLst>
            </a:pPr>
            <a:r>
              <a:rPr lang="fr-FR" sz="4200" b="1" dirty="0">
                <a:solidFill>
                  <a:srgbClr val="7030A0"/>
                </a:solidFill>
                <a:latin typeface="Times New Roman" pitchFamily="18" charset="0"/>
                <a:cs typeface="Times New Roman" pitchFamily="18" charset="0"/>
              </a:rPr>
              <a:t>5.	La vitamine H ou B8</a:t>
            </a:r>
          </a:p>
          <a:p>
            <a:pPr marL="0" indent="0">
              <a:buNone/>
              <a:tabLst>
                <a:tab pos="177800" algn="l"/>
                <a:tab pos="273050" algn="l"/>
              </a:tabLst>
            </a:pPr>
            <a:r>
              <a:rPr lang="fr-FR" sz="4200" b="1" dirty="0">
                <a:solidFill>
                  <a:srgbClr val="7030A0"/>
                </a:solidFill>
                <a:latin typeface="Times New Roman" pitchFamily="18" charset="0"/>
                <a:cs typeface="Times New Roman" pitchFamily="18" charset="0"/>
              </a:rPr>
              <a:t>a)	Définition </a:t>
            </a:r>
          </a:p>
          <a:p>
            <a:pPr marL="0" indent="0">
              <a:buNone/>
              <a:tabLst>
                <a:tab pos="177800" algn="l"/>
                <a:tab pos="273050" algn="l"/>
              </a:tabLst>
            </a:pPr>
            <a:r>
              <a:rPr lang="fr-FR" sz="4200" b="1" dirty="0">
                <a:solidFill>
                  <a:srgbClr val="7030A0"/>
                </a:solidFill>
                <a:latin typeface="Times New Roman" pitchFamily="18" charset="0"/>
                <a:cs typeface="Times New Roman" pitchFamily="18" charset="0"/>
              </a:rPr>
              <a:t>b)	Métabolisme</a:t>
            </a:r>
          </a:p>
          <a:p>
            <a:pPr marL="0" indent="0">
              <a:buNone/>
              <a:tabLst>
                <a:tab pos="177800" algn="l"/>
                <a:tab pos="273050" algn="l"/>
              </a:tabLst>
            </a:pPr>
            <a:r>
              <a:rPr lang="fr-FR" sz="4200" b="1" dirty="0">
                <a:solidFill>
                  <a:srgbClr val="7030A0"/>
                </a:solidFill>
                <a:latin typeface="Times New Roman" pitchFamily="18" charset="0"/>
                <a:cs typeface="Times New Roman" pitchFamily="18" charset="0"/>
              </a:rPr>
              <a:t>c)	Distribution </a:t>
            </a:r>
          </a:p>
          <a:p>
            <a:pPr marL="0" indent="0">
              <a:buNone/>
              <a:tabLst>
                <a:tab pos="177800" algn="l"/>
                <a:tab pos="273050" algn="l"/>
              </a:tabLst>
            </a:pPr>
            <a:r>
              <a:rPr lang="fr-FR" sz="4200" b="1" dirty="0">
                <a:solidFill>
                  <a:srgbClr val="7030A0"/>
                </a:solidFill>
                <a:latin typeface="Times New Roman" pitchFamily="18" charset="0"/>
                <a:cs typeface="Times New Roman" pitchFamily="18" charset="0"/>
              </a:rPr>
              <a:t>d)	Catabolisme et élimination </a:t>
            </a:r>
          </a:p>
          <a:p>
            <a:pPr marL="0" indent="0">
              <a:buNone/>
              <a:tabLst>
                <a:tab pos="177800" algn="l"/>
                <a:tab pos="273050" algn="l"/>
              </a:tabLst>
            </a:pPr>
            <a:r>
              <a:rPr lang="fr-FR" sz="4200" b="1" dirty="0">
                <a:solidFill>
                  <a:srgbClr val="7030A0"/>
                </a:solidFill>
                <a:latin typeface="Times New Roman" pitchFamily="18" charset="0"/>
                <a:cs typeface="Times New Roman" pitchFamily="18" charset="0"/>
              </a:rPr>
              <a:t>e)	Besoins </a:t>
            </a:r>
          </a:p>
          <a:p>
            <a:pPr marL="0" indent="0">
              <a:buNone/>
              <a:tabLst>
                <a:tab pos="177800" algn="l"/>
                <a:tab pos="273050" algn="l"/>
              </a:tabLst>
            </a:pPr>
            <a:r>
              <a:rPr lang="fr-FR" sz="4200" b="1" dirty="0">
                <a:solidFill>
                  <a:srgbClr val="7030A0"/>
                </a:solidFill>
                <a:latin typeface="Times New Roman" pitchFamily="18" charset="0"/>
                <a:cs typeface="Times New Roman" pitchFamily="18" charset="0"/>
              </a:rPr>
              <a:t>f)	Sources </a:t>
            </a:r>
          </a:p>
          <a:p>
            <a:pPr marL="0" indent="0">
              <a:buNone/>
              <a:tabLst>
                <a:tab pos="177800" algn="l"/>
                <a:tab pos="273050" algn="l"/>
              </a:tabLst>
            </a:pPr>
            <a:r>
              <a:rPr lang="fr-FR" sz="4200" b="1" dirty="0">
                <a:solidFill>
                  <a:srgbClr val="7030A0"/>
                </a:solidFill>
                <a:latin typeface="Times New Roman" pitchFamily="18" charset="0"/>
                <a:cs typeface="Times New Roman" pitchFamily="18" charset="0"/>
              </a:rPr>
              <a:t>6.	La vitamine B9</a:t>
            </a:r>
          </a:p>
          <a:p>
            <a:pPr marL="0" indent="0">
              <a:buNone/>
              <a:tabLst>
                <a:tab pos="177800" algn="l"/>
                <a:tab pos="273050" algn="l"/>
              </a:tabLst>
            </a:pPr>
            <a:r>
              <a:rPr lang="fr-FR" sz="4200" b="1" dirty="0">
                <a:solidFill>
                  <a:srgbClr val="7030A0"/>
                </a:solidFill>
                <a:latin typeface="Times New Roman" pitchFamily="18" charset="0"/>
                <a:cs typeface="Times New Roman" pitchFamily="18" charset="0"/>
              </a:rPr>
              <a:t>a)	Définition</a:t>
            </a:r>
          </a:p>
          <a:p>
            <a:pPr marL="0" indent="0">
              <a:buNone/>
              <a:tabLst>
                <a:tab pos="177800" algn="l"/>
                <a:tab pos="273050" algn="l"/>
              </a:tabLst>
            </a:pPr>
            <a:r>
              <a:rPr lang="fr-FR" sz="4200" b="1" dirty="0">
                <a:solidFill>
                  <a:srgbClr val="7030A0"/>
                </a:solidFill>
                <a:latin typeface="Times New Roman" pitchFamily="18" charset="0"/>
                <a:cs typeface="Times New Roman" pitchFamily="18" charset="0"/>
              </a:rPr>
              <a:t>b)	Métabolisme </a:t>
            </a:r>
          </a:p>
          <a:p>
            <a:pPr marL="0" indent="0">
              <a:buNone/>
              <a:tabLst>
                <a:tab pos="177800" algn="l"/>
                <a:tab pos="273050" algn="l"/>
              </a:tabLst>
            </a:pPr>
            <a:r>
              <a:rPr lang="fr-FR" sz="4200" b="1" dirty="0">
                <a:solidFill>
                  <a:srgbClr val="7030A0"/>
                </a:solidFill>
                <a:latin typeface="Times New Roman" pitchFamily="18" charset="0"/>
                <a:cs typeface="Times New Roman" pitchFamily="18" charset="0"/>
              </a:rPr>
              <a:t>c)	Distribution </a:t>
            </a:r>
          </a:p>
          <a:p>
            <a:pPr marL="0" indent="0">
              <a:buNone/>
              <a:tabLst>
                <a:tab pos="177800" algn="l"/>
                <a:tab pos="273050" algn="l"/>
              </a:tabLst>
            </a:pPr>
            <a:r>
              <a:rPr lang="fr-FR" sz="4200" b="1" dirty="0">
                <a:solidFill>
                  <a:srgbClr val="7030A0"/>
                </a:solidFill>
                <a:latin typeface="Times New Roman" pitchFamily="18" charset="0"/>
                <a:cs typeface="Times New Roman" pitchFamily="18" charset="0"/>
              </a:rPr>
              <a:t>d)	Besoins </a:t>
            </a:r>
          </a:p>
          <a:p>
            <a:pPr marL="0" indent="0">
              <a:buNone/>
              <a:tabLst>
                <a:tab pos="177800" algn="l"/>
                <a:tab pos="273050" algn="l"/>
              </a:tabLst>
            </a:pPr>
            <a:r>
              <a:rPr lang="fr-FR" sz="4200" b="1" dirty="0" smtClean="0">
                <a:solidFill>
                  <a:srgbClr val="7030A0"/>
                </a:solidFill>
                <a:latin typeface="Times New Roman" pitchFamily="18" charset="0"/>
                <a:cs typeface="Times New Roman" pitchFamily="18" charset="0"/>
              </a:rPr>
              <a:t>7</a:t>
            </a:r>
            <a:r>
              <a:rPr lang="fr-FR" sz="4200" b="1" dirty="0">
                <a:solidFill>
                  <a:srgbClr val="7030A0"/>
                </a:solidFill>
                <a:latin typeface="Times New Roman" pitchFamily="18" charset="0"/>
                <a:cs typeface="Times New Roman" pitchFamily="18" charset="0"/>
              </a:rPr>
              <a:t>.	</a:t>
            </a:r>
            <a:r>
              <a:rPr lang="fr-FR" sz="4200" b="1" dirty="0" smtClean="0">
                <a:solidFill>
                  <a:srgbClr val="7030A0"/>
                </a:solidFill>
                <a:latin typeface="Times New Roman" pitchFamily="18" charset="0"/>
                <a:cs typeface="Times New Roman" pitchFamily="18" charset="0"/>
              </a:rPr>
              <a:t>La vitamine </a:t>
            </a:r>
            <a:r>
              <a:rPr lang="fr-FR" sz="4200" b="1" dirty="0">
                <a:solidFill>
                  <a:srgbClr val="7030A0"/>
                </a:solidFill>
                <a:latin typeface="Times New Roman" pitchFamily="18" charset="0"/>
                <a:cs typeface="Times New Roman" pitchFamily="18" charset="0"/>
              </a:rPr>
              <a:t>B12</a:t>
            </a:r>
          </a:p>
          <a:p>
            <a:pPr marL="0" indent="0">
              <a:buNone/>
              <a:tabLst>
                <a:tab pos="177800" algn="l"/>
                <a:tab pos="273050" algn="l"/>
              </a:tabLst>
            </a:pPr>
            <a:r>
              <a:rPr lang="fr-FR" sz="4200" b="1" dirty="0">
                <a:solidFill>
                  <a:srgbClr val="7030A0"/>
                </a:solidFill>
                <a:latin typeface="Times New Roman" pitchFamily="18" charset="0"/>
                <a:cs typeface="Times New Roman" pitchFamily="18" charset="0"/>
              </a:rPr>
              <a:t>a)	Définition </a:t>
            </a:r>
          </a:p>
          <a:p>
            <a:pPr marL="0" indent="0">
              <a:buNone/>
              <a:tabLst>
                <a:tab pos="177800" algn="l"/>
                <a:tab pos="534988" algn="l"/>
              </a:tabLst>
            </a:pPr>
            <a:r>
              <a:rPr lang="fr-FR" sz="4200" b="1" dirty="0" smtClean="0">
                <a:solidFill>
                  <a:srgbClr val="7030A0"/>
                </a:solidFill>
                <a:latin typeface="Times New Roman" pitchFamily="18" charset="0"/>
                <a:cs typeface="Times New Roman" pitchFamily="18" charset="0"/>
              </a:rPr>
              <a:t>b)Métabolisme </a:t>
            </a:r>
            <a:endParaRPr lang="fr-FR" sz="4200" b="1" dirty="0">
              <a:solidFill>
                <a:srgbClr val="7030A0"/>
              </a:solidFill>
              <a:latin typeface="Times New Roman" pitchFamily="18" charset="0"/>
              <a:cs typeface="Times New Roman" pitchFamily="18" charset="0"/>
            </a:endParaRPr>
          </a:p>
          <a:p>
            <a:pPr marL="0" indent="0">
              <a:buNone/>
              <a:tabLst>
                <a:tab pos="177800" algn="l"/>
                <a:tab pos="534988" algn="l"/>
              </a:tabLst>
            </a:pPr>
            <a:r>
              <a:rPr lang="fr-FR" sz="4200" b="1" dirty="0" smtClean="0">
                <a:solidFill>
                  <a:srgbClr val="7030A0"/>
                </a:solidFill>
                <a:latin typeface="Times New Roman" pitchFamily="18" charset="0"/>
                <a:cs typeface="Times New Roman" pitchFamily="18" charset="0"/>
              </a:rPr>
              <a:t>c)Distribution </a:t>
            </a:r>
            <a:endParaRPr lang="fr-FR" sz="4200" b="1" dirty="0">
              <a:solidFill>
                <a:srgbClr val="7030A0"/>
              </a:solidFill>
              <a:latin typeface="Times New Roman" pitchFamily="18" charset="0"/>
              <a:cs typeface="Times New Roman" pitchFamily="18" charset="0"/>
            </a:endParaRPr>
          </a:p>
          <a:p>
            <a:pPr marL="0" indent="0">
              <a:buNone/>
              <a:tabLst>
                <a:tab pos="177800" algn="l"/>
                <a:tab pos="534988" algn="l"/>
              </a:tabLst>
            </a:pPr>
            <a:r>
              <a:rPr lang="fr-FR" sz="4200" b="1" dirty="0" smtClean="0">
                <a:solidFill>
                  <a:srgbClr val="7030A0"/>
                </a:solidFill>
                <a:latin typeface="Times New Roman" pitchFamily="18" charset="0"/>
                <a:cs typeface="Times New Roman" pitchFamily="18" charset="0"/>
              </a:rPr>
              <a:t>d)Besoins </a:t>
            </a:r>
            <a:r>
              <a:rPr lang="fr-FR" sz="4200" b="1" dirty="0">
                <a:solidFill>
                  <a:srgbClr val="7030A0"/>
                </a:solidFill>
                <a:latin typeface="Times New Roman" pitchFamily="18" charset="0"/>
                <a:cs typeface="Times New Roman" pitchFamily="18" charset="0"/>
              </a:rPr>
              <a:t>et sources</a:t>
            </a:r>
          </a:p>
          <a:p>
            <a:pPr marL="0" indent="0">
              <a:buNone/>
              <a:tabLst>
                <a:tab pos="177800" algn="l"/>
                <a:tab pos="534988" algn="l"/>
              </a:tabLst>
            </a:pPr>
            <a:r>
              <a:rPr lang="fr-FR" sz="4200" b="1" dirty="0" smtClean="0">
                <a:solidFill>
                  <a:srgbClr val="7030A0"/>
                </a:solidFill>
                <a:latin typeface="Times New Roman" pitchFamily="18" charset="0"/>
                <a:cs typeface="Times New Roman" pitchFamily="18" charset="0"/>
              </a:rPr>
              <a:t>8.La </a:t>
            </a:r>
            <a:r>
              <a:rPr lang="fr-FR" sz="4200" b="1" dirty="0">
                <a:solidFill>
                  <a:srgbClr val="7030A0"/>
                </a:solidFill>
                <a:latin typeface="Times New Roman" pitchFamily="18" charset="0"/>
                <a:cs typeface="Times New Roman" pitchFamily="18" charset="0"/>
              </a:rPr>
              <a:t>vitamine C </a:t>
            </a:r>
          </a:p>
          <a:p>
            <a:pPr marL="0" indent="0">
              <a:buNone/>
              <a:tabLst>
                <a:tab pos="177800" algn="l"/>
                <a:tab pos="534988" algn="l"/>
              </a:tabLst>
            </a:pPr>
            <a:r>
              <a:rPr lang="fr-FR" sz="4200" b="1" dirty="0" smtClean="0">
                <a:solidFill>
                  <a:srgbClr val="7030A0"/>
                </a:solidFill>
                <a:latin typeface="Times New Roman" pitchFamily="18" charset="0"/>
                <a:cs typeface="Times New Roman" pitchFamily="18" charset="0"/>
              </a:rPr>
              <a:t>a)Définition </a:t>
            </a:r>
            <a:endParaRPr lang="fr-FR" sz="4200" b="1" dirty="0">
              <a:solidFill>
                <a:srgbClr val="7030A0"/>
              </a:solidFill>
              <a:latin typeface="Times New Roman" pitchFamily="18" charset="0"/>
              <a:cs typeface="Times New Roman" pitchFamily="18" charset="0"/>
            </a:endParaRPr>
          </a:p>
          <a:p>
            <a:pPr marL="0" indent="0">
              <a:buNone/>
              <a:tabLst>
                <a:tab pos="177800" algn="l"/>
                <a:tab pos="534988" algn="l"/>
              </a:tabLst>
            </a:pPr>
            <a:r>
              <a:rPr lang="fr-FR" sz="4200" b="1" dirty="0" smtClean="0">
                <a:solidFill>
                  <a:srgbClr val="7030A0"/>
                </a:solidFill>
                <a:latin typeface="Times New Roman" pitchFamily="18" charset="0"/>
                <a:cs typeface="Times New Roman" pitchFamily="18" charset="0"/>
              </a:rPr>
              <a:t>b)Métabolisme </a:t>
            </a:r>
            <a:endParaRPr lang="fr-FR" sz="4200" b="1" dirty="0">
              <a:solidFill>
                <a:srgbClr val="7030A0"/>
              </a:solidFill>
              <a:latin typeface="Times New Roman" pitchFamily="18" charset="0"/>
              <a:cs typeface="Times New Roman" pitchFamily="18" charset="0"/>
            </a:endParaRPr>
          </a:p>
          <a:p>
            <a:pPr marL="0" indent="0">
              <a:buNone/>
              <a:tabLst>
                <a:tab pos="177800" algn="l"/>
                <a:tab pos="534988" algn="l"/>
              </a:tabLst>
            </a:pPr>
            <a:r>
              <a:rPr lang="fr-FR" sz="4200" b="1" dirty="0" smtClean="0">
                <a:solidFill>
                  <a:srgbClr val="7030A0"/>
                </a:solidFill>
                <a:latin typeface="Times New Roman" pitchFamily="18" charset="0"/>
                <a:cs typeface="Times New Roman" pitchFamily="18" charset="0"/>
              </a:rPr>
              <a:t>c)Distribution</a:t>
            </a:r>
            <a:endParaRPr lang="fr-FR" sz="4200" b="1" dirty="0">
              <a:solidFill>
                <a:srgbClr val="7030A0"/>
              </a:solidFill>
              <a:latin typeface="Times New Roman" pitchFamily="18" charset="0"/>
              <a:cs typeface="Times New Roman" pitchFamily="18" charset="0"/>
            </a:endParaRPr>
          </a:p>
          <a:p>
            <a:pPr marL="0" indent="0">
              <a:buNone/>
              <a:tabLst>
                <a:tab pos="177800" algn="l"/>
                <a:tab pos="534988" algn="l"/>
              </a:tabLst>
            </a:pPr>
            <a:r>
              <a:rPr lang="fr-FR" sz="4200" b="1" dirty="0" smtClean="0">
                <a:solidFill>
                  <a:srgbClr val="7030A0"/>
                </a:solidFill>
                <a:latin typeface="Times New Roman" pitchFamily="18" charset="0"/>
                <a:cs typeface="Times New Roman" pitchFamily="18" charset="0"/>
              </a:rPr>
              <a:t>d)Stockage </a:t>
            </a:r>
            <a:endParaRPr lang="fr-FR" sz="4200" b="1" dirty="0">
              <a:solidFill>
                <a:srgbClr val="7030A0"/>
              </a:solidFill>
              <a:latin typeface="Times New Roman" pitchFamily="18" charset="0"/>
              <a:cs typeface="Times New Roman" pitchFamily="18" charset="0"/>
            </a:endParaRPr>
          </a:p>
          <a:p>
            <a:pPr marL="0" indent="0">
              <a:buNone/>
              <a:tabLst>
                <a:tab pos="177800" algn="l"/>
                <a:tab pos="534988" algn="l"/>
              </a:tabLst>
            </a:pPr>
            <a:r>
              <a:rPr lang="fr-FR" sz="4200" b="1" dirty="0" smtClean="0">
                <a:solidFill>
                  <a:srgbClr val="7030A0"/>
                </a:solidFill>
                <a:latin typeface="Times New Roman" pitchFamily="18" charset="0"/>
                <a:cs typeface="Times New Roman" pitchFamily="18" charset="0"/>
              </a:rPr>
              <a:t>e)Catabolisme </a:t>
            </a:r>
            <a:endParaRPr lang="fr-FR" sz="4200" b="1" dirty="0">
              <a:solidFill>
                <a:srgbClr val="7030A0"/>
              </a:solidFill>
              <a:latin typeface="Times New Roman" pitchFamily="18" charset="0"/>
              <a:cs typeface="Times New Roman" pitchFamily="18" charset="0"/>
            </a:endParaRPr>
          </a:p>
          <a:p>
            <a:pPr marL="0" indent="0">
              <a:buNone/>
              <a:tabLst>
                <a:tab pos="177800" algn="l"/>
                <a:tab pos="534988" algn="l"/>
              </a:tabLst>
            </a:pPr>
            <a:r>
              <a:rPr lang="fr-FR" sz="4200" b="1" dirty="0" smtClean="0">
                <a:solidFill>
                  <a:srgbClr val="7030A0"/>
                </a:solidFill>
                <a:latin typeface="Times New Roman" pitchFamily="18" charset="0"/>
                <a:cs typeface="Times New Roman" pitchFamily="18" charset="0"/>
              </a:rPr>
              <a:t>f)Besoins </a:t>
            </a:r>
            <a:endParaRPr lang="fr-FR" sz="4200" b="1" dirty="0">
              <a:solidFill>
                <a:srgbClr val="7030A0"/>
              </a:solidFill>
              <a:latin typeface="Times New Roman" pitchFamily="18" charset="0"/>
              <a:cs typeface="Times New Roman" pitchFamily="18" charset="0"/>
            </a:endParaRPr>
          </a:p>
          <a:p>
            <a:pPr marL="0" indent="0">
              <a:buNone/>
              <a:tabLst>
                <a:tab pos="177800" algn="l"/>
                <a:tab pos="534988" algn="l"/>
              </a:tabLst>
            </a:pPr>
            <a:r>
              <a:rPr lang="fr-FR" sz="4200" b="1" dirty="0" smtClean="0">
                <a:solidFill>
                  <a:srgbClr val="7030A0"/>
                </a:solidFill>
                <a:latin typeface="Times New Roman" pitchFamily="18" charset="0"/>
                <a:cs typeface="Times New Roman" pitchFamily="18" charset="0"/>
              </a:rPr>
              <a:t>g)Sources </a:t>
            </a:r>
            <a:endParaRPr lang="fr-FR" sz="4200" b="1" dirty="0">
              <a:solidFill>
                <a:srgbClr val="7030A0"/>
              </a:solidFill>
              <a:latin typeface="Times New Roman" pitchFamily="18" charset="0"/>
              <a:cs typeface="Times New Roman" pitchFamily="18" charset="0"/>
            </a:endParaRPr>
          </a:p>
          <a:p>
            <a:pPr marL="0" indent="0">
              <a:buNone/>
              <a:tabLst>
                <a:tab pos="177800" algn="l"/>
                <a:tab pos="534988" algn="l"/>
              </a:tabLst>
            </a:pPr>
            <a:endParaRPr lang="fr-FR" sz="4200" b="1" dirty="0">
              <a:solidFill>
                <a:srgbClr val="00B050"/>
              </a:solidFill>
              <a:latin typeface="Times New Roman" pitchFamily="18" charset="0"/>
              <a:cs typeface="Times New Roman" pitchFamily="18" charset="0"/>
            </a:endParaRPr>
          </a:p>
          <a:p>
            <a:pPr>
              <a:tabLst>
                <a:tab pos="177800" algn="l"/>
                <a:tab pos="534988" algn="l"/>
              </a:tabLst>
            </a:pPr>
            <a:endParaRPr lang="fr-FR" dirty="0" smtClean="0"/>
          </a:p>
          <a:p>
            <a:pPr>
              <a:tabLst>
                <a:tab pos="177800" algn="l"/>
                <a:tab pos="534988" algn="l"/>
              </a:tabLst>
            </a:pPr>
            <a:endParaRPr lang="fr-FR" dirty="0" smtClean="0"/>
          </a:p>
          <a:p>
            <a:pPr>
              <a:tabLst>
                <a:tab pos="177800" algn="l"/>
              </a:tabLst>
            </a:pPr>
            <a:endParaRPr lang="fr-FR" dirty="0"/>
          </a:p>
        </p:txBody>
      </p:sp>
      <p:sp>
        <p:nvSpPr>
          <p:cNvPr id="6" name="Espace réservé du contenu 2"/>
          <p:cNvSpPr txBox="1">
            <a:spLocks/>
          </p:cNvSpPr>
          <p:nvPr/>
        </p:nvSpPr>
        <p:spPr>
          <a:xfrm>
            <a:off x="5372472" y="641754"/>
            <a:ext cx="1647800" cy="6075011"/>
          </a:xfrm>
          <a:prstGeom prst="rect">
            <a:avLst/>
          </a:prstGeom>
        </p:spPr>
        <p:style>
          <a:lnRef idx="2">
            <a:schemeClr val="accent2"/>
          </a:lnRef>
          <a:fillRef idx="1">
            <a:schemeClr val="lt1"/>
          </a:fillRef>
          <a:effectRef idx="0">
            <a:schemeClr val="accent2"/>
          </a:effectRef>
          <a:fontRef idx="minor">
            <a:schemeClr val="dk1"/>
          </a:fontRef>
        </p:style>
        <p:txBody>
          <a:bodyPr vert="horz">
            <a:normAutofit fontScale="32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tabLst>
                <a:tab pos="177800" algn="l"/>
              </a:tabLst>
            </a:pPr>
            <a:r>
              <a:rPr lang="fr-FR" sz="4200" b="1" dirty="0" smtClean="0">
                <a:solidFill>
                  <a:srgbClr val="0070C0"/>
                </a:solidFill>
                <a:latin typeface="Times New Roman" pitchFamily="18" charset="0"/>
                <a:cs typeface="Times New Roman" pitchFamily="18" charset="0"/>
              </a:rPr>
              <a:t>3</a:t>
            </a:r>
            <a:r>
              <a:rPr lang="fr-FR" sz="4200" b="1" dirty="0">
                <a:solidFill>
                  <a:srgbClr val="0070C0"/>
                </a:solidFill>
                <a:latin typeface="Times New Roman" pitchFamily="18" charset="0"/>
                <a:cs typeface="Times New Roman" pitchFamily="18" charset="0"/>
              </a:rPr>
              <a:t>.	La vitamine B3</a:t>
            </a:r>
          </a:p>
          <a:p>
            <a:pPr marL="0" indent="0">
              <a:buNone/>
              <a:tabLst>
                <a:tab pos="177800" algn="l"/>
              </a:tabLst>
            </a:pPr>
            <a:r>
              <a:rPr lang="fr-FR" sz="4200" b="1" dirty="0">
                <a:solidFill>
                  <a:srgbClr val="0070C0"/>
                </a:solidFill>
                <a:latin typeface="Times New Roman" pitchFamily="18" charset="0"/>
                <a:cs typeface="Times New Roman" pitchFamily="18" charset="0"/>
              </a:rPr>
              <a:t>a)	Définition </a:t>
            </a:r>
          </a:p>
          <a:p>
            <a:pPr marL="0" indent="0">
              <a:buNone/>
              <a:tabLst>
                <a:tab pos="177800" algn="l"/>
              </a:tabLst>
            </a:pPr>
            <a:r>
              <a:rPr lang="fr-FR" sz="4200" b="1" dirty="0">
                <a:solidFill>
                  <a:srgbClr val="0070C0"/>
                </a:solidFill>
                <a:latin typeface="Times New Roman" pitchFamily="18" charset="0"/>
                <a:cs typeface="Times New Roman" pitchFamily="18" charset="0"/>
              </a:rPr>
              <a:t>b)	Métabolisme </a:t>
            </a:r>
          </a:p>
          <a:p>
            <a:pPr marL="0" indent="0">
              <a:buNone/>
              <a:tabLst>
                <a:tab pos="177800" algn="l"/>
              </a:tabLst>
            </a:pPr>
            <a:r>
              <a:rPr lang="fr-FR" sz="4200" b="1" dirty="0">
                <a:solidFill>
                  <a:srgbClr val="0070C0"/>
                </a:solidFill>
                <a:latin typeface="Times New Roman" pitchFamily="18" charset="0"/>
                <a:cs typeface="Times New Roman" pitchFamily="18" charset="0"/>
              </a:rPr>
              <a:t>c)	Besoins</a:t>
            </a:r>
          </a:p>
          <a:p>
            <a:pPr marL="0" indent="0">
              <a:buNone/>
              <a:tabLst>
                <a:tab pos="177800" algn="l"/>
              </a:tabLst>
            </a:pPr>
            <a:r>
              <a:rPr lang="fr-FR" sz="4200" b="1" dirty="0">
                <a:solidFill>
                  <a:srgbClr val="0070C0"/>
                </a:solidFill>
                <a:latin typeface="Times New Roman" pitchFamily="18" charset="0"/>
                <a:cs typeface="Times New Roman" pitchFamily="18" charset="0"/>
              </a:rPr>
              <a:t>d)	Sources </a:t>
            </a:r>
          </a:p>
          <a:p>
            <a:pPr marL="0" indent="0">
              <a:buNone/>
              <a:tabLst>
                <a:tab pos="177800" algn="l"/>
              </a:tabLst>
            </a:pPr>
            <a:r>
              <a:rPr lang="fr-FR" sz="4200" b="1" dirty="0">
                <a:solidFill>
                  <a:srgbClr val="0070C0"/>
                </a:solidFill>
                <a:latin typeface="Times New Roman" pitchFamily="18" charset="0"/>
                <a:cs typeface="Times New Roman" pitchFamily="18" charset="0"/>
              </a:rPr>
              <a:t>e)	vitamine B5</a:t>
            </a:r>
          </a:p>
          <a:p>
            <a:pPr marL="0" indent="0">
              <a:buNone/>
              <a:tabLst>
                <a:tab pos="177800" algn="l"/>
              </a:tabLst>
            </a:pPr>
            <a:r>
              <a:rPr lang="fr-FR" sz="4200" b="1" dirty="0">
                <a:solidFill>
                  <a:srgbClr val="0070C0"/>
                </a:solidFill>
                <a:latin typeface="Times New Roman" pitchFamily="18" charset="0"/>
                <a:cs typeface="Times New Roman" pitchFamily="18" charset="0"/>
              </a:rPr>
              <a:t>f)	Définition</a:t>
            </a:r>
          </a:p>
          <a:p>
            <a:pPr marL="0" indent="0">
              <a:buNone/>
              <a:tabLst>
                <a:tab pos="177800" algn="l"/>
              </a:tabLst>
            </a:pPr>
            <a:r>
              <a:rPr lang="fr-FR" sz="4200" b="1" dirty="0">
                <a:solidFill>
                  <a:srgbClr val="0070C0"/>
                </a:solidFill>
                <a:latin typeface="Times New Roman" pitchFamily="18" charset="0"/>
                <a:cs typeface="Times New Roman" pitchFamily="18" charset="0"/>
              </a:rPr>
              <a:t>g)	Métabolisme</a:t>
            </a:r>
          </a:p>
          <a:p>
            <a:pPr marL="0" indent="0">
              <a:buNone/>
              <a:tabLst>
                <a:tab pos="177800" algn="l"/>
              </a:tabLst>
            </a:pPr>
            <a:r>
              <a:rPr lang="fr-FR" sz="4200" b="1" dirty="0">
                <a:solidFill>
                  <a:srgbClr val="0070C0"/>
                </a:solidFill>
                <a:latin typeface="Times New Roman" pitchFamily="18" charset="0"/>
                <a:cs typeface="Times New Roman" pitchFamily="18" charset="0"/>
              </a:rPr>
              <a:t>h)	Distribution </a:t>
            </a:r>
          </a:p>
          <a:p>
            <a:pPr marL="0" indent="0">
              <a:buNone/>
              <a:tabLst>
                <a:tab pos="177800" algn="l"/>
              </a:tabLst>
            </a:pPr>
            <a:r>
              <a:rPr lang="fr-FR" sz="4200" b="1" dirty="0">
                <a:solidFill>
                  <a:srgbClr val="0070C0"/>
                </a:solidFill>
                <a:latin typeface="Times New Roman" pitchFamily="18" charset="0"/>
                <a:cs typeface="Times New Roman" pitchFamily="18" charset="0"/>
              </a:rPr>
              <a:t>i)	Sources et besoins </a:t>
            </a:r>
          </a:p>
          <a:p>
            <a:pPr marL="0" indent="0">
              <a:buNone/>
              <a:tabLst>
                <a:tab pos="177800" algn="l"/>
              </a:tabLst>
            </a:pPr>
            <a:r>
              <a:rPr lang="fr-FR" sz="4200" b="1" dirty="0">
                <a:solidFill>
                  <a:srgbClr val="0070C0"/>
                </a:solidFill>
                <a:latin typeface="Times New Roman" pitchFamily="18" charset="0"/>
                <a:cs typeface="Times New Roman" pitchFamily="18" charset="0"/>
              </a:rPr>
              <a:t>4.	Vitamine B6 ou pyridoxine</a:t>
            </a:r>
          </a:p>
          <a:p>
            <a:pPr marL="0" indent="0">
              <a:buNone/>
              <a:tabLst>
                <a:tab pos="177800" algn="l"/>
              </a:tabLst>
            </a:pPr>
            <a:r>
              <a:rPr lang="fr-FR" sz="4200" b="1" dirty="0">
                <a:solidFill>
                  <a:srgbClr val="0070C0"/>
                </a:solidFill>
                <a:latin typeface="Times New Roman" pitchFamily="18" charset="0"/>
                <a:cs typeface="Times New Roman" pitchFamily="18" charset="0"/>
              </a:rPr>
              <a:t>a)	Définition </a:t>
            </a:r>
          </a:p>
          <a:p>
            <a:pPr marL="0" indent="0">
              <a:buNone/>
              <a:tabLst>
                <a:tab pos="177800" algn="l"/>
              </a:tabLst>
            </a:pPr>
            <a:r>
              <a:rPr lang="fr-FR" sz="4200" b="1" dirty="0">
                <a:solidFill>
                  <a:srgbClr val="0070C0"/>
                </a:solidFill>
                <a:latin typeface="Times New Roman" pitchFamily="18" charset="0"/>
                <a:cs typeface="Times New Roman" pitchFamily="18" charset="0"/>
              </a:rPr>
              <a:t>b)	Métabolisme</a:t>
            </a:r>
          </a:p>
          <a:p>
            <a:pPr marL="0" indent="0">
              <a:buNone/>
              <a:tabLst>
                <a:tab pos="177800" algn="l"/>
              </a:tabLst>
            </a:pPr>
            <a:r>
              <a:rPr lang="fr-FR" sz="4200" b="1" dirty="0">
                <a:solidFill>
                  <a:srgbClr val="0070C0"/>
                </a:solidFill>
                <a:latin typeface="Times New Roman" pitchFamily="18" charset="0"/>
                <a:cs typeface="Times New Roman" pitchFamily="18" charset="0"/>
              </a:rPr>
              <a:t>c)	Distribution</a:t>
            </a:r>
          </a:p>
          <a:p>
            <a:pPr marL="0" indent="0">
              <a:buNone/>
              <a:tabLst>
                <a:tab pos="177800" algn="l"/>
              </a:tabLst>
            </a:pPr>
            <a:r>
              <a:rPr lang="fr-FR" sz="4200" b="1" dirty="0">
                <a:solidFill>
                  <a:srgbClr val="0070C0"/>
                </a:solidFill>
                <a:latin typeface="Times New Roman" pitchFamily="18" charset="0"/>
                <a:cs typeface="Times New Roman" pitchFamily="18" charset="0"/>
              </a:rPr>
              <a:t>d)	Catabolisme et élimination</a:t>
            </a:r>
          </a:p>
          <a:p>
            <a:pPr marL="0" indent="0">
              <a:buNone/>
              <a:tabLst>
                <a:tab pos="177800" algn="l"/>
              </a:tabLst>
            </a:pPr>
            <a:r>
              <a:rPr lang="fr-FR" sz="4200" b="1" dirty="0">
                <a:solidFill>
                  <a:srgbClr val="0070C0"/>
                </a:solidFill>
                <a:latin typeface="Times New Roman" pitchFamily="18" charset="0"/>
                <a:cs typeface="Times New Roman" pitchFamily="18" charset="0"/>
              </a:rPr>
              <a:t>e)	Besoins </a:t>
            </a:r>
          </a:p>
          <a:p>
            <a:pPr marL="0" indent="0">
              <a:buNone/>
              <a:tabLst>
                <a:tab pos="177800" algn="l"/>
              </a:tabLst>
            </a:pPr>
            <a:r>
              <a:rPr lang="fr-FR" sz="4200" b="1" dirty="0">
                <a:solidFill>
                  <a:srgbClr val="0070C0"/>
                </a:solidFill>
                <a:latin typeface="Times New Roman" pitchFamily="18" charset="0"/>
                <a:cs typeface="Times New Roman" pitchFamily="18" charset="0"/>
              </a:rPr>
              <a:t>f)	Sources </a:t>
            </a:r>
          </a:p>
          <a:p>
            <a:pPr>
              <a:tabLst>
                <a:tab pos="177800" algn="l"/>
              </a:tabLst>
            </a:pPr>
            <a:endParaRPr lang="fr-FR" dirty="0"/>
          </a:p>
        </p:txBody>
      </p:sp>
    </p:spTree>
    <p:extLst>
      <p:ext uri="{BB962C8B-B14F-4D97-AF65-F5344CB8AC3E}">
        <p14:creationId xmlns:p14="http://schemas.microsoft.com/office/powerpoint/2010/main" val="389468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3">
                                            <p:bg/>
                                          </p:spTgt>
                                        </p:tgtEl>
                                      </p:cBhvr>
                                    </p:animEffect>
                                    <p:animScale>
                                      <p:cBhvr>
                                        <p:cTn id="13" dur="250" autoRev="1" fill="hold"/>
                                        <p:tgtEl>
                                          <p:spTgt spid="3">
                                            <p:bg/>
                                          </p:spTgt>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0" nodeType="clickEffect">
                                  <p:stCondLst>
                                    <p:cond delay="0"/>
                                  </p:stCondLst>
                                  <p:childTnLst>
                                    <p:animEffect transition="out" filter="fade">
                                      <p:cBhvr>
                                        <p:cTn id="17" dur="500" tmFilter="0, 0; .2, .5; .8, .5; 1, 0"/>
                                        <p:tgtEl>
                                          <p:spTgt spid="4"/>
                                        </p:tgtEl>
                                      </p:cBhvr>
                                    </p:animEffect>
                                    <p:animScale>
                                      <p:cBhvr>
                                        <p:cTn id="18" dur="250" autoRev="1" fill="hold"/>
                                        <p:tgtEl>
                                          <p:spTgt spid="4"/>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6"/>
                                        </p:tgtEl>
                                      </p:cBhvr>
                                    </p:animEffect>
                                    <p:animScale>
                                      <p:cBhvr>
                                        <p:cTn id="23" dur="250" autoRev="1" fill="hold"/>
                                        <p:tgtEl>
                                          <p:spTgt spid="6"/>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grpId="0" nodeType="clickEffect">
                                  <p:stCondLst>
                                    <p:cond delay="0"/>
                                  </p:stCondLst>
                                  <p:childTnLst>
                                    <p:animEffect transition="out" filter="fade">
                                      <p:cBhvr>
                                        <p:cTn id="27" dur="500" tmFilter="0, 0; .2, .5; .8, .5; 1, 0"/>
                                        <p:tgtEl>
                                          <p:spTgt spid="5"/>
                                        </p:tgtEl>
                                      </p:cBhvr>
                                    </p:animEffect>
                                    <p:animScale>
                                      <p:cBhvr>
                                        <p:cTn id="2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779686"/>
          </a:xfrm>
        </p:spPr>
        <p:txBody>
          <a:bodyPr/>
          <a:lstStyle/>
          <a:p>
            <a:pPr algn="ctr"/>
            <a:r>
              <a:rPr lang="fr-FR" b="1" i="1" dirty="0" smtClean="0">
                <a:solidFill>
                  <a:schemeClr val="accent1">
                    <a:lumMod val="75000"/>
                  </a:schemeClr>
                </a:solidFill>
                <a:latin typeface="Times New Roman" pitchFamily="18" charset="0"/>
                <a:cs typeface="Times New Roman" pitchFamily="18" charset="0"/>
              </a:rPr>
              <a:t>Métabolisme</a:t>
            </a:r>
            <a:endParaRPr lang="fr-FR" b="1" i="1" dirty="0">
              <a:solidFill>
                <a:schemeClr val="accent1">
                  <a:lumMod val="75000"/>
                </a:schemeClr>
              </a:solidFill>
              <a:latin typeface="Times New Roman" pitchFamily="18" charset="0"/>
              <a:cs typeface="Times New Roman" pitchFamily="18" charset="0"/>
            </a:endParaRPr>
          </a:p>
        </p:txBody>
      </p:sp>
      <p:sp>
        <p:nvSpPr>
          <p:cNvPr id="5" name="Espace réservé du contenu 4"/>
          <p:cNvSpPr>
            <a:spLocks noGrp="1"/>
          </p:cNvSpPr>
          <p:nvPr>
            <p:ph sz="quarter" idx="2"/>
          </p:nvPr>
        </p:nvSpPr>
        <p:spPr/>
        <p:txBody>
          <a:bodyPr>
            <a:normAutofit fontScale="92500"/>
          </a:bodyPr>
          <a:lstStyle/>
          <a:p>
            <a:pPr marL="0" indent="0">
              <a:buNone/>
            </a:pPr>
            <a:r>
              <a:rPr lang="fr-FR" dirty="0">
                <a:latin typeface="Times New Roman" pitchFamily="18" charset="0"/>
                <a:cs typeface="Times New Roman" pitchFamily="18" charset="0"/>
              </a:rPr>
              <a:t>L</a:t>
            </a:r>
            <a:r>
              <a:rPr lang="fr-FR" dirty="0" smtClean="0">
                <a:latin typeface="Times New Roman" pitchFamily="18" charset="0"/>
                <a:cs typeface="Times New Roman" pitchFamily="18" charset="0"/>
              </a:rPr>
              <a:t>es </a:t>
            </a:r>
            <a:r>
              <a:rPr lang="fr-FR" dirty="0">
                <a:latin typeface="Times New Roman" pitchFamily="18" charset="0"/>
                <a:cs typeface="Times New Roman" pitchFamily="18" charset="0"/>
              </a:rPr>
              <a:t>esters de la vitamine E (c'est l'OH du cycle </a:t>
            </a:r>
            <a:r>
              <a:rPr lang="fr-FR" dirty="0" err="1">
                <a:latin typeface="Times New Roman" pitchFamily="18" charset="0"/>
                <a:cs typeface="Times New Roman" pitchFamily="18" charset="0"/>
              </a:rPr>
              <a:t>chromanol</a:t>
            </a:r>
            <a:r>
              <a:rPr lang="fr-FR" dirty="0">
                <a:latin typeface="Times New Roman" pitchFamily="18" charset="0"/>
                <a:cs typeface="Times New Roman" pitchFamily="18" charset="0"/>
              </a:rPr>
              <a:t> qui est estérifié par des acides) sont hydrolysés et libèrent la vitamine E. En présence de sels biliaires, la vitamine E est absorbée par les entérocytes où elle est incluse dans les chylomicrons et suit leur absorption.</a:t>
            </a:r>
          </a:p>
        </p:txBody>
      </p:sp>
      <p:sp>
        <p:nvSpPr>
          <p:cNvPr id="9" name="Espace réservé du contenu 8"/>
          <p:cNvSpPr>
            <a:spLocks noGrp="1"/>
          </p:cNvSpPr>
          <p:nvPr>
            <p:ph sz="quarter" idx="4"/>
          </p:nvPr>
        </p:nvSpPr>
        <p:spPr/>
        <p:txBody>
          <a:bodyPr/>
          <a:lstStyle/>
          <a:p>
            <a:pPr marL="0" indent="0">
              <a:buNone/>
            </a:pPr>
            <a:r>
              <a:rPr lang="fr-FR" dirty="0" smtClean="0">
                <a:latin typeface="Times New Roman" pitchFamily="18" charset="0"/>
                <a:cs typeface="Times New Roman" pitchFamily="18" charset="0"/>
              </a:rPr>
              <a:t>Elle </a:t>
            </a:r>
            <a:r>
              <a:rPr lang="fr-FR" dirty="0">
                <a:latin typeface="Times New Roman" pitchFamily="18" charset="0"/>
                <a:cs typeface="Times New Roman" pitchFamily="18" charset="0"/>
              </a:rPr>
              <a:t>est transportée par les lipoprotéines, en particulier les LDL</a:t>
            </a:r>
          </a:p>
        </p:txBody>
      </p:sp>
      <p:sp>
        <p:nvSpPr>
          <p:cNvPr id="7" name="Espace réservé du texte 6"/>
          <p:cNvSpPr>
            <a:spLocks noGrp="1"/>
          </p:cNvSpPr>
          <p:nvPr>
            <p:ph type="body" sz="quarter" idx="1"/>
          </p:nvPr>
        </p:nvSpPr>
        <p:spPr/>
        <p:txBody>
          <a:bodyPr/>
          <a:lstStyle/>
          <a:p>
            <a:pPr algn="ctr"/>
            <a:r>
              <a:rPr lang="fr-FR" sz="2800" i="1" dirty="0">
                <a:latin typeface="Times New Roman" pitchFamily="18" charset="0"/>
                <a:cs typeface="Times New Roman" pitchFamily="18" charset="0"/>
              </a:rPr>
              <a:t>Dans </a:t>
            </a:r>
            <a:r>
              <a:rPr lang="fr-FR" sz="2800" i="1" dirty="0" smtClean="0">
                <a:latin typeface="Times New Roman" pitchFamily="18" charset="0"/>
                <a:cs typeface="Times New Roman" pitchFamily="18" charset="0"/>
              </a:rPr>
              <a:t>l'intestin</a:t>
            </a:r>
            <a:endParaRPr lang="fr-FR" sz="2800" i="1" dirty="0">
              <a:latin typeface="Times New Roman" pitchFamily="18" charset="0"/>
              <a:cs typeface="Times New Roman" pitchFamily="18" charset="0"/>
            </a:endParaRPr>
          </a:p>
        </p:txBody>
      </p:sp>
      <p:sp>
        <p:nvSpPr>
          <p:cNvPr id="8" name="Espace réservé du texte 7"/>
          <p:cNvSpPr>
            <a:spLocks noGrp="1"/>
          </p:cNvSpPr>
          <p:nvPr>
            <p:ph type="body" sz="quarter" idx="3"/>
          </p:nvPr>
        </p:nvSpPr>
        <p:spPr/>
        <p:txBody>
          <a:bodyPr/>
          <a:lstStyle/>
          <a:p>
            <a:pPr algn="ctr"/>
            <a:r>
              <a:rPr lang="fr-FR" sz="2800" i="1" dirty="0" smtClean="0">
                <a:latin typeface="Times New Roman" pitchFamily="18" charset="0"/>
                <a:cs typeface="Times New Roman" pitchFamily="18" charset="0"/>
              </a:rPr>
              <a:t>Dans </a:t>
            </a:r>
            <a:r>
              <a:rPr lang="fr-FR" sz="2800" i="1" dirty="0">
                <a:latin typeface="Times New Roman" pitchFamily="18" charset="0"/>
                <a:cs typeface="Times New Roman" pitchFamily="18" charset="0"/>
              </a:rPr>
              <a:t>le sang</a:t>
            </a:r>
          </a:p>
        </p:txBody>
      </p:sp>
      <p:cxnSp>
        <p:nvCxnSpPr>
          <p:cNvPr id="11" name="Connecteur droit avec flèche 10"/>
          <p:cNvCxnSpPr/>
          <p:nvPr/>
        </p:nvCxnSpPr>
        <p:spPr>
          <a:xfrm flipH="1">
            <a:off x="2411760" y="1052736"/>
            <a:ext cx="576064"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a:off x="5220072" y="1050080"/>
            <a:ext cx="864096"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81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bg/>
                                          </p:spTgt>
                                        </p:tgtEl>
                                        <p:attrNameLst>
                                          <p:attrName>style.visibility</p:attrName>
                                        </p:attrNameLst>
                                      </p:cBhvr>
                                      <p:to>
                                        <p:strVal val="visible"/>
                                      </p:to>
                                    </p:set>
                                    <p:animEffect transition="in" filter="fade">
                                      <p:cBhvr>
                                        <p:cTn id="21" dur="1000"/>
                                        <p:tgtEl>
                                          <p:spTgt spid="7">
                                            <p:bg/>
                                          </p:spTgt>
                                        </p:tgtEl>
                                      </p:cBhvr>
                                    </p:animEffect>
                                    <p:anim calcmode="lin" valueType="num">
                                      <p:cBhvr>
                                        <p:cTn id="22" dur="1000" fill="hold"/>
                                        <p:tgtEl>
                                          <p:spTgt spid="7">
                                            <p:bg/>
                                          </p:spTgt>
                                        </p:tgtEl>
                                        <p:attrNameLst>
                                          <p:attrName>ppt_x</p:attrName>
                                        </p:attrNameLst>
                                      </p:cBhvr>
                                      <p:tavLst>
                                        <p:tav tm="0">
                                          <p:val>
                                            <p:strVal val="#ppt_x"/>
                                          </p:val>
                                        </p:tav>
                                        <p:tav tm="100000">
                                          <p:val>
                                            <p:strVal val="#ppt_x"/>
                                          </p:val>
                                        </p:tav>
                                      </p:tavLst>
                                    </p:anim>
                                    <p:anim calcmode="lin" valueType="num">
                                      <p:cBhvr>
                                        <p:cTn id="23"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bg/>
                                          </p:spTgt>
                                        </p:tgtEl>
                                        <p:attrNameLst>
                                          <p:attrName>style.visibility</p:attrName>
                                        </p:attrNameLst>
                                      </p:cBhvr>
                                      <p:to>
                                        <p:strVal val="visible"/>
                                      </p:to>
                                    </p:set>
                                    <p:animEffect transition="in" filter="fade">
                                      <p:cBhvr>
                                        <p:cTn id="49" dur="1000"/>
                                        <p:tgtEl>
                                          <p:spTgt spid="8">
                                            <p:bg/>
                                          </p:spTgt>
                                        </p:tgtEl>
                                      </p:cBhvr>
                                    </p:animEffect>
                                    <p:anim calcmode="lin" valueType="num">
                                      <p:cBhvr>
                                        <p:cTn id="50" dur="1000" fill="hold"/>
                                        <p:tgtEl>
                                          <p:spTgt spid="8">
                                            <p:bg/>
                                          </p:spTgt>
                                        </p:tgtEl>
                                        <p:attrNameLst>
                                          <p:attrName>ppt_x</p:attrName>
                                        </p:attrNameLst>
                                      </p:cBhvr>
                                      <p:tavLst>
                                        <p:tav tm="0">
                                          <p:val>
                                            <p:strVal val="#ppt_x"/>
                                          </p:val>
                                        </p:tav>
                                        <p:tav tm="100000">
                                          <p:val>
                                            <p:strVal val="#ppt_x"/>
                                          </p:val>
                                        </p:tav>
                                      </p:tavLst>
                                    </p:anim>
                                    <p:anim calcmode="lin" valueType="num">
                                      <p:cBhvr>
                                        <p:cTn id="51"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Effect transition="in" filter="fade">
                                      <p:cBhvr>
                                        <p:cTn id="56" dur="1000"/>
                                        <p:tgtEl>
                                          <p:spTgt spid="8">
                                            <p:txEl>
                                              <p:pRg st="0" end="0"/>
                                            </p:txEl>
                                          </p:spTgt>
                                        </p:tgtEl>
                                      </p:cBhvr>
                                    </p:animEffect>
                                    <p:anim calcmode="lin" valueType="num">
                                      <p:cBhvr>
                                        <p:cTn id="5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xEl>
                                              <p:pRg st="0" end="0"/>
                                            </p:txEl>
                                          </p:spTgt>
                                        </p:tgtEl>
                                        <p:attrNameLst>
                                          <p:attrName>style.visibility</p:attrName>
                                        </p:attrNameLst>
                                      </p:cBhvr>
                                      <p:to>
                                        <p:strVal val="visible"/>
                                      </p:to>
                                    </p:set>
                                    <p:animEffect transition="in" filter="fade">
                                      <p:cBhvr>
                                        <p:cTn id="63" dur="1000"/>
                                        <p:tgtEl>
                                          <p:spTgt spid="9">
                                            <p:txEl>
                                              <p:pRg st="0" end="0"/>
                                            </p:txEl>
                                          </p:spTgt>
                                        </p:tgtEl>
                                      </p:cBhvr>
                                    </p:animEffect>
                                    <p:anim calcmode="lin" valueType="num">
                                      <p:cBhvr>
                                        <p:cTn id="6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9" grpId="0" build="p"/>
      <p:bldP spid="7" grpId="0" uiExpand="1" build="p" animBg="1"/>
      <p:bldP spid="8"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57200" y="274638"/>
            <a:ext cx="7467600" cy="850106"/>
          </a:xfrm>
        </p:spPr>
        <p:txBody>
          <a:bodyPr/>
          <a:lstStyle/>
          <a:p>
            <a:pPr algn="ctr"/>
            <a:r>
              <a:rPr lang="fr-FR" b="1" i="1" dirty="0" smtClean="0">
                <a:solidFill>
                  <a:schemeClr val="accent1">
                    <a:lumMod val="75000"/>
                  </a:schemeClr>
                </a:solidFill>
                <a:latin typeface="Times New Roman" pitchFamily="18" charset="0"/>
                <a:cs typeface="Times New Roman" pitchFamily="18" charset="0"/>
              </a:rPr>
              <a:t>Distribution</a:t>
            </a:r>
            <a:endParaRPr lang="fr-FR" b="1" i="1" dirty="0">
              <a:solidFill>
                <a:schemeClr val="accent1">
                  <a:lumMod val="75000"/>
                </a:schemeClr>
              </a:solidFill>
              <a:latin typeface="Times New Roman" pitchFamily="18" charset="0"/>
              <a:cs typeface="Times New Roman" pitchFamily="18" charset="0"/>
            </a:endParaRPr>
          </a:p>
        </p:txBody>
      </p:sp>
      <p:sp>
        <p:nvSpPr>
          <p:cNvPr id="8" name="Espace réservé du contenu 7"/>
          <p:cNvSpPr>
            <a:spLocks noGrp="1"/>
          </p:cNvSpPr>
          <p:nvPr>
            <p:ph sz="quarter" idx="1"/>
          </p:nvPr>
        </p:nvSpPr>
        <p:spPr/>
        <p:txBody>
          <a:bodyPr>
            <a:normAutofit fontScale="92500" lnSpcReduction="10000"/>
          </a:bodyPr>
          <a:lstStyle/>
          <a:p>
            <a:pPr>
              <a:buFont typeface="Wingdings" pitchFamily="2" charset="2"/>
              <a:buChar char="ü"/>
            </a:pPr>
            <a:r>
              <a:rPr lang="fr-FR" dirty="0" smtClean="0">
                <a:latin typeface="Times New Roman" pitchFamily="18" charset="0"/>
                <a:cs typeface="Times New Roman" pitchFamily="18" charset="0"/>
              </a:rPr>
              <a:t>Les </a:t>
            </a:r>
            <a:r>
              <a:rPr lang="fr-FR" dirty="0">
                <a:latin typeface="Times New Roman" pitchFamily="18" charset="0"/>
                <a:cs typeface="Times New Roman" pitchFamily="18" charset="0"/>
              </a:rPr>
              <a:t>concentrations plasmatiques normales de vitamine E sont de l'ordre de 12 mg/L avec, selon les références, un intervalle allant de 8 à 16 mg/L.</a:t>
            </a:r>
          </a:p>
          <a:p>
            <a:pPr marL="0" indent="0">
              <a:buNone/>
            </a:pPr>
            <a:endParaRPr lang="fr-FR" dirty="0" smtClean="0">
              <a:latin typeface="Times New Roman" pitchFamily="18" charset="0"/>
              <a:cs typeface="Times New Roman" pitchFamily="18" charset="0"/>
            </a:endParaRPr>
          </a:p>
          <a:p>
            <a:pPr>
              <a:buFont typeface="Wingdings" pitchFamily="2" charset="2"/>
              <a:buChar char="ü"/>
            </a:pPr>
            <a:r>
              <a:rPr lang="fr-FR" dirty="0" smtClean="0">
                <a:latin typeface="Times New Roman" pitchFamily="18" charset="0"/>
                <a:cs typeface="Times New Roman" pitchFamily="18" charset="0"/>
              </a:rPr>
              <a:t>Les </a:t>
            </a:r>
            <a:r>
              <a:rPr lang="fr-FR" dirty="0">
                <a:latin typeface="Times New Roman" pitchFamily="18" charset="0"/>
                <a:cs typeface="Times New Roman" pitchFamily="18" charset="0"/>
              </a:rPr>
              <a:t>tissus qui contiennent les concentrations les plus élevées de vitamine E sont les graisses, certaines glandes endocrines et les thrombocytes.</a:t>
            </a:r>
          </a:p>
          <a:p>
            <a:endParaRPr lang="fr-FR" dirty="0"/>
          </a:p>
        </p:txBody>
      </p:sp>
      <p:sp>
        <p:nvSpPr>
          <p:cNvPr id="9" name="Espace réservé du contenu 8"/>
          <p:cNvSpPr>
            <a:spLocks noGrp="1"/>
          </p:cNvSpPr>
          <p:nvPr>
            <p:ph sz="quarter" idx="2"/>
          </p:nvPr>
        </p:nvSpPr>
        <p:spPr>
          <a:xfrm>
            <a:off x="4270248" y="1600200"/>
            <a:ext cx="4262192" cy="4572000"/>
          </a:xfrm>
        </p:spPr>
        <p:txBody>
          <a:bodyPr>
            <a:normAutofit fontScale="92500" lnSpcReduction="10000"/>
          </a:bodyPr>
          <a:lstStyle/>
          <a:p>
            <a:pPr>
              <a:buFont typeface="Wingdings" pitchFamily="2" charset="2"/>
              <a:buChar char="ü"/>
            </a:pPr>
            <a:r>
              <a:rPr lang="fr-FR" dirty="0">
                <a:latin typeface="Times New Roman" pitchFamily="18" charset="0"/>
                <a:cs typeface="Times New Roman" pitchFamily="18" charset="0"/>
              </a:rPr>
              <a:t>Au niveau cellulaire, la vitamine E est présente à forte concentration dans les membranes et les </a:t>
            </a:r>
            <a:r>
              <a:rPr lang="fr-FR" dirty="0" smtClean="0">
                <a:latin typeface="Times New Roman" pitchFamily="18" charset="0"/>
                <a:cs typeface="Times New Roman" pitchFamily="18" charset="0"/>
              </a:rPr>
              <a:t>mitochondries.</a:t>
            </a:r>
          </a:p>
          <a:p>
            <a:pPr>
              <a:buFont typeface="Wingdings" pitchFamily="2" charset="2"/>
              <a:buChar char="ü"/>
            </a:pPr>
            <a:endParaRPr lang="fr-FR" dirty="0">
              <a:latin typeface="Times New Roman" pitchFamily="18" charset="0"/>
              <a:cs typeface="Times New Roman" pitchFamily="18" charset="0"/>
            </a:endParaRPr>
          </a:p>
          <a:p>
            <a:pPr marL="0" indent="0">
              <a:buNone/>
            </a:pPr>
            <a:endParaRPr lang="fr-FR" dirty="0" smtClean="0">
              <a:latin typeface="Times New Roman" pitchFamily="18" charset="0"/>
              <a:cs typeface="Times New Roman" pitchFamily="18" charset="0"/>
            </a:endParaRPr>
          </a:p>
          <a:p>
            <a:pPr marL="0" indent="0">
              <a:buNone/>
            </a:pPr>
            <a:endParaRPr lang="fr-FR" dirty="0" smtClean="0">
              <a:latin typeface="Times New Roman" pitchFamily="18" charset="0"/>
              <a:cs typeface="Times New Roman" pitchFamily="18" charset="0"/>
            </a:endParaRPr>
          </a:p>
          <a:p>
            <a:pPr>
              <a:buFont typeface="Wingdings" pitchFamily="2" charset="2"/>
              <a:buChar char="ü"/>
            </a:pPr>
            <a:r>
              <a:rPr lang="fr-FR" dirty="0" smtClean="0">
                <a:latin typeface="Times New Roman" pitchFamily="18" charset="0"/>
                <a:cs typeface="Times New Roman" pitchFamily="18" charset="0"/>
              </a:rPr>
              <a:t>Incrustée </a:t>
            </a:r>
            <a:r>
              <a:rPr lang="fr-FR" dirty="0">
                <a:latin typeface="Times New Roman" pitchFamily="18" charset="0"/>
                <a:cs typeface="Times New Roman" pitchFamily="18" charset="0"/>
              </a:rPr>
              <a:t>dans la bicouche lipidique. Il y a environ une molécule de tocophérol pour </a:t>
            </a:r>
            <a:r>
              <a:rPr lang="fr-FR" dirty="0" smtClean="0">
                <a:latin typeface="Times New Roman" pitchFamily="18" charset="0"/>
                <a:cs typeface="Times New Roman" pitchFamily="18" charset="0"/>
              </a:rPr>
              <a:t>1000 </a:t>
            </a:r>
            <a:r>
              <a:rPr lang="fr-FR" dirty="0">
                <a:latin typeface="Times New Roman" pitchFamily="18" charset="0"/>
                <a:cs typeface="Times New Roman" pitchFamily="18" charset="0"/>
              </a:rPr>
              <a:t>molécules d'acides gras.</a:t>
            </a:r>
          </a:p>
          <a:p>
            <a:endParaRPr lang="fr-FR" dirty="0"/>
          </a:p>
        </p:txBody>
      </p:sp>
    </p:spTree>
    <p:extLst>
      <p:ext uri="{BB962C8B-B14F-4D97-AF65-F5344CB8AC3E}">
        <p14:creationId xmlns:p14="http://schemas.microsoft.com/office/powerpoint/2010/main" val="117596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811323"/>
            <a:ext cx="3322712" cy="1143000"/>
          </a:xfrm>
        </p:spPr>
        <p:txBody>
          <a:bodyPr/>
          <a:lstStyle/>
          <a:p>
            <a:r>
              <a:rPr lang="fr-FR" b="1" i="1" dirty="0" smtClean="0">
                <a:solidFill>
                  <a:schemeClr val="accent1">
                    <a:lumMod val="75000"/>
                  </a:schemeClr>
                </a:solidFill>
                <a:latin typeface="Times New Roman" pitchFamily="18" charset="0"/>
                <a:cs typeface="Times New Roman" pitchFamily="18" charset="0"/>
              </a:rPr>
              <a:t>Besoins</a:t>
            </a:r>
            <a:endParaRPr lang="fr-FR" b="1" i="1" dirty="0">
              <a:solidFill>
                <a:schemeClr val="accent1">
                  <a:lumMod val="75000"/>
                </a:schemeClr>
              </a:solidFill>
              <a:latin typeface="Times New Roman" pitchFamily="18" charset="0"/>
              <a:cs typeface="Times New Roman" pitchFamily="18" charset="0"/>
            </a:endParaRPr>
          </a:p>
        </p:txBody>
      </p:sp>
      <p:graphicFrame>
        <p:nvGraphicFramePr>
          <p:cNvPr id="5" name="Espace réservé du contenu 4"/>
          <p:cNvGraphicFramePr>
            <a:graphicFrameLocks noGrp="1"/>
          </p:cNvGraphicFramePr>
          <p:nvPr>
            <p:ph sz="quarter" idx="1"/>
            <p:extLst>
              <p:ext uri="{D42A27DB-BD31-4B8C-83A1-F6EECF244321}">
                <p14:modId xmlns:p14="http://schemas.microsoft.com/office/powerpoint/2010/main" val="2508476952"/>
              </p:ext>
            </p:extLst>
          </p:nvPr>
        </p:nvGraphicFramePr>
        <p:xfrm>
          <a:off x="4499992" y="77312"/>
          <a:ext cx="3816424" cy="2804160"/>
        </p:xfrm>
        <a:graphic>
          <a:graphicData uri="http://schemas.openxmlformats.org/drawingml/2006/table">
            <a:tbl>
              <a:tblPr firstRow="1" firstCol="1" bandRow="1"/>
              <a:tblGrid>
                <a:gridCol w="2029480"/>
                <a:gridCol w="1786944"/>
              </a:tblGrid>
              <a:tr h="277562">
                <a:tc>
                  <a:txBody>
                    <a:bodyPr/>
                    <a:lstStyle/>
                    <a:p>
                      <a:pPr>
                        <a:lnSpc>
                          <a:spcPct val="115000"/>
                        </a:lnSpc>
                        <a:spcAft>
                          <a:spcPts val="0"/>
                        </a:spcAft>
                      </a:pPr>
                      <a:r>
                        <a:rPr lang="fr-FR" sz="1600" b="0" dirty="0">
                          <a:effectLst/>
                          <a:latin typeface="Times New Roman"/>
                          <a:ea typeface="Times New Roman"/>
                          <a:cs typeface="Times New Roman"/>
                        </a:rPr>
                        <a:t>Age / Etat</a:t>
                      </a:r>
                      <a:endParaRPr lang="fr-FR" sz="1200" dirty="0">
                        <a:effectLst/>
                        <a:latin typeface="Calibri"/>
                        <a:ea typeface="Calibri"/>
                        <a:cs typeface="Arial"/>
                      </a:endParaRPr>
                    </a:p>
                  </a:txBody>
                  <a:tcPr marL="66424" marR="6642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fr-FR" sz="1600" b="0">
                          <a:effectLst/>
                          <a:latin typeface="Times New Roman"/>
                          <a:ea typeface="Times New Roman"/>
                          <a:cs typeface="Times New Roman"/>
                        </a:rPr>
                        <a:t>AJR en vitamine E</a:t>
                      </a:r>
                      <a:endParaRPr lang="fr-FR" sz="1200">
                        <a:effectLst/>
                        <a:latin typeface="Calibri"/>
                        <a:ea typeface="Calibri"/>
                        <a:cs typeface="Arial"/>
                      </a:endParaRPr>
                    </a:p>
                  </a:txBody>
                  <a:tcPr marL="66424" marR="6642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77562">
                <a:tc>
                  <a:txBody>
                    <a:bodyPr/>
                    <a:lstStyle/>
                    <a:p>
                      <a:pPr>
                        <a:lnSpc>
                          <a:spcPct val="115000"/>
                        </a:lnSpc>
                        <a:spcAft>
                          <a:spcPts val="0"/>
                        </a:spcAft>
                      </a:pPr>
                      <a:r>
                        <a:rPr lang="fr-FR" sz="1600" b="1" dirty="0">
                          <a:effectLst/>
                          <a:latin typeface="Times New Roman"/>
                          <a:ea typeface="Times New Roman"/>
                          <a:cs typeface="Arial"/>
                        </a:rPr>
                        <a:t>De la naissance à 1an</a:t>
                      </a:r>
                      <a:endParaRPr lang="fr-FR" sz="1200" dirty="0">
                        <a:effectLst/>
                        <a:latin typeface="Calibri"/>
                        <a:ea typeface="Calibri"/>
                        <a:cs typeface="Arial"/>
                      </a:endParaRPr>
                    </a:p>
                  </a:txBody>
                  <a:tcPr marL="66424" marR="6642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fr-FR" sz="1600">
                          <a:effectLst/>
                          <a:latin typeface="Times New Roman"/>
                          <a:ea typeface="Calibri"/>
                          <a:cs typeface="Arial"/>
                        </a:rPr>
                        <a:t>3 à 4 mg</a:t>
                      </a:r>
                      <a:endParaRPr lang="fr-FR" sz="1200">
                        <a:effectLst/>
                        <a:latin typeface="Calibri"/>
                        <a:ea typeface="Calibri"/>
                        <a:cs typeface="Arial"/>
                      </a:endParaRPr>
                    </a:p>
                  </a:txBody>
                  <a:tcPr marL="66424" marR="6642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77562">
                <a:tc>
                  <a:txBody>
                    <a:bodyPr/>
                    <a:lstStyle/>
                    <a:p>
                      <a:pPr>
                        <a:lnSpc>
                          <a:spcPct val="115000"/>
                        </a:lnSpc>
                        <a:spcAft>
                          <a:spcPts val="0"/>
                        </a:spcAft>
                      </a:pPr>
                      <a:r>
                        <a:rPr lang="fr-FR" sz="1600" b="1" dirty="0">
                          <a:effectLst/>
                          <a:latin typeface="Times New Roman"/>
                          <a:ea typeface="Times New Roman"/>
                          <a:cs typeface="Arial"/>
                        </a:rPr>
                        <a:t>De 1 à 3 ans</a:t>
                      </a:r>
                      <a:endParaRPr lang="fr-FR" sz="1200" dirty="0">
                        <a:effectLst/>
                        <a:latin typeface="Calibri"/>
                        <a:ea typeface="Calibri"/>
                        <a:cs typeface="Arial"/>
                      </a:endParaRPr>
                    </a:p>
                  </a:txBody>
                  <a:tcPr marL="66424" marR="6642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fr-FR" sz="1600">
                          <a:effectLst/>
                          <a:latin typeface="Times New Roman"/>
                          <a:ea typeface="Calibri"/>
                          <a:cs typeface="Arial"/>
                        </a:rPr>
                        <a:t>6 à 7 mg</a:t>
                      </a:r>
                      <a:endParaRPr lang="fr-FR" sz="1200">
                        <a:effectLst/>
                        <a:latin typeface="Calibri"/>
                        <a:ea typeface="Calibri"/>
                        <a:cs typeface="Arial"/>
                      </a:endParaRPr>
                    </a:p>
                  </a:txBody>
                  <a:tcPr marL="66424" marR="6642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77562">
                <a:tc>
                  <a:txBody>
                    <a:bodyPr/>
                    <a:lstStyle/>
                    <a:p>
                      <a:pPr>
                        <a:lnSpc>
                          <a:spcPct val="115000"/>
                        </a:lnSpc>
                        <a:spcAft>
                          <a:spcPts val="0"/>
                        </a:spcAft>
                      </a:pPr>
                      <a:r>
                        <a:rPr lang="fr-FR" sz="1600" b="1" dirty="0">
                          <a:effectLst/>
                          <a:latin typeface="Times New Roman"/>
                          <a:ea typeface="Times New Roman"/>
                          <a:cs typeface="Arial"/>
                        </a:rPr>
                        <a:t>De 3 ans à 15 ans</a:t>
                      </a:r>
                      <a:endParaRPr lang="fr-FR" sz="1200" dirty="0">
                        <a:effectLst/>
                        <a:latin typeface="Calibri"/>
                        <a:ea typeface="Calibri"/>
                        <a:cs typeface="Arial"/>
                      </a:endParaRPr>
                    </a:p>
                  </a:txBody>
                  <a:tcPr marL="66424" marR="6642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fr-FR" sz="1600">
                          <a:effectLst/>
                          <a:latin typeface="Times New Roman"/>
                          <a:ea typeface="Calibri"/>
                          <a:cs typeface="Arial"/>
                        </a:rPr>
                        <a:t>7 à 12 mg</a:t>
                      </a:r>
                      <a:endParaRPr lang="fr-FR" sz="1200">
                        <a:effectLst/>
                        <a:latin typeface="Calibri"/>
                        <a:ea typeface="Calibri"/>
                        <a:cs typeface="Arial"/>
                      </a:endParaRPr>
                    </a:p>
                  </a:txBody>
                  <a:tcPr marL="66424" marR="6642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77562">
                <a:tc>
                  <a:txBody>
                    <a:bodyPr/>
                    <a:lstStyle/>
                    <a:p>
                      <a:pPr>
                        <a:lnSpc>
                          <a:spcPct val="115000"/>
                        </a:lnSpc>
                        <a:spcAft>
                          <a:spcPts val="0"/>
                        </a:spcAft>
                      </a:pPr>
                      <a:r>
                        <a:rPr lang="fr-FR" sz="1600" b="1" dirty="0">
                          <a:effectLst/>
                          <a:latin typeface="Times New Roman"/>
                          <a:ea typeface="Times New Roman"/>
                          <a:cs typeface="Arial"/>
                        </a:rPr>
                        <a:t>Femmes</a:t>
                      </a:r>
                      <a:endParaRPr lang="fr-FR" sz="1200" dirty="0">
                        <a:effectLst/>
                        <a:latin typeface="Calibri"/>
                        <a:ea typeface="Calibri"/>
                        <a:cs typeface="Arial"/>
                      </a:endParaRPr>
                    </a:p>
                  </a:txBody>
                  <a:tcPr marL="66424" marR="6642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fr-FR" sz="1600">
                          <a:effectLst/>
                          <a:latin typeface="Times New Roman"/>
                          <a:ea typeface="Calibri"/>
                          <a:cs typeface="Arial"/>
                        </a:rPr>
                        <a:t>12 mg</a:t>
                      </a:r>
                      <a:endParaRPr lang="fr-FR" sz="1200">
                        <a:effectLst/>
                        <a:latin typeface="Calibri"/>
                        <a:ea typeface="Calibri"/>
                        <a:cs typeface="Arial"/>
                      </a:endParaRPr>
                    </a:p>
                  </a:txBody>
                  <a:tcPr marL="66424" marR="6642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77562">
                <a:tc>
                  <a:txBody>
                    <a:bodyPr/>
                    <a:lstStyle/>
                    <a:p>
                      <a:pPr>
                        <a:lnSpc>
                          <a:spcPct val="115000"/>
                        </a:lnSpc>
                        <a:spcAft>
                          <a:spcPts val="0"/>
                        </a:spcAft>
                      </a:pPr>
                      <a:r>
                        <a:rPr lang="fr-FR" sz="1600" b="1" dirty="0">
                          <a:effectLst/>
                          <a:latin typeface="Times New Roman"/>
                          <a:ea typeface="Times New Roman"/>
                          <a:cs typeface="Arial"/>
                        </a:rPr>
                        <a:t>Hommes</a:t>
                      </a:r>
                      <a:endParaRPr lang="fr-FR" sz="1200" dirty="0">
                        <a:effectLst/>
                        <a:latin typeface="Calibri"/>
                        <a:ea typeface="Calibri"/>
                        <a:cs typeface="Arial"/>
                      </a:endParaRPr>
                    </a:p>
                  </a:txBody>
                  <a:tcPr marL="66424" marR="6642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fr-FR" sz="1600">
                          <a:effectLst/>
                          <a:latin typeface="Times New Roman"/>
                          <a:ea typeface="Calibri"/>
                          <a:cs typeface="Arial"/>
                        </a:rPr>
                        <a:t>15 mg</a:t>
                      </a:r>
                      <a:endParaRPr lang="fr-FR" sz="1200">
                        <a:effectLst/>
                        <a:latin typeface="Calibri"/>
                        <a:ea typeface="Calibri"/>
                        <a:cs typeface="Arial"/>
                      </a:endParaRPr>
                    </a:p>
                  </a:txBody>
                  <a:tcPr marL="66424" marR="6642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77562">
                <a:tc>
                  <a:txBody>
                    <a:bodyPr/>
                    <a:lstStyle/>
                    <a:p>
                      <a:pPr>
                        <a:lnSpc>
                          <a:spcPct val="115000"/>
                        </a:lnSpc>
                        <a:spcAft>
                          <a:spcPts val="0"/>
                        </a:spcAft>
                      </a:pPr>
                      <a:r>
                        <a:rPr lang="fr-FR" sz="1600" b="1" dirty="0">
                          <a:effectLst/>
                          <a:latin typeface="Times New Roman"/>
                          <a:ea typeface="Times New Roman"/>
                          <a:cs typeface="Arial"/>
                        </a:rPr>
                        <a:t>Femmes enceintes</a:t>
                      </a:r>
                      <a:endParaRPr lang="fr-FR" sz="1200" dirty="0">
                        <a:effectLst/>
                        <a:latin typeface="Calibri"/>
                        <a:ea typeface="Calibri"/>
                        <a:cs typeface="Arial"/>
                      </a:endParaRPr>
                    </a:p>
                  </a:txBody>
                  <a:tcPr marL="66424" marR="6642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fr-FR" sz="1600">
                          <a:effectLst/>
                          <a:latin typeface="Times New Roman"/>
                          <a:ea typeface="Calibri"/>
                          <a:cs typeface="Arial"/>
                        </a:rPr>
                        <a:t>15 mg</a:t>
                      </a:r>
                      <a:endParaRPr lang="fr-FR" sz="1200">
                        <a:effectLst/>
                        <a:latin typeface="Calibri"/>
                        <a:ea typeface="Calibri"/>
                        <a:cs typeface="Arial"/>
                      </a:endParaRPr>
                    </a:p>
                  </a:txBody>
                  <a:tcPr marL="66424" marR="6642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77562">
                <a:tc>
                  <a:txBody>
                    <a:bodyPr/>
                    <a:lstStyle/>
                    <a:p>
                      <a:pPr>
                        <a:lnSpc>
                          <a:spcPct val="115000"/>
                        </a:lnSpc>
                        <a:spcAft>
                          <a:spcPts val="0"/>
                        </a:spcAft>
                      </a:pPr>
                      <a:r>
                        <a:rPr lang="fr-FR" sz="1600" b="1" dirty="0">
                          <a:effectLst/>
                          <a:latin typeface="Times New Roman"/>
                          <a:ea typeface="Times New Roman"/>
                          <a:cs typeface="Arial"/>
                        </a:rPr>
                        <a:t>Femmes allaitant</a:t>
                      </a:r>
                      <a:endParaRPr lang="fr-FR" sz="1200" dirty="0">
                        <a:effectLst/>
                        <a:latin typeface="Calibri"/>
                        <a:ea typeface="Calibri"/>
                        <a:cs typeface="Arial"/>
                      </a:endParaRPr>
                    </a:p>
                  </a:txBody>
                  <a:tcPr marL="66424" marR="6642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fr-FR" sz="1600" dirty="0">
                          <a:effectLst/>
                          <a:latin typeface="Times New Roman"/>
                          <a:ea typeface="Calibri"/>
                          <a:cs typeface="Arial"/>
                        </a:rPr>
                        <a:t>15 mg</a:t>
                      </a:r>
                      <a:endParaRPr lang="fr-FR" sz="1200" dirty="0">
                        <a:effectLst/>
                        <a:latin typeface="Calibri"/>
                        <a:ea typeface="Calibri"/>
                        <a:cs typeface="Arial"/>
                      </a:endParaRPr>
                    </a:p>
                  </a:txBody>
                  <a:tcPr marL="66424" marR="6642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77562">
                <a:tc>
                  <a:txBody>
                    <a:bodyPr/>
                    <a:lstStyle/>
                    <a:p>
                      <a:pPr>
                        <a:lnSpc>
                          <a:spcPct val="115000"/>
                        </a:lnSpc>
                        <a:spcAft>
                          <a:spcPts val="0"/>
                        </a:spcAft>
                      </a:pPr>
                      <a:r>
                        <a:rPr lang="fr-FR" sz="1600" b="1">
                          <a:effectLst/>
                          <a:latin typeface="Times New Roman"/>
                          <a:ea typeface="Times New Roman"/>
                          <a:cs typeface="Arial"/>
                        </a:rPr>
                        <a:t>Sportifs</a:t>
                      </a:r>
                      <a:endParaRPr lang="fr-FR" sz="1200">
                        <a:effectLst/>
                        <a:latin typeface="Calibri"/>
                        <a:ea typeface="Calibri"/>
                        <a:cs typeface="Arial"/>
                      </a:endParaRPr>
                    </a:p>
                  </a:txBody>
                  <a:tcPr marL="66424" marR="6642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fr-FR" sz="1600" dirty="0">
                          <a:effectLst/>
                          <a:latin typeface="Times New Roman"/>
                          <a:ea typeface="Calibri"/>
                          <a:cs typeface="Arial"/>
                        </a:rPr>
                        <a:t>20 mg</a:t>
                      </a:r>
                      <a:endParaRPr lang="fr-FR" sz="1200" dirty="0">
                        <a:effectLst/>
                        <a:latin typeface="Calibri"/>
                        <a:ea typeface="Calibri"/>
                        <a:cs typeface="Arial"/>
                      </a:endParaRPr>
                    </a:p>
                  </a:txBody>
                  <a:tcPr marL="66424" marR="6642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77562">
                <a:tc>
                  <a:txBody>
                    <a:bodyPr/>
                    <a:lstStyle/>
                    <a:p>
                      <a:pPr>
                        <a:lnSpc>
                          <a:spcPct val="115000"/>
                        </a:lnSpc>
                        <a:spcAft>
                          <a:spcPts val="0"/>
                        </a:spcAft>
                      </a:pPr>
                      <a:r>
                        <a:rPr lang="fr-FR" sz="1600" b="1">
                          <a:effectLst/>
                          <a:latin typeface="Times New Roman"/>
                          <a:ea typeface="Times New Roman"/>
                          <a:cs typeface="Arial"/>
                        </a:rPr>
                        <a:t>Personnes âgées</a:t>
                      </a:r>
                      <a:endParaRPr lang="fr-FR" sz="1200">
                        <a:effectLst/>
                        <a:latin typeface="Calibri"/>
                        <a:ea typeface="Calibri"/>
                        <a:cs typeface="Arial"/>
                      </a:endParaRPr>
                    </a:p>
                  </a:txBody>
                  <a:tcPr marL="66424" marR="6642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fr-FR" sz="1600" dirty="0">
                          <a:effectLst/>
                          <a:latin typeface="Times New Roman"/>
                          <a:ea typeface="Calibri"/>
                          <a:cs typeface="Arial"/>
                        </a:rPr>
                        <a:t>20 à 50 mg</a:t>
                      </a:r>
                      <a:endParaRPr lang="fr-FR" sz="1200" dirty="0">
                        <a:effectLst/>
                        <a:latin typeface="Calibri"/>
                        <a:ea typeface="Calibri"/>
                        <a:cs typeface="Arial"/>
                      </a:endParaRPr>
                    </a:p>
                  </a:txBody>
                  <a:tcPr marL="66424" marR="6642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4" name="Espace réservé du contenu 3"/>
          <p:cNvSpPr>
            <a:spLocks noGrp="1"/>
          </p:cNvSpPr>
          <p:nvPr>
            <p:ph sz="quarter" idx="2"/>
          </p:nvPr>
        </p:nvSpPr>
        <p:spPr>
          <a:xfrm>
            <a:off x="4139952" y="3284984"/>
            <a:ext cx="4377680" cy="3031232"/>
          </a:xfrm>
        </p:spPr>
        <p:txBody>
          <a:bodyPr>
            <a:noAutofit/>
          </a:bodyPr>
          <a:lstStyle/>
          <a:p>
            <a:pPr marL="0" indent="0">
              <a:buNone/>
            </a:pPr>
            <a:r>
              <a:rPr lang="fr-FR" sz="1800" dirty="0">
                <a:latin typeface="Times New Roman" pitchFamily="18" charset="0"/>
                <a:cs typeface="Times New Roman" pitchFamily="18" charset="0"/>
              </a:rPr>
              <a:t>On la trouve principalement dans les huiles végétales (germe de blé, tournesol, olive, arachide, colza, soja…), le germe de blé, les fruits oléagineux (noix, noisettes, amandes,…), les céréales complètes.</a:t>
            </a:r>
          </a:p>
          <a:p>
            <a:pPr marL="0" indent="0">
              <a:buNone/>
            </a:pPr>
            <a:r>
              <a:rPr lang="fr-FR" sz="1800" dirty="0">
                <a:latin typeface="Times New Roman" pitchFamily="18" charset="0"/>
                <a:cs typeface="Times New Roman" pitchFamily="18" charset="0"/>
              </a:rPr>
              <a:t>Et elle est également présente, dans une moindre mesure, dans le foie, les œufs, le lait et le beurre, les poissons gras, dans certains légumes verts (épinards, cresson, brocoli, choux de </a:t>
            </a:r>
            <a:r>
              <a:rPr lang="fr-FR" sz="1800" dirty="0" err="1">
                <a:latin typeface="Times New Roman" pitchFamily="18" charset="0"/>
                <a:cs typeface="Times New Roman" pitchFamily="18" charset="0"/>
              </a:rPr>
              <a:t>bruxelles</a:t>
            </a:r>
            <a:r>
              <a:rPr lang="fr-FR" sz="1800" dirty="0">
                <a:latin typeface="Times New Roman" pitchFamily="18" charset="0"/>
                <a:cs typeface="Times New Roman" pitchFamily="18" charset="0"/>
              </a:rPr>
              <a:t>,…).</a:t>
            </a:r>
          </a:p>
          <a:p>
            <a:pPr marL="0" indent="0">
              <a:buNone/>
            </a:pPr>
            <a:endParaRPr lang="fr-FR" sz="1800" dirty="0">
              <a:latin typeface="Times New Roman" pitchFamily="18" charset="0"/>
              <a:cs typeface="Times New Roman" pitchFamily="18" charset="0"/>
            </a:endParaRPr>
          </a:p>
        </p:txBody>
      </p:sp>
      <p:sp>
        <p:nvSpPr>
          <p:cNvPr id="6" name="Titre 1"/>
          <p:cNvSpPr txBox="1">
            <a:spLocks/>
          </p:cNvSpPr>
          <p:nvPr/>
        </p:nvSpPr>
        <p:spPr>
          <a:xfrm>
            <a:off x="323528" y="4221088"/>
            <a:ext cx="2952328"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fr-FR" b="1" i="1" dirty="0" smtClean="0">
                <a:solidFill>
                  <a:schemeClr val="accent1">
                    <a:lumMod val="75000"/>
                  </a:schemeClr>
                </a:solidFill>
                <a:latin typeface="Times New Roman" pitchFamily="18" charset="0"/>
                <a:cs typeface="Times New Roman" pitchFamily="18" charset="0"/>
              </a:rPr>
              <a:t>Sources </a:t>
            </a:r>
            <a:endParaRPr lang="fr-FR" b="1" i="1"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11267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908720"/>
            <a:ext cx="7467600" cy="720080"/>
          </a:xfrm>
        </p:spPr>
        <p:txBody>
          <a:bodyPr/>
          <a:lstStyle/>
          <a:p>
            <a:pPr algn="ctr"/>
            <a:r>
              <a:rPr lang="fr-FR" b="1" i="1" dirty="0" smtClean="0">
                <a:solidFill>
                  <a:srgbClr val="0070C0"/>
                </a:solidFill>
                <a:latin typeface="Times New Roman" pitchFamily="18" charset="0"/>
                <a:cs typeface="Times New Roman" pitchFamily="18" charset="0"/>
              </a:rPr>
              <a:t>La Vitamine </a:t>
            </a:r>
            <a:r>
              <a:rPr lang="fr-FR" b="1" i="1" dirty="0">
                <a:solidFill>
                  <a:srgbClr val="0070C0"/>
                </a:solidFill>
                <a:latin typeface="Times New Roman" pitchFamily="18" charset="0"/>
                <a:cs typeface="Times New Roman" pitchFamily="18" charset="0"/>
              </a:rPr>
              <a:t>K </a:t>
            </a:r>
          </a:p>
        </p:txBody>
      </p:sp>
      <p:pic>
        <p:nvPicPr>
          <p:cNvPr id="6" name="Espace réservé du contenu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436096" y="548680"/>
            <a:ext cx="3090452" cy="2310113"/>
          </a:xfrm>
        </p:spPr>
      </p:pic>
      <p:sp>
        <p:nvSpPr>
          <p:cNvPr id="7" name="Espace réservé du contenu 2"/>
          <p:cNvSpPr txBox="1">
            <a:spLocks/>
          </p:cNvSpPr>
          <p:nvPr/>
        </p:nvSpPr>
        <p:spPr>
          <a:xfrm>
            <a:off x="451686" y="2708920"/>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fr-FR" dirty="0" smtClean="0">
                <a:latin typeface="Times New Roman" pitchFamily="18" charset="0"/>
                <a:cs typeface="Times New Roman" pitchFamily="18" charset="0"/>
              </a:rPr>
              <a:t>Le terme de vitamine K (K pour coagulation en allemand) désigne en fait un ensemble de substances ayant une structure chimique et des propriétés biologiques communes. Toutes comportent un noyau </a:t>
            </a:r>
            <a:r>
              <a:rPr lang="fr-FR" dirty="0" err="1" smtClean="0">
                <a:latin typeface="Times New Roman" pitchFamily="18" charset="0"/>
                <a:cs typeface="Times New Roman" pitchFamily="18" charset="0"/>
              </a:rPr>
              <a:t>naphtoquinone</a:t>
            </a:r>
            <a:r>
              <a:rPr lang="fr-FR" dirty="0" smtClean="0">
                <a:latin typeface="Times New Roman" pitchFamily="18" charset="0"/>
                <a:cs typeface="Times New Roman" pitchFamily="18" charset="0"/>
              </a:rPr>
              <a:t> (2-méthyl-1-4-naphtoquinone) substitué en position 3 soit par une chaîne </a:t>
            </a:r>
            <a:r>
              <a:rPr lang="fr-FR" dirty="0" err="1" smtClean="0">
                <a:latin typeface="Times New Roman" pitchFamily="18" charset="0"/>
                <a:cs typeface="Times New Roman" pitchFamily="18" charset="0"/>
              </a:rPr>
              <a:t>phytyl</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phytoménadione</a:t>
            </a:r>
            <a:r>
              <a:rPr lang="fr-FR" dirty="0" smtClean="0">
                <a:latin typeface="Times New Roman" pitchFamily="18" charset="0"/>
                <a:cs typeface="Times New Roman" pitchFamily="18" charset="0"/>
              </a:rPr>
              <a:t> ou vitamine K1) soit par des résidus </a:t>
            </a:r>
            <a:r>
              <a:rPr lang="fr-FR" dirty="0" err="1" smtClean="0">
                <a:latin typeface="Times New Roman" pitchFamily="18" charset="0"/>
                <a:cs typeface="Times New Roman" pitchFamily="18" charset="0"/>
              </a:rPr>
              <a:t>prényl</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ménaquinone</a:t>
            </a:r>
            <a:r>
              <a:rPr lang="fr-FR" dirty="0" smtClean="0">
                <a:latin typeface="Times New Roman" pitchFamily="18" charset="0"/>
                <a:cs typeface="Times New Roman" pitchFamily="18" charset="0"/>
              </a:rPr>
              <a:t> ou vitamine K2) ou substitué seulement par un hydrogène (</a:t>
            </a:r>
            <a:r>
              <a:rPr lang="fr-FR" dirty="0" err="1" smtClean="0">
                <a:latin typeface="Times New Roman" pitchFamily="18" charset="0"/>
                <a:cs typeface="Times New Roman" pitchFamily="18" charset="0"/>
              </a:rPr>
              <a:t>ménadione</a:t>
            </a:r>
            <a:r>
              <a:rPr lang="fr-FR" dirty="0" smtClean="0">
                <a:latin typeface="Times New Roman" pitchFamily="18" charset="0"/>
                <a:cs typeface="Times New Roman" pitchFamily="18" charset="0"/>
              </a:rPr>
              <a:t> ou vitamine K3).</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208307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3050"/>
            <a:ext cx="7543800" cy="635670"/>
          </a:xfrm>
        </p:spPr>
        <p:txBody>
          <a:bodyPr>
            <a:normAutofit fontScale="90000"/>
          </a:bodyPr>
          <a:lstStyle/>
          <a:p>
            <a:pPr algn="ctr"/>
            <a:r>
              <a:rPr lang="fr-FR" b="1" i="1" dirty="0">
                <a:solidFill>
                  <a:schemeClr val="accent1">
                    <a:lumMod val="75000"/>
                  </a:schemeClr>
                </a:solidFill>
                <a:latin typeface="Times New Roman" pitchFamily="18" charset="0"/>
                <a:cs typeface="Times New Roman" pitchFamily="18" charset="0"/>
              </a:rPr>
              <a:t>Métabolisme</a:t>
            </a:r>
            <a:br>
              <a:rPr lang="fr-FR" b="1" i="1" dirty="0">
                <a:solidFill>
                  <a:schemeClr val="accent1">
                    <a:lumMod val="75000"/>
                  </a:schemeClr>
                </a:solidFill>
                <a:latin typeface="Times New Roman" pitchFamily="18" charset="0"/>
                <a:cs typeface="Times New Roman" pitchFamily="18" charset="0"/>
              </a:rPr>
            </a:br>
            <a:endParaRPr lang="fr-FR" b="1" i="1" dirty="0">
              <a:solidFill>
                <a:schemeClr val="accent1">
                  <a:lumMod val="75000"/>
                </a:schemeClr>
              </a:solidFill>
              <a:latin typeface="Times New Roman" pitchFamily="18" charset="0"/>
              <a:cs typeface="Times New Roman" pitchFamily="18" charset="0"/>
            </a:endParaRPr>
          </a:p>
        </p:txBody>
      </p:sp>
      <p:sp>
        <p:nvSpPr>
          <p:cNvPr id="7" name="Espace réservé du contenu 6"/>
          <p:cNvSpPr>
            <a:spLocks noGrp="1"/>
          </p:cNvSpPr>
          <p:nvPr>
            <p:ph sz="quarter" idx="2"/>
          </p:nvPr>
        </p:nvSpPr>
        <p:spPr>
          <a:xfrm>
            <a:off x="395536" y="1412776"/>
            <a:ext cx="7992888" cy="1728192"/>
          </a:xfrm>
        </p:spPr>
        <p:txBody>
          <a:bodyPr>
            <a:normAutofit fontScale="85000" lnSpcReduction="20000"/>
          </a:bodyPr>
          <a:lstStyle/>
          <a:p>
            <a:pPr marL="0" indent="0">
              <a:buNone/>
            </a:pPr>
            <a:r>
              <a:rPr lang="fr-FR" dirty="0" smtClean="0">
                <a:latin typeface="Times New Roman" pitchFamily="18" charset="0"/>
                <a:cs typeface="Times New Roman" pitchFamily="18" charset="0"/>
              </a:rPr>
              <a:t>Le </a:t>
            </a:r>
            <a:r>
              <a:rPr lang="fr-FR" dirty="0">
                <a:latin typeface="Times New Roman" pitchFamily="18" charset="0"/>
                <a:cs typeface="Times New Roman" pitchFamily="18" charset="0"/>
              </a:rPr>
              <a:t>mécanisme d’absorption de la vitamine K se fait différemment selon que ce soit de la K1 ou de la K2. La K1 se retrouve absorbée au niveau de l’intestin grêle proximal, alors que la K2 est synthétisée par la flore intestinale et sera absorbée au niveau du grêle et du côlon. Autre différence également le type de transport : actif pour la K1 et passif pour la K2. Elles possèdent toutes les deux des rôles importants au niveau de l’organisme </a:t>
            </a:r>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a:p>
            <a:pPr marL="0" indent="0">
              <a:buNone/>
            </a:pPr>
            <a:endParaRPr lang="fr-FR" dirty="0"/>
          </a:p>
          <a:p>
            <a:endParaRPr lang="fr-FR" dirty="0"/>
          </a:p>
        </p:txBody>
      </p:sp>
      <p:sp>
        <p:nvSpPr>
          <p:cNvPr id="9" name="Espace réservé du contenu 8"/>
          <p:cNvSpPr>
            <a:spLocks noGrp="1"/>
          </p:cNvSpPr>
          <p:nvPr>
            <p:ph sz="quarter" idx="4"/>
          </p:nvPr>
        </p:nvSpPr>
        <p:spPr>
          <a:xfrm>
            <a:off x="395536" y="4365103"/>
            <a:ext cx="3657600" cy="1980599"/>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buNone/>
            </a:pPr>
            <a:r>
              <a:rPr lang="fr-FR" dirty="0">
                <a:latin typeface="Times New Roman" pitchFamily="18" charset="0"/>
                <a:cs typeface="Times New Roman" pitchFamily="18" charset="0"/>
              </a:rPr>
              <a:t>la vitamine K est un élément indispensable au foie pour la synthèse de facteurs coagulants. Elle permet la formation du caillot qui participera à l’arrêt définitif du </a:t>
            </a:r>
            <a:r>
              <a:rPr lang="fr-FR" dirty="0" smtClean="0">
                <a:latin typeface="Times New Roman" pitchFamily="18" charset="0"/>
                <a:cs typeface="Times New Roman" pitchFamily="18" charset="0"/>
              </a:rPr>
              <a:t>saignement</a:t>
            </a:r>
            <a:endParaRPr lang="fr-FR" dirty="0">
              <a:latin typeface="Times New Roman" pitchFamily="18" charset="0"/>
              <a:cs typeface="Times New Roman" pitchFamily="18" charset="0"/>
            </a:endParaRPr>
          </a:p>
        </p:txBody>
      </p:sp>
      <p:sp>
        <p:nvSpPr>
          <p:cNvPr id="6" name="Espace réservé du texte 5"/>
          <p:cNvSpPr>
            <a:spLocks noGrp="1"/>
          </p:cNvSpPr>
          <p:nvPr>
            <p:ph type="body" sz="quarter" idx="1"/>
          </p:nvPr>
        </p:nvSpPr>
        <p:spPr>
          <a:xfrm>
            <a:off x="2411760" y="548680"/>
            <a:ext cx="3657600" cy="576064"/>
          </a:xfrm>
        </p:spPr>
        <p:txBody>
          <a:bodyPr/>
          <a:lstStyle/>
          <a:p>
            <a:pPr algn="ctr"/>
            <a:endParaRPr lang="fr-FR" dirty="0" smtClean="0">
              <a:latin typeface="Times New Roman" pitchFamily="18" charset="0"/>
              <a:cs typeface="Times New Roman" pitchFamily="18" charset="0"/>
            </a:endParaRPr>
          </a:p>
          <a:p>
            <a:pPr algn="ctr"/>
            <a:r>
              <a:rPr lang="fr-FR" dirty="0" smtClean="0">
                <a:latin typeface="Times New Roman" pitchFamily="18" charset="0"/>
                <a:cs typeface="Times New Roman" pitchFamily="18" charset="0"/>
              </a:rPr>
              <a:t>Absorption </a:t>
            </a:r>
            <a:r>
              <a:rPr lang="fr-FR" dirty="0">
                <a:latin typeface="Times New Roman" pitchFamily="18" charset="0"/>
                <a:cs typeface="Times New Roman" pitchFamily="18" charset="0"/>
              </a:rPr>
              <a:t>digestive </a:t>
            </a:r>
          </a:p>
          <a:p>
            <a:endParaRPr lang="fr-FR" dirty="0"/>
          </a:p>
        </p:txBody>
      </p:sp>
      <p:sp>
        <p:nvSpPr>
          <p:cNvPr id="8" name="Espace réservé du texte 7"/>
          <p:cNvSpPr>
            <a:spLocks noGrp="1"/>
          </p:cNvSpPr>
          <p:nvPr>
            <p:ph type="body" sz="quarter" idx="3"/>
          </p:nvPr>
        </p:nvSpPr>
        <p:spPr>
          <a:xfrm>
            <a:off x="395536" y="3212976"/>
            <a:ext cx="3657600" cy="576064"/>
          </a:xfrm>
        </p:spPr>
        <p:txBody>
          <a:bodyPr/>
          <a:lstStyle/>
          <a:p>
            <a:pPr algn="ctr"/>
            <a:r>
              <a:rPr lang="fr-FR" sz="2400" dirty="0">
                <a:latin typeface="Times New Roman" pitchFamily="18" charset="0"/>
                <a:cs typeface="Times New Roman" pitchFamily="18" charset="0"/>
              </a:rPr>
              <a:t>Coagulation</a:t>
            </a:r>
          </a:p>
        </p:txBody>
      </p:sp>
      <p:sp>
        <p:nvSpPr>
          <p:cNvPr id="10" name="Espace réservé du texte 7"/>
          <p:cNvSpPr txBox="1">
            <a:spLocks/>
          </p:cNvSpPr>
          <p:nvPr/>
        </p:nvSpPr>
        <p:spPr>
          <a:xfrm>
            <a:off x="4499992" y="3212976"/>
            <a:ext cx="3657600" cy="576064"/>
          </a:xfrm>
          <a:prstGeom prst="roundRect">
            <a:avLst>
              <a:gd name="adj" fmla="val 16667"/>
            </a:avLst>
          </a:prstGeom>
          <a:solidFill>
            <a:schemeClr val="accent1"/>
          </a:solidFill>
        </p:spPr>
        <p:txBody>
          <a:bodyPr vert="horz" rtlCol="0" anchor="ctr">
            <a:noAutofit/>
          </a:bodyPr>
          <a:lstStyle>
            <a:lvl1pPr marL="0" indent="0" algn="l" rtl="0" eaLnBrk="1" latinLnBrk="0" hangingPunct="1">
              <a:spcBef>
                <a:spcPts val="600"/>
              </a:spcBef>
              <a:buClr>
                <a:schemeClr val="accent1"/>
              </a:buClr>
              <a:buSzPct val="70000"/>
              <a:buFontTx/>
              <a:buNone/>
              <a:defRPr kumimoji="0" sz="2000" b="1" kern="1200">
                <a:solidFill>
                  <a:srgbClr val="FFFFFF"/>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ctr"/>
            <a:r>
              <a:rPr lang="fr-FR" sz="2400" dirty="0">
                <a:latin typeface="Times New Roman" pitchFamily="18" charset="0"/>
                <a:cs typeface="Times New Roman" pitchFamily="18" charset="0"/>
              </a:rPr>
              <a:t>Minéralisation osseuse </a:t>
            </a:r>
          </a:p>
        </p:txBody>
      </p:sp>
      <p:sp>
        <p:nvSpPr>
          <p:cNvPr id="11" name="Espace réservé du contenu 8"/>
          <p:cNvSpPr txBox="1">
            <a:spLocks/>
          </p:cNvSpPr>
          <p:nvPr/>
        </p:nvSpPr>
        <p:spPr>
          <a:xfrm>
            <a:off x="4942090" y="4420977"/>
            <a:ext cx="3657600" cy="1924726"/>
          </a:xfrm>
          <a:prstGeom prst="rect">
            <a:avLst/>
          </a:prstGeom>
        </p:spPr>
        <p:style>
          <a:lnRef idx="2">
            <a:schemeClr val="accent1"/>
          </a:lnRef>
          <a:fillRef idx="1">
            <a:schemeClr val="lt1"/>
          </a:fillRef>
          <a:effectRef idx="0">
            <a:schemeClr val="accent1"/>
          </a:effectRef>
          <a:fontRef idx="minor">
            <a:schemeClr val="dk1"/>
          </a:fontRef>
        </p:style>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fr-FR" dirty="0">
                <a:latin typeface="Times New Roman" pitchFamily="18" charset="0"/>
                <a:cs typeface="Times New Roman" pitchFamily="18" charset="0"/>
              </a:rPr>
              <a:t>la vitamine K est nécessaire pour la synthèse de certains acides aminés qui interviennent dans la fixation du calcium sur les os</a:t>
            </a:r>
          </a:p>
        </p:txBody>
      </p:sp>
      <p:cxnSp>
        <p:nvCxnSpPr>
          <p:cNvPr id="14" name="Connecteur droit avec flèche 13"/>
          <p:cNvCxnSpPr/>
          <p:nvPr/>
        </p:nvCxnSpPr>
        <p:spPr>
          <a:xfrm flipH="1">
            <a:off x="2051720" y="3789040"/>
            <a:ext cx="288032"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p:nvPr/>
        </p:nvCxnSpPr>
        <p:spPr>
          <a:xfrm>
            <a:off x="6012160" y="3789040"/>
            <a:ext cx="432048"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71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bg/>
                                          </p:spTgt>
                                        </p:tgtEl>
                                        <p:attrNameLst>
                                          <p:attrName>style.visibility</p:attrName>
                                        </p:attrNameLst>
                                      </p:cBhvr>
                                      <p:to>
                                        <p:strVal val="visible"/>
                                      </p:to>
                                    </p:set>
                                    <p:animEffect transition="in" filter="fade">
                                      <p:cBhvr>
                                        <p:cTn id="35" dur="1000"/>
                                        <p:tgtEl>
                                          <p:spTgt spid="8">
                                            <p:bg/>
                                          </p:spTgt>
                                        </p:tgtEl>
                                      </p:cBhvr>
                                    </p:animEffect>
                                    <p:anim calcmode="lin" valueType="num">
                                      <p:cBhvr>
                                        <p:cTn id="36" dur="1000" fill="hold"/>
                                        <p:tgtEl>
                                          <p:spTgt spid="8">
                                            <p:bg/>
                                          </p:spTgt>
                                        </p:tgtEl>
                                        <p:attrNameLst>
                                          <p:attrName>ppt_x</p:attrName>
                                        </p:attrNameLst>
                                      </p:cBhvr>
                                      <p:tavLst>
                                        <p:tav tm="0">
                                          <p:val>
                                            <p:strVal val="#ppt_x"/>
                                          </p:val>
                                        </p:tav>
                                        <p:tav tm="100000">
                                          <p:val>
                                            <p:strVal val="#ppt_x"/>
                                          </p:val>
                                        </p:tav>
                                      </p:tavLst>
                                    </p:anim>
                                    <p:anim calcmode="lin" valueType="num">
                                      <p:cBhvr>
                                        <p:cTn id="37"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bg/>
                                          </p:spTgt>
                                        </p:tgtEl>
                                        <p:attrNameLst>
                                          <p:attrName>style.visibility</p:attrName>
                                        </p:attrNameLst>
                                      </p:cBhvr>
                                      <p:to>
                                        <p:strVal val="visible"/>
                                      </p:to>
                                    </p:set>
                                    <p:animEffect transition="in" filter="fade">
                                      <p:cBhvr>
                                        <p:cTn id="56" dur="1000"/>
                                        <p:tgtEl>
                                          <p:spTgt spid="9">
                                            <p:bg/>
                                          </p:spTgt>
                                        </p:tgtEl>
                                      </p:cBhvr>
                                    </p:animEffect>
                                    <p:anim calcmode="lin" valueType="num">
                                      <p:cBhvr>
                                        <p:cTn id="57" dur="1000" fill="hold"/>
                                        <p:tgtEl>
                                          <p:spTgt spid="9">
                                            <p:bg/>
                                          </p:spTgt>
                                        </p:tgtEl>
                                        <p:attrNameLst>
                                          <p:attrName>ppt_x</p:attrName>
                                        </p:attrNameLst>
                                      </p:cBhvr>
                                      <p:tavLst>
                                        <p:tav tm="0">
                                          <p:val>
                                            <p:strVal val="#ppt_x"/>
                                          </p:val>
                                        </p:tav>
                                        <p:tav tm="100000">
                                          <p:val>
                                            <p:strVal val="#ppt_x"/>
                                          </p:val>
                                        </p:tav>
                                      </p:tavLst>
                                    </p:anim>
                                    <p:anim calcmode="lin" valueType="num">
                                      <p:cBhvr>
                                        <p:cTn id="58"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xEl>
                                              <p:pRg st="0" end="0"/>
                                            </p:txEl>
                                          </p:spTgt>
                                        </p:tgtEl>
                                        <p:attrNameLst>
                                          <p:attrName>style.visibility</p:attrName>
                                        </p:attrNameLst>
                                      </p:cBhvr>
                                      <p:to>
                                        <p:strVal val="visible"/>
                                      </p:to>
                                    </p:set>
                                    <p:animEffect transition="in" filter="fade">
                                      <p:cBhvr>
                                        <p:cTn id="63" dur="1000"/>
                                        <p:tgtEl>
                                          <p:spTgt spid="9">
                                            <p:txEl>
                                              <p:pRg st="0" end="0"/>
                                            </p:txEl>
                                          </p:spTgt>
                                        </p:tgtEl>
                                      </p:cBhvr>
                                    </p:animEffect>
                                    <p:anim calcmode="lin" valueType="num">
                                      <p:cBhvr>
                                        <p:cTn id="6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1000"/>
                                        <p:tgtEl>
                                          <p:spTgt spid="11"/>
                                        </p:tgtEl>
                                      </p:cBhvr>
                                    </p:animEffect>
                                    <p:anim calcmode="lin" valueType="num">
                                      <p:cBhvr>
                                        <p:cTn id="85" dur="1000" fill="hold"/>
                                        <p:tgtEl>
                                          <p:spTgt spid="11"/>
                                        </p:tgtEl>
                                        <p:attrNameLst>
                                          <p:attrName>ppt_x</p:attrName>
                                        </p:attrNameLst>
                                      </p:cBhvr>
                                      <p:tavLst>
                                        <p:tav tm="0">
                                          <p:val>
                                            <p:strVal val="#ppt_x"/>
                                          </p:val>
                                        </p:tav>
                                        <p:tav tm="100000">
                                          <p:val>
                                            <p:strVal val="#ppt_x"/>
                                          </p:val>
                                        </p:tav>
                                      </p:tavLst>
                                    </p:anim>
                                    <p:anim calcmode="lin" valueType="num">
                                      <p:cBhvr>
                                        <p:cTn id="8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P spid="9" grpId="0" build="p" animBg="1"/>
      <p:bldP spid="6" grpId="0" build="p" animBg="1"/>
      <p:bldP spid="8" grpId="0" build="p"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12"/>
          <p:cNvSpPr>
            <a:spLocks noGrp="1"/>
          </p:cNvSpPr>
          <p:nvPr>
            <p:ph sz="quarter" idx="2"/>
          </p:nvPr>
        </p:nvSpPr>
        <p:spPr>
          <a:xfrm>
            <a:off x="3347864" y="260648"/>
            <a:ext cx="5313784" cy="1584176"/>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fr-FR" sz="1800" dirty="0">
                <a:latin typeface="Times New Roman" pitchFamily="18" charset="0"/>
                <a:cs typeface="Times New Roman" pitchFamily="18" charset="0"/>
              </a:rPr>
              <a:t>Les apports journaliers recommandés (AJR) en vitamine K sont environ de 70 microgrammes par jour. Ils restent à ce jour mal connus. Ce qui est sûr, c'est qu'une alimentation équilibrée couvre largement ces apports.</a:t>
            </a:r>
            <a:br>
              <a:rPr lang="fr-FR" sz="1800" dirty="0">
                <a:latin typeface="Times New Roman" pitchFamily="18" charset="0"/>
                <a:cs typeface="Times New Roman" pitchFamily="18" charset="0"/>
              </a:rPr>
            </a:br>
            <a:endParaRPr lang="fr-FR" sz="1800" dirty="0">
              <a:latin typeface="Times New Roman" pitchFamily="18" charset="0"/>
              <a:cs typeface="Times New Roman" pitchFamily="18" charset="0"/>
            </a:endParaRPr>
          </a:p>
        </p:txBody>
      </p:sp>
      <p:sp>
        <p:nvSpPr>
          <p:cNvPr id="14" name="Espace réservé du contenu 13"/>
          <p:cNvSpPr>
            <a:spLocks noGrp="1"/>
          </p:cNvSpPr>
          <p:nvPr>
            <p:ph sz="quarter" idx="4"/>
          </p:nvPr>
        </p:nvSpPr>
        <p:spPr>
          <a:xfrm>
            <a:off x="3419872" y="2420888"/>
            <a:ext cx="5256584" cy="4644516"/>
          </a:xfrm>
        </p:spPr>
        <p:txBody>
          <a:bodyPr>
            <a:noAutofit/>
          </a:bodyPr>
          <a:lstStyle/>
          <a:p>
            <a:pPr marL="0" indent="0">
              <a:buNone/>
            </a:pPr>
            <a:r>
              <a:rPr lang="fr-FR" sz="1800" b="1" i="1" dirty="0">
                <a:solidFill>
                  <a:schemeClr val="accent1"/>
                </a:solidFill>
                <a:latin typeface="Times New Roman" pitchFamily="18" charset="0"/>
                <a:cs typeface="Times New Roman" pitchFamily="18" charset="0"/>
              </a:rPr>
              <a:t>La vitamine K1 </a:t>
            </a:r>
            <a:r>
              <a:rPr lang="fr-FR" sz="1800" dirty="0">
                <a:latin typeface="Times New Roman" pitchFamily="18" charset="0"/>
                <a:cs typeface="Times New Roman" pitchFamily="18" charset="0"/>
              </a:rPr>
              <a:t>essentiellement dans les légumes </a:t>
            </a:r>
            <a:r>
              <a:rPr lang="fr-FR" sz="1800" dirty="0" smtClean="0">
                <a:latin typeface="Times New Roman" pitchFamily="18" charset="0"/>
                <a:cs typeface="Times New Roman" pitchFamily="18" charset="0"/>
              </a:rPr>
              <a:t>verts: brocoli</a:t>
            </a:r>
            <a:r>
              <a:rPr lang="fr-FR" sz="1800" dirty="0">
                <a:latin typeface="Times New Roman" pitchFamily="18" charset="0"/>
                <a:cs typeface="Times New Roman" pitchFamily="18" charset="0"/>
              </a:rPr>
              <a:t>, chou, chou-fleur, épinards, artichauts, laitue, cresson, asperges, haricots, persil, poireau, petits pois,…etc. Mais également dans le foie d’animaux (porc), les œufs, les produits laitiers, certains fruits (tomate, pamplemousse, banane, orange,…), certaines céréales (luzerne, avoine, maïs), les légumineuses, la pomme de terre,…</a:t>
            </a:r>
          </a:p>
          <a:p>
            <a:pPr marL="0" indent="0">
              <a:buNone/>
            </a:pPr>
            <a:r>
              <a:rPr lang="fr-FR" sz="1800" b="1" i="1" dirty="0">
                <a:solidFill>
                  <a:schemeClr val="accent1"/>
                </a:solidFill>
                <a:latin typeface="Times New Roman" pitchFamily="18" charset="0"/>
                <a:cs typeface="Times New Roman" pitchFamily="18" charset="0"/>
              </a:rPr>
              <a:t>La vitamine K2 </a:t>
            </a:r>
            <a:r>
              <a:rPr lang="fr-FR" sz="1800" dirty="0">
                <a:latin typeface="Times New Roman" pitchFamily="18" charset="0"/>
                <a:cs typeface="Times New Roman" pitchFamily="18" charset="0"/>
              </a:rPr>
              <a:t>est surtout produite par </a:t>
            </a:r>
            <a:r>
              <a:rPr lang="fr-FR" sz="1800" dirty="0" smtClean="0">
                <a:latin typeface="Times New Roman" pitchFamily="18" charset="0"/>
                <a:cs typeface="Times New Roman" pitchFamily="18" charset="0"/>
              </a:rPr>
              <a:t>les bactéries </a:t>
            </a:r>
            <a:r>
              <a:rPr lang="fr-FR" sz="1800" dirty="0">
                <a:latin typeface="Times New Roman" pitchFamily="18" charset="0"/>
                <a:cs typeface="Times New Roman" pitchFamily="18" charset="0"/>
              </a:rPr>
              <a:t>du colon, mais elle est aussi présente dans des aliments issus d’un processus de fermentation : soja fermenté, fromages, yaourts, huiles de poissons… etc.</a:t>
            </a:r>
          </a:p>
          <a:p>
            <a:endParaRPr lang="fr-FR" sz="1800" dirty="0">
              <a:latin typeface="Times New Roman" pitchFamily="18" charset="0"/>
              <a:cs typeface="Times New Roman" pitchFamily="18" charset="0"/>
            </a:endParaRPr>
          </a:p>
        </p:txBody>
      </p:sp>
      <p:sp>
        <p:nvSpPr>
          <p:cNvPr id="2" name="Espace réservé du texte 1"/>
          <p:cNvSpPr>
            <a:spLocks noGrp="1"/>
          </p:cNvSpPr>
          <p:nvPr>
            <p:ph type="body" sz="quarter" idx="1"/>
          </p:nvPr>
        </p:nvSpPr>
        <p:spPr>
          <a:xfrm>
            <a:off x="467544" y="764704"/>
            <a:ext cx="1954560" cy="658368"/>
          </a:xfrm>
        </p:spPr>
        <p:txBody>
          <a:bodyPr/>
          <a:lstStyle/>
          <a:p>
            <a:r>
              <a:rPr lang="fr-FR" dirty="0"/>
              <a:t>Besoins </a:t>
            </a:r>
          </a:p>
        </p:txBody>
      </p:sp>
      <p:sp>
        <p:nvSpPr>
          <p:cNvPr id="3" name="Espace réservé du texte 2"/>
          <p:cNvSpPr>
            <a:spLocks noGrp="1"/>
          </p:cNvSpPr>
          <p:nvPr>
            <p:ph type="body" sz="quarter" idx="3"/>
          </p:nvPr>
        </p:nvSpPr>
        <p:spPr>
          <a:xfrm>
            <a:off x="395536" y="4175372"/>
            <a:ext cx="2016224" cy="658368"/>
          </a:xfrm>
        </p:spPr>
        <p:txBody>
          <a:bodyPr/>
          <a:lstStyle/>
          <a:p>
            <a:endParaRPr lang="fr-FR" dirty="0" smtClean="0"/>
          </a:p>
          <a:p>
            <a:endParaRPr lang="fr-FR" dirty="0"/>
          </a:p>
          <a:p>
            <a:r>
              <a:rPr lang="fr-FR" dirty="0" smtClean="0"/>
              <a:t>SOURCES </a:t>
            </a:r>
            <a:r>
              <a:rPr lang="fr-FR" dirty="0"/>
              <a:t/>
            </a:r>
            <a:br>
              <a:rPr lang="fr-FR" dirty="0"/>
            </a:br>
            <a:endParaRPr lang="fr-FR" dirty="0"/>
          </a:p>
          <a:p>
            <a:endParaRPr lang="fr-FR" dirty="0"/>
          </a:p>
        </p:txBody>
      </p:sp>
      <p:sp>
        <p:nvSpPr>
          <p:cNvPr id="15" name="Titre 11"/>
          <p:cNvSpPr txBox="1">
            <a:spLocks/>
          </p:cNvSpPr>
          <p:nvPr/>
        </p:nvSpPr>
        <p:spPr>
          <a:xfrm>
            <a:off x="251520" y="3933056"/>
            <a:ext cx="2962672"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lvl="1"/>
            <a:endParaRPr lang="fr-FR" b="1" i="1"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1187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bg/>
                                          </p:spTgt>
                                        </p:tgtEl>
                                        <p:attrNameLst>
                                          <p:attrName>style.visibility</p:attrName>
                                        </p:attrNameLst>
                                      </p:cBhvr>
                                      <p:to>
                                        <p:strVal val="visible"/>
                                      </p:to>
                                    </p:set>
                                    <p:animEffect transition="in" filter="barn(inVertical)">
                                      <p:cBhvr>
                                        <p:cTn id="21" dur="500"/>
                                        <p:tgtEl>
                                          <p:spTgt spid="13">
                                            <p:bg/>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barn(inVertical)">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bg/>
                                          </p:spTgt>
                                        </p:tgtEl>
                                        <p:attrNameLst>
                                          <p:attrName>style.visibility</p:attrName>
                                        </p:attrNameLst>
                                      </p:cBhvr>
                                      <p:to>
                                        <p:strVal val="visible"/>
                                      </p:to>
                                    </p:set>
                                    <p:animEffect transition="in" filter="fade">
                                      <p:cBhvr>
                                        <p:cTn id="31" dur="1000"/>
                                        <p:tgtEl>
                                          <p:spTgt spid="3">
                                            <p:bg/>
                                          </p:spTgt>
                                        </p:tgtEl>
                                      </p:cBhvr>
                                    </p:animEffect>
                                    <p:anim calcmode="lin" valueType="num">
                                      <p:cBhvr>
                                        <p:cTn id="32" dur="1000" fill="hold"/>
                                        <p:tgtEl>
                                          <p:spTgt spid="3">
                                            <p:bg/>
                                          </p:spTgt>
                                        </p:tgtEl>
                                        <p:attrNameLst>
                                          <p:attrName>ppt_x</p:attrName>
                                        </p:attrNameLst>
                                      </p:cBhvr>
                                      <p:tavLst>
                                        <p:tav tm="0">
                                          <p:val>
                                            <p:strVal val="#ppt_x"/>
                                          </p:val>
                                        </p:tav>
                                        <p:tav tm="100000">
                                          <p:val>
                                            <p:strVal val="#ppt_x"/>
                                          </p:val>
                                        </p:tav>
                                      </p:tavLst>
                                    </p:anim>
                                    <p:anim calcmode="lin" valueType="num">
                                      <p:cBhvr>
                                        <p:cTn id="33"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Effect transition="in" filter="barn(inVertical)">
                                      <p:cBhvr>
                                        <p:cTn id="45" dur="500"/>
                                        <p:tgtEl>
                                          <p:spTgt spid="1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4">
                                            <p:txEl>
                                              <p:pRg st="1" end="1"/>
                                            </p:txEl>
                                          </p:spTgt>
                                        </p:tgtEl>
                                        <p:attrNameLst>
                                          <p:attrName>style.visibility</p:attrName>
                                        </p:attrNameLst>
                                      </p:cBhvr>
                                      <p:to>
                                        <p:strVal val="visible"/>
                                      </p:to>
                                    </p:set>
                                    <p:animEffect transition="in" filter="barn(inVertical)">
                                      <p:cBhvr>
                                        <p:cTn id="5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P spid="14" grpId="0" build="p"/>
      <p:bldP spid="2" grpId="0" build="p" animBg="1"/>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noAutofit/>
          </a:bodyPr>
          <a:lstStyle/>
          <a:p>
            <a:pPr algn="ctr"/>
            <a:r>
              <a:rPr lang="fr-FR" sz="4000" i="1" dirty="0">
                <a:solidFill>
                  <a:schemeClr val="accent1">
                    <a:lumMod val="75000"/>
                  </a:schemeClr>
                </a:solidFill>
                <a:latin typeface="Times New Roman" pitchFamily="18" charset="0"/>
                <a:cs typeface="Times New Roman" pitchFamily="18" charset="0"/>
              </a:rPr>
              <a:t>Métabolisme et régulation des vitamines hydrosolubles</a:t>
            </a:r>
          </a:p>
        </p:txBody>
      </p:sp>
    </p:spTree>
    <p:extLst>
      <p:ext uri="{BB962C8B-B14F-4D97-AF65-F5344CB8AC3E}">
        <p14:creationId xmlns:p14="http://schemas.microsoft.com/office/powerpoint/2010/main" val="16581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01771 -0.26133 C 0.05122 -0.26133 0.10729 -0.20537 0.10729 -0.13622 C 0.10729 -0.0673 0.05122 -0.01133 -0.01771 -0.01133 C -0.08663 -0.01133 -0.14271 -0.0673 -0.14271 -0.13622 C -0.14271 -0.20537 -0.08663 -0.26133 -0.01771 -0.26133 Z " pathEditMode="relative" rAng="0" ptsTypes="fffff">
                                      <p:cBhvr>
                                        <p:cTn id="6" dur="2000" fill="hold"/>
                                        <p:tgtEl>
                                          <p:spTgt spid="7"/>
                                        </p:tgtEl>
                                        <p:attrNameLst>
                                          <p:attrName>ppt_x</p:attrName>
                                          <p:attrName>ppt_y</p:attrName>
                                        </p:attrNameLst>
                                      </p:cBhvr>
                                      <p:rCtr x="0" y="124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372200" y="620688"/>
            <a:ext cx="2390775" cy="1914525"/>
          </a:xfrm>
        </p:spPr>
      </p:pic>
      <p:sp>
        <p:nvSpPr>
          <p:cNvPr id="9" name="Titre 1"/>
          <p:cNvSpPr txBox="1">
            <a:spLocks/>
          </p:cNvSpPr>
          <p:nvPr/>
        </p:nvSpPr>
        <p:spPr>
          <a:xfrm>
            <a:off x="-108520" y="908720"/>
            <a:ext cx="7467600" cy="792088"/>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FR" dirty="0" smtClean="0">
                <a:solidFill>
                  <a:srgbClr val="0070C0"/>
                </a:solidFill>
              </a:rPr>
              <a:t>La vitamine b1 ou thiamine</a:t>
            </a:r>
            <a:endParaRPr lang="fr-FR" dirty="0">
              <a:solidFill>
                <a:srgbClr val="0070C0"/>
              </a:solidFill>
            </a:endParaRPr>
          </a:p>
        </p:txBody>
      </p:sp>
      <p:sp>
        <p:nvSpPr>
          <p:cNvPr id="10" name="Espace réservé du contenu 2"/>
          <p:cNvSpPr txBox="1">
            <a:spLocks/>
          </p:cNvSpPr>
          <p:nvPr/>
        </p:nvSpPr>
        <p:spPr>
          <a:xfrm>
            <a:off x="440013" y="2759279"/>
            <a:ext cx="8208912" cy="3044952"/>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fr-FR" dirty="0">
                <a:latin typeface="Times New Roman" pitchFamily="18" charset="0"/>
                <a:cs typeface="Times New Roman" pitchFamily="18" charset="0"/>
              </a:rPr>
              <a:t>A</a:t>
            </a:r>
            <a:r>
              <a:rPr lang="fr-FR" dirty="0" smtClean="0">
                <a:latin typeface="Times New Roman" pitchFamily="18" charset="0"/>
                <a:cs typeface="Times New Roman" pitchFamily="18" charset="0"/>
              </a:rPr>
              <a:t>ppelée autrefois </a:t>
            </a:r>
            <a:r>
              <a:rPr lang="fr-FR" b="1" i="1" dirty="0" smtClean="0">
                <a:solidFill>
                  <a:srgbClr val="002060"/>
                </a:solidFill>
                <a:latin typeface="Times New Roman" pitchFamily="18" charset="0"/>
                <a:cs typeface="Times New Roman" pitchFamily="18" charset="0"/>
              </a:rPr>
              <a:t>aneurine</a:t>
            </a:r>
            <a:r>
              <a:rPr lang="fr-FR" dirty="0" smtClean="0">
                <a:latin typeface="Times New Roman" pitchFamily="18" charset="0"/>
                <a:cs typeface="Times New Roman" pitchFamily="18" charset="0"/>
              </a:rPr>
              <a:t>, a été isolée en 1910 à partir de la cuticule de riz par Funk qui créa le terme de vitamine. Les symptômes de carence en thiamine, en particulier le béribéri, étaient connus longtemps avant son isolement.</a:t>
            </a:r>
          </a:p>
          <a:p>
            <a:pPr marL="0" indent="0">
              <a:buFont typeface="Wingdings"/>
              <a:buNone/>
            </a:pPr>
            <a:r>
              <a:rPr lang="fr-FR" dirty="0" smtClean="0">
                <a:latin typeface="Times New Roman" pitchFamily="18" charset="0"/>
                <a:cs typeface="Times New Roman" pitchFamily="18" charset="0"/>
              </a:rPr>
              <a:t>La thiamine est une molécule organique constituée de noyaux pyrimidine et thiazole reliés par un pont méthylène.</a:t>
            </a:r>
          </a:p>
          <a:p>
            <a:pPr marL="0" indent="0">
              <a:buFont typeface="Wingdings"/>
              <a:buNone/>
            </a:pPr>
            <a:r>
              <a:rPr lang="fr-FR" dirty="0" smtClean="0">
                <a:latin typeface="Times New Roman" pitchFamily="18" charset="0"/>
                <a:cs typeface="Times New Roman" pitchFamily="18" charset="0"/>
              </a:rPr>
              <a:t>La thiamine est hydrosoluble et thermolabile; elle est dénaturée à 100°C. Elle est transformée dans l'organisme </a:t>
            </a:r>
            <a:r>
              <a:rPr lang="fr-FR" b="1" i="1" dirty="0" smtClean="0">
                <a:solidFill>
                  <a:srgbClr val="002060"/>
                </a:solidFill>
                <a:latin typeface="Times New Roman" pitchFamily="18" charset="0"/>
                <a:cs typeface="Times New Roman" pitchFamily="18" charset="0"/>
              </a:rPr>
              <a:t>en thiamine pyrophosphate</a:t>
            </a:r>
            <a:r>
              <a:rPr lang="fr-FR" dirty="0" smtClean="0">
                <a:latin typeface="Times New Roman" pitchFamily="18" charset="0"/>
                <a:cs typeface="Times New Roman" pitchFamily="18" charset="0"/>
              </a:rPr>
              <a:t>, qui est le véritable produit actif.</a:t>
            </a:r>
          </a:p>
          <a:p>
            <a:pPr marL="0" indent="0">
              <a:buFont typeface="Wingdings"/>
              <a:buNone/>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329706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80">
                                          <p:stCondLst>
                                            <p:cond delay="0"/>
                                          </p:stCondLst>
                                        </p:cTn>
                                        <p:tgtEl>
                                          <p:spTgt spid="8"/>
                                        </p:tgtEl>
                                      </p:cBhvr>
                                    </p:animEffect>
                                    <p:anim calcmode="lin" valueType="num">
                                      <p:cBhvr>
                                        <p:cTn id="2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6" dur="26">
                                          <p:stCondLst>
                                            <p:cond delay="650"/>
                                          </p:stCondLst>
                                        </p:cTn>
                                        <p:tgtEl>
                                          <p:spTgt spid="8"/>
                                        </p:tgtEl>
                                      </p:cBhvr>
                                      <p:to x="100000" y="60000"/>
                                    </p:animScale>
                                    <p:animScale>
                                      <p:cBhvr>
                                        <p:cTn id="27" dur="166" decel="50000">
                                          <p:stCondLst>
                                            <p:cond delay="676"/>
                                          </p:stCondLst>
                                        </p:cTn>
                                        <p:tgtEl>
                                          <p:spTgt spid="8"/>
                                        </p:tgtEl>
                                      </p:cBhvr>
                                      <p:to x="100000" y="100000"/>
                                    </p:animScale>
                                    <p:animScale>
                                      <p:cBhvr>
                                        <p:cTn id="28" dur="26">
                                          <p:stCondLst>
                                            <p:cond delay="1312"/>
                                          </p:stCondLst>
                                        </p:cTn>
                                        <p:tgtEl>
                                          <p:spTgt spid="8"/>
                                        </p:tgtEl>
                                      </p:cBhvr>
                                      <p:to x="100000" y="80000"/>
                                    </p:animScale>
                                    <p:animScale>
                                      <p:cBhvr>
                                        <p:cTn id="29" dur="166" decel="50000">
                                          <p:stCondLst>
                                            <p:cond delay="1338"/>
                                          </p:stCondLst>
                                        </p:cTn>
                                        <p:tgtEl>
                                          <p:spTgt spid="8"/>
                                        </p:tgtEl>
                                      </p:cBhvr>
                                      <p:to x="100000" y="100000"/>
                                    </p:animScale>
                                    <p:animScale>
                                      <p:cBhvr>
                                        <p:cTn id="30" dur="26">
                                          <p:stCondLst>
                                            <p:cond delay="1642"/>
                                          </p:stCondLst>
                                        </p:cTn>
                                        <p:tgtEl>
                                          <p:spTgt spid="8"/>
                                        </p:tgtEl>
                                      </p:cBhvr>
                                      <p:to x="100000" y="90000"/>
                                    </p:animScale>
                                    <p:animScale>
                                      <p:cBhvr>
                                        <p:cTn id="31" dur="166" decel="50000">
                                          <p:stCondLst>
                                            <p:cond delay="1668"/>
                                          </p:stCondLst>
                                        </p:cTn>
                                        <p:tgtEl>
                                          <p:spTgt spid="8"/>
                                        </p:tgtEl>
                                      </p:cBhvr>
                                      <p:to x="100000" y="100000"/>
                                    </p:animScale>
                                    <p:animScale>
                                      <p:cBhvr>
                                        <p:cTn id="32" dur="26">
                                          <p:stCondLst>
                                            <p:cond delay="1808"/>
                                          </p:stCondLst>
                                        </p:cTn>
                                        <p:tgtEl>
                                          <p:spTgt spid="8"/>
                                        </p:tgtEl>
                                      </p:cBhvr>
                                      <p:to x="100000" y="95000"/>
                                    </p:animScale>
                                    <p:animScale>
                                      <p:cBhvr>
                                        <p:cTn id="3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3050"/>
            <a:ext cx="7543800" cy="851694"/>
          </a:xfrm>
        </p:spPr>
        <p:txBody>
          <a:bodyPr/>
          <a:lstStyle/>
          <a:p>
            <a:pPr algn="ctr"/>
            <a:r>
              <a:rPr lang="fr-FR" b="1" i="1" dirty="0" smtClean="0">
                <a:solidFill>
                  <a:schemeClr val="accent1">
                    <a:lumMod val="75000"/>
                  </a:schemeClr>
                </a:solidFill>
                <a:latin typeface="Times New Roman" pitchFamily="18" charset="0"/>
                <a:cs typeface="Times New Roman" pitchFamily="18" charset="0"/>
              </a:rPr>
              <a:t>Métabolisme et distribution</a:t>
            </a:r>
            <a:endParaRPr lang="fr-FR" b="1" i="1" dirty="0">
              <a:solidFill>
                <a:schemeClr val="accent1">
                  <a:lumMod val="75000"/>
                </a:schemeClr>
              </a:solidFill>
              <a:latin typeface="Times New Roman" pitchFamily="18" charset="0"/>
              <a:cs typeface="Times New Roman" pitchFamily="18" charset="0"/>
            </a:endParaRPr>
          </a:p>
        </p:txBody>
      </p:sp>
      <p:sp>
        <p:nvSpPr>
          <p:cNvPr id="5" name="Espace réservé du contenu 4"/>
          <p:cNvSpPr>
            <a:spLocks noGrp="1"/>
          </p:cNvSpPr>
          <p:nvPr>
            <p:ph sz="quarter" idx="2"/>
          </p:nvPr>
        </p:nvSpPr>
        <p:spPr>
          <a:xfrm>
            <a:off x="438944" y="2780928"/>
            <a:ext cx="3657600" cy="3886200"/>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fr-FR" dirty="0" smtClean="0">
                <a:latin typeface="Times New Roman" pitchFamily="18" charset="0"/>
                <a:cs typeface="Times New Roman" pitchFamily="18" charset="0"/>
              </a:rPr>
              <a:t>L'absorption </a:t>
            </a:r>
            <a:r>
              <a:rPr lang="fr-FR" dirty="0">
                <a:latin typeface="Times New Roman" pitchFamily="18" charset="0"/>
                <a:cs typeface="Times New Roman" pitchFamily="18" charset="0"/>
              </a:rPr>
              <a:t>digestive de thiamine se ferait par un transport actif dépendant du sodium et, à concentration élevée, par simple diffusion. L'absorption maximum serait de l'ordre de 8 à 15 mg/jour.</a:t>
            </a:r>
          </a:p>
          <a:p>
            <a:endParaRPr lang="fr-FR" dirty="0"/>
          </a:p>
        </p:txBody>
      </p:sp>
      <p:sp>
        <p:nvSpPr>
          <p:cNvPr id="8" name="Espace réservé du contenu 7"/>
          <p:cNvSpPr>
            <a:spLocks noGrp="1"/>
          </p:cNvSpPr>
          <p:nvPr>
            <p:ph sz="quarter" idx="4"/>
          </p:nvPr>
        </p:nvSpPr>
        <p:spPr>
          <a:xfrm>
            <a:off x="4427984" y="2780928"/>
            <a:ext cx="3872433" cy="3888432"/>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a:buFont typeface="Wingdings" pitchFamily="2" charset="2"/>
              <a:buChar char="ü"/>
            </a:pPr>
            <a:r>
              <a:rPr lang="fr-FR" sz="3200" dirty="0" smtClean="0">
                <a:latin typeface="Times New Roman" pitchFamily="18" charset="0"/>
                <a:cs typeface="Times New Roman" pitchFamily="18" charset="0"/>
              </a:rPr>
              <a:t>La </a:t>
            </a:r>
            <a:r>
              <a:rPr lang="fr-FR" sz="3200" dirty="0">
                <a:latin typeface="Times New Roman" pitchFamily="18" charset="0"/>
                <a:cs typeface="Times New Roman" pitchFamily="18" charset="0"/>
              </a:rPr>
              <a:t>concentration sanguine de thiamine est de 50 à 120 microgrammes par litre dont 90% dans les globules rouges. </a:t>
            </a:r>
            <a:endParaRPr lang="fr-FR" sz="3200" dirty="0" smtClean="0">
              <a:latin typeface="Times New Roman" pitchFamily="18" charset="0"/>
              <a:cs typeface="Times New Roman" pitchFamily="18" charset="0"/>
            </a:endParaRPr>
          </a:p>
          <a:p>
            <a:pPr>
              <a:buFont typeface="Wingdings" pitchFamily="2" charset="2"/>
              <a:buChar char="ü"/>
            </a:pPr>
            <a:r>
              <a:rPr lang="fr-FR" sz="3200" dirty="0" smtClean="0">
                <a:latin typeface="Times New Roman" pitchFamily="18" charset="0"/>
                <a:cs typeface="Times New Roman" pitchFamily="18" charset="0"/>
              </a:rPr>
              <a:t>La </a:t>
            </a:r>
            <a:r>
              <a:rPr lang="fr-FR" sz="3200" dirty="0">
                <a:latin typeface="Times New Roman" pitchFamily="18" charset="0"/>
                <a:cs typeface="Times New Roman" pitchFamily="18" charset="0"/>
              </a:rPr>
              <a:t>concentration leucocytaire est dix fois plus élevée que celle des globules rouges, mais ces derniers sont beaucoup plus nombreux.</a:t>
            </a:r>
          </a:p>
          <a:p>
            <a:pPr>
              <a:buFont typeface="Wingdings" pitchFamily="2" charset="2"/>
              <a:buChar char="ü"/>
            </a:pPr>
            <a:r>
              <a:rPr lang="fr-FR" sz="3200" dirty="0">
                <a:latin typeface="Times New Roman" pitchFamily="18" charset="0"/>
                <a:cs typeface="Times New Roman" pitchFamily="18" charset="0"/>
              </a:rPr>
              <a:t>Dans le sang total la concentration de thiamine pyrophosphate, métabolite actif, est d'environ 50 microgrammes par litre.</a:t>
            </a:r>
          </a:p>
          <a:p>
            <a:pPr>
              <a:buFont typeface="Wingdings" pitchFamily="2" charset="2"/>
              <a:buChar char="ü"/>
            </a:pPr>
            <a:r>
              <a:rPr lang="fr-FR" sz="3200" dirty="0">
                <a:latin typeface="Times New Roman" pitchFamily="18" charset="0"/>
                <a:cs typeface="Times New Roman" pitchFamily="18" charset="0"/>
              </a:rPr>
              <a:t>Le cœur est l'organe le plus riche en thiamine, suivi des reins, du foie et du cerveau.</a:t>
            </a:r>
          </a:p>
          <a:p>
            <a:endParaRPr lang="fr-FR" dirty="0"/>
          </a:p>
        </p:txBody>
      </p:sp>
      <p:sp>
        <p:nvSpPr>
          <p:cNvPr id="6" name="Espace réservé du texte 5"/>
          <p:cNvSpPr>
            <a:spLocks noGrp="1"/>
          </p:cNvSpPr>
          <p:nvPr>
            <p:ph type="body" sz="quarter" idx="1"/>
          </p:nvPr>
        </p:nvSpPr>
        <p:spPr>
          <a:xfrm>
            <a:off x="467544" y="1916832"/>
            <a:ext cx="3657600" cy="576064"/>
          </a:xfrm>
        </p:spPr>
        <p:txBody>
          <a:bodyPr/>
          <a:lstStyle/>
          <a:p>
            <a:pPr algn="ctr"/>
            <a:endParaRPr lang="fr-FR" dirty="0" smtClean="0">
              <a:latin typeface="Times New Roman" pitchFamily="18" charset="0"/>
              <a:cs typeface="Times New Roman" pitchFamily="18" charset="0"/>
            </a:endParaRPr>
          </a:p>
          <a:p>
            <a:pPr algn="ctr"/>
            <a:r>
              <a:rPr lang="fr-FR" dirty="0" smtClean="0">
                <a:latin typeface="Times New Roman" pitchFamily="18" charset="0"/>
                <a:cs typeface="Times New Roman" pitchFamily="18" charset="0"/>
              </a:rPr>
              <a:t>Absorption </a:t>
            </a:r>
            <a:r>
              <a:rPr lang="fr-FR" dirty="0">
                <a:latin typeface="Times New Roman" pitchFamily="18" charset="0"/>
                <a:cs typeface="Times New Roman" pitchFamily="18" charset="0"/>
              </a:rPr>
              <a:t>digestive</a:t>
            </a:r>
          </a:p>
          <a:p>
            <a:endParaRPr lang="fr-FR" dirty="0"/>
          </a:p>
        </p:txBody>
      </p:sp>
      <p:sp>
        <p:nvSpPr>
          <p:cNvPr id="7" name="Espace réservé du texte 6"/>
          <p:cNvSpPr>
            <a:spLocks noGrp="1"/>
          </p:cNvSpPr>
          <p:nvPr>
            <p:ph type="body" sz="quarter" idx="3"/>
          </p:nvPr>
        </p:nvSpPr>
        <p:spPr>
          <a:xfrm>
            <a:off x="4427984" y="1916832"/>
            <a:ext cx="3657600" cy="576064"/>
          </a:xfrm>
        </p:spPr>
        <p:txBody>
          <a:bodyPr/>
          <a:lstStyle/>
          <a:p>
            <a:pPr algn="ctr"/>
            <a:endParaRPr lang="fr-FR" dirty="0" smtClean="0">
              <a:latin typeface="Times New Roman" pitchFamily="18" charset="0"/>
              <a:cs typeface="Times New Roman" pitchFamily="18" charset="0"/>
            </a:endParaRPr>
          </a:p>
          <a:p>
            <a:pPr algn="ctr"/>
            <a:r>
              <a:rPr lang="fr-FR" dirty="0" smtClean="0">
                <a:latin typeface="Times New Roman" pitchFamily="18" charset="0"/>
                <a:cs typeface="Times New Roman" pitchFamily="18" charset="0"/>
              </a:rPr>
              <a:t>Distribution</a:t>
            </a:r>
            <a:endParaRPr lang="fr-FR" dirty="0">
              <a:latin typeface="Times New Roman" pitchFamily="18" charset="0"/>
              <a:cs typeface="Times New Roman" pitchFamily="18" charset="0"/>
            </a:endParaRPr>
          </a:p>
          <a:p>
            <a:endParaRPr lang="fr-FR" dirty="0"/>
          </a:p>
        </p:txBody>
      </p:sp>
      <p:cxnSp>
        <p:nvCxnSpPr>
          <p:cNvPr id="10" name="Connecteur droit avec flèche 9"/>
          <p:cNvCxnSpPr/>
          <p:nvPr/>
        </p:nvCxnSpPr>
        <p:spPr>
          <a:xfrm flipH="1">
            <a:off x="2267744" y="1340768"/>
            <a:ext cx="432048"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a:off x="5004048" y="1340768"/>
            <a:ext cx="720080"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438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animEffect transition="in" filter="fade">
                                      <p:cBhvr>
                                        <p:cTn id="21" dur="1000"/>
                                        <p:tgtEl>
                                          <p:spTgt spid="6">
                                            <p:bg/>
                                          </p:spTgt>
                                        </p:tgtEl>
                                      </p:cBhvr>
                                    </p:animEffect>
                                    <p:anim calcmode="lin" valueType="num">
                                      <p:cBhvr>
                                        <p:cTn id="22" dur="1000" fill="hold"/>
                                        <p:tgtEl>
                                          <p:spTgt spid="6">
                                            <p:bg/>
                                          </p:spTgt>
                                        </p:tgtEl>
                                        <p:attrNameLst>
                                          <p:attrName>ppt_x</p:attrName>
                                        </p:attrNameLst>
                                      </p:cBhvr>
                                      <p:tavLst>
                                        <p:tav tm="0">
                                          <p:val>
                                            <p:strVal val="#ppt_x"/>
                                          </p:val>
                                        </p:tav>
                                        <p:tav tm="100000">
                                          <p:val>
                                            <p:strVal val="#ppt_x"/>
                                          </p:val>
                                        </p:tav>
                                      </p:tavLst>
                                    </p:anim>
                                    <p:anim calcmode="lin" valueType="num">
                                      <p:cBhvr>
                                        <p:cTn id="23"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bg/>
                                          </p:spTgt>
                                        </p:tgtEl>
                                        <p:attrNameLst>
                                          <p:attrName>style.visibility</p:attrName>
                                        </p:attrNameLst>
                                      </p:cBhvr>
                                      <p:to>
                                        <p:strVal val="visible"/>
                                      </p:to>
                                    </p:set>
                                    <p:animEffect transition="in" filter="fade">
                                      <p:cBhvr>
                                        <p:cTn id="35" dur="1000"/>
                                        <p:tgtEl>
                                          <p:spTgt spid="5">
                                            <p:bg/>
                                          </p:spTgt>
                                        </p:tgtEl>
                                      </p:cBhvr>
                                    </p:animEffect>
                                    <p:anim calcmode="lin" valueType="num">
                                      <p:cBhvr>
                                        <p:cTn id="36" dur="1000" fill="hold"/>
                                        <p:tgtEl>
                                          <p:spTgt spid="5">
                                            <p:bg/>
                                          </p:spTgt>
                                        </p:tgtEl>
                                        <p:attrNameLst>
                                          <p:attrName>ppt_x</p:attrName>
                                        </p:attrNameLst>
                                      </p:cBhvr>
                                      <p:tavLst>
                                        <p:tav tm="0">
                                          <p:val>
                                            <p:strVal val="#ppt_x"/>
                                          </p:val>
                                        </p:tav>
                                        <p:tav tm="100000">
                                          <p:val>
                                            <p:strVal val="#ppt_x"/>
                                          </p:val>
                                        </p:tav>
                                      </p:tavLst>
                                    </p:anim>
                                    <p:anim calcmode="lin" valueType="num">
                                      <p:cBhvr>
                                        <p:cTn id="37"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1000"/>
                                        <p:tgtEl>
                                          <p:spTgt spid="5">
                                            <p:txEl>
                                              <p:pRg st="0" end="0"/>
                                            </p:txEl>
                                          </p:spTgt>
                                        </p:tgtEl>
                                      </p:cBhvr>
                                    </p:animEffect>
                                    <p:anim calcmode="lin" valueType="num">
                                      <p:cBhvr>
                                        <p:cTn id="4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bg/>
                                          </p:spTgt>
                                        </p:tgtEl>
                                        <p:attrNameLst>
                                          <p:attrName>style.visibility</p:attrName>
                                        </p:attrNameLst>
                                      </p:cBhvr>
                                      <p:to>
                                        <p:strVal val="visible"/>
                                      </p:to>
                                    </p:set>
                                    <p:animEffect transition="in" filter="fade">
                                      <p:cBhvr>
                                        <p:cTn id="56" dur="1000"/>
                                        <p:tgtEl>
                                          <p:spTgt spid="7">
                                            <p:bg/>
                                          </p:spTgt>
                                        </p:tgtEl>
                                      </p:cBhvr>
                                    </p:animEffect>
                                    <p:anim calcmode="lin" valueType="num">
                                      <p:cBhvr>
                                        <p:cTn id="57" dur="1000" fill="hold"/>
                                        <p:tgtEl>
                                          <p:spTgt spid="7">
                                            <p:bg/>
                                          </p:spTgt>
                                        </p:tgtEl>
                                        <p:attrNameLst>
                                          <p:attrName>ppt_x</p:attrName>
                                        </p:attrNameLst>
                                      </p:cBhvr>
                                      <p:tavLst>
                                        <p:tav tm="0">
                                          <p:val>
                                            <p:strVal val="#ppt_x"/>
                                          </p:val>
                                        </p:tav>
                                        <p:tav tm="100000">
                                          <p:val>
                                            <p:strVal val="#ppt_x"/>
                                          </p:val>
                                        </p:tav>
                                      </p:tavLst>
                                    </p:anim>
                                    <p:anim calcmode="lin" valueType="num">
                                      <p:cBhvr>
                                        <p:cTn id="58"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xEl>
                                              <p:pRg st="1" end="1"/>
                                            </p:txEl>
                                          </p:spTgt>
                                        </p:tgtEl>
                                        <p:attrNameLst>
                                          <p:attrName>style.visibility</p:attrName>
                                        </p:attrNameLst>
                                      </p:cBhvr>
                                      <p:to>
                                        <p:strVal val="visible"/>
                                      </p:to>
                                    </p:set>
                                    <p:animEffect transition="in" filter="fade">
                                      <p:cBhvr>
                                        <p:cTn id="63" dur="1000"/>
                                        <p:tgtEl>
                                          <p:spTgt spid="7">
                                            <p:txEl>
                                              <p:pRg st="1" end="1"/>
                                            </p:txEl>
                                          </p:spTgt>
                                        </p:tgtEl>
                                      </p:cBhvr>
                                    </p:animEffect>
                                    <p:anim calcmode="lin" valueType="num">
                                      <p:cBhvr>
                                        <p:cTn id="6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bg/>
                                          </p:spTgt>
                                        </p:tgtEl>
                                        <p:attrNameLst>
                                          <p:attrName>style.visibility</p:attrName>
                                        </p:attrNameLst>
                                      </p:cBhvr>
                                      <p:to>
                                        <p:strVal val="visible"/>
                                      </p:to>
                                    </p:set>
                                    <p:animEffect transition="in" filter="fade">
                                      <p:cBhvr>
                                        <p:cTn id="70" dur="1000"/>
                                        <p:tgtEl>
                                          <p:spTgt spid="8">
                                            <p:bg/>
                                          </p:spTgt>
                                        </p:tgtEl>
                                      </p:cBhvr>
                                    </p:animEffect>
                                    <p:anim calcmode="lin" valueType="num">
                                      <p:cBhvr>
                                        <p:cTn id="71" dur="1000" fill="hold"/>
                                        <p:tgtEl>
                                          <p:spTgt spid="8">
                                            <p:bg/>
                                          </p:spTgt>
                                        </p:tgtEl>
                                        <p:attrNameLst>
                                          <p:attrName>ppt_x</p:attrName>
                                        </p:attrNameLst>
                                      </p:cBhvr>
                                      <p:tavLst>
                                        <p:tav tm="0">
                                          <p:val>
                                            <p:strVal val="#ppt_x"/>
                                          </p:val>
                                        </p:tav>
                                        <p:tav tm="100000">
                                          <p:val>
                                            <p:strVal val="#ppt_x"/>
                                          </p:val>
                                        </p:tav>
                                      </p:tavLst>
                                    </p:anim>
                                    <p:anim calcmode="lin" valueType="num">
                                      <p:cBhvr>
                                        <p:cTn id="72"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8">
                                            <p:txEl>
                                              <p:pRg st="0" end="0"/>
                                            </p:txEl>
                                          </p:spTgt>
                                        </p:tgtEl>
                                        <p:attrNameLst>
                                          <p:attrName>style.visibility</p:attrName>
                                        </p:attrNameLst>
                                      </p:cBhvr>
                                      <p:to>
                                        <p:strVal val="visible"/>
                                      </p:to>
                                    </p:set>
                                    <p:animEffect transition="in" filter="fade">
                                      <p:cBhvr>
                                        <p:cTn id="77" dur="1000"/>
                                        <p:tgtEl>
                                          <p:spTgt spid="8">
                                            <p:txEl>
                                              <p:pRg st="0" end="0"/>
                                            </p:txEl>
                                          </p:spTgt>
                                        </p:tgtEl>
                                      </p:cBhvr>
                                    </p:animEffect>
                                    <p:anim calcmode="lin" valueType="num">
                                      <p:cBhvr>
                                        <p:cTn id="7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8">
                                            <p:txEl>
                                              <p:pRg st="1" end="1"/>
                                            </p:txEl>
                                          </p:spTgt>
                                        </p:tgtEl>
                                        <p:attrNameLst>
                                          <p:attrName>style.visibility</p:attrName>
                                        </p:attrNameLst>
                                      </p:cBhvr>
                                      <p:to>
                                        <p:strVal val="visible"/>
                                      </p:to>
                                    </p:set>
                                    <p:animEffect transition="in" filter="fade">
                                      <p:cBhvr>
                                        <p:cTn id="84" dur="1000"/>
                                        <p:tgtEl>
                                          <p:spTgt spid="8">
                                            <p:txEl>
                                              <p:pRg st="1" end="1"/>
                                            </p:txEl>
                                          </p:spTgt>
                                        </p:tgtEl>
                                      </p:cBhvr>
                                    </p:animEffect>
                                    <p:anim calcmode="lin" valueType="num">
                                      <p:cBhvr>
                                        <p:cTn id="8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8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8">
                                            <p:txEl>
                                              <p:pRg st="2" end="2"/>
                                            </p:txEl>
                                          </p:spTgt>
                                        </p:tgtEl>
                                        <p:attrNameLst>
                                          <p:attrName>style.visibility</p:attrName>
                                        </p:attrNameLst>
                                      </p:cBhvr>
                                      <p:to>
                                        <p:strVal val="visible"/>
                                      </p:to>
                                    </p:set>
                                    <p:animEffect transition="in" filter="fade">
                                      <p:cBhvr>
                                        <p:cTn id="91" dur="1000"/>
                                        <p:tgtEl>
                                          <p:spTgt spid="8">
                                            <p:txEl>
                                              <p:pRg st="2" end="2"/>
                                            </p:txEl>
                                          </p:spTgt>
                                        </p:tgtEl>
                                      </p:cBhvr>
                                    </p:animEffect>
                                    <p:anim calcmode="lin" valueType="num">
                                      <p:cBhvr>
                                        <p:cTn id="9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8">
                                            <p:txEl>
                                              <p:pRg st="3" end="3"/>
                                            </p:txEl>
                                          </p:spTgt>
                                        </p:tgtEl>
                                        <p:attrNameLst>
                                          <p:attrName>style.visibility</p:attrName>
                                        </p:attrNameLst>
                                      </p:cBhvr>
                                      <p:to>
                                        <p:strVal val="visible"/>
                                      </p:to>
                                    </p:set>
                                    <p:animEffect transition="in" filter="fade">
                                      <p:cBhvr>
                                        <p:cTn id="98" dur="1000"/>
                                        <p:tgtEl>
                                          <p:spTgt spid="8">
                                            <p:txEl>
                                              <p:pRg st="3" end="3"/>
                                            </p:txEl>
                                          </p:spTgt>
                                        </p:tgtEl>
                                      </p:cBhvr>
                                    </p:animEffect>
                                    <p:anim calcmode="lin" valueType="num">
                                      <p:cBhvr>
                                        <p:cTn id="9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0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animBg="1"/>
      <p:bldP spid="8" grpId="0" build="p" animBg="1"/>
      <p:bldP spid="6" grpId="0" build="p" animBg="1"/>
      <p:bldP spid="7"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sz="quarter" idx="2"/>
            <p:extLst>
              <p:ext uri="{D42A27DB-BD31-4B8C-83A1-F6EECF244321}">
                <p14:modId xmlns:p14="http://schemas.microsoft.com/office/powerpoint/2010/main" val="3030352297"/>
              </p:ext>
            </p:extLst>
          </p:nvPr>
        </p:nvGraphicFramePr>
        <p:xfrm>
          <a:off x="4211959" y="116630"/>
          <a:ext cx="4522466" cy="3645408"/>
        </p:xfrm>
        <a:graphic>
          <a:graphicData uri="http://schemas.openxmlformats.org/drawingml/2006/table">
            <a:tbl>
              <a:tblPr firstRow="1" firstCol="1" bandRow="1"/>
              <a:tblGrid>
                <a:gridCol w="2261233"/>
                <a:gridCol w="2261233"/>
              </a:tblGrid>
              <a:tr h="260337">
                <a:tc gridSpan="2">
                  <a:txBody>
                    <a:bodyPr/>
                    <a:lstStyle/>
                    <a:p>
                      <a:pPr algn="ctr">
                        <a:lnSpc>
                          <a:spcPct val="115000"/>
                        </a:lnSpc>
                        <a:spcAft>
                          <a:spcPts val="1000"/>
                        </a:spcAft>
                      </a:pPr>
                      <a:r>
                        <a:rPr lang="fr-FR" sz="1600" b="1" dirty="0">
                          <a:effectLst/>
                          <a:latin typeface="Times New Roman"/>
                          <a:ea typeface="Times New Roman"/>
                          <a:cs typeface="Arial"/>
                        </a:rPr>
                        <a:t>Apports nutritionnels conseillés (µg par jour) </a:t>
                      </a:r>
                      <a:endParaRPr lang="fr-FR" sz="1200" dirty="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hMerge="1">
                  <a:txBody>
                    <a:bodyPr/>
                    <a:lstStyle/>
                    <a:p>
                      <a:endParaRPr lang="fr-FR"/>
                    </a:p>
                  </a:txBody>
                  <a:tcPr/>
                </a:tc>
              </a:tr>
              <a:tr h="260337">
                <a:tc>
                  <a:txBody>
                    <a:bodyPr/>
                    <a:lstStyle/>
                    <a:p>
                      <a:pPr>
                        <a:lnSpc>
                          <a:spcPct val="115000"/>
                        </a:lnSpc>
                        <a:spcAft>
                          <a:spcPts val="1000"/>
                        </a:spcAft>
                      </a:pPr>
                      <a:r>
                        <a:rPr lang="fr-FR" sz="1600" b="1" dirty="0">
                          <a:effectLst/>
                          <a:latin typeface="Times New Roman"/>
                          <a:ea typeface="Times New Roman"/>
                          <a:cs typeface="Arial"/>
                        </a:rPr>
                        <a:t>Nourrisson </a:t>
                      </a:r>
                      <a:endParaRPr lang="fr-FR" sz="1200" dirty="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600">
                          <a:effectLst/>
                          <a:latin typeface="Times New Roman"/>
                          <a:ea typeface="Times New Roman"/>
                          <a:cs typeface="Arial"/>
                        </a:rPr>
                        <a:t>200 </a:t>
                      </a:r>
                      <a:endParaRPr lang="fr-FR" sz="120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0337">
                <a:tc>
                  <a:txBody>
                    <a:bodyPr/>
                    <a:lstStyle/>
                    <a:p>
                      <a:pPr>
                        <a:lnSpc>
                          <a:spcPct val="115000"/>
                        </a:lnSpc>
                        <a:spcAft>
                          <a:spcPts val="1000"/>
                        </a:spcAft>
                      </a:pPr>
                      <a:r>
                        <a:rPr lang="fr-FR" sz="1600" b="1" dirty="0">
                          <a:effectLst/>
                          <a:latin typeface="Times New Roman"/>
                          <a:ea typeface="Times New Roman"/>
                          <a:cs typeface="Arial"/>
                        </a:rPr>
                        <a:t>Enfant de 1 à 3 ans </a:t>
                      </a:r>
                      <a:endParaRPr lang="fr-FR" sz="1200" dirty="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600" dirty="0">
                          <a:effectLst/>
                          <a:latin typeface="Times New Roman"/>
                          <a:ea typeface="Times New Roman"/>
                          <a:cs typeface="Arial"/>
                        </a:rPr>
                        <a:t>400 </a:t>
                      </a:r>
                      <a:endParaRPr lang="fr-FR" sz="1200" dirty="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0337">
                <a:tc>
                  <a:txBody>
                    <a:bodyPr/>
                    <a:lstStyle/>
                    <a:p>
                      <a:pPr>
                        <a:lnSpc>
                          <a:spcPct val="115000"/>
                        </a:lnSpc>
                        <a:spcAft>
                          <a:spcPts val="1000"/>
                        </a:spcAft>
                      </a:pPr>
                      <a:r>
                        <a:rPr lang="fr-FR" sz="1600" b="1">
                          <a:effectLst/>
                          <a:latin typeface="Times New Roman"/>
                          <a:ea typeface="Times New Roman"/>
                          <a:cs typeface="Arial"/>
                        </a:rPr>
                        <a:t>Enfant de 4 à 6 ans </a:t>
                      </a:r>
                      <a:endParaRPr lang="fr-FR" sz="120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600" dirty="0">
                          <a:effectLst/>
                          <a:latin typeface="Times New Roman"/>
                          <a:ea typeface="Times New Roman"/>
                          <a:cs typeface="Arial"/>
                        </a:rPr>
                        <a:t>600 </a:t>
                      </a:r>
                      <a:endParaRPr lang="fr-FR" sz="1200" dirty="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0337">
                <a:tc>
                  <a:txBody>
                    <a:bodyPr/>
                    <a:lstStyle/>
                    <a:p>
                      <a:pPr>
                        <a:lnSpc>
                          <a:spcPct val="115000"/>
                        </a:lnSpc>
                        <a:spcAft>
                          <a:spcPts val="1000"/>
                        </a:spcAft>
                      </a:pPr>
                      <a:r>
                        <a:rPr lang="fr-FR" sz="1600" b="1">
                          <a:effectLst/>
                          <a:latin typeface="Times New Roman"/>
                          <a:ea typeface="Times New Roman"/>
                          <a:cs typeface="Arial"/>
                        </a:rPr>
                        <a:t>Enfant de 7 à 9 ans </a:t>
                      </a:r>
                      <a:endParaRPr lang="fr-FR" sz="120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600" dirty="0">
                          <a:effectLst/>
                          <a:latin typeface="Times New Roman"/>
                          <a:ea typeface="Times New Roman"/>
                          <a:cs typeface="Arial"/>
                        </a:rPr>
                        <a:t>800 </a:t>
                      </a:r>
                      <a:endParaRPr lang="fr-FR" sz="1200" dirty="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0337">
                <a:tc>
                  <a:txBody>
                    <a:bodyPr/>
                    <a:lstStyle/>
                    <a:p>
                      <a:pPr>
                        <a:lnSpc>
                          <a:spcPct val="115000"/>
                        </a:lnSpc>
                        <a:spcAft>
                          <a:spcPts val="1000"/>
                        </a:spcAft>
                      </a:pPr>
                      <a:r>
                        <a:rPr lang="fr-FR" sz="1600" b="1" dirty="0">
                          <a:effectLst/>
                          <a:latin typeface="Times New Roman"/>
                          <a:ea typeface="Times New Roman"/>
                          <a:cs typeface="Arial"/>
                        </a:rPr>
                        <a:t>Enfant de 10 à 12 ans </a:t>
                      </a:r>
                      <a:endParaRPr lang="fr-FR" sz="1200" dirty="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600" dirty="0">
                          <a:effectLst/>
                          <a:latin typeface="Times New Roman"/>
                          <a:ea typeface="Times New Roman"/>
                          <a:cs typeface="Arial"/>
                        </a:rPr>
                        <a:t>1000 </a:t>
                      </a:r>
                      <a:endParaRPr lang="fr-FR" sz="1200" dirty="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0337">
                <a:tc>
                  <a:txBody>
                    <a:bodyPr/>
                    <a:lstStyle/>
                    <a:p>
                      <a:pPr>
                        <a:lnSpc>
                          <a:spcPct val="115000"/>
                        </a:lnSpc>
                        <a:spcAft>
                          <a:spcPts val="1000"/>
                        </a:spcAft>
                      </a:pPr>
                      <a:r>
                        <a:rPr lang="fr-FR" sz="1600" b="1">
                          <a:effectLst/>
                          <a:latin typeface="Times New Roman"/>
                          <a:ea typeface="Times New Roman"/>
                          <a:cs typeface="Arial"/>
                        </a:rPr>
                        <a:t>Adolescent </a:t>
                      </a:r>
                      <a:endParaRPr lang="fr-FR" sz="120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600" dirty="0">
                          <a:effectLst/>
                          <a:latin typeface="Times New Roman"/>
                          <a:ea typeface="Times New Roman"/>
                          <a:cs typeface="Arial"/>
                        </a:rPr>
                        <a:t>1300 </a:t>
                      </a:r>
                      <a:endParaRPr lang="fr-FR" sz="1200" dirty="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0337">
                <a:tc>
                  <a:txBody>
                    <a:bodyPr/>
                    <a:lstStyle/>
                    <a:p>
                      <a:pPr>
                        <a:lnSpc>
                          <a:spcPct val="115000"/>
                        </a:lnSpc>
                        <a:spcAft>
                          <a:spcPts val="1000"/>
                        </a:spcAft>
                      </a:pPr>
                      <a:r>
                        <a:rPr lang="fr-FR" sz="1600" b="1">
                          <a:effectLst/>
                          <a:latin typeface="Times New Roman"/>
                          <a:ea typeface="Times New Roman"/>
                          <a:cs typeface="Arial"/>
                        </a:rPr>
                        <a:t>Adolescente </a:t>
                      </a:r>
                      <a:endParaRPr lang="fr-FR" sz="120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600">
                          <a:effectLst/>
                          <a:latin typeface="Times New Roman"/>
                          <a:ea typeface="Times New Roman"/>
                          <a:cs typeface="Arial"/>
                        </a:rPr>
                        <a:t>1100 </a:t>
                      </a:r>
                      <a:endParaRPr lang="fr-FR" sz="120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0337">
                <a:tc>
                  <a:txBody>
                    <a:bodyPr/>
                    <a:lstStyle/>
                    <a:p>
                      <a:pPr>
                        <a:lnSpc>
                          <a:spcPct val="115000"/>
                        </a:lnSpc>
                        <a:spcAft>
                          <a:spcPts val="1000"/>
                        </a:spcAft>
                      </a:pPr>
                      <a:r>
                        <a:rPr lang="fr-FR" sz="1600" b="1">
                          <a:effectLst/>
                          <a:latin typeface="Times New Roman"/>
                          <a:ea typeface="Times New Roman"/>
                          <a:cs typeface="Arial"/>
                        </a:rPr>
                        <a:t>Homme adulte </a:t>
                      </a:r>
                      <a:endParaRPr lang="fr-FR" sz="120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600" dirty="0">
                          <a:effectLst/>
                          <a:latin typeface="Times New Roman"/>
                          <a:ea typeface="Times New Roman"/>
                          <a:cs typeface="Arial"/>
                        </a:rPr>
                        <a:t>1300 </a:t>
                      </a:r>
                      <a:endParaRPr lang="fr-FR" sz="1200" dirty="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0337">
                <a:tc>
                  <a:txBody>
                    <a:bodyPr/>
                    <a:lstStyle/>
                    <a:p>
                      <a:pPr>
                        <a:lnSpc>
                          <a:spcPct val="115000"/>
                        </a:lnSpc>
                        <a:spcAft>
                          <a:spcPts val="1000"/>
                        </a:spcAft>
                      </a:pPr>
                      <a:r>
                        <a:rPr lang="fr-FR" sz="1600" b="1">
                          <a:effectLst/>
                          <a:latin typeface="Times New Roman"/>
                          <a:ea typeface="Times New Roman"/>
                          <a:cs typeface="Arial"/>
                        </a:rPr>
                        <a:t>Femme adulte </a:t>
                      </a:r>
                      <a:endParaRPr lang="fr-FR" sz="120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600" dirty="0">
                          <a:effectLst/>
                          <a:latin typeface="Times New Roman"/>
                          <a:ea typeface="Times New Roman"/>
                          <a:cs typeface="Arial"/>
                        </a:rPr>
                        <a:t>1100 </a:t>
                      </a:r>
                      <a:endParaRPr lang="fr-FR" sz="1200" dirty="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0337">
                <a:tc>
                  <a:txBody>
                    <a:bodyPr/>
                    <a:lstStyle/>
                    <a:p>
                      <a:pPr>
                        <a:lnSpc>
                          <a:spcPct val="115000"/>
                        </a:lnSpc>
                        <a:spcAft>
                          <a:spcPts val="1000"/>
                        </a:spcAft>
                      </a:pPr>
                      <a:r>
                        <a:rPr lang="fr-FR" sz="1600" b="1">
                          <a:effectLst/>
                          <a:latin typeface="Times New Roman"/>
                          <a:ea typeface="Times New Roman"/>
                          <a:cs typeface="Arial"/>
                        </a:rPr>
                        <a:t>Femme enceinte </a:t>
                      </a:r>
                      <a:endParaRPr lang="fr-FR" sz="120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600" dirty="0">
                          <a:effectLst/>
                          <a:latin typeface="Times New Roman"/>
                          <a:ea typeface="Times New Roman"/>
                          <a:cs typeface="Arial"/>
                        </a:rPr>
                        <a:t>1800 </a:t>
                      </a:r>
                      <a:endParaRPr lang="fr-FR" sz="1200" dirty="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0337">
                <a:tc>
                  <a:txBody>
                    <a:bodyPr/>
                    <a:lstStyle/>
                    <a:p>
                      <a:pPr>
                        <a:lnSpc>
                          <a:spcPct val="115000"/>
                        </a:lnSpc>
                        <a:spcAft>
                          <a:spcPts val="1000"/>
                        </a:spcAft>
                      </a:pPr>
                      <a:r>
                        <a:rPr lang="fr-FR" sz="1600" b="1">
                          <a:effectLst/>
                          <a:latin typeface="Times New Roman"/>
                          <a:ea typeface="Times New Roman"/>
                          <a:cs typeface="Arial"/>
                        </a:rPr>
                        <a:t>Femme allaitante </a:t>
                      </a:r>
                      <a:endParaRPr lang="fr-FR" sz="120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600" dirty="0">
                          <a:effectLst/>
                          <a:latin typeface="Times New Roman"/>
                          <a:ea typeface="Times New Roman"/>
                          <a:cs typeface="Arial"/>
                        </a:rPr>
                        <a:t>1800 </a:t>
                      </a:r>
                      <a:endParaRPr lang="fr-FR" sz="1200" dirty="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0337">
                <a:tc>
                  <a:txBody>
                    <a:bodyPr/>
                    <a:lstStyle/>
                    <a:p>
                      <a:pPr>
                        <a:lnSpc>
                          <a:spcPct val="115000"/>
                        </a:lnSpc>
                        <a:spcAft>
                          <a:spcPts val="1000"/>
                        </a:spcAft>
                      </a:pPr>
                      <a:r>
                        <a:rPr lang="fr-FR" sz="1600" b="1" dirty="0">
                          <a:effectLst/>
                          <a:latin typeface="Times New Roman"/>
                          <a:ea typeface="Times New Roman"/>
                          <a:cs typeface="Arial"/>
                        </a:rPr>
                        <a:t>Personne âgée </a:t>
                      </a:r>
                      <a:endParaRPr lang="fr-FR" sz="1200" dirty="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600" dirty="0">
                          <a:effectLst/>
                          <a:latin typeface="Times New Roman"/>
                          <a:ea typeface="Times New Roman"/>
                          <a:cs typeface="Arial"/>
                        </a:rPr>
                        <a:t>1200 </a:t>
                      </a:r>
                      <a:endParaRPr lang="fr-FR" sz="1200" dirty="0">
                        <a:effectLst/>
                        <a:latin typeface="Calibri"/>
                        <a:ea typeface="Calibri"/>
                        <a:cs typeface="Arial"/>
                      </a:endParaRPr>
                    </a:p>
                  </a:txBody>
                  <a:tcPr marL="43891" marR="43891"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4" name="Espace réservé du contenu 3"/>
          <p:cNvSpPr>
            <a:spLocks noGrp="1"/>
          </p:cNvSpPr>
          <p:nvPr>
            <p:ph sz="quarter" idx="4"/>
          </p:nvPr>
        </p:nvSpPr>
        <p:spPr>
          <a:xfrm>
            <a:off x="2915816" y="3933056"/>
            <a:ext cx="5832648" cy="2304256"/>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buNone/>
            </a:pPr>
            <a:r>
              <a:rPr lang="fr-FR" dirty="0">
                <a:latin typeface="Times New Roman" pitchFamily="18" charset="0"/>
                <a:cs typeface="Times New Roman" pitchFamily="18" charset="0"/>
              </a:rPr>
              <a:t>La vitamine B1 est présente dans la plupart des aliments, mais en faible quantité. L'un des aliments les plus riches est la levure de bière, mais compte tenu des habitudes alimentaires actuelles et de la faible quantité de levure consommée, les sources principales de thiamine sont les céréales, le pain complet, les légumes secs, la viande (principalement les abats et le foie), les volailles et le poisson.</a:t>
            </a:r>
          </a:p>
          <a:p>
            <a:endParaRPr lang="fr-FR" dirty="0"/>
          </a:p>
          <a:p>
            <a:endParaRPr lang="fr-FR" dirty="0"/>
          </a:p>
        </p:txBody>
      </p:sp>
      <p:sp>
        <p:nvSpPr>
          <p:cNvPr id="5" name="Espace réservé du texte 4"/>
          <p:cNvSpPr>
            <a:spLocks noGrp="1"/>
          </p:cNvSpPr>
          <p:nvPr>
            <p:ph type="body" sz="quarter" idx="1"/>
          </p:nvPr>
        </p:nvSpPr>
        <p:spPr>
          <a:xfrm>
            <a:off x="179512" y="548680"/>
            <a:ext cx="2232248" cy="658368"/>
          </a:xfrm>
        </p:spPr>
        <p:txBody>
          <a:bodyPr/>
          <a:lstStyle/>
          <a:p>
            <a:r>
              <a:rPr lang="fr-FR" dirty="0" smtClean="0"/>
              <a:t>Besoins </a:t>
            </a:r>
            <a:endParaRPr lang="fr-FR" dirty="0"/>
          </a:p>
        </p:txBody>
      </p:sp>
      <p:sp>
        <p:nvSpPr>
          <p:cNvPr id="6" name="Espace réservé du texte 5"/>
          <p:cNvSpPr>
            <a:spLocks noGrp="1"/>
          </p:cNvSpPr>
          <p:nvPr>
            <p:ph type="body" sz="quarter" idx="3"/>
          </p:nvPr>
        </p:nvSpPr>
        <p:spPr>
          <a:xfrm>
            <a:off x="323528" y="4005064"/>
            <a:ext cx="2016224" cy="658368"/>
          </a:xfrm>
        </p:spPr>
        <p:txBody>
          <a:bodyPr/>
          <a:lstStyle/>
          <a:p>
            <a:r>
              <a:rPr lang="fr-FR" dirty="0" smtClean="0"/>
              <a:t>Sources</a:t>
            </a:r>
            <a:endParaRPr lang="fr-FR" dirty="0"/>
          </a:p>
        </p:txBody>
      </p:sp>
    </p:spTree>
    <p:extLst>
      <p:ext uri="{BB962C8B-B14F-4D97-AF65-F5344CB8AC3E}">
        <p14:creationId xmlns:p14="http://schemas.microsoft.com/office/powerpoint/2010/main" val="208991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bg/>
                                          </p:spTgt>
                                        </p:tgtEl>
                                        <p:attrNameLst>
                                          <p:attrName>style.visibility</p:attrName>
                                        </p:attrNameLst>
                                      </p:cBhvr>
                                      <p:to>
                                        <p:strVal val="visible"/>
                                      </p:to>
                                    </p:set>
                                    <p:animEffect transition="in" filter="fade">
                                      <p:cBhvr>
                                        <p:cTn id="28" dur="1000"/>
                                        <p:tgtEl>
                                          <p:spTgt spid="6">
                                            <p:bg/>
                                          </p:spTgt>
                                        </p:tgtEl>
                                      </p:cBhvr>
                                    </p:animEffect>
                                    <p:anim calcmode="lin" valueType="num">
                                      <p:cBhvr>
                                        <p:cTn id="29" dur="1000" fill="hold"/>
                                        <p:tgtEl>
                                          <p:spTgt spid="6">
                                            <p:bg/>
                                          </p:spTgt>
                                        </p:tgtEl>
                                        <p:attrNameLst>
                                          <p:attrName>ppt_x</p:attrName>
                                        </p:attrNameLst>
                                      </p:cBhvr>
                                      <p:tavLst>
                                        <p:tav tm="0">
                                          <p:val>
                                            <p:strVal val="#ppt_x"/>
                                          </p:val>
                                        </p:tav>
                                        <p:tav tm="100000">
                                          <p:val>
                                            <p:strVal val="#ppt_x"/>
                                          </p:val>
                                        </p:tav>
                                      </p:tavLst>
                                    </p:anim>
                                    <p:anim calcmode="lin" valueType="num">
                                      <p:cBhvr>
                                        <p:cTn id="30"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anim calcmode="lin" valueType="num">
                                      <p:cBhvr>
                                        <p:cTn id="3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bg/>
                                          </p:spTgt>
                                        </p:tgtEl>
                                        <p:attrNameLst>
                                          <p:attrName>style.visibility</p:attrName>
                                        </p:attrNameLst>
                                      </p:cBhvr>
                                      <p:to>
                                        <p:strVal val="visible"/>
                                      </p:to>
                                    </p:set>
                                    <p:animEffect transition="in" filter="fade">
                                      <p:cBhvr>
                                        <p:cTn id="42" dur="1000"/>
                                        <p:tgtEl>
                                          <p:spTgt spid="4">
                                            <p:bg/>
                                          </p:spTgt>
                                        </p:tgtEl>
                                      </p:cBhvr>
                                    </p:animEffect>
                                    <p:anim calcmode="lin" valueType="num">
                                      <p:cBhvr>
                                        <p:cTn id="43" dur="1000" fill="hold"/>
                                        <p:tgtEl>
                                          <p:spTgt spid="4">
                                            <p:bg/>
                                          </p:spTgt>
                                        </p:tgtEl>
                                        <p:attrNameLst>
                                          <p:attrName>ppt_x</p:attrName>
                                        </p:attrNameLst>
                                      </p:cBhvr>
                                      <p:tavLst>
                                        <p:tav tm="0">
                                          <p:val>
                                            <p:strVal val="#ppt_x"/>
                                          </p:val>
                                        </p:tav>
                                        <p:tav tm="100000">
                                          <p:val>
                                            <p:strVal val="#ppt_x"/>
                                          </p:val>
                                        </p:tav>
                                      </p:tavLst>
                                    </p:anim>
                                    <p:anim calcmode="lin" valueType="num">
                                      <p:cBhvr>
                                        <p:cTn id="44"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solidFill>
                  <a:schemeClr val="accent1">
                    <a:lumMod val="75000"/>
                  </a:schemeClr>
                </a:solidFill>
                <a:latin typeface="Times New Roman" pitchFamily="18" charset="0"/>
                <a:cs typeface="Times New Roman" pitchFamily="18" charset="0"/>
              </a:rPr>
              <a:t>INTRODUCTION</a:t>
            </a:r>
            <a:endParaRPr lang="fr-FR" b="1" i="1" dirty="0">
              <a:solidFill>
                <a:schemeClr val="accent1">
                  <a:lumMod val="75000"/>
                </a:schemeClr>
              </a:solidFill>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539552" y="1628800"/>
            <a:ext cx="8229600" cy="4525963"/>
          </a:xfrm>
        </p:spPr>
        <p:txBody>
          <a:bodyPr>
            <a:normAutofit/>
          </a:bodyPr>
          <a:lstStyle/>
          <a:p>
            <a:pPr marL="0" indent="0">
              <a:buNone/>
            </a:pPr>
            <a:r>
              <a:rPr lang="fr-FR" sz="2000" dirty="0">
                <a:latin typeface="Times New Roman" pitchFamily="18" charset="0"/>
                <a:cs typeface="Times New Roman" pitchFamily="18" charset="0"/>
              </a:rPr>
              <a:t>Les vitamines sont des substances organiques, sans valeur énergétique propre, qui sont nécessaires à l'organisme et que l'homme ne peut synthétiser en quantité suffisante. Elles doivent être fournies par l'alimentation. Treize substances répondent à cette définition. Il s'agit d'un groupe de molécules chimiquement très hétérogènes. Ce sont des substances de faible poids moléculaire.</a:t>
            </a:r>
          </a:p>
          <a:p>
            <a:pPr marL="0" indent="0">
              <a:buNone/>
            </a:pPr>
            <a:r>
              <a:rPr lang="fr-FR" sz="2000" dirty="0">
                <a:latin typeface="Times New Roman" pitchFamily="18" charset="0"/>
                <a:cs typeface="Times New Roman" pitchFamily="18" charset="0"/>
              </a:rPr>
              <a:t>Certaines d'entre elles ont des structures proches de celles d'autres composés organiques : sucres pour la vitamine C, hormones stéroïdes pour la vitamine D, porphyrines pour la vitamine B12 et chaque vitamine a un rôle bien spécifique notamment sur la croissance, le développement de l’organisme, mais également sur de nombreux mécanismes et fonctionnements</a:t>
            </a:r>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86423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52536" y="476672"/>
            <a:ext cx="7467600" cy="1143000"/>
          </a:xfrm>
        </p:spPr>
        <p:txBody>
          <a:bodyPr/>
          <a:lstStyle/>
          <a:p>
            <a:pPr algn="ctr"/>
            <a:r>
              <a:rPr lang="fr-FR" dirty="0" smtClean="0">
                <a:solidFill>
                  <a:srgbClr val="002060"/>
                </a:solidFill>
              </a:rPr>
              <a:t>La </a:t>
            </a:r>
            <a:r>
              <a:rPr lang="fr-FR" dirty="0">
                <a:solidFill>
                  <a:srgbClr val="002060"/>
                </a:solidFill>
              </a:rPr>
              <a:t>vitamine B2</a:t>
            </a:r>
          </a:p>
        </p:txBody>
      </p:sp>
      <p:pic>
        <p:nvPicPr>
          <p:cNvPr id="9" name="Espace réservé du contenu 8"/>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580112" y="260648"/>
            <a:ext cx="3222104" cy="2577683"/>
          </a:xfrm>
        </p:spPr>
      </p:pic>
      <p:sp>
        <p:nvSpPr>
          <p:cNvPr id="10" name="Espace réservé du contenu 2"/>
          <p:cNvSpPr txBox="1">
            <a:spLocks/>
          </p:cNvSpPr>
          <p:nvPr/>
        </p:nvSpPr>
        <p:spPr>
          <a:xfrm>
            <a:off x="457200" y="2708920"/>
            <a:ext cx="8147248" cy="376503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fr-FR" dirty="0" smtClean="0">
                <a:latin typeface="Times New Roman" pitchFamily="18" charset="0"/>
                <a:cs typeface="Times New Roman" pitchFamily="18" charset="0"/>
              </a:rPr>
              <a:t>La vitamine B2 ou  riboflavine est un dérivé de l'</a:t>
            </a:r>
            <a:r>
              <a:rPr lang="fr-FR" dirty="0" err="1" smtClean="0">
                <a:latin typeface="Times New Roman" pitchFamily="18" charset="0"/>
                <a:cs typeface="Times New Roman" pitchFamily="18" charset="0"/>
              </a:rPr>
              <a:t>isoalloxazine</a:t>
            </a:r>
            <a:r>
              <a:rPr lang="fr-FR" dirty="0" smtClean="0">
                <a:latin typeface="Times New Roman" pitchFamily="18" charset="0"/>
                <a:cs typeface="Times New Roman" pitchFamily="18" charset="0"/>
              </a:rPr>
              <a:t>, substitué en C5 par un sucre, le </a:t>
            </a:r>
            <a:r>
              <a:rPr lang="fr-FR" dirty="0" err="1" smtClean="0">
                <a:latin typeface="Times New Roman" pitchFamily="18" charset="0"/>
                <a:cs typeface="Times New Roman" pitchFamily="18" charset="0"/>
              </a:rPr>
              <a:t>ribitol</a:t>
            </a:r>
            <a:r>
              <a:rPr lang="fr-FR" dirty="0" smtClean="0">
                <a:latin typeface="Times New Roman" pitchFamily="18" charset="0"/>
                <a:cs typeface="Times New Roman" pitchFamily="18" charset="0"/>
              </a:rPr>
              <a:t> (ribose + flavine = riboflavine), qui est phosphorylé pour donner la flavine </a:t>
            </a:r>
            <a:r>
              <a:rPr lang="fr-FR" dirty="0" err="1" smtClean="0">
                <a:latin typeface="Times New Roman" pitchFamily="18" charset="0"/>
                <a:cs typeface="Times New Roman" pitchFamily="18" charset="0"/>
              </a:rPr>
              <a:t>mononucléotide</a:t>
            </a:r>
            <a:r>
              <a:rPr lang="fr-FR" dirty="0" smtClean="0">
                <a:latin typeface="Times New Roman" pitchFamily="18" charset="0"/>
                <a:cs typeface="Times New Roman" pitchFamily="18" charset="0"/>
              </a:rPr>
              <a:t>, ou FMN, et la flavine-adénine </a:t>
            </a:r>
            <a:r>
              <a:rPr lang="fr-FR" dirty="0" err="1" smtClean="0">
                <a:latin typeface="Times New Roman" pitchFamily="18" charset="0"/>
                <a:cs typeface="Times New Roman" pitchFamily="18" charset="0"/>
              </a:rPr>
              <a:t>dinucléotide</a:t>
            </a:r>
            <a:r>
              <a:rPr lang="fr-FR" dirty="0" smtClean="0">
                <a:latin typeface="Times New Roman" pitchFamily="18" charset="0"/>
                <a:cs typeface="Times New Roman" pitchFamily="18" charset="0"/>
              </a:rPr>
              <a:t>, ou FAD.</a:t>
            </a:r>
          </a:p>
          <a:p>
            <a:pPr marL="0" indent="0">
              <a:buFont typeface="Wingdings"/>
              <a:buNone/>
            </a:pPr>
            <a:r>
              <a:rPr lang="fr-FR" dirty="0" smtClean="0">
                <a:latin typeface="Times New Roman" pitchFamily="18" charset="0"/>
                <a:cs typeface="Times New Roman" pitchFamily="18" charset="0"/>
              </a:rPr>
              <a:t>La riboflavine est sensible à la lumière qui la décompose. Elle forme des complexes avec les métaux comme l'argent, le cuivre et le mercure.</a:t>
            </a:r>
          </a:p>
          <a:p>
            <a:pPr marL="0" indent="0">
              <a:buFont typeface="Wingdings"/>
              <a:buNone/>
            </a:pPr>
            <a:endParaRPr lang="fr-FR" dirty="0"/>
          </a:p>
        </p:txBody>
      </p:sp>
      <p:sp>
        <p:nvSpPr>
          <p:cNvPr id="5" name="Espace réservé du contenu 2"/>
          <p:cNvSpPr txBox="1">
            <a:spLocks/>
          </p:cNvSpPr>
          <p:nvPr/>
        </p:nvSpPr>
        <p:spPr>
          <a:xfrm>
            <a:off x="-252536" y="620688"/>
            <a:ext cx="8147248" cy="144016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endParaRPr lang="fr-FR" dirty="0"/>
          </a:p>
        </p:txBody>
      </p:sp>
    </p:spTree>
    <p:extLst>
      <p:ext uri="{BB962C8B-B14F-4D97-AF65-F5344CB8AC3E}">
        <p14:creationId xmlns:p14="http://schemas.microsoft.com/office/powerpoint/2010/main" val="253313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80">
                                          <p:stCondLst>
                                            <p:cond delay="0"/>
                                          </p:stCondLst>
                                        </p:cTn>
                                        <p:tgtEl>
                                          <p:spTgt spid="9"/>
                                        </p:tgtEl>
                                      </p:cBhvr>
                                    </p:animEffect>
                                    <p:anim calcmode="lin" valueType="num">
                                      <p:cBhvr>
                                        <p:cTn id="2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6" dur="26">
                                          <p:stCondLst>
                                            <p:cond delay="650"/>
                                          </p:stCondLst>
                                        </p:cTn>
                                        <p:tgtEl>
                                          <p:spTgt spid="9"/>
                                        </p:tgtEl>
                                      </p:cBhvr>
                                      <p:to x="100000" y="60000"/>
                                    </p:animScale>
                                    <p:animScale>
                                      <p:cBhvr>
                                        <p:cTn id="27" dur="166" decel="50000">
                                          <p:stCondLst>
                                            <p:cond delay="676"/>
                                          </p:stCondLst>
                                        </p:cTn>
                                        <p:tgtEl>
                                          <p:spTgt spid="9"/>
                                        </p:tgtEl>
                                      </p:cBhvr>
                                      <p:to x="100000" y="100000"/>
                                    </p:animScale>
                                    <p:animScale>
                                      <p:cBhvr>
                                        <p:cTn id="28" dur="26">
                                          <p:stCondLst>
                                            <p:cond delay="1312"/>
                                          </p:stCondLst>
                                        </p:cTn>
                                        <p:tgtEl>
                                          <p:spTgt spid="9"/>
                                        </p:tgtEl>
                                      </p:cBhvr>
                                      <p:to x="100000" y="80000"/>
                                    </p:animScale>
                                    <p:animScale>
                                      <p:cBhvr>
                                        <p:cTn id="29" dur="166" decel="50000">
                                          <p:stCondLst>
                                            <p:cond delay="1338"/>
                                          </p:stCondLst>
                                        </p:cTn>
                                        <p:tgtEl>
                                          <p:spTgt spid="9"/>
                                        </p:tgtEl>
                                      </p:cBhvr>
                                      <p:to x="100000" y="100000"/>
                                    </p:animScale>
                                    <p:animScale>
                                      <p:cBhvr>
                                        <p:cTn id="30" dur="26">
                                          <p:stCondLst>
                                            <p:cond delay="1642"/>
                                          </p:stCondLst>
                                        </p:cTn>
                                        <p:tgtEl>
                                          <p:spTgt spid="9"/>
                                        </p:tgtEl>
                                      </p:cBhvr>
                                      <p:to x="100000" y="90000"/>
                                    </p:animScale>
                                    <p:animScale>
                                      <p:cBhvr>
                                        <p:cTn id="31" dur="166" decel="50000">
                                          <p:stCondLst>
                                            <p:cond delay="1668"/>
                                          </p:stCondLst>
                                        </p:cTn>
                                        <p:tgtEl>
                                          <p:spTgt spid="9"/>
                                        </p:tgtEl>
                                      </p:cBhvr>
                                      <p:to x="100000" y="100000"/>
                                    </p:animScale>
                                    <p:animScale>
                                      <p:cBhvr>
                                        <p:cTn id="32" dur="26">
                                          <p:stCondLst>
                                            <p:cond delay="1808"/>
                                          </p:stCondLst>
                                        </p:cTn>
                                        <p:tgtEl>
                                          <p:spTgt spid="9"/>
                                        </p:tgtEl>
                                      </p:cBhvr>
                                      <p:to x="100000" y="95000"/>
                                    </p:animScale>
                                    <p:animScale>
                                      <p:cBhvr>
                                        <p:cTn id="33"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850106"/>
          </a:xfrm>
        </p:spPr>
        <p:txBody>
          <a:bodyPr/>
          <a:lstStyle/>
          <a:p>
            <a:pPr algn="ctr"/>
            <a:r>
              <a:rPr lang="fr-FR" b="1" i="1" dirty="0" smtClean="0">
                <a:solidFill>
                  <a:schemeClr val="accent1">
                    <a:lumMod val="75000"/>
                  </a:schemeClr>
                </a:solidFill>
                <a:latin typeface="Times New Roman" pitchFamily="18" charset="0"/>
                <a:cs typeface="Times New Roman" pitchFamily="18" charset="0"/>
              </a:rPr>
              <a:t>Métabolisme </a:t>
            </a:r>
            <a:endParaRPr lang="fr-FR" b="1" i="1" dirty="0">
              <a:solidFill>
                <a:schemeClr val="accent1">
                  <a:lumMod val="75000"/>
                </a:schemeClr>
              </a:solidFill>
              <a:latin typeface="Times New Roman" pitchFamily="18" charset="0"/>
              <a:cs typeface="Times New Roman" pitchFamily="18" charset="0"/>
            </a:endParaRPr>
          </a:p>
        </p:txBody>
      </p:sp>
      <p:sp>
        <p:nvSpPr>
          <p:cNvPr id="4" name="Espace réservé du contenu 3"/>
          <p:cNvSpPr>
            <a:spLocks noGrp="1"/>
          </p:cNvSpPr>
          <p:nvPr>
            <p:ph sz="quarter" idx="1"/>
          </p:nvPr>
        </p:nvSpPr>
        <p:spPr/>
        <p:txBody>
          <a:bodyPr>
            <a:noAutofit/>
          </a:bodyPr>
          <a:lstStyle/>
          <a:p>
            <a:pPr marL="0" indent="0">
              <a:buNone/>
            </a:pPr>
            <a:r>
              <a:rPr lang="fr-FR" sz="2000" dirty="0">
                <a:latin typeface="Times New Roman" pitchFamily="18" charset="0"/>
                <a:cs typeface="Times New Roman" pitchFamily="18" charset="0"/>
              </a:rPr>
              <a:t>La vitamine B2 est le point de départ de nombreux enzymes. Ceux-ci interviennent dans les mécanismes de la respiration des cellules, les réactions qui libèrent l'énergie nécessaire aux besoins cellulaires, la dégradation et l'utilisation des protéines, des glucides et des lipides. En effet, la vitamine B2 intervient sous forme de deux coenzymes, les enzymes </a:t>
            </a:r>
            <a:r>
              <a:rPr lang="fr-FR" sz="2000" dirty="0" err="1">
                <a:latin typeface="Times New Roman" pitchFamily="18" charset="0"/>
                <a:cs typeface="Times New Roman" pitchFamily="18" charset="0"/>
              </a:rPr>
              <a:t>flaviniques</a:t>
            </a:r>
            <a:r>
              <a:rPr lang="fr-FR" sz="2000" dirty="0">
                <a:latin typeface="Times New Roman" pitchFamily="18" charset="0"/>
                <a:cs typeface="Times New Roman" pitchFamily="18" charset="0"/>
              </a:rPr>
              <a:t> qui jouent un rôle dans :</a:t>
            </a:r>
          </a:p>
          <a:p>
            <a:pPr>
              <a:buFont typeface="Wingdings" pitchFamily="2" charset="2"/>
              <a:buChar char="ü"/>
            </a:pPr>
            <a:r>
              <a:rPr lang="fr-FR" sz="2000" dirty="0" smtClean="0">
                <a:latin typeface="Times New Roman" pitchFamily="18" charset="0"/>
                <a:cs typeface="Times New Roman" pitchFamily="18" charset="0"/>
              </a:rPr>
              <a:t>Le </a:t>
            </a:r>
            <a:r>
              <a:rPr lang="fr-FR" sz="2000" dirty="0">
                <a:latin typeface="Times New Roman" pitchFamily="18" charset="0"/>
                <a:cs typeface="Times New Roman" pitchFamily="18" charset="0"/>
              </a:rPr>
              <a:t>catabolisme des  acides gras, celui de certains acides aminés, et celui des bases puriques</a:t>
            </a:r>
          </a:p>
          <a:p>
            <a:pPr>
              <a:buFont typeface="Wingdings" pitchFamily="2" charset="2"/>
              <a:buChar char="ü"/>
            </a:pPr>
            <a:r>
              <a:rPr lang="fr-FR" sz="2000" dirty="0" smtClean="0">
                <a:latin typeface="Times New Roman" pitchFamily="18" charset="0"/>
                <a:cs typeface="Times New Roman" pitchFamily="18" charset="0"/>
              </a:rPr>
              <a:t>La </a:t>
            </a:r>
            <a:r>
              <a:rPr lang="fr-FR" sz="2000" dirty="0">
                <a:latin typeface="Times New Roman" pitchFamily="18" charset="0"/>
                <a:cs typeface="Times New Roman" pitchFamily="18" charset="0"/>
              </a:rPr>
              <a:t>transformation de </a:t>
            </a:r>
            <a:r>
              <a:rPr lang="fr-FR" sz="2000" dirty="0" err="1">
                <a:latin typeface="Times New Roman" pitchFamily="18" charset="0"/>
                <a:cs typeface="Times New Roman" pitchFamily="18" charset="0"/>
              </a:rPr>
              <a:t>succinate</a:t>
            </a:r>
            <a:r>
              <a:rPr lang="fr-FR" sz="2000" dirty="0">
                <a:latin typeface="Times New Roman" pitchFamily="18" charset="0"/>
                <a:cs typeface="Times New Roman" pitchFamily="18" charset="0"/>
              </a:rPr>
              <a:t> en fumarate (entrée dans le cycle de Krebs)</a:t>
            </a:r>
          </a:p>
          <a:p>
            <a:pPr>
              <a:buFont typeface="Wingdings" pitchFamily="2" charset="2"/>
              <a:buChar char="ü"/>
            </a:pPr>
            <a:r>
              <a:rPr lang="fr-FR" sz="2000" dirty="0" smtClean="0">
                <a:latin typeface="Times New Roman" pitchFamily="18" charset="0"/>
                <a:cs typeface="Times New Roman" pitchFamily="18" charset="0"/>
              </a:rPr>
              <a:t>La </a:t>
            </a:r>
            <a:r>
              <a:rPr lang="fr-FR" sz="2000" dirty="0">
                <a:latin typeface="Times New Roman" pitchFamily="18" charset="0"/>
                <a:cs typeface="Times New Roman" pitchFamily="18" charset="0"/>
              </a:rPr>
              <a:t>chaîne respiratoire</a:t>
            </a:r>
          </a:p>
          <a:p>
            <a:pPr marL="0" indent="0">
              <a:buNone/>
            </a:pPr>
            <a:r>
              <a:rPr lang="fr-FR" sz="2000" dirty="0">
                <a:latin typeface="Times New Roman" pitchFamily="18" charset="0"/>
                <a:cs typeface="Times New Roman" pitchFamily="18" charset="0"/>
              </a:rPr>
              <a:t>L’absorption de la riboflavine libérée par hydrolyse sous l’action des phosphatases, s’effectue au niveau de la partie proximale de l’intestin.</a:t>
            </a:r>
          </a:p>
        </p:txBody>
      </p:sp>
    </p:spTree>
    <p:extLst>
      <p:ext uri="{BB962C8B-B14F-4D97-AF65-F5344CB8AC3E}">
        <p14:creationId xmlns:p14="http://schemas.microsoft.com/office/powerpoint/2010/main" val="253417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quarter" idx="2"/>
          </p:nvPr>
        </p:nvSpPr>
        <p:spPr>
          <a:xfrm>
            <a:off x="4355976" y="476672"/>
            <a:ext cx="4104456" cy="2664296"/>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fr-FR" dirty="0">
                <a:latin typeface="Times New Roman" pitchFamily="18" charset="0"/>
                <a:cs typeface="Times New Roman" pitchFamily="18" charset="0"/>
              </a:rPr>
              <a:t>Les AJR en vitamine B2 sont de 1,6mg par jour pour un adulte. Les besoins quotidiens sont variables selon l'état physiologique : les femmes enceintes et les sportifs ont besoin de davantage de vitamine B2, de même que les alcooliques.</a:t>
            </a:r>
          </a:p>
        </p:txBody>
      </p:sp>
      <p:sp>
        <p:nvSpPr>
          <p:cNvPr id="8" name="Espace réservé du contenu 7"/>
          <p:cNvSpPr>
            <a:spLocks noGrp="1"/>
          </p:cNvSpPr>
          <p:nvPr>
            <p:ph sz="quarter" idx="4"/>
          </p:nvPr>
        </p:nvSpPr>
        <p:spPr>
          <a:xfrm>
            <a:off x="4355976" y="3717032"/>
            <a:ext cx="3944441" cy="2603376"/>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buNone/>
            </a:pPr>
            <a:r>
              <a:rPr lang="fr-FR" dirty="0">
                <a:latin typeface="Times New Roman" pitchFamily="18" charset="0"/>
                <a:cs typeface="Times New Roman" pitchFamily="18" charset="0"/>
              </a:rPr>
              <a:t>La vitamine B2 est présente dans de nombreux aliments, d’origine animale comme végétale. Les sources alimentaires en vitamine B2 sont nombreuses ; les aliments les plus riches en vitamine B2 sont la levure de bière, le soja, les abats, les germes de blé et la viande de porc.</a:t>
            </a:r>
          </a:p>
        </p:txBody>
      </p:sp>
      <p:sp>
        <p:nvSpPr>
          <p:cNvPr id="5" name="Espace réservé du texte 4"/>
          <p:cNvSpPr>
            <a:spLocks noGrp="1"/>
          </p:cNvSpPr>
          <p:nvPr>
            <p:ph type="body" sz="quarter" idx="1"/>
          </p:nvPr>
        </p:nvSpPr>
        <p:spPr>
          <a:xfrm>
            <a:off x="251520" y="476672"/>
            <a:ext cx="2736304" cy="658368"/>
          </a:xfrm>
        </p:spPr>
        <p:txBody>
          <a:bodyPr/>
          <a:lstStyle/>
          <a:p>
            <a:r>
              <a:rPr lang="fr-FR" dirty="0" smtClean="0"/>
              <a:t>Besoins </a:t>
            </a:r>
            <a:endParaRPr lang="fr-FR" dirty="0"/>
          </a:p>
        </p:txBody>
      </p:sp>
      <p:sp>
        <p:nvSpPr>
          <p:cNvPr id="7" name="Espace réservé du texte 6"/>
          <p:cNvSpPr>
            <a:spLocks noGrp="1"/>
          </p:cNvSpPr>
          <p:nvPr>
            <p:ph type="body" sz="quarter" idx="3"/>
          </p:nvPr>
        </p:nvSpPr>
        <p:spPr>
          <a:xfrm>
            <a:off x="323528" y="4293096"/>
            <a:ext cx="2736304" cy="658368"/>
          </a:xfrm>
        </p:spPr>
        <p:txBody>
          <a:bodyPr/>
          <a:lstStyle/>
          <a:p>
            <a:r>
              <a:rPr lang="fr-FR" dirty="0" smtClean="0"/>
              <a:t>Sources</a:t>
            </a:r>
            <a:endParaRPr lang="fr-FR" dirty="0"/>
          </a:p>
        </p:txBody>
      </p:sp>
    </p:spTree>
    <p:extLst>
      <p:ext uri="{BB962C8B-B14F-4D97-AF65-F5344CB8AC3E}">
        <p14:creationId xmlns:p14="http://schemas.microsoft.com/office/powerpoint/2010/main" val="2187888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24544" y="476672"/>
            <a:ext cx="7467600" cy="778098"/>
          </a:xfrm>
        </p:spPr>
        <p:txBody>
          <a:bodyPr/>
          <a:lstStyle/>
          <a:p>
            <a:pPr algn="ctr"/>
            <a:r>
              <a:rPr lang="fr-FR" b="1" i="1" dirty="0" smtClean="0">
                <a:solidFill>
                  <a:srgbClr val="0070C0"/>
                </a:solidFill>
                <a:latin typeface="Times New Roman" pitchFamily="18" charset="0"/>
                <a:cs typeface="Times New Roman" pitchFamily="18" charset="0"/>
              </a:rPr>
              <a:t>La </a:t>
            </a:r>
            <a:r>
              <a:rPr lang="fr-FR" b="1" i="1" dirty="0">
                <a:solidFill>
                  <a:srgbClr val="0070C0"/>
                </a:solidFill>
                <a:latin typeface="Times New Roman" pitchFamily="18" charset="0"/>
                <a:cs typeface="Times New Roman" pitchFamily="18" charset="0"/>
              </a:rPr>
              <a:t>vitamine B3</a:t>
            </a:r>
          </a:p>
        </p:txBody>
      </p:sp>
      <p:pic>
        <p:nvPicPr>
          <p:cNvPr id="9" name="Espace réservé du contenu 8"/>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084168" y="404664"/>
            <a:ext cx="2409825" cy="2088232"/>
          </a:xfrm>
        </p:spPr>
      </p:pic>
      <p:sp>
        <p:nvSpPr>
          <p:cNvPr id="10" name="Espace réservé du contenu 2"/>
          <p:cNvSpPr txBox="1">
            <a:spLocks/>
          </p:cNvSpPr>
          <p:nvPr/>
        </p:nvSpPr>
        <p:spPr>
          <a:xfrm>
            <a:off x="683568" y="2636912"/>
            <a:ext cx="7467600" cy="31683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fr-FR" dirty="0" smtClean="0">
                <a:latin typeface="Times New Roman" pitchFamily="18" charset="0"/>
                <a:cs typeface="Times New Roman" pitchFamily="18" charset="0"/>
              </a:rPr>
              <a:t>Vitamine B3 ou Amide nicotinique ou encore vitamine PP ; correspond à deux molécules : la niacine (acide nicotinique) et son amide, la nicotinamide</a:t>
            </a:r>
          </a:p>
          <a:p>
            <a:pPr marL="0" indent="0">
              <a:buFont typeface="Wingdings"/>
              <a:buNone/>
            </a:pPr>
            <a:r>
              <a:rPr lang="fr-FR" dirty="0" smtClean="0">
                <a:latin typeface="Times New Roman" pitchFamily="18" charset="0"/>
                <a:cs typeface="Times New Roman" pitchFamily="18" charset="0"/>
              </a:rPr>
              <a:t> La vitamine B3 est le précurseur du NAD+ (nicotinamide adénine </a:t>
            </a:r>
            <a:r>
              <a:rPr lang="fr-FR" dirty="0" err="1" smtClean="0">
                <a:latin typeface="Times New Roman" pitchFamily="18" charset="0"/>
                <a:cs typeface="Times New Roman" pitchFamily="18" charset="0"/>
              </a:rPr>
              <a:t>dinucléotide</a:t>
            </a:r>
            <a:r>
              <a:rPr lang="fr-FR" dirty="0" smtClean="0">
                <a:latin typeface="Times New Roman" pitchFamily="18" charset="0"/>
                <a:cs typeface="Times New Roman" pitchFamily="18" charset="0"/>
              </a:rPr>
              <a:t>) et du NADP+ (nicotinamide adénine </a:t>
            </a:r>
            <a:r>
              <a:rPr lang="fr-FR" dirty="0" err="1" smtClean="0">
                <a:latin typeface="Times New Roman" pitchFamily="18" charset="0"/>
                <a:cs typeface="Times New Roman" pitchFamily="18" charset="0"/>
              </a:rPr>
              <a:t>dinucléotide</a:t>
            </a:r>
            <a:r>
              <a:rPr lang="fr-FR" dirty="0" smtClean="0">
                <a:latin typeface="Times New Roman" pitchFamily="18" charset="0"/>
                <a:cs typeface="Times New Roman" pitchFamily="18" charset="0"/>
              </a:rPr>
              <a:t> phosphate)</a:t>
            </a:r>
          </a:p>
          <a:p>
            <a:pPr marL="0" indent="0">
              <a:buFont typeface="Wingdings"/>
              <a:buNone/>
            </a:pPr>
            <a:endParaRPr lang="fr-FR" dirty="0"/>
          </a:p>
        </p:txBody>
      </p:sp>
    </p:spTree>
    <p:extLst>
      <p:ext uri="{BB962C8B-B14F-4D97-AF65-F5344CB8AC3E}">
        <p14:creationId xmlns:p14="http://schemas.microsoft.com/office/powerpoint/2010/main" val="423701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80">
                                          <p:stCondLst>
                                            <p:cond delay="0"/>
                                          </p:stCondLst>
                                        </p:cTn>
                                        <p:tgtEl>
                                          <p:spTgt spid="9"/>
                                        </p:tgtEl>
                                      </p:cBhvr>
                                    </p:animEffect>
                                    <p:anim calcmode="lin" valueType="num">
                                      <p:cBhvr>
                                        <p:cTn id="2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6" dur="26">
                                          <p:stCondLst>
                                            <p:cond delay="650"/>
                                          </p:stCondLst>
                                        </p:cTn>
                                        <p:tgtEl>
                                          <p:spTgt spid="9"/>
                                        </p:tgtEl>
                                      </p:cBhvr>
                                      <p:to x="100000" y="60000"/>
                                    </p:animScale>
                                    <p:animScale>
                                      <p:cBhvr>
                                        <p:cTn id="27" dur="166" decel="50000">
                                          <p:stCondLst>
                                            <p:cond delay="676"/>
                                          </p:stCondLst>
                                        </p:cTn>
                                        <p:tgtEl>
                                          <p:spTgt spid="9"/>
                                        </p:tgtEl>
                                      </p:cBhvr>
                                      <p:to x="100000" y="100000"/>
                                    </p:animScale>
                                    <p:animScale>
                                      <p:cBhvr>
                                        <p:cTn id="28" dur="26">
                                          <p:stCondLst>
                                            <p:cond delay="1312"/>
                                          </p:stCondLst>
                                        </p:cTn>
                                        <p:tgtEl>
                                          <p:spTgt spid="9"/>
                                        </p:tgtEl>
                                      </p:cBhvr>
                                      <p:to x="100000" y="80000"/>
                                    </p:animScale>
                                    <p:animScale>
                                      <p:cBhvr>
                                        <p:cTn id="29" dur="166" decel="50000">
                                          <p:stCondLst>
                                            <p:cond delay="1338"/>
                                          </p:stCondLst>
                                        </p:cTn>
                                        <p:tgtEl>
                                          <p:spTgt spid="9"/>
                                        </p:tgtEl>
                                      </p:cBhvr>
                                      <p:to x="100000" y="100000"/>
                                    </p:animScale>
                                    <p:animScale>
                                      <p:cBhvr>
                                        <p:cTn id="30" dur="26">
                                          <p:stCondLst>
                                            <p:cond delay="1642"/>
                                          </p:stCondLst>
                                        </p:cTn>
                                        <p:tgtEl>
                                          <p:spTgt spid="9"/>
                                        </p:tgtEl>
                                      </p:cBhvr>
                                      <p:to x="100000" y="90000"/>
                                    </p:animScale>
                                    <p:animScale>
                                      <p:cBhvr>
                                        <p:cTn id="31" dur="166" decel="50000">
                                          <p:stCondLst>
                                            <p:cond delay="1668"/>
                                          </p:stCondLst>
                                        </p:cTn>
                                        <p:tgtEl>
                                          <p:spTgt spid="9"/>
                                        </p:tgtEl>
                                      </p:cBhvr>
                                      <p:to x="100000" y="100000"/>
                                    </p:animScale>
                                    <p:animScale>
                                      <p:cBhvr>
                                        <p:cTn id="32" dur="26">
                                          <p:stCondLst>
                                            <p:cond delay="1808"/>
                                          </p:stCondLst>
                                        </p:cTn>
                                        <p:tgtEl>
                                          <p:spTgt spid="9"/>
                                        </p:tgtEl>
                                      </p:cBhvr>
                                      <p:to x="100000" y="95000"/>
                                    </p:animScale>
                                    <p:animScale>
                                      <p:cBhvr>
                                        <p:cTn id="33"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34082"/>
          </a:xfrm>
        </p:spPr>
        <p:txBody>
          <a:bodyPr/>
          <a:lstStyle/>
          <a:p>
            <a:pPr algn="ctr"/>
            <a:r>
              <a:rPr lang="fr-FR" dirty="0" smtClean="0">
                <a:solidFill>
                  <a:schemeClr val="accent1">
                    <a:lumMod val="75000"/>
                  </a:schemeClr>
                </a:solidFill>
              </a:rPr>
              <a:t>Métabolisme</a:t>
            </a:r>
            <a:endParaRPr lang="fr-FR" dirty="0">
              <a:solidFill>
                <a:schemeClr val="accent1">
                  <a:lumMod val="75000"/>
                </a:schemeClr>
              </a:solidFill>
            </a:endParaRPr>
          </a:p>
        </p:txBody>
      </p:sp>
      <p:sp>
        <p:nvSpPr>
          <p:cNvPr id="4" name="Espace réservé du contenu 3"/>
          <p:cNvSpPr>
            <a:spLocks noGrp="1"/>
          </p:cNvSpPr>
          <p:nvPr>
            <p:ph sz="quarter" idx="1"/>
          </p:nvPr>
        </p:nvSpPr>
        <p:spPr>
          <a:xfrm>
            <a:off x="467544" y="1124744"/>
            <a:ext cx="8064896" cy="5349208"/>
          </a:xfrm>
        </p:spPr>
        <p:txBody>
          <a:bodyPr>
            <a:normAutofit/>
          </a:bodyPr>
          <a:lstStyle/>
          <a:p>
            <a:pPr marL="0" indent="0">
              <a:buNone/>
            </a:pPr>
            <a:r>
              <a:rPr lang="fr-FR" dirty="0">
                <a:latin typeface="Times New Roman" pitchFamily="18" charset="0"/>
                <a:cs typeface="Times New Roman" pitchFamily="18" charset="0"/>
              </a:rPr>
              <a:t>La vitamine PP est présente </a:t>
            </a:r>
            <a:r>
              <a:rPr lang="fr-FR" dirty="0" smtClean="0">
                <a:latin typeface="Times New Roman" pitchFamily="18" charset="0"/>
                <a:cs typeface="Times New Roman" pitchFamily="18" charset="0"/>
              </a:rPr>
              <a:t>surtout </a:t>
            </a:r>
            <a:r>
              <a:rPr lang="fr-FR" dirty="0">
                <a:latin typeface="Times New Roman" pitchFamily="18" charset="0"/>
                <a:cs typeface="Times New Roman" pitchFamily="18" charset="0"/>
              </a:rPr>
              <a:t>sous forme de nicotinamide-adénine-</a:t>
            </a:r>
            <a:r>
              <a:rPr lang="fr-FR" dirty="0" err="1">
                <a:latin typeface="Times New Roman" pitchFamily="18" charset="0"/>
                <a:cs typeface="Times New Roman" pitchFamily="18" charset="0"/>
              </a:rPr>
              <a:t>dinucléotide</a:t>
            </a:r>
            <a:r>
              <a:rPr lang="fr-FR" dirty="0">
                <a:latin typeface="Times New Roman" pitchFamily="18" charset="0"/>
                <a:cs typeface="Times New Roman" pitchFamily="18" charset="0"/>
              </a:rPr>
              <a:t>, </a:t>
            </a:r>
            <a:r>
              <a:rPr lang="fr-FR" b="1" i="1" dirty="0">
                <a:solidFill>
                  <a:srgbClr val="0070C0"/>
                </a:solidFill>
                <a:latin typeface="Times New Roman" pitchFamily="18" charset="0"/>
                <a:cs typeface="Times New Roman" pitchFamily="18" charset="0"/>
              </a:rPr>
              <a:t>NAD</a:t>
            </a:r>
            <a:r>
              <a:rPr lang="fr-FR" dirty="0">
                <a:latin typeface="Times New Roman" pitchFamily="18" charset="0"/>
                <a:cs typeface="Times New Roman" pitchFamily="18" charset="0"/>
              </a:rPr>
              <a:t>, et de nicotinamide-adénine-</a:t>
            </a:r>
            <a:r>
              <a:rPr lang="fr-FR" dirty="0" err="1">
                <a:latin typeface="Times New Roman" pitchFamily="18" charset="0"/>
                <a:cs typeface="Times New Roman" pitchFamily="18" charset="0"/>
              </a:rPr>
              <a:t>dinucléotide</a:t>
            </a:r>
            <a:r>
              <a:rPr lang="fr-FR" dirty="0">
                <a:latin typeface="Times New Roman" pitchFamily="18" charset="0"/>
                <a:cs typeface="Times New Roman" pitchFamily="18" charset="0"/>
              </a:rPr>
              <a:t> phosphate, </a:t>
            </a:r>
            <a:r>
              <a:rPr lang="fr-FR" b="1" i="1" dirty="0">
                <a:solidFill>
                  <a:srgbClr val="0070C0"/>
                </a:solidFill>
                <a:latin typeface="Times New Roman" pitchFamily="18" charset="0"/>
                <a:cs typeface="Times New Roman" pitchFamily="18" charset="0"/>
              </a:rPr>
              <a:t>NADP</a:t>
            </a:r>
            <a:r>
              <a:rPr lang="fr-FR" dirty="0">
                <a:latin typeface="Times New Roman" pitchFamily="18" charset="0"/>
                <a:cs typeface="Times New Roman" pitchFamily="18" charset="0"/>
              </a:rPr>
              <a:t>. Ceux-ci sont hydrolysés dans l'intestin en </a:t>
            </a:r>
            <a:r>
              <a:rPr lang="fr-FR" i="1" dirty="0">
                <a:solidFill>
                  <a:srgbClr val="FF0000"/>
                </a:solidFill>
                <a:latin typeface="Times New Roman" pitchFamily="18" charset="0"/>
                <a:cs typeface="Times New Roman" pitchFamily="18" charset="0"/>
              </a:rPr>
              <a:t>acide nicotinique</a:t>
            </a:r>
            <a:r>
              <a:rPr lang="fr-FR" dirty="0">
                <a:latin typeface="Times New Roman" pitchFamily="18" charset="0"/>
                <a:cs typeface="Times New Roman" pitchFamily="18" charset="0"/>
              </a:rPr>
              <a:t> et en </a:t>
            </a:r>
            <a:r>
              <a:rPr lang="fr-FR" i="1" dirty="0">
                <a:solidFill>
                  <a:srgbClr val="FF0000"/>
                </a:solidFill>
                <a:latin typeface="Times New Roman" pitchFamily="18" charset="0"/>
                <a:cs typeface="Times New Roman" pitchFamily="18" charset="0"/>
              </a:rPr>
              <a:t>amide nicotinique </a:t>
            </a:r>
            <a:r>
              <a:rPr lang="fr-FR" dirty="0">
                <a:latin typeface="Times New Roman" pitchFamily="18" charset="0"/>
                <a:cs typeface="Times New Roman" pitchFamily="18" charset="0"/>
              </a:rPr>
              <a:t>qui sont rapidement absorbés par l'entérocyte par un mécanisme probablement </a:t>
            </a:r>
            <a:r>
              <a:rPr lang="fr-FR" dirty="0" smtClean="0">
                <a:latin typeface="Times New Roman" pitchFamily="18" charset="0"/>
                <a:cs typeface="Times New Roman" pitchFamily="18" charset="0"/>
              </a:rPr>
              <a:t>sodium-dépendant, puis ils </a:t>
            </a:r>
            <a:r>
              <a:rPr lang="fr-FR" dirty="0">
                <a:latin typeface="Times New Roman" pitchFamily="18" charset="0"/>
                <a:cs typeface="Times New Roman" pitchFamily="18" charset="0"/>
              </a:rPr>
              <a:t>sont ensuite transformés en NAD et NADP, coenzymes </a:t>
            </a:r>
            <a:r>
              <a:rPr lang="fr-FR" dirty="0" smtClean="0">
                <a:latin typeface="Times New Roman" pitchFamily="18" charset="0"/>
                <a:cs typeface="Times New Roman" pitchFamily="18" charset="0"/>
              </a:rPr>
              <a:t>actifs. </a:t>
            </a:r>
          </a:p>
          <a:p>
            <a:pPr marL="0" indent="0">
              <a:buNone/>
            </a:pPr>
            <a:r>
              <a:rPr lang="fr-FR" dirty="0" smtClean="0">
                <a:latin typeface="Times New Roman" pitchFamily="18" charset="0"/>
                <a:cs typeface="Times New Roman" pitchFamily="18" charset="0"/>
              </a:rPr>
              <a:t>En </a:t>
            </a:r>
            <a:r>
              <a:rPr lang="fr-FR" dirty="0">
                <a:latin typeface="Times New Roman" pitchFamily="18" charset="0"/>
                <a:cs typeface="Times New Roman" pitchFamily="18" charset="0"/>
              </a:rPr>
              <a:t>plus de l'apport exogène, l'organisme synthétise l'amide nicotinique à partir du </a:t>
            </a:r>
            <a:r>
              <a:rPr lang="fr-FR" dirty="0" smtClean="0">
                <a:latin typeface="Times New Roman" pitchFamily="18" charset="0"/>
                <a:cs typeface="Times New Roman" pitchFamily="18" charset="0"/>
              </a:rPr>
              <a:t>tryptophane qui</a:t>
            </a:r>
            <a:r>
              <a:rPr lang="fr-FR" dirty="0">
                <a:latin typeface="Times New Roman" pitchFamily="18" charset="0"/>
                <a:cs typeface="Times New Roman" pitchFamily="18" charset="0"/>
              </a:rPr>
              <a:t>, après de multiples transformations, aboutit à l'acide nicotinique.</a:t>
            </a:r>
          </a:p>
          <a:p>
            <a:pPr marL="0" indent="0">
              <a:buNone/>
            </a:pPr>
            <a:r>
              <a:rPr lang="fr-FR" dirty="0">
                <a:latin typeface="Times New Roman" pitchFamily="18" charset="0"/>
                <a:cs typeface="Times New Roman" pitchFamily="18" charset="0"/>
              </a:rPr>
              <a:t>Leur principal métabolite est </a:t>
            </a:r>
            <a:r>
              <a:rPr lang="fr-FR" b="1" i="1" dirty="0">
                <a:solidFill>
                  <a:srgbClr val="00B050"/>
                </a:solidFill>
                <a:latin typeface="Times New Roman" pitchFamily="18" charset="0"/>
                <a:cs typeface="Times New Roman" pitchFamily="18" charset="0"/>
              </a:rPr>
              <a:t>le N1-méthyl-nicotinamide</a:t>
            </a:r>
            <a:r>
              <a:rPr lang="fr-FR" dirty="0">
                <a:latin typeface="Times New Roman" pitchFamily="18" charset="0"/>
                <a:cs typeface="Times New Roman" pitchFamily="18" charset="0"/>
              </a:rPr>
              <a:t>, excrété par le rein.</a:t>
            </a:r>
          </a:p>
          <a:p>
            <a:pPr marL="0" indent="0">
              <a:buNone/>
            </a:pPr>
            <a:endParaRPr lang="fr-FR" dirty="0"/>
          </a:p>
        </p:txBody>
      </p:sp>
    </p:spTree>
    <p:extLst>
      <p:ext uri="{BB962C8B-B14F-4D97-AF65-F5344CB8AC3E}">
        <p14:creationId xmlns:p14="http://schemas.microsoft.com/office/powerpoint/2010/main" val="3195263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p:cNvGraphicFramePr>
            <a:graphicFrameLocks noGrp="1"/>
          </p:cNvGraphicFramePr>
          <p:nvPr>
            <p:ph sz="quarter" idx="2"/>
            <p:extLst>
              <p:ext uri="{D42A27DB-BD31-4B8C-83A1-F6EECF244321}">
                <p14:modId xmlns:p14="http://schemas.microsoft.com/office/powerpoint/2010/main" val="1271478773"/>
              </p:ext>
            </p:extLst>
          </p:nvPr>
        </p:nvGraphicFramePr>
        <p:xfrm>
          <a:off x="3923928" y="260648"/>
          <a:ext cx="4680520" cy="3598904"/>
        </p:xfrm>
        <a:graphic>
          <a:graphicData uri="http://schemas.openxmlformats.org/drawingml/2006/table">
            <a:tbl>
              <a:tblPr>
                <a:tableStyleId>{5DA37D80-6434-44D0-A028-1B22A696006F}</a:tableStyleId>
              </a:tblPr>
              <a:tblGrid>
                <a:gridCol w="2664296"/>
                <a:gridCol w="2016224"/>
              </a:tblGrid>
              <a:tr h="252360">
                <a:tc>
                  <a:txBody>
                    <a:bodyPr/>
                    <a:lstStyle/>
                    <a:p>
                      <a:pPr algn="ctr"/>
                      <a:r>
                        <a:rPr lang="fr-FR" sz="1800" b="1" i="1" dirty="0">
                          <a:latin typeface="Times New Roman" pitchFamily="18" charset="0"/>
                          <a:cs typeface="Times New Roman" pitchFamily="18" charset="0"/>
                        </a:rPr>
                        <a:t>Age / Activité / Etat</a:t>
                      </a:r>
                    </a:p>
                  </a:txBody>
                  <a:tcPr marL="43220" marR="43220" marT="21610" marB="21610" anchor="ctr">
                    <a:solidFill>
                      <a:schemeClr val="accent5">
                        <a:lumMod val="75000"/>
                        <a:alpha val="20000"/>
                      </a:schemeClr>
                    </a:solidFill>
                  </a:tcPr>
                </a:tc>
                <a:tc>
                  <a:txBody>
                    <a:bodyPr/>
                    <a:lstStyle/>
                    <a:p>
                      <a:pPr algn="ctr"/>
                      <a:r>
                        <a:rPr lang="fr-FR" sz="1800" b="1" i="1" dirty="0">
                          <a:latin typeface="Times New Roman" pitchFamily="18" charset="0"/>
                          <a:cs typeface="Times New Roman" pitchFamily="18" charset="0"/>
                        </a:rPr>
                        <a:t>AJR en vitamine B3</a:t>
                      </a:r>
                    </a:p>
                  </a:txBody>
                  <a:tcPr marL="43220" marR="43220" marT="21610" marB="21610" anchor="ctr">
                    <a:solidFill>
                      <a:schemeClr val="accent5">
                        <a:lumMod val="75000"/>
                        <a:alpha val="20000"/>
                      </a:schemeClr>
                    </a:solidFill>
                  </a:tcPr>
                </a:tc>
              </a:tr>
              <a:tr h="466724">
                <a:tc>
                  <a:txBody>
                    <a:bodyPr/>
                    <a:lstStyle/>
                    <a:p>
                      <a:pPr algn="ctr"/>
                      <a:r>
                        <a:rPr lang="fr-FR" sz="1800" b="1" i="1" dirty="0">
                          <a:latin typeface="Times New Roman" pitchFamily="18" charset="0"/>
                          <a:cs typeface="Times New Roman" pitchFamily="18" charset="0"/>
                        </a:rPr>
                        <a:t>De la naissance à 1 an</a:t>
                      </a:r>
                    </a:p>
                  </a:txBody>
                  <a:tcPr marL="43220" marR="43220" marT="21610" marB="21610" anchor="ctr"/>
                </a:tc>
                <a:tc>
                  <a:txBody>
                    <a:bodyPr/>
                    <a:lstStyle/>
                    <a:p>
                      <a:pPr algn="ctr"/>
                      <a:r>
                        <a:rPr lang="fr-FR" sz="1800">
                          <a:latin typeface="Times New Roman" pitchFamily="18" charset="0"/>
                          <a:cs typeface="Times New Roman" pitchFamily="18" charset="0"/>
                        </a:rPr>
                        <a:t>5 à 6 mg</a:t>
                      </a:r>
                    </a:p>
                  </a:txBody>
                  <a:tcPr marL="43220" marR="43220" marT="21610" marB="21610" anchor="ctr"/>
                </a:tc>
              </a:tr>
              <a:tr h="252360">
                <a:tc>
                  <a:txBody>
                    <a:bodyPr/>
                    <a:lstStyle/>
                    <a:p>
                      <a:pPr algn="ctr"/>
                      <a:r>
                        <a:rPr lang="fr-FR" sz="1800" b="1" i="1" dirty="0">
                          <a:latin typeface="Times New Roman" pitchFamily="18" charset="0"/>
                          <a:cs typeface="Times New Roman" pitchFamily="18" charset="0"/>
                        </a:rPr>
                        <a:t>De 1 à 3 ans</a:t>
                      </a:r>
                    </a:p>
                  </a:txBody>
                  <a:tcPr marL="43220" marR="43220" marT="21610" marB="21610" anchor="ctr"/>
                </a:tc>
                <a:tc>
                  <a:txBody>
                    <a:bodyPr/>
                    <a:lstStyle/>
                    <a:p>
                      <a:pPr algn="ctr"/>
                      <a:r>
                        <a:rPr lang="fr-FR" sz="1800">
                          <a:latin typeface="Times New Roman" pitchFamily="18" charset="0"/>
                          <a:cs typeface="Times New Roman" pitchFamily="18" charset="0"/>
                        </a:rPr>
                        <a:t>9 à 13 mg</a:t>
                      </a:r>
                    </a:p>
                  </a:txBody>
                  <a:tcPr marL="43220" marR="43220" marT="21610" marB="21610" anchor="ctr"/>
                </a:tc>
              </a:tr>
              <a:tr h="252360">
                <a:tc>
                  <a:txBody>
                    <a:bodyPr/>
                    <a:lstStyle/>
                    <a:p>
                      <a:pPr algn="ctr"/>
                      <a:r>
                        <a:rPr lang="fr-FR" sz="1800" b="1" i="1" dirty="0">
                          <a:latin typeface="Times New Roman" pitchFamily="18" charset="0"/>
                          <a:cs typeface="Times New Roman" pitchFamily="18" charset="0"/>
                        </a:rPr>
                        <a:t>De 3 ans à 15 ans</a:t>
                      </a:r>
                    </a:p>
                  </a:txBody>
                  <a:tcPr marL="43220" marR="43220" marT="21610" marB="21610" anchor="ctr"/>
                </a:tc>
                <a:tc>
                  <a:txBody>
                    <a:bodyPr/>
                    <a:lstStyle/>
                    <a:p>
                      <a:pPr algn="ctr"/>
                      <a:r>
                        <a:rPr lang="fr-FR" sz="1800" dirty="0">
                          <a:latin typeface="Times New Roman" pitchFamily="18" charset="0"/>
                          <a:cs typeface="Times New Roman" pitchFamily="18" charset="0"/>
                        </a:rPr>
                        <a:t>15 à 18 mg</a:t>
                      </a:r>
                    </a:p>
                  </a:txBody>
                  <a:tcPr marL="43220" marR="43220" marT="21610" marB="21610" anchor="ctr"/>
                </a:tc>
              </a:tr>
              <a:tr h="252360">
                <a:tc>
                  <a:txBody>
                    <a:bodyPr/>
                    <a:lstStyle/>
                    <a:p>
                      <a:pPr algn="ctr"/>
                      <a:r>
                        <a:rPr lang="fr-FR" sz="1800" b="1" i="1" dirty="0">
                          <a:latin typeface="Times New Roman" pitchFamily="18" charset="0"/>
                          <a:cs typeface="Times New Roman" pitchFamily="18" charset="0"/>
                        </a:rPr>
                        <a:t>Femmes</a:t>
                      </a:r>
                    </a:p>
                  </a:txBody>
                  <a:tcPr marL="43220" marR="43220" marT="21610" marB="21610" anchor="ctr"/>
                </a:tc>
                <a:tc>
                  <a:txBody>
                    <a:bodyPr/>
                    <a:lstStyle/>
                    <a:p>
                      <a:pPr algn="ctr"/>
                      <a:r>
                        <a:rPr lang="fr-FR" sz="1800" dirty="0">
                          <a:latin typeface="Times New Roman" pitchFamily="18" charset="0"/>
                          <a:cs typeface="Times New Roman" pitchFamily="18" charset="0"/>
                        </a:rPr>
                        <a:t>15 mg</a:t>
                      </a:r>
                    </a:p>
                  </a:txBody>
                  <a:tcPr marL="43220" marR="43220" marT="21610" marB="21610" anchor="ctr"/>
                </a:tc>
              </a:tr>
              <a:tr h="252360">
                <a:tc>
                  <a:txBody>
                    <a:bodyPr/>
                    <a:lstStyle/>
                    <a:p>
                      <a:pPr algn="ctr"/>
                      <a:r>
                        <a:rPr lang="fr-FR" sz="1800" b="1" i="1" dirty="0">
                          <a:latin typeface="Times New Roman" pitchFamily="18" charset="0"/>
                          <a:cs typeface="Times New Roman" pitchFamily="18" charset="0"/>
                        </a:rPr>
                        <a:t>Hommes</a:t>
                      </a:r>
                    </a:p>
                  </a:txBody>
                  <a:tcPr marL="43220" marR="43220" marT="21610" marB="21610" anchor="ctr"/>
                </a:tc>
                <a:tc>
                  <a:txBody>
                    <a:bodyPr/>
                    <a:lstStyle/>
                    <a:p>
                      <a:pPr algn="ctr"/>
                      <a:r>
                        <a:rPr lang="fr-FR" sz="1800" dirty="0">
                          <a:latin typeface="Times New Roman" pitchFamily="18" charset="0"/>
                          <a:cs typeface="Times New Roman" pitchFamily="18" charset="0"/>
                        </a:rPr>
                        <a:t>18 mg</a:t>
                      </a:r>
                    </a:p>
                  </a:txBody>
                  <a:tcPr marL="43220" marR="43220" marT="21610" marB="21610" anchor="ctr"/>
                </a:tc>
              </a:tr>
              <a:tr h="252360">
                <a:tc>
                  <a:txBody>
                    <a:bodyPr/>
                    <a:lstStyle/>
                    <a:p>
                      <a:pPr algn="ctr"/>
                      <a:r>
                        <a:rPr lang="fr-FR" sz="1800" b="1" i="1" dirty="0">
                          <a:latin typeface="Times New Roman" pitchFamily="18" charset="0"/>
                          <a:cs typeface="Times New Roman" pitchFamily="18" charset="0"/>
                        </a:rPr>
                        <a:t>Femmes enceintes</a:t>
                      </a:r>
                    </a:p>
                  </a:txBody>
                  <a:tcPr marL="43220" marR="43220" marT="21610" marB="21610" anchor="ctr"/>
                </a:tc>
                <a:tc>
                  <a:txBody>
                    <a:bodyPr/>
                    <a:lstStyle/>
                    <a:p>
                      <a:pPr algn="ctr"/>
                      <a:r>
                        <a:rPr lang="fr-FR" sz="1800" dirty="0">
                          <a:latin typeface="Times New Roman" pitchFamily="18" charset="0"/>
                          <a:cs typeface="Times New Roman" pitchFamily="18" charset="0"/>
                        </a:rPr>
                        <a:t>20 mg</a:t>
                      </a:r>
                    </a:p>
                  </a:txBody>
                  <a:tcPr marL="43220" marR="43220" marT="21610" marB="21610" anchor="ctr"/>
                </a:tc>
              </a:tr>
              <a:tr h="252360">
                <a:tc>
                  <a:txBody>
                    <a:bodyPr/>
                    <a:lstStyle/>
                    <a:p>
                      <a:pPr algn="ctr"/>
                      <a:r>
                        <a:rPr lang="fr-FR" sz="1800" b="1" i="1" dirty="0">
                          <a:latin typeface="Times New Roman" pitchFamily="18" charset="0"/>
                          <a:cs typeface="Times New Roman" pitchFamily="18" charset="0"/>
                        </a:rPr>
                        <a:t>Femmes allaitant</a:t>
                      </a:r>
                    </a:p>
                  </a:txBody>
                  <a:tcPr marL="43220" marR="43220" marT="21610" marB="21610" anchor="ctr"/>
                </a:tc>
                <a:tc>
                  <a:txBody>
                    <a:bodyPr/>
                    <a:lstStyle/>
                    <a:p>
                      <a:pPr algn="ctr"/>
                      <a:r>
                        <a:rPr lang="fr-FR" sz="1800" dirty="0">
                          <a:latin typeface="Times New Roman" pitchFamily="18" charset="0"/>
                          <a:cs typeface="Times New Roman" pitchFamily="18" charset="0"/>
                        </a:rPr>
                        <a:t>20 mg</a:t>
                      </a:r>
                    </a:p>
                  </a:txBody>
                  <a:tcPr marL="43220" marR="43220" marT="21610" marB="21610" anchor="ctr"/>
                </a:tc>
              </a:tr>
              <a:tr h="252360">
                <a:tc>
                  <a:txBody>
                    <a:bodyPr/>
                    <a:lstStyle/>
                    <a:p>
                      <a:pPr algn="ctr"/>
                      <a:r>
                        <a:rPr lang="fr-FR" sz="1800" b="1" i="1" dirty="0">
                          <a:latin typeface="Times New Roman" pitchFamily="18" charset="0"/>
                          <a:cs typeface="Times New Roman" pitchFamily="18" charset="0"/>
                        </a:rPr>
                        <a:t>Personne âgées</a:t>
                      </a:r>
                    </a:p>
                  </a:txBody>
                  <a:tcPr marL="43220" marR="43220" marT="21610" marB="21610" anchor="ctr"/>
                </a:tc>
                <a:tc>
                  <a:txBody>
                    <a:bodyPr/>
                    <a:lstStyle/>
                    <a:p>
                      <a:pPr algn="ctr"/>
                      <a:r>
                        <a:rPr lang="fr-FR" sz="1800" dirty="0">
                          <a:latin typeface="Times New Roman" pitchFamily="18" charset="0"/>
                          <a:cs typeface="Times New Roman" pitchFamily="18" charset="0"/>
                        </a:rPr>
                        <a:t>18 mg</a:t>
                      </a:r>
                    </a:p>
                  </a:txBody>
                  <a:tcPr marL="43220" marR="43220" marT="21610" marB="21610" anchor="ctr"/>
                </a:tc>
              </a:tr>
              <a:tr h="466724">
                <a:tc>
                  <a:txBody>
                    <a:bodyPr/>
                    <a:lstStyle/>
                    <a:p>
                      <a:pPr algn="ctr"/>
                      <a:r>
                        <a:rPr lang="fr-FR" sz="1800" b="1" i="1" dirty="0">
                          <a:latin typeface="Times New Roman" pitchFamily="18" charset="0"/>
                          <a:cs typeface="Times New Roman" pitchFamily="18" charset="0"/>
                        </a:rPr>
                        <a:t>Sportifs (pratique intensive)</a:t>
                      </a:r>
                    </a:p>
                  </a:txBody>
                  <a:tcPr marL="43220" marR="43220" marT="21610" marB="21610" anchor="ctr"/>
                </a:tc>
                <a:tc>
                  <a:txBody>
                    <a:bodyPr/>
                    <a:lstStyle/>
                    <a:p>
                      <a:pPr algn="ctr"/>
                      <a:r>
                        <a:rPr lang="fr-FR" sz="1800" dirty="0">
                          <a:latin typeface="Times New Roman" pitchFamily="18" charset="0"/>
                          <a:cs typeface="Times New Roman" pitchFamily="18" charset="0"/>
                        </a:rPr>
                        <a:t>25 à 50 mg</a:t>
                      </a:r>
                    </a:p>
                  </a:txBody>
                  <a:tcPr marL="43220" marR="43220" marT="21610" marB="21610" anchor="ctr"/>
                </a:tc>
              </a:tr>
            </a:tbl>
          </a:graphicData>
        </a:graphic>
      </p:graphicFrame>
      <p:sp>
        <p:nvSpPr>
          <p:cNvPr id="8" name="Espace réservé du contenu 7"/>
          <p:cNvSpPr>
            <a:spLocks noGrp="1"/>
          </p:cNvSpPr>
          <p:nvPr>
            <p:ph sz="quarter" idx="4"/>
          </p:nvPr>
        </p:nvSpPr>
        <p:spPr>
          <a:xfrm>
            <a:off x="3923928" y="4077072"/>
            <a:ext cx="4752528" cy="2013992"/>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fr-FR" dirty="0">
                <a:latin typeface="Times New Roman" pitchFamily="18" charset="0"/>
                <a:cs typeface="Times New Roman" pitchFamily="18" charset="0"/>
              </a:rPr>
              <a:t>La vitamine PP se retrouve principalement dans les céréales, la volaille, le lait et les œufs, les légumes et les fruits frais</a:t>
            </a:r>
          </a:p>
        </p:txBody>
      </p:sp>
      <p:sp>
        <p:nvSpPr>
          <p:cNvPr id="5" name="Espace réservé du texte 4"/>
          <p:cNvSpPr>
            <a:spLocks noGrp="1"/>
          </p:cNvSpPr>
          <p:nvPr>
            <p:ph type="body" sz="quarter" idx="1"/>
          </p:nvPr>
        </p:nvSpPr>
        <p:spPr>
          <a:xfrm>
            <a:off x="251520" y="692696"/>
            <a:ext cx="2304256" cy="658368"/>
          </a:xfrm>
        </p:spPr>
        <p:txBody>
          <a:bodyPr/>
          <a:lstStyle/>
          <a:p>
            <a:pPr algn="ctr"/>
            <a:r>
              <a:rPr lang="fr-FR" sz="2400" dirty="0" smtClean="0">
                <a:latin typeface="Times New Roman" pitchFamily="18" charset="0"/>
                <a:cs typeface="Times New Roman" pitchFamily="18" charset="0"/>
              </a:rPr>
              <a:t>Besoins</a:t>
            </a:r>
            <a:endParaRPr lang="fr-FR" sz="2400" dirty="0">
              <a:latin typeface="Times New Roman" pitchFamily="18" charset="0"/>
              <a:cs typeface="Times New Roman" pitchFamily="18" charset="0"/>
            </a:endParaRPr>
          </a:p>
        </p:txBody>
      </p:sp>
      <p:sp>
        <p:nvSpPr>
          <p:cNvPr id="7" name="Espace réservé du texte 6"/>
          <p:cNvSpPr>
            <a:spLocks noGrp="1"/>
          </p:cNvSpPr>
          <p:nvPr>
            <p:ph type="body" sz="quarter" idx="3"/>
          </p:nvPr>
        </p:nvSpPr>
        <p:spPr>
          <a:xfrm>
            <a:off x="323528" y="4725144"/>
            <a:ext cx="2160240" cy="658368"/>
          </a:xfrm>
        </p:spPr>
        <p:txBody>
          <a:bodyPr/>
          <a:lstStyle/>
          <a:p>
            <a:pPr algn="ctr"/>
            <a:r>
              <a:rPr lang="fr-FR" sz="2400" dirty="0" smtClean="0">
                <a:latin typeface="Times New Roman" pitchFamily="18" charset="0"/>
                <a:cs typeface="Times New Roman" pitchFamily="18" charset="0"/>
              </a:rPr>
              <a:t>Sources</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401554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bg/>
                                          </p:spTgt>
                                        </p:tgtEl>
                                        <p:attrNameLst>
                                          <p:attrName>style.visibility</p:attrName>
                                        </p:attrNameLst>
                                      </p:cBhvr>
                                      <p:to>
                                        <p:strVal val="visible"/>
                                      </p:to>
                                    </p:set>
                                    <p:animEffect transition="in" filter="fade">
                                      <p:cBhvr>
                                        <p:cTn id="28" dur="1000"/>
                                        <p:tgtEl>
                                          <p:spTgt spid="7">
                                            <p:bg/>
                                          </p:spTgt>
                                        </p:tgtEl>
                                      </p:cBhvr>
                                    </p:animEffect>
                                    <p:anim calcmode="lin" valueType="num">
                                      <p:cBhvr>
                                        <p:cTn id="29" dur="1000" fill="hold"/>
                                        <p:tgtEl>
                                          <p:spTgt spid="7">
                                            <p:bg/>
                                          </p:spTgt>
                                        </p:tgtEl>
                                        <p:attrNameLst>
                                          <p:attrName>ppt_x</p:attrName>
                                        </p:attrNameLst>
                                      </p:cBhvr>
                                      <p:tavLst>
                                        <p:tav tm="0">
                                          <p:val>
                                            <p:strVal val="#ppt_x"/>
                                          </p:val>
                                        </p:tav>
                                        <p:tav tm="100000">
                                          <p:val>
                                            <p:strVal val="#ppt_x"/>
                                          </p:val>
                                        </p:tav>
                                      </p:tavLst>
                                    </p:anim>
                                    <p:anim calcmode="lin" valueType="num">
                                      <p:cBhvr>
                                        <p:cTn id="30"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bg/>
                                          </p:spTgt>
                                        </p:tgtEl>
                                        <p:attrNameLst>
                                          <p:attrName>style.visibility</p:attrName>
                                        </p:attrNameLst>
                                      </p:cBhvr>
                                      <p:to>
                                        <p:strVal val="visible"/>
                                      </p:to>
                                    </p:set>
                                    <p:animEffect transition="in" filter="fade">
                                      <p:cBhvr>
                                        <p:cTn id="42" dur="1000"/>
                                        <p:tgtEl>
                                          <p:spTgt spid="8">
                                            <p:bg/>
                                          </p:spTgt>
                                        </p:tgtEl>
                                      </p:cBhvr>
                                    </p:animEffect>
                                    <p:anim calcmode="lin" valueType="num">
                                      <p:cBhvr>
                                        <p:cTn id="43" dur="1000" fill="hold"/>
                                        <p:tgtEl>
                                          <p:spTgt spid="8">
                                            <p:bg/>
                                          </p:spTgt>
                                        </p:tgtEl>
                                        <p:attrNameLst>
                                          <p:attrName>ppt_x</p:attrName>
                                        </p:attrNameLst>
                                      </p:cBhvr>
                                      <p:tavLst>
                                        <p:tav tm="0">
                                          <p:val>
                                            <p:strVal val="#ppt_x"/>
                                          </p:val>
                                        </p:tav>
                                        <p:tav tm="100000">
                                          <p:val>
                                            <p:strVal val="#ppt_x"/>
                                          </p:val>
                                        </p:tav>
                                      </p:tavLst>
                                    </p:anim>
                                    <p:anim calcmode="lin" valueType="num">
                                      <p:cBhvr>
                                        <p:cTn id="44"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Effect transition="in" filter="fade">
                                      <p:cBhvr>
                                        <p:cTn id="49" dur="1000"/>
                                        <p:tgtEl>
                                          <p:spTgt spid="8">
                                            <p:txEl>
                                              <p:pRg st="0" end="0"/>
                                            </p:txEl>
                                          </p:spTgt>
                                        </p:tgtEl>
                                      </p:cBhvr>
                                    </p:animEffect>
                                    <p:anim calcmode="lin" valueType="num">
                                      <p:cBhvr>
                                        <p:cTn id="5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5" grpId="0" build="p" animBg="1"/>
      <p:bldP spid="7"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57200" y="273050"/>
            <a:ext cx="7543800" cy="707678"/>
          </a:xfrm>
        </p:spPr>
        <p:txBody>
          <a:bodyPr/>
          <a:lstStyle/>
          <a:p>
            <a:pPr algn="ctr"/>
            <a:r>
              <a:rPr lang="fr-FR" b="1" i="1" dirty="0" smtClean="0">
                <a:solidFill>
                  <a:schemeClr val="accent1">
                    <a:lumMod val="75000"/>
                  </a:schemeClr>
                </a:solidFill>
                <a:latin typeface="Times New Roman" pitchFamily="18" charset="0"/>
                <a:cs typeface="Times New Roman" pitchFamily="18" charset="0"/>
              </a:rPr>
              <a:t>Métabolisme et distribution</a:t>
            </a:r>
            <a:endParaRPr lang="fr-FR" b="1" i="1" dirty="0">
              <a:solidFill>
                <a:schemeClr val="accent1">
                  <a:lumMod val="75000"/>
                </a:schemeClr>
              </a:solidFill>
              <a:latin typeface="Times New Roman" pitchFamily="18" charset="0"/>
              <a:cs typeface="Times New Roman" pitchFamily="18" charset="0"/>
            </a:endParaRPr>
          </a:p>
        </p:txBody>
      </p:sp>
      <p:sp>
        <p:nvSpPr>
          <p:cNvPr id="13" name="Espace réservé du contenu 12"/>
          <p:cNvSpPr>
            <a:spLocks noGrp="1"/>
          </p:cNvSpPr>
          <p:nvPr>
            <p:ph sz="quarter" idx="2"/>
          </p:nvPr>
        </p:nvSpPr>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fr-FR" dirty="0" smtClean="0">
                <a:latin typeface="Times New Roman" pitchFamily="18" charset="0"/>
                <a:cs typeface="Times New Roman" pitchFamily="18" charset="0"/>
              </a:rPr>
              <a:t>L'acide </a:t>
            </a:r>
            <a:r>
              <a:rPr lang="fr-FR" dirty="0">
                <a:latin typeface="Times New Roman" pitchFamily="18" charset="0"/>
                <a:cs typeface="Times New Roman" pitchFamily="18" charset="0"/>
              </a:rPr>
              <a:t>pantothénique n'est pas synthétisé par l'organisme. Il est apporté par l'alimentation sous forme de coenzyme A qui, après hydrolyse dans la lumière intestinale, libère l'acide pantothénique, lequel est absorbé par des mécanismes mal </a:t>
            </a:r>
            <a:r>
              <a:rPr lang="fr-FR" dirty="0" smtClean="0">
                <a:latin typeface="Times New Roman" pitchFamily="18" charset="0"/>
                <a:cs typeface="Times New Roman" pitchFamily="18" charset="0"/>
              </a:rPr>
              <a:t>connus.</a:t>
            </a:r>
          </a:p>
          <a:p>
            <a:endParaRPr lang="fr-FR" dirty="0"/>
          </a:p>
        </p:txBody>
      </p:sp>
      <p:sp>
        <p:nvSpPr>
          <p:cNvPr id="15" name="Espace réservé du contenu 14"/>
          <p:cNvSpPr>
            <a:spLocks noGrp="1"/>
          </p:cNvSpPr>
          <p:nvPr>
            <p:ph sz="quarter" idx="4"/>
          </p:nvPr>
        </p:nvSpPr>
        <p:spPr>
          <a:xfrm>
            <a:off x="5004048" y="2348880"/>
            <a:ext cx="3657600" cy="3886200"/>
          </a:xfrm>
        </p:spPr>
        <p:style>
          <a:lnRef idx="2">
            <a:schemeClr val="accent1"/>
          </a:lnRef>
          <a:fillRef idx="1">
            <a:schemeClr val="lt1"/>
          </a:fillRef>
          <a:effectRef idx="0">
            <a:schemeClr val="accent1"/>
          </a:effectRef>
          <a:fontRef idx="minor">
            <a:schemeClr val="dk1"/>
          </a:fontRef>
        </p:style>
        <p:txBody>
          <a:bodyPr>
            <a:normAutofit/>
          </a:bodyPr>
          <a:lstStyle/>
          <a:p>
            <a:pPr>
              <a:buFont typeface="Wingdings" pitchFamily="2" charset="2"/>
              <a:buChar char="Ø"/>
            </a:pPr>
            <a:r>
              <a:rPr lang="fr-FR" dirty="0">
                <a:latin typeface="Times New Roman" pitchFamily="18" charset="0"/>
                <a:cs typeface="Times New Roman" pitchFamily="18" charset="0"/>
              </a:rPr>
              <a:t>D</a:t>
            </a:r>
            <a:r>
              <a:rPr lang="fr-FR" dirty="0" smtClean="0">
                <a:latin typeface="Times New Roman" pitchFamily="18" charset="0"/>
                <a:cs typeface="Times New Roman" pitchFamily="18" charset="0"/>
              </a:rPr>
              <a:t>ans </a:t>
            </a:r>
            <a:r>
              <a:rPr lang="fr-FR" dirty="0">
                <a:latin typeface="Times New Roman" pitchFamily="18" charset="0"/>
                <a:cs typeface="Times New Roman" pitchFamily="18" charset="0"/>
              </a:rPr>
              <a:t>le sang total est de l'ordre de 1 mg/L. </a:t>
            </a:r>
            <a:endParaRPr lang="fr-FR" dirty="0" smtClean="0">
              <a:latin typeface="Times New Roman" pitchFamily="18" charset="0"/>
              <a:cs typeface="Times New Roman" pitchFamily="18" charset="0"/>
            </a:endParaRPr>
          </a:p>
          <a:p>
            <a:pPr>
              <a:buFont typeface="Wingdings" pitchFamily="2" charset="2"/>
              <a:buChar char="Ø"/>
            </a:pPr>
            <a:r>
              <a:rPr lang="fr-FR" dirty="0" smtClean="0">
                <a:latin typeface="Times New Roman" pitchFamily="18" charset="0"/>
                <a:cs typeface="Times New Roman" pitchFamily="18" charset="0"/>
              </a:rPr>
              <a:t>Dans </a:t>
            </a:r>
            <a:r>
              <a:rPr lang="fr-FR" dirty="0">
                <a:latin typeface="Times New Roman" pitchFamily="18" charset="0"/>
                <a:cs typeface="Times New Roman" pitchFamily="18" charset="0"/>
              </a:rPr>
              <a:t>les tissus, il est présent essentiellement sous forme de coenzyme A. Sa transformation en coenzyme A comporte cinq étapes biochimiques</a:t>
            </a:r>
          </a:p>
          <a:p>
            <a:endParaRPr lang="fr-FR" dirty="0"/>
          </a:p>
        </p:txBody>
      </p:sp>
      <p:sp>
        <p:nvSpPr>
          <p:cNvPr id="12" name="Espace réservé du texte 11"/>
          <p:cNvSpPr>
            <a:spLocks noGrp="1"/>
          </p:cNvSpPr>
          <p:nvPr>
            <p:ph type="body" sz="quarter" idx="1"/>
          </p:nvPr>
        </p:nvSpPr>
        <p:spPr/>
        <p:txBody>
          <a:bodyPr/>
          <a:lstStyle/>
          <a:p>
            <a:endParaRPr lang="fr-FR" dirty="0"/>
          </a:p>
          <a:p>
            <a:pPr algn="ctr"/>
            <a:r>
              <a:rPr lang="fr-FR" sz="2400" i="1" dirty="0" smtClean="0">
                <a:latin typeface="Times New Roman" pitchFamily="18" charset="0"/>
                <a:cs typeface="Times New Roman" pitchFamily="18" charset="0"/>
              </a:rPr>
              <a:t>Métabolisme</a:t>
            </a:r>
            <a:endParaRPr lang="fr-FR" sz="2400" i="1" dirty="0">
              <a:latin typeface="Times New Roman" pitchFamily="18" charset="0"/>
              <a:cs typeface="Times New Roman" pitchFamily="18" charset="0"/>
            </a:endParaRPr>
          </a:p>
          <a:p>
            <a:endParaRPr lang="fr-FR" dirty="0"/>
          </a:p>
        </p:txBody>
      </p:sp>
      <p:sp>
        <p:nvSpPr>
          <p:cNvPr id="14" name="Espace réservé du texte 13"/>
          <p:cNvSpPr>
            <a:spLocks noGrp="1"/>
          </p:cNvSpPr>
          <p:nvPr>
            <p:ph type="body" sz="quarter" idx="3"/>
          </p:nvPr>
        </p:nvSpPr>
        <p:spPr>
          <a:xfrm>
            <a:off x="4860032" y="1556792"/>
            <a:ext cx="3657600" cy="658368"/>
          </a:xfrm>
        </p:spPr>
        <p:txBody>
          <a:bodyPr/>
          <a:lstStyle/>
          <a:p>
            <a:pPr algn="ctr"/>
            <a:r>
              <a:rPr lang="fr-FR" sz="2400" i="1" dirty="0">
                <a:latin typeface="Times New Roman" pitchFamily="18" charset="0"/>
                <a:cs typeface="Times New Roman" pitchFamily="18" charset="0"/>
              </a:rPr>
              <a:t>Distribution</a:t>
            </a:r>
          </a:p>
        </p:txBody>
      </p:sp>
      <p:cxnSp>
        <p:nvCxnSpPr>
          <p:cNvPr id="17" name="Connecteur droit avec flèche 16"/>
          <p:cNvCxnSpPr/>
          <p:nvPr/>
        </p:nvCxnSpPr>
        <p:spPr>
          <a:xfrm flipH="1">
            <a:off x="2267744" y="980728"/>
            <a:ext cx="576064"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onnecteur droit avec flèche 18"/>
          <p:cNvCxnSpPr/>
          <p:nvPr/>
        </p:nvCxnSpPr>
        <p:spPr>
          <a:xfrm>
            <a:off x="5292080" y="980728"/>
            <a:ext cx="576064"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7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bg/>
                                          </p:spTgt>
                                        </p:tgtEl>
                                        <p:attrNameLst>
                                          <p:attrName>style.visibility</p:attrName>
                                        </p:attrNameLst>
                                      </p:cBhvr>
                                      <p:to>
                                        <p:strVal val="visible"/>
                                      </p:to>
                                    </p:set>
                                    <p:animEffect transition="in" filter="fade">
                                      <p:cBhvr>
                                        <p:cTn id="21" dur="1000"/>
                                        <p:tgtEl>
                                          <p:spTgt spid="12">
                                            <p:bg/>
                                          </p:spTgt>
                                        </p:tgtEl>
                                      </p:cBhvr>
                                    </p:animEffect>
                                    <p:anim calcmode="lin" valueType="num">
                                      <p:cBhvr>
                                        <p:cTn id="22" dur="1000" fill="hold"/>
                                        <p:tgtEl>
                                          <p:spTgt spid="12">
                                            <p:bg/>
                                          </p:spTgt>
                                        </p:tgtEl>
                                        <p:attrNameLst>
                                          <p:attrName>ppt_x</p:attrName>
                                        </p:attrNameLst>
                                      </p:cBhvr>
                                      <p:tavLst>
                                        <p:tav tm="0">
                                          <p:val>
                                            <p:strVal val="#ppt_x"/>
                                          </p:val>
                                        </p:tav>
                                        <p:tav tm="100000">
                                          <p:val>
                                            <p:strVal val="#ppt_x"/>
                                          </p:val>
                                        </p:tav>
                                      </p:tavLst>
                                    </p:anim>
                                    <p:anim calcmode="lin" valueType="num">
                                      <p:cBhvr>
                                        <p:cTn id="23" dur="1000" fill="hold"/>
                                        <p:tgtEl>
                                          <p:spTgt spid="12">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fade">
                                      <p:cBhvr>
                                        <p:cTn id="28" dur="1000"/>
                                        <p:tgtEl>
                                          <p:spTgt spid="12">
                                            <p:txEl>
                                              <p:pRg st="1" end="1"/>
                                            </p:txEl>
                                          </p:spTgt>
                                        </p:tgtEl>
                                      </p:cBhvr>
                                    </p:animEffect>
                                    <p:anim calcmode="lin" valueType="num">
                                      <p:cBhvr>
                                        <p:cTn id="2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bg/>
                                          </p:spTgt>
                                        </p:tgtEl>
                                        <p:attrNameLst>
                                          <p:attrName>style.visibility</p:attrName>
                                        </p:attrNameLst>
                                      </p:cBhvr>
                                      <p:to>
                                        <p:strVal val="visible"/>
                                      </p:to>
                                    </p:set>
                                    <p:anim calcmode="lin" valueType="num">
                                      <p:cBhvr additive="base">
                                        <p:cTn id="35"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 calcmode="lin" valueType="num">
                                      <p:cBhvr additive="base">
                                        <p:cTn id="4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bg/>
                                          </p:spTgt>
                                        </p:tgtEl>
                                        <p:attrNameLst>
                                          <p:attrName>style.visibility</p:attrName>
                                        </p:attrNameLst>
                                      </p:cBhvr>
                                      <p:to>
                                        <p:strVal val="visible"/>
                                      </p:to>
                                    </p:set>
                                    <p:animEffect transition="in" filter="fade">
                                      <p:cBhvr>
                                        <p:cTn id="54" dur="1000"/>
                                        <p:tgtEl>
                                          <p:spTgt spid="14">
                                            <p:bg/>
                                          </p:spTgt>
                                        </p:tgtEl>
                                      </p:cBhvr>
                                    </p:animEffect>
                                    <p:anim calcmode="lin" valueType="num">
                                      <p:cBhvr>
                                        <p:cTn id="55" dur="1000" fill="hold"/>
                                        <p:tgtEl>
                                          <p:spTgt spid="14">
                                            <p:bg/>
                                          </p:spTgt>
                                        </p:tgtEl>
                                        <p:attrNameLst>
                                          <p:attrName>ppt_x</p:attrName>
                                        </p:attrNameLst>
                                      </p:cBhvr>
                                      <p:tavLst>
                                        <p:tav tm="0">
                                          <p:val>
                                            <p:strVal val="#ppt_x"/>
                                          </p:val>
                                        </p:tav>
                                        <p:tav tm="100000">
                                          <p:val>
                                            <p:strVal val="#ppt_x"/>
                                          </p:val>
                                        </p:tav>
                                      </p:tavLst>
                                    </p:anim>
                                    <p:anim calcmode="lin" valueType="num">
                                      <p:cBhvr>
                                        <p:cTn id="56" dur="1000" fill="hold"/>
                                        <p:tgtEl>
                                          <p:spTgt spid="14">
                                            <p:bg/>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4">
                                            <p:txEl>
                                              <p:pRg st="0" end="0"/>
                                            </p:txEl>
                                          </p:spTgt>
                                        </p:tgtEl>
                                        <p:attrNameLst>
                                          <p:attrName>style.visibility</p:attrName>
                                        </p:attrNameLst>
                                      </p:cBhvr>
                                      <p:to>
                                        <p:strVal val="visible"/>
                                      </p:to>
                                    </p:set>
                                    <p:animEffect transition="in" filter="fade">
                                      <p:cBhvr>
                                        <p:cTn id="61" dur="1000"/>
                                        <p:tgtEl>
                                          <p:spTgt spid="14">
                                            <p:txEl>
                                              <p:pRg st="0" end="0"/>
                                            </p:txEl>
                                          </p:spTgt>
                                        </p:tgtEl>
                                      </p:cBhvr>
                                    </p:animEffect>
                                    <p:anim calcmode="lin" valueType="num">
                                      <p:cBhvr>
                                        <p:cTn id="6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5">
                                            <p:bg/>
                                          </p:spTgt>
                                        </p:tgtEl>
                                        <p:attrNameLst>
                                          <p:attrName>style.visibility</p:attrName>
                                        </p:attrNameLst>
                                      </p:cBhvr>
                                      <p:to>
                                        <p:strVal val="visible"/>
                                      </p:to>
                                    </p:set>
                                    <p:anim calcmode="lin" valueType="num">
                                      <p:cBhvr additive="base">
                                        <p:cTn id="68"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69"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5">
                                            <p:txEl>
                                              <p:pRg st="0" end="0"/>
                                            </p:txEl>
                                          </p:spTgt>
                                        </p:tgtEl>
                                        <p:attrNameLst>
                                          <p:attrName>style.visibility</p:attrName>
                                        </p:attrNameLst>
                                      </p:cBhvr>
                                      <p:to>
                                        <p:strVal val="visible"/>
                                      </p:to>
                                    </p:set>
                                    <p:anim calcmode="lin" valueType="num">
                                      <p:cBhvr additive="base">
                                        <p:cTn id="74"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5">
                                            <p:txEl>
                                              <p:pRg st="1" end="1"/>
                                            </p:txEl>
                                          </p:spTgt>
                                        </p:tgtEl>
                                        <p:attrNameLst>
                                          <p:attrName>style.visibility</p:attrName>
                                        </p:attrNameLst>
                                      </p:cBhvr>
                                      <p:to>
                                        <p:strVal val="visible"/>
                                      </p:to>
                                    </p:set>
                                    <p:anim calcmode="lin" valueType="num">
                                      <p:cBhvr additive="base">
                                        <p:cTn id="80"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animBg="1"/>
      <p:bldP spid="15" grpId="0" build="p" animBg="1"/>
      <p:bldP spid="12" grpId="0" build="p" animBg="1"/>
      <p:bldP spid="14"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684584" y="18827"/>
            <a:ext cx="7467600" cy="1143000"/>
          </a:xfrm>
        </p:spPr>
        <p:txBody>
          <a:bodyPr/>
          <a:lstStyle/>
          <a:p>
            <a:pPr algn="ctr"/>
            <a:r>
              <a:rPr lang="fr-FR" b="1" i="1" dirty="0" smtClean="0">
                <a:solidFill>
                  <a:srgbClr val="0070C0"/>
                </a:solidFill>
                <a:latin typeface="Times New Roman" pitchFamily="18" charset="0"/>
                <a:cs typeface="Times New Roman" pitchFamily="18" charset="0"/>
              </a:rPr>
              <a:t>LA vitamine </a:t>
            </a:r>
            <a:r>
              <a:rPr lang="fr-FR" b="1" i="1" dirty="0">
                <a:solidFill>
                  <a:srgbClr val="0070C0"/>
                </a:solidFill>
                <a:latin typeface="Times New Roman" pitchFamily="18" charset="0"/>
                <a:cs typeface="Times New Roman" pitchFamily="18" charset="0"/>
              </a:rPr>
              <a:t>B5</a:t>
            </a:r>
          </a:p>
        </p:txBody>
      </p:sp>
      <p:pic>
        <p:nvPicPr>
          <p:cNvPr id="11" name="Espace réservé du contenu 10"/>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156176" y="116632"/>
            <a:ext cx="2555017" cy="2208999"/>
          </a:xfrm>
        </p:spPr>
      </p:pic>
      <p:sp>
        <p:nvSpPr>
          <p:cNvPr id="12" name="Espace réservé du contenu 2"/>
          <p:cNvSpPr txBox="1">
            <a:spLocks/>
          </p:cNvSpPr>
          <p:nvPr/>
        </p:nvSpPr>
        <p:spPr>
          <a:xfrm>
            <a:off x="377391" y="2276872"/>
            <a:ext cx="7776864" cy="1800200"/>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fr-FR" dirty="0" smtClean="0">
                <a:latin typeface="Times New Roman" pitchFamily="18" charset="0"/>
                <a:cs typeface="Times New Roman" pitchFamily="18" charset="0"/>
              </a:rPr>
              <a:t>L'acide pantothénique, ou vitamine B5, est présent dans la plupart des aliments, d'où son nom.</a:t>
            </a:r>
          </a:p>
          <a:p>
            <a:pPr marL="0" indent="0">
              <a:buFont typeface="Wingdings"/>
              <a:buNone/>
            </a:pPr>
            <a:r>
              <a:rPr lang="fr-FR" dirty="0" smtClean="0">
                <a:latin typeface="Times New Roman" pitchFamily="18" charset="0"/>
                <a:cs typeface="Times New Roman" pitchFamily="18" charset="0"/>
              </a:rPr>
              <a:t>L'acide pantothénique, formé de ß-alanine et d'acide </a:t>
            </a:r>
            <a:r>
              <a:rPr lang="fr-FR" dirty="0" err="1" smtClean="0">
                <a:latin typeface="Times New Roman" pitchFamily="18" charset="0"/>
                <a:cs typeface="Times New Roman" pitchFamily="18" charset="0"/>
              </a:rPr>
              <a:t>pantoïque</a:t>
            </a:r>
            <a:r>
              <a:rPr lang="fr-FR" dirty="0" smtClean="0">
                <a:latin typeface="Times New Roman" pitchFamily="18" charset="0"/>
                <a:cs typeface="Times New Roman" pitchFamily="18" charset="0"/>
              </a:rPr>
              <a:t>,  et entre dans la constitution</a:t>
            </a:r>
            <a:endParaRPr lang="fr-FR" dirty="0">
              <a:latin typeface="Times New Roman" pitchFamily="18" charset="0"/>
              <a:cs typeface="Times New Roman" pitchFamily="18" charset="0"/>
            </a:endParaRPr>
          </a:p>
        </p:txBody>
      </p:sp>
      <p:sp>
        <p:nvSpPr>
          <p:cNvPr id="13" name="Espace réservé du texte 4"/>
          <p:cNvSpPr txBox="1">
            <a:spLocks/>
          </p:cNvSpPr>
          <p:nvPr/>
        </p:nvSpPr>
        <p:spPr>
          <a:xfrm>
            <a:off x="391848" y="4633423"/>
            <a:ext cx="3657600" cy="1512168"/>
          </a:xfrm>
          <a:prstGeom prst="rect">
            <a:avLst/>
          </a:prstGeom>
        </p:spPr>
        <p:style>
          <a:lnRef idx="1">
            <a:schemeClr val="accent1"/>
          </a:lnRef>
          <a:fillRef idx="2">
            <a:schemeClr val="accent1"/>
          </a:fillRef>
          <a:effectRef idx="1">
            <a:schemeClr val="accent1"/>
          </a:effectRef>
          <a:fontRef idx="minor">
            <a:schemeClr val="dk1"/>
          </a:fontRef>
        </p:style>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fr-FR" dirty="0" smtClean="0">
                <a:latin typeface="Times New Roman" pitchFamily="18" charset="0"/>
                <a:cs typeface="Times New Roman" pitchFamily="18" charset="0"/>
              </a:rPr>
              <a:t>coenzyme A, </a:t>
            </a:r>
            <a:r>
              <a:rPr lang="fr-FR" dirty="0" err="1" smtClean="0">
                <a:latin typeface="Times New Roman" pitchFamily="18" charset="0"/>
                <a:cs typeface="Times New Roman" pitchFamily="18" charset="0"/>
              </a:rPr>
              <a:t>CoA</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cystéamine</a:t>
            </a:r>
            <a:r>
              <a:rPr lang="fr-FR" dirty="0" smtClean="0">
                <a:latin typeface="Times New Roman" pitchFamily="18" charset="0"/>
                <a:cs typeface="Times New Roman" pitchFamily="18" charset="0"/>
              </a:rPr>
              <a:t>-acide pantothénique-ADP, avec un groupe phosphate en 3')</a:t>
            </a:r>
            <a:endParaRPr lang="fr-FR" dirty="0">
              <a:latin typeface="Times New Roman" pitchFamily="18" charset="0"/>
              <a:cs typeface="Times New Roman" pitchFamily="18" charset="0"/>
            </a:endParaRPr>
          </a:p>
        </p:txBody>
      </p:sp>
      <p:sp>
        <p:nvSpPr>
          <p:cNvPr id="14" name="Espace réservé du texte 5"/>
          <p:cNvSpPr txBox="1">
            <a:spLocks/>
          </p:cNvSpPr>
          <p:nvPr/>
        </p:nvSpPr>
        <p:spPr>
          <a:xfrm>
            <a:off x="4496655" y="4633423"/>
            <a:ext cx="3657600" cy="1603889"/>
          </a:xfrm>
          <a:prstGeom prst="roundRect">
            <a:avLst>
              <a:gd name="adj" fmla="val 16667"/>
            </a:avLst>
          </a:prstGeom>
        </p:spPr>
        <p:style>
          <a:lnRef idx="1">
            <a:schemeClr val="accent1"/>
          </a:lnRef>
          <a:fillRef idx="2">
            <a:schemeClr val="accent1"/>
          </a:fillRef>
          <a:effectRef idx="1">
            <a:schemeClr val="accent1"/>
          </a:effectRef>
          <a:fontRef idx="minor">
            <a:schemeClr val="dk1"/>
          </a:fontRef>
        </p:style>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fr-FR" dirty="0" smtClean="0">
                <a:latin typeface="Times New Roman" pitchFamily="18" charset="0"/>
                <a:cs typeface="Times New Roman" pitchFamily="18" charset="0"/>
              </a:rPr>
              <a:t>l'ACP ( </a:t>
            </a:r>
            <a:r>
              <a:rPr lang="fr-FR" dirty="0" err="1" smtClean="0">
                <a:latin typeface="Times New Roman" pitchFamily="18" charset="0"/>
                <a:cs typeface="Times New Roman" pitchFamily="18" charset="0"/>
              </a:rPr>
              <a:t>acyl</a:t>
            </a:r>
            <a:r>
              <a:rPr lang="fr-FR" dirty="0" smtClean="0">
                <a:latin typeface="Times New Roman" pitchFamily="18" charset="0"/>
                <a:cs typeface="Times New Roman" pitchFamily="18" charset="0"/>
              </a:rPr>
              <a:t>-carrier </a:t>
            </a:r>
            <a:r>
              <a:rPr lang="fr-FR" dirty="0" err="1" smtClean="0">
                <a:latin typeface="Times New Roman" pitchFamily="18" charset="0"/>
                <a:cs typeface="Times New Roman" pitchFamily="18" charset="0"/>
              </a:rPr>
              <a:t>protein</a:t>
            </a:r>
            <a:r>
              <a:rPr lang="fr-FR" dirty="0" smtClean="0">
                <a:latin typeface="Times New Roman" pitchFamily="18" charset="0"/>
                <a:cs typeface="Times New Roman" pitchFamily="18" charset="0"/>
              </a:rPr>
              <a:t> ou </a:t>
            </a:r>
            <a:r>
              <a:rPr lang="fr-FR" dirty="0" err="1" smtClean="0">
                <a:latin typeface="Times New Roman" pitchFamily="18" charset="0"/>
                <a:cs typeface="Times New Roman" pitchFamily="18" charset="0"/>
              </a:rPr>
              <a:t>cystéamine</a:t>
            </a:r>
            <a:r>
              <a:rPr lang="fr-FR" dirty="0" smtClean="0">
                <a:latin typeface="Times New Roman" pitchFamily="18" charset="0"/>
                <a:cs typeface="Times New Roman" pitchFamily="18" charset="0"/>
              </a:rPr>
              <a:t>-acide pantothénique-protéine) </a:t>
            </a:r>
            <a:endParaRPr lang="fr-FR" dirty="0">
              <a:latin typeface="Times New Roman" pitchFamily="18" charset="0"/>
              <a:cs typeface="Times New Roman" pitchFamily="18" charset="0"/>
            </a:endParaRPr>
          </a:p>
        </p:txBody>
      </p:sp>
      <p:cxnSp>
        <p:nvCxnSpPr>
          <p:cNvPr id="16" name="Connecteur droit avec flèche 15"/>
          <p:cNvCxnSpPr/>
          <p:nvPr/>
        </p:nvCxnSpPr>
        <p:spPr>
          <a:xfrm flipH="1">
            <a:off x="2771800" y="3933056"/>
            <a:ext cx="360040"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necteur droit avec flèche 17"/>
          <p:cNvCxnSpPr/>
          <p:nvPr/>
        </p:nvCxnSpPr>
        <p:spPr>
          <a:xfrm>
            <a:off x="4932040" y="3933056"/>
            <a:ext cx="648072"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956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80">
                                          <p:stCondLst>
                                            <p:cond delay="0"/>
                                          </p:stCondLst>
                                        </p:cTn>
                                        <p:tgtEl>
                                          <p:spTgt spid="11"/>
                                        </p:tgtEl>
                                      </p:cBhvr>
                                    </p:animEffect>
                                    <p:anim calcmode="lin" valueType="num">
                                      <p:cBhvr>
                                        <p:cTn id="3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4" dur="26">
                                          <p:stCondLst>
                                            <p:cond delay="650"/>
                                          </p:stCondLst>
                                        </p:cTn>
                                        <p:tgtEl>
                                          <p:spTgt spid="11"/>
                                        </p:tgtEl>
                                      </p:cBhvr>
                                      <p:to x="100000" y="60000"/>
                                    </p:animScale>
                                    <p:animScale>
                                      <p:cBhvr>
                                        <p:cTn id="45" dur="166" decel="50000">
                                          <p:stCondLst>
                                            <p:cond delay="676"/>
                                          </p:stCondLst>
                                        </p:cTn>
                                        <p:tgtEl>
                                          <p:spTgt spid="11"/>
                                        </p:tgtEl>
                                      </p:cBhvr>
                                      <p:to x="100000" y="100000"/>
                                    </p:animScale>
                                    <p:animScale>
                                      <p:cBhvr>
                                        <p:cTn id="46" dur="26">
                                          <p:stCondLst>
                                            <p:cond delay="1312"/>
                                          </p:stCondLst>
                                        </p:cTn>
                                        <p:tgtEl>
                                          <p:spTgt spid="11"/>
                                        </p:tgtEl>
                                      </p:cBhvr>
                                      <p:to x="100000" y="80000"/>
                                    </p:animScale>
                                    <p:animScale>
                                      <p:cBhvr>
                                        <p:cTn id="47" dur="166" decel="50000">
                                          <p:stCondLst>
                                            <p:cond delay="1338"/>
                                          </p:stCondLst>
                                        </p:cTn>
                                        <p:tgtEl>
                                          <p:spTgt spid="11"/>
                                        </p:tgtEl>
                                      </p:cBhvr>
                                      <p:to x="100000" y="100000"/>
                                    </p:animScale>
                                    <p:animScale>
                                      <p:cBhvr>
                                        <p:cTn id="48" dur="26">
                                          <p:stCondLst>
                                            <p:cond delay="1642"/>
                                          </p:stCondLst>
                                        </p:cTn>
                                        <p:tgtEl>
                                          <p:spTgt spid="11"/>
                                        </p:tgtEl>
                                      </p:cBhvr>
                                      <p:to x="100000" y="90000"/>
                                    </p:animScale>
                                    <p:animScale>
                                      <p:cBhvr>
                                        <p:cTn id="49" dur="166" decel="50000">
                                          <p:stCondLst>
                                            <p:cond delay="1668"/>
                                          </p:stCondLst>
                                        </p:cTn>
                                        <p:tgtEl>
                                          <p:spTgt spid="11"/>
                                        </p:tgtEl>
                                      </p:cBhvr>
                                      <p:to x="100000" y="100000"/>
                                    </p:animScale>
                                    <p:animScale>
                                      <p:cBhvr>
                                        <p:cTn id="50" dur="26">
                                          <p:stCondLst>
                                            <p:cond delay="1808"/>
                                          </p:stCondLst>
                                        </p:cTn>
                                        <p:tgtEl>
                                          <p:spTgt spid="11"/>
                                        </p:tgtEl>
                                      </p:cBhvr>
                                      <p:to x="100000" y="95000"/>
                                    </p:animScale>
                                    <p:animScale>
                                      <p:cBhvr>
                                        <p:cTn id="5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
          </p:nvPr>
        </p:nvSpPr>
        <p:spPr>
          <a:xfrm>
            <a:off x="4716016" y="548680"/>
            <a:ext cx="3657600" cy="658368"/>
          </a:xfrm>
        </p:spPr>
        <p:txBody>
          <a:bodyPr/>
          <a:lstStyle/>
          <a:p>
            <a:pPr algn="ctr"/>
            <a:r>
              <a:rPr lang="fr-FR" sz="2800" i="1" dirty="0" smtClean="0">
                <a:latin typeface="Times New Roman" pitchFamily="18" charset="0"/>
                <a:cs typeface="Times New Roman" pitchFamily="18" charset="0"/>
              </a:rPr>
              <a:t>Sources</a:t>
            </a:r>
            <a:endParaRPr lang="fr-FR" sz="2800" i="1" dirty="0">
              <a:latin typeface="Times New Roman" pitchFamily="18" charset="0"/>
              <a:cs typeface="Times New Roman" pitchFamily="18" charset="0"/>
            </a:endParaRPr>
          </a:p>
        </p:txBody>
      </p:sp>
      <p:sp>
        <p:nvSpPr>
          <p:cNvPr id="6" name="Espace réservé du texte 5"/>
          <p:cNvSpPr>
            <a:spLocks noGrp="1"/>
          </p:cNvSpPr>
          <p:nvPr>
            <p:ph type="body" sz="quarter" idx="3"/>
          </p:nvPr>
        </p:nvSpPr>
        <p:spPr>
          <a:xfrm>
            <a:off x="467544" y="548680"/>
            <a:ext cx="3657600" cy="658368"/>
          </a:xfrm>
        </p:spPr>
        <p:txBody>
          <a:bodyPr/>
          <a:lstStyle/>
          <a:p>
            <a:pPr algn="ctr"/>
            <a:r>
              <a:rPr lang="fr-FR" sz="2800" i="1" dirty="0" smtClean="0">
                <a:latin typeface="Times New Roman" pitchFamily="18" charset="0"/>
                <a:cs typeface="Times New Roman" pitchFamily="18" charset="0"/>
              </a:rPr>
              <a:t>Besoins</a:t>
            </a:r>
            <a:endParaRPr lang="fr-FR" sz="2800" i="1" dirty="0">
              <a:latin typeface="Times New Roman" pitchFamily="18" charset="0"/>
              <a:cs typeface="Times New Roman" pitchFamily="18" charset="0"/>
            </a:endParaRPr>
          </a:p>
        </p:txBody>
      </p:sp>
      <p:cxnSp>
        <p:nvCxnSpPr>
          <p:cNvPr id="7" name="Connecteur droit avec flèche 6"/>
          <p:cNvCxnSpPr/>
          <p:nvPr/>
        </p:nvCxnSpPr>
        <p:spPr>
          <a:xfrm flipH="1">
            <a:off x="1907704" y="1412776"/>
            <a:ext cx="792088" cy="936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Connecteur droit avec flèche 8"/>
          <p:cNvCxnSpPr/>
          <p:nvPr/>
        </p:nvCxnSpPr>
        <p:spPr>
          <a:xfrm>
            <a:off x="6372200" y="1268760"/>
            <a:ext cx="0" cy="1152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Nuage 11"/>
          <p:cNvSpPr/>
          <p:nvPr/>
        </p:nvSpPr>
        <p:spPr>
          <a:xfrm>
            <a:off x="611560" y="2431685"/>
            <a:ext cx="3024336" cy="2376264"/>
          </a:xfrm>
          <a:prstGeom prst="cloud">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dirty="0">
                <a:latin typeface="Times New Roman" pitchFamily="18" charset="0"/>
                <a:cs typeface="Times New Roman" pitchFamily="18" charset="0"/>
              </a:rPr>
              <a:t>Les doses journalières alimentaires conseillées en B5 sont de 5 mg par jour</a:t>
            </a:r>
          </a:p>
        </p:txBody>
      </p:sp>
      <p:sp>
        <p:nvSpPr>
          <p:cNvPr id="14" name="Nuage 13"/>
          <p:cNvSpPr/>
          <p:nvPr/>
        </p:nvSpPr>
        <p:spPr>
          <a:xfrm>
            <a:off x="5076056" y="2420888"/>
            <a:ext cx="3672408" cy="2844316"/>
          </a:xfrm>
          <a:prstGeom prst="cloud">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latin typeface="Times New Roman" pitchFamily="18" charset="0"/>
                <a:cs typeface="Times New Roman" pitchFamily="18" charset="0"/>
              </a:rPr>
              <a:t>Les apports nutritionnels: Céréales complètes, jaune d'œuf, avocat, cacahuète, noix de cajou, levure de bière, abats, laitance de poisson, soja, lentilles, lait, gelée royale</a:t>
            </a:r>
            <a:r>
              <a:rPr lang="fr-FR" dirty="0"/>
              <a:t>.</a:t>
            </a:r>
          </a:p>
        </p:txBody>
      </p:sp>
    </p:spTree>
    <p:extLst>
      <p:ext uri="{BB962C8B-B14F-4D97-AF65-F5344CB8AC3E}">
        <p14:creationId xmlns:p14="http://schemas.microsoft.com/office/powerpoint/2010/main" val="63969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bg/>
                                          </p:spTgt>
                                        </p:tgtEl>
                                        <p:attrNameLst>
                                          <p:attrName>style.visibility</p:attrName>
                                        </p:attrNameLst>
                                      </p:cBhvr>
                                      <p:to>
                                        <p:strVal val="visible"/>
                                      </p:to>
                                    </p:set>
                                    <p:animEffect transition="in" filter="fade">
                                      <p:cBhvr>
                                        <p:cTn id="33" dur="1000"/>
                                        <p:tgtEl>
                                          <p:spTgt spid="5">
                                            <p:bg/>
                                          </p:spTgt>
                                        </p:tgtEl>
                                      </p:cBhvr>
                                    </p:animEffect>
                                    <p:anim calcmode="lin" valueType="num">
                                      <p:cBhvr>
                                        <p:cTn id="34" dur="1000" fill="hold"/>
                                        <p:tgtEl>
                                          <p:spTgt spid="5">
                                            <p:bg/>
                                          </p:spTgt>
                                        </p:tgtEl>
                                        <p:attrNameLst>
                                          <p:attrName>ppt_x</p:attrName>
                                        </p:attrNameLst>
                                      </p:cBhvr>
                                      <p:tavLst>
                                        <p:tav tm="0">
                                          <p:val>
                                            <p:strVal val="#ppt_x"/>
                                          </p:val>
                                        </p:tav>
                                        <p:tav tm="100000">
                                          <p:val>
                                            <p:strVal val="#ppt_x"/>
                                          </p:val>
                                        </p:tav>
                                      </p:tavLst>
                                    </p:anim>
                                    <p:anim calcmode="lin" valueType="num">
                                      <p:cBhvr>
                                        <p:cTn id="35"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1000"/>
                                        <p:tgtEl>
                                          <p:spTgt spid="5">
                                            <p:txEl>
                                              <p:pRg st="0" end="0"/>
                                            </p:txEl>
                                          </p:spTgt>
                                        </p:tgtEl>
                                      </p:cBhvr>
                                    </p:animEffect>
                                    <p:anim calcmode="lin" valueType="num">
                                      <p:cBhvr>
                                        <p:cTn id="4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12"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552" y="476672"/>
            <a:ext cx="7467600" cy="1143000"/>
          </a:xfrm>
        </p:spPr>
        <p:txBody>
          <a:bodyPr/>
          <a:lstStyle/>
          <a:p>
            <a:pPr algn="ctr"/>
            <a:r>
              <a:rPr lang="fr-FR" b="1" i="1" dirty="0" smtClean="0">
                <a:solidFill>
                  <a:srgbClr val="0070C0"/>
                </a:solidFill>
                <a:latin typeface="Times New Roman" pitchFamily="18" charset="0"/>
                <a:cs typeface="Times New Roman" pitchFamily="18" charset="0"/>
              </a:rPr>
              <a:t>LA Vitamine </a:t>
            </a:r>
            <a:r>
              <a:rPr lang="fr-FR" b="1" i="1" dirty="0">
                <a:solidFill>
                  <a:srgbClr val="0070C0"/>
                </a:solidFill>
                <a:latin typeface="Times New Roman" pitchFamily="18" charset="0"/>
                <a:cs typeface="Times New Roman" pitchFamily="18" charset="0"/>
              </a:rPr>
              <a:t>B6 </a:t>
            </a:r>
          </a:p>
        </p:txBody>
      </p:sp>
      <p:pic>
        <p:nvPicPr>
          <p:cNvPr id="8" name="Espace réservé du contenu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084168" y="404664"/>
            <a:ext cx="2390775" cy="1914525"/>
          </a:xfrm>
        </p:spPr>
      </p:pic>
      <p:sp>
        <p:nvSpPr>
          <p:cNvPr id="9" name="Espace réservé du contenu 2"/>
          <p:cNvSpPr txBox="1">
            <a:spLocks/>
          </p:cNvSpPr>
          <p:nvPr/>
        </p:nvSpPr>
        <p:spPr>
          <a:xfrm>
            <a:off x="392512" y="2852936"/>
            <a:ext cx="7467600" cy="338437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fr-FR" sz="2800" dirty="0" smtClean="0">
                <a:latin typeface="Times New Roman" pitchFamily="18" charset="0"/>
                <a:cs typeface="Times New Roman" pitchFamily="18" charset="0"/>
              </a:rPr>
              <a:t>La vitamine B6 existe sous forme de pyridoxine (alcool), de pyridoxal (aldéhyde), de </a:t>
            </a:r>
            <a:r>
              <a:rPr lang="fr-FR" sz="2800" dirty="0" err="1" smtClean="0">
                <a:latin typeface="Times New Roman" pitchFamily="18" charset="0"/>
                <a:cs typeface="Times New Roman" pitchFamily="18" charset="0"/>
              </a:rPr>
              <a:t>pyridoxamine</a:t>
            </a:r>
            <a:r>
              <a:rPr lang="fr-FR" sz="2800" dirty="0" smtClean="0">
                <a:latin typeface="Times New Roman" pitchFamily="18" charset="0"/>
                <a:cs typeface="Times New Roman" pitchFamily="18" charset="0"/>
              </a:rPr>
              <a:t> (amine) et de leurs dérivés phosphorylés. La principale forme biologiquement active est le pyridoxal phosphate qui joue le rôle de cofacteur dans de nombreuses réactions enzymatiques concernant les acides aminés.</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272564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80">
                                          <p:stCondLst>
                                            <p:cond delay="0"/>
                                          </p:stCondLst>
                                        </p:cTn>
                                        <p:tgtEl>
                                          <p:spTgt spid="8"/>
                                        </p:tgtEl>
                                      </p:cBhvr>
                                    </p:animEffect>
                                    <p:anim calcmode="lin" valueType="num">
                                      <p:cBhvr>
                                        <p:cTn id="2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6" dur="26">
                                          <p:stCondLst>
                                            <p:cond delay="650"/>
                                          </p:stCondLst>
                                        </p:cTn>
                                        <p:tgtEl>
                                          <p:spTgt spid="8"/>
                                        </p:tgtEl>
                                      </p:cBhvr>
                                      <p:to x="100000" y="60000"/>
                                    </p:animScale>
                                    <p:animScale>
                                      <p:cBhvr>
                                        <p:cTn id="27" dur="166" decel="50000">
                                          <p:stCondLst>
                                            <p:cond delay="676"/>
                                          </p:stCondLst>
                                        </p:cTn>
                                        <p:tgtEl>
                                          <p:spTgt spid="8"/>
                                        </p:tgtEl>
                                      </p:cBhvr>
                                      <p:to x="100000" y="100000"/>
                                    </p:animScale>
                                    <p:animScale>
                                      <p:cBhvr>
                                        <p:cTn id="28" dur="26">
                                          <p:stCondLst>
                                            <p:cond delay="1312"/>
                                          </p:stCondLst>
                                        </p:cTn>
                                        <p:tgtEl>
                                          <p:spTgt spid="8"/>
                                        </p:tgtEl>
                                      </p:cBhvr>
                                      <p:to x="100000" y="80000"/>
                                    </p:animScale>
                                    <p:animScale>
                                      <p:cBhvr>
                                        <p:cTn id="29" dur="166" decel="50000">
                                          <p:stCondLst>
                                            <p:cond delay="1338"/>
                                          </p:stCondLst>
                                        </p:cTn>
                                        <p:tgtEl>
                                          <p:spTgt spid="8"/>
                                        </p:tgtEl>
                                      </p:cBhvr>
                                      <p:to x="100000" y="100000"/>
                                    </p:animScale>
                                    <p:animScale>
                                      <p:cBhvr>
                                        <p:cTn id="30" dur="26">
                                          <p:stCondLst>
                                            <p:cond delay="1642"/>
                                          </p:stCondLst>
                                        </p:cTn>
                                        <p:tgtEl>
                                          <p:spTgt spid="8"/>
                                        </p:tgtEl>
                                      </p:cBhvr>
                                      <p:to x="100000" y="90000"/>
                                    </p:animScale>
                                    <p:animScale>
                                      <p:cBhvr>
                                        <p:cTn id="31" dur="166" decel="50000">
                                          <p:stCondLst>
                                            <p:cond delay="1668"/>
                                          </p:stCondLst>
                                        </p:cTn>
                                        <p:tgtEl>
                                          <p:spTgt spid="8"/>
                                        </p:tgtEl>
                                      </p:cBhvr>
                                      <p:to x="100000" y="100000"/>
                                    </p:animScale>
                                    <p:animScale>
                                      <p:cBhvr>
                                        <p:cTn id="32" dur="26">
                                          <p:stCondLst>
                                            <p:cond delay="1808"/>
                                          </p:stCondLst>
                                        </p:cTn>
                                        <p:tgtEl>
                                          <p:spTgt spid="8"/>
                                        </p:tgtEl>
                                      </p:cBhvr>
                                      <p:to x="100000" y="95000"/>
                                    </p:animScale>
                                    <p:animScale>
                                      <p:cBhvr>
                                        <p:cTn id="3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i="1" dirty="0" smtClean="0">
                <a:solidFill>
                  <a:schemeClr val="accent1">
                    <a:lumMod val="75000"/>
                  </a:schemeClr>
                </a:solidFill>
                <a:latin typeface="Times New Roman" pitchFamily="18" charset="0"/>
                <a:cs typeface="Times New Roman" pitchFamily="18" charset="0"/>
              </a:rPr>
              <a:t>L’origine du mot « VITAMINE »</a:t>
            </a:r>
            <a:endParaRPr lang="fr-FR" b="1" i="1" dirty="0">
              <a:solidFill>
                <a:schemeClr val="accent1">
                  <a:lumMod val="75000"/>
                </a:schemeClr>
              </a:solidFill>
              <a:latin typeface="Times New Roman" pitchFamily="18" charset="0"/>
              <a:cs typeface="Times New Roman" pitchFamily="18" charset="0"/>
            </a:endParaRPr>
          </a:p>
        </p:txBody>
      </p:sp>
      <p:sp>
        <p:nvSpPr>
          <p:cNvPr id="3" name="Espace réservé du contenu 2"/>
          <p:cNvSpPr>
            <a:spLocks noGrp="1"/>
          </p:cNvSpPr>
          <p:nvPr>
            <p:ph sz="quarter" idx="1"/>
          </p:nvPr>
        </p:nvSpPr>
        <p:spPr/>
        <p:txBody>
          <a:bodyPr>
            <a:normAutofit/>
          </a:bodyPr>
          <a:lstStyle/>
          <a:p>
            <a:pPr marL="0" indent="0">
              <a:buNone/>
            </a:pPr>
            <a:r>
              <a:rPr lang="fr-FR" dirty="0">
                <a:latin typeface="Times New Roman" pitchFamily="18" charset="0"/>
                <a:cs typeface="Times New Roman" pitchFamily="18" charset="0"/>
              </a:rPr>
              <a:t>Le nom de vitamine vient du mot </a:t>
            </a:r>
            <a:r>
              <a:rPr lang="fr-FR" dirty="0" err="1">
                <a:latin typeface="Times New Roman" pitchFamily="18" charset="0"/>
                <a:cs typeface="Times New Roman" pitchFamily="18" charset="0"/>
              </a:rPr>
              <a:t>vita</a:t>
            </a:r>
            <a:r>
              <a:rPr lang="fr-FR" dirty="0">
                <a:latin typeface="Times New Roman" pitchFamily="18" charset="0"/>
                <a:cs typeface="Times New Roman" pitchFamily="18" charset="0"/>
              </a:rPr>
              <a:t> = vie et du mot amine = </a:t>
            </a:r>
            <a:r>
              <a:rPr lang="fr-FR" dirty="0" smtClean="0">
                <a:latin typeface="Times New Roman" pitchFamily="18" charset="0"/>
                <a:cs typeface="Times New Roman" pitchFamily="18" charset="0"/>
              </a:rPr>
              <a:t>azoté. </a:t>
            </a:r>
            <a:r>
              <a:rPr lang="fr-FR" dirty="0">
                <a:latin typeface="Times New Roman" pitchFamily="18" charset="0"/>
                <a:cs typeface="Times New Roman" pitchFamily="18" charset="0"/>
              </a:rPr>
              <a:t>Le chercheur </a:t>
            </a:r>
            <a:r>
              <a:rPr lang="fr-FR" dirty="0" smtClean="0">
                <a:latin typeface="Times New Roman" pitchFamily="18" charset="0"/>
                <a:cs typeface="Times New Roman" pitchFamily="18" charset="0"/>
              </a:rPr>
              <a:t>américain </a:t>
            </a:r>
            <a:r>
              <a:rPr lang="fr-FR" dirty="0">
                <a:latin typeface="Times New Roman" pitchFamily="18" charset="0"/>
                <a:cs typeface="Times New Roman" pitchFamily="18" charset="0"/>
              </a:rPr>
              <a:t>d'origine polonaise Casimir Funk, qui forgea </a:t>
            </a:r>
            <a:r>
              <a:rPr lang="fr-FR" dirty="0" smtClean="0">
                <a:latin typeface="Times New Roman" pitchFamily="18" charset="0"/>
                <a:cs typeface="Times New Roman" pitchFamily="18" charset="0"/>
              </a:rPr>
              <a:t>dès </a:t>
            </a:r>
            <a:r>
              <a:rPr lang="fr-FR" dirty="0">
                <a:latin typeface="Times New Roman" pitchFamily="18" charset="0"/>
                <a:cs typeface="Times New Roman" pitchFamily="18" charset="0"/>
              </a:rPr>
              <a:t>1912 le terme technique de vitamine, </a:t>
            </a:r>
            <a:r>
              <a:rPr lang="fr-FR" dirty="0" smtClean="0">
                <a:latin typeface="Times New Roman" pitchFamily="18" charset="0"/>
                <a:cs typeface="Times New Roman" pitchFamily="18" charset="0"/>
              </a:rPr>
              <a:t>considérait </a:t>
            </a:r>
            <a:r>
              <a:rPr lang="fr-FR" dirty="0">
                <a:latin typeface="Times New Roman" pitchFamily="18" charset="0"/>
                <a:cs typeface="Times New Roman" pitchFamily="18" charset="0"/>
              </a:rPr>
              <a:t>les vitamines comme des substances </a:t>
            </a:r>
            <a:r>
              <a:rPr lang="fr-FR" dirty="0" smtClean="0">
                <a:latin typeface="Times New Roman" pitchFamily="18" charset="0"/>
                <a:cs typeface="Times New Roman" pitchFamily="18" charset="0"/>
              </a:rPr>
              <a:t>nécessaires à </a:t>
            </a:r>
            <a:r>
              <a:rPr lang="fr-FR" dirty="0">
                <a:latin typeface="Times New Roman" pitchFamily="18" charset="0"/>
                <a:cs typeface="Times New Roman" pitchFamily="18" charset="0"/>
              </a:rPr>
              <a:t>la vie, qui contenaient toutes de l'azote</a:t>
            </a:r>
            <a:r>
              <a:rPr lang="fr-FR" dirty="0" smtClean="0">
                <a:latin typeface="Times New Roman" pitchFamily="18" charset="0"/>
                <a:cs typeface="Times New Roman" pitchFamily="18" charset="0"/>
              </a:rPr>
              <a:t>.</a:t>
            </a:r>
          </a:p>
          <a:p>
            <a:pPr marL="0" indent="0">
              <a:buNone/>
            </a:pPr>
            <a:r>
              <a:rPr lang="fr-FR" dirty="0">
                <a:latin typeface="Times New Roman" pitchFamily="18" charset="0"/>
                <a:cs typeface="Times New Roman" pitchFamily="18" charset="0"/>
              </a:rPr>
              <a:t>Les vitamines sont actuellement au nombre de 13 mais on est bien loin de les avoir toutes répertoriées.</a:t>
            </a:r>
          </a:p>
        </p:txBody>
      </p:sp>
    </p:spTree>
    <p:extLst>
      <p:ext uri="{BB962C8B-B14F-4D97-AF65-F5344CB8AC3E}">
        <p14:creationId xmlns:p14="http://schemas.microsoft.com/office/powerpoint/2010/main" val="19625210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779686"/>
          </a:xfrm>
        </p:spPr>
        <p:txBody>
          <a:bodyPr>
            <a:normAutofit/>
          </a:bodyPr>
          <a:lstStyle/>
          <a:p>
            <a:pPr algn="ctr"/>
            <a:r>
              <a:rPr lang="fr-FR" sz="3600" b="1" i="1" dirty="0" smtClean="0">
                <a:solidFill>
                  <a:schemeClr val="accent1">
                    <a:lumMod val="75000"/>
                  </a:schemeClr>
                </a:solidFill>
                <a:latin typeface="Times New Roman" pitchFamily="18" charset="0"/>
                <a:cs typeface="Times New Roman" pitchFamily="18" charset="0"/>
              </a:rPr>
              <a:t>Métabolisme et distribution</a:t>
            </a:r>
            <a:endParaRPr lang="fr-FR" sz="3600" b="1" i="1" dirty="0">
              <a:solidFill>
                <a:schemeClr val="accent1">
                  <a:lumMod val="75000"/>
                </a:schemeClr>
              </a:solidFill>
              <a:latin typeface="Times New Roman" pitchFamily="18" charset="0"/>
              <a:cs typeface="Times New Roman" pitchFamily="18" charset="0"/>
            </a:endParaRPr>
          </a:p>
        </p:txBody>
      </p:sp>
      <p:sp>
        <p:nvSpPr>
          <p:cNvPr id="5" name="Espace réservé du contenu 4"/>
          <p:cNvSpPr>
            <a:spLocks noGrp="1"/>
          </p:cNvSpPr>
          <p:nvPr>
            <p:ph sz="quarter" idx="2"/>
          </p:nvPr>
        </p:nvSpPr>
        <p:spPr>
          <a:xfrm>
            <a:off x="467544" y="2971800"/>
            <a:ext cx="3657600" cy="3769568"/>
          </a:xfrm>
        </p:spPr>
        <p:style>
          <a:lnRef idx="2">
            <a:schemeClr val="accent1"/>
          </a:lnRef>
          <a:fillRef idx="1">
            <a:schemeClr val="lt1"/>
          </a:fillRef>
          <a:effectRef idx="0">
            <a:schemeClr val="accent1"/>
          </a:effectRef>
          <a:fontRef idx="minor">
            <a:schemeClr val="dk1"/>
          </a:fontRef>
        </p:style>
        <p:txBody>
          <a:bodyPr/>
          <a:lstStyle/>
          <a:p>
            <a:pPr marL="0" indent="0">
              <a:buNone/>
            </a:pPr>
            <a:r>
              <a:rPr lang="fr-FR" dirty="0">
                <a:latin typeface="Times New Roman" pitchFamily="18" charset="0"/>
                <a:cs typeface="Times New Roman" pitchFamily="18" charset="0"/>
              </a:rPr>
              <a:t>La vitamine </a:t>
            </a:r>
            <a:r>
              <a:rPr lang="fr-FR" dirty="0" smtClean="0">
                <a:latin typeface="Times New Roman" pitchFamily="18" charset="0"/>
                <a:cs typeface="Times New Roman" pitchFamily="18" charset="0"/>
              </a:rPr>
              <a:t>B6 est </a:t>
            </a:r>
            <a:r>
              <a:rPr lang="fr-FR" dirty="0">
                <a:latin typeface="Times New Roman" pitchFamily="18" charset="0"/>
                <a:cs typeface="Times New Roman" pitchFamily="18" charset="0"/>
              </a:rPr>
              <a:t>absorbée sous forme non phosphorylée, au niveau du duodénum et du jéjunum par un mécanisme passif non saturable. Les phosphatases alcalines intestinales hydrolysent les formes phosphorylées de vitamine B.</a:t>
            </a:r>
          </a:p>
          <a:p>
            <a:pPr marL="0" indent="0">
              <a:buNone/>
            </a:pPr>
            <a:endParaRPr lang="fr-FR" dirty="0"/>
          </a:p>
        </p:txBody>
      </p:sp>
      <p:sp>
        <p:nvSpPr>
          <p:cNvPr id="8" name="Espace réservé du contenu 7"/>
          <p:cNvSpPr>
            <a:spLocks noGrp="1"/>
          </p:cNvSpPr>
          <p:nvPr>
            <p:ph sz="quarter" idx="4"/>
          </p:nvPr>
        </p:nvSpPr>
        <p:spPr>
          <a:xfrm>
            <a:off x="4788024" y="2996952"/>
            <a:ext cx="3945632" cy="3744416"/>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buFont typeface="Wingdings" pitchFamily="2" charset="2"/>
              <a:buChar char="v"/>
            </a:pPr>
            <a:r>
              <a:rPr lang="fr-FR" b="1" i="1" dirty="0" smtClean="0">
                <a:solidFill>
                  <a:schemeClr val="accent1">
                    <a:lumMod val="75000"/>
                  </a:schemeClr>
                </a:solidFill>
                <a:latin typeface="Times New Roman" pitchFamily="18" charset="0"/>
                <a:cs typeface="Times New Roman" pitchFamily="18" charset="0"/>
              </a:rPr>
              <a:t>Dans l'organisme</a:t>
            </a:r>
            <a:r>
              <a:rPr lang="fr-FR" dirty="0" smtClean="0">
                <a:latin typeface="Times New Roman" pitchFamily="18" charset="0"/>
                <a:cs typeface="Times New Roman" pitchFamily="18" charset="0"/>
              </a:rPr>
              <a:t>: la </a:t>
            </a:r>
            <a:r>
              <a:rPr lang="fr-FR" dirty="0">
                <a:latin typeface="Times New Roman" pitchFamily="18" charset="0"/>
                <a:cs typeface="Times New Roman" pitchFamily="18" charset="0"/>
              </a:rPr>
              <a:t>vitamine B6 est en grande partie transformée en pyridoxal phosphate, véritable métabolite actif.</a:t>
            </a:r>
          </a:p>
          <a:p>
            <a:pPr>
              <a:buFont typeface="Wingdings" pitchFamily="2" charset="2"/>
              <a:buChar char="v"/>
            </a:pPr>
            <a:r>
              <a:rPr lang="fr-FR" b="1" i="1" dirty="0" smtClean="0">
                <a:solidFill>
                  <a:schemeClr val="accent1">
                    <a:lumMod val="75000"/>
                  </a:schemeClr>
                </a:solidFill>
                <a:latin typeface="Times New Roman" pitchFamily="18" charset="0"/>
                <a:cs typeface="Times New Roman" pitchFamily="18" charset="0"/>
              </a:rPr>
              <a:t>Dans </a:t>
            </a:r>
            <a:r>
              <a:rPr lang="fr-FR" b="1" i="1" dirty="0">
                <a:solidFill>
                  <a:schemeClr val="accent1">
                    <a:lumMod val="75000"/>
                  </a:schemeClr>
                </a:solidFill>
                <a:latin typeface="Times New Roman" pitchFamily="18" charset="0"/>
                <a:cs typeface="Times New Roman" pitchFamily="18" charset="0"/>
              </a:rPr>
              <a:t>le </a:t>
            </a:r>
            <a:r>
              <a:rPr lang="fr-FR" b="1" i="1" dirty="0" smtClean="0">
                <a:solidFill>
                  <a:schemeClr val="accent1">
                    <a:lumMod val="75000"/>
                  </a:schemeClr>
                </a:solidFill>
                <a:latin typeface="Times New Roman" pitchFamily="18" charset="0"/>
                <a:cs typeface="Times New Roman" pitchFamily="18" charset="0"/>
              </a:rPr>
              <a:t>plasma: </a:t>
            </a:r>
            <a:r>
              <a:rPr lang="fr-FR" dirty="0" smtClean="0">
                <a:latin typeface="Times New Roman" pitchFamily="18" charset="0"/>
                <a:cs typeface="Times New Roman" pitchFamily="18" charset="0"/>
              </a:rPr>
              <a:t>la </a:t>
            </a:r>
            <a:r>
              <a:rPr lang="fr-FR" dirty="0">
                <a:latin typeface="Times New Roman" pitchFamily="18" charset="0"/>
                <a:cs typeface="Times New Roman" pitchFamily="18" charset="0"/>
              </a:rPr>
              <a:t>forme prédominante est le pyridoxal phosphate lié à l'albumine </a:t>
            </a:r>
            <a:r>
              <a:rPr lang="fr-FR" dirty="0" smtClean="0">
                <a:latin typeface="Times New Roman" pitchFamily="18" charset="0"/>
                <a:cs typeface="Times New Roman" pitchFamily="18" charset="0"/>
              </a:rPr>
              <a:t>sous: </a:t>
            </a:r>
            <a:r>
              <a:rPr lang="fr-FR" dirty="0">
                <a:latin typeface="Times New Roman" pitchFamily="18" charset="0"/>
                <a:cs typeface="Times New Roman" pitchFamily="18" charset="0"/>
              </a:rPr>
              <a:t>forme de base de </a:t>
            </a:r>
            <a:r>
              <a:rPr lang="fr-FR" dirty="0" err="1">
                <a:latin typeface="Times New Roman" pitchFamily="18" charset="0"/>
                <a:cs typeface="Times New Roman" pitchFamily="18" charset="0"/>
              </a:rPr>
              <a:t>Schiff</a:t>
            </a:r>
            <a:r>
              <a:rPr lang="fr-FR" dirty="0">
                <a:latin typeface="Times New Roman" pitchFamily="18" charset="0"/>
                <a:cs typeface="Times New Roman" pitchFamily="18" charset="0"/>
              </a:rPr>
              <a:t>. Sa concentration normale est d'environ 13 </a:t>
            </a:r>
          </a:p>
          <a:p>
            <a:pPr marL="0" indent="0">
              <a:buNone/>
            </a:pPr>
            <a:endParaRPr lang="fr-FR" dirty="0"/>
          </a:p>
        </p:txBody>
      </p:sp>
      <p:sp>
        <p:nvSpPr>
          <p:cNvPr id="6" name="Espace réservé du texte 5"/>
          <p:cNvSpPr>
            <a:spLocks noGrp="1"/>
          </p:cNvSpPr>
          <p:nvPr>
            <p:ph type="body" sz="quarter" idx="1"/>
          </p:nvPr>
        </p:nvSpPr>
        <p:spPr/>
        <p:txBody>
          <a:bodyPr/>
          <a:lstStyle/>
          <a:p>
            <a:pPr algn="ctr"/>
            <a:r>
              <a:rPr lang="fr-FR" sz="2400" dirty="0">
                <a:latin typeface="Times New Roman" pitchFamily="18" charset="0"/>
                <a:cs typeface="Times New Roman" pitchFamily="18" charset="0"/>
              </a:rPr>
              <a:t>Métabolisme </a:t>
            </a:r>
          </a:p>
        </p:txBody>
      </p:sp>
      <p:sp>
        <p:nvSpPr>
          <p:cNvPr id="7" name="Espace réservé du texte 6"/>
          <p:cNvSpPr>
            <a:spLocks noGrp="1"/>
          </p:cNvSpPr>
          <p:nvPr>
            <p:ph type="body" sz="quarter" idx="3"/>
          </p:nvPr>
        </p:nvSpPr>
        <p:spPr>
          <a:xfrm>
            <a:off x="4788024" y="1556792"/>
            <a:ext cx="3657600" cy="658368"/>
          </a:xfrm>
        </p:spPr>
        <p:txBody>
          <a:bodyPr/>
          <a:lstStyle/>
          <a:p>
            <a:pPr algn="ctr"/>
            <a:r>
              <a:rPr lang="fr-FR" sz="2400" dirty="0" smtClean="0">
                <a:latin typeface="Times New Roman" pitchFamily="18" charset="0"/>
                <a:cs typeface="Times New Roman" pitchFamily="18" charset="0"/>
              </a:rPr>
              <a:t>Distribution</a:t>
            </a:r>
            <a:endParaRPr lang="fr-FR" sz="2400" dirty="0">
              <a:latin typeface="Times New Roman" pitchFamily="18" charset="0"/>
              <a:cs typeface="Times New Roman" pitchFamily="18" charset="0"/>
            </a:endParaRPr>
          </a:p>
        </p:txBody>
      </p:sp>
      <p:cxnSp>
        <p:nvCxnSpPr>
          <p:cNvPr id="10" name="Connecteur droit avec flèche 9"/>
          <p:cNvCxnSpPr>
            <a:stCxn id="6" idx="2"/>
          </p:cNvCxnSpPr>
          <p:nvPr/>
        </p:nvCxnSpPr>
        <p:spPr>
          <a:xfrm flipH="1">
            <a:off x="1619672" y="2228088"/>
            <a:ext cx="666328" cy="624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a:off x="6300192" y="2228088"/>
            <a:ext cx="1008112" cy="624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285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 calcmode="lin" valueType="num">
                                      <p:cBhvr additive="base">
                                        <p:cTn id="14"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 calcmode="lin" valueType="num">
                                      <p:cBhvr additive="base">
                                        <p:cTn id="3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additive="base">
                                        <p:cTn id="3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
                                            <p:bg/>
                                          </p:spTgt>
                                        </p:tgtEl>
                                        <p:attrNameLst>
                                          <p:attrName>style.visibility</p:attrName>
                                        </p:attrNameLst>
                                      </p:cBhvr>
                                      <p:to>
                                        <p:strVal val="visible"/>
                                      </p:to>
                                    </p:set>
                                    <p:anim calcmode="lin" valueType="num">
                                      <p:cBhvr additive="base">
                                        <p:cTn id="44" dur="500" fill="hold"/>
                                        <p:tgtEl>
                                          <p:spTgt spid="7">
                                            <p:bg/>
                                          </p:spTgt>
                                        </p:tgtEl>
                                        <p:attrNameLst>
                                          <p:attrName>ppt_x</p:attrName>
                                        </p:attrNameLst>
                                      </p:cBhvr>
                                      <p:tavLst>
                                        <p:tav tm="0">
                                          <p:val>
                                            <p:strVal val="#ppt_x"/>
                                          </p:val>
                                        </p:tav>
                                        <p:tav tm="100000">
                                          <p:val>
                                            <p:strVal val="#ppt_x"/>
                                          </p:val>
                                        </p:tav>
                                      </p:tavLst>
                                    </p:anim>
                                    <p:anim calcmode="lin" valueType="num">
                                      <p:cBhvr additive="base">
                                        <p:cTn id="45"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 calcmode="lin" valueType="num">
                                      <p:cBhvr additive="base">
                                        <p:cTn id="5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8">
                                            <p:bg/>
                                          </p:spTgt>
                                        </p:tgtEl>
                                        <p:attrNameLst>
                                          <p:attrName>style.visibility</p:attrName>
                                        </p:attrNameLst>
                                      </p:cBhvr>
                                      <p:to>
                                        <p:strVal val="visible"/>
                                      </p:to>
                                    </p:set>
                                    <p:anim calcmode="lin" valueType="num">
                                      <p:cBhvr additive="base">
                                        <p:cTn id="62" dur="500" fill="hold"/>
                                        <p:tgtEl>
                                          <p:spTgt spid="8">
                                            <p:bg/>
                                          </p:spTgt>
                                        </p:tgtEl>
                                        <p:attrNameLst>
                                          <p:attrName>ppt_x</p:attrName>
                                        </p:attrNameLst>
                                      </p:cBhvr>
                                      <p:tavLst>
                                        <p:tav tm="0">
                                          <p:val>
                                            <p:strVal val="#ppt_x"/>
                                          </p:val>
                                        </p:tav>
                                        <p:tav tm="100000">
                                          <p:val>
                                            <p:strVal val="#ppt_x"/>
                                          </p:val>
                                        </p:tav>
                                      </p:tavLst>
                                    </p:anim>
                                    <p:anim calcmode="lin" valueType="num">
                                      <p:cBhvr additive="base">
                                        <p:cTn id="63"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8">
                                            <p:txEl>
                                              <p:pRg st="0" end="0"/>
                                            </p:txEl>
                                          </p:spTgt>
                                        </p:tgtEl>
                                        <p:attrNameLst>
                                          <p:attrName>style.visibility</p:attrName>
                                        </p:attrNameLst>
                                      </p:cBhvr>
                                      <p:to>
                                        <p:strVal val="visible"/>
                                      </p:to>
                                    </p:set>
                                    <p:anim calcmode="lin" valueType="num">
                                      <p:cBhvr additive="base">
                                        <p:cTn id="6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8">
                                            <p:txEl>
                                              <p:pRg st="1" end="1"/>
                                            </p:txEl>
                                          </p:spTgt>
                                        </p:tgtEl>
                                        <p:attrNameLst>
                                          <p:attrName>style.visibility</p:attrName>
                                        </p:attrNameLst>
                                      </p:cBhvr>
                                      <p:to>
                                        <p:strVal val="visible"/>
                                      </p:to>
                                    </p:set>
                                    <p:anim calcmode="lin" valueType="num">
                                      <p:cBhvr additive="base">
                                        <p:cTn id="7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animBg="1"/>
      <p:bldP spid="8" grpId="0" build="p" animBg="1"/>
      <p:bldP spid="6" grpId="0" build="p" animBg="1"/>
      <p:bldP spid="7"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sz="quarter" idx="2"/>
            <p:extLst>
              <p:ext uri="{D42A27DB-BD31-4B8C-83A1-F6EECF244321}">
                <p14:modId xmlns:p14="http://schemas.microsoft.com/office/powerpoint/2010/main" val="2693554718"/>
              </p:ext>
            </p:extLst>
          </p:nvPr>
        </p:nvGraphicFramePr>
        <p:xfrm>
          <a:off x="4067944" y="188640"/>
          <a:ext cx="4536504" cy="3785616"/>
        </p:xfrm>
        <a:graphic>
          <a:graphicData uri="http://schemas.openxmlformats.org/drawingml/2006/table">
            <a:tbl>
              <a:tblPr firstRow="1" firstCol="1" bandRow="1"/>
              <a:tblGrid>
                <a:gridCol w="1238049"/>
                <a:gridCol w="3298455"/>
              </a:tblGrid>
              <a:tr h="492180">
                <a:tc gridSpan="2">
                  <a:txBody>
                    <a:bodyPr/>
                    <a:lstStyle/>
                    <a:p>
                      <a:pPr algn="ctr">
                        <a:lnSpc>
                          <a:spcPct val="115000"/>
                        </a:lnSpc>
                        <a:spcAft>
                          <a:spcPts val="1000"/>
                        </a:spcAft>
                      </a:pPr>
                      <a:r>
                        <a:rPr lang="fr-FR" sz="1600" b="1" dirty="0">
                          <a:effectLst/>
                          <a:latin typeface="Times New Roman"/>
                          <a:ea typeface="Times New Roman"/>
                          <a:cs typeface="Arial"/>
                        </a:rPr>
                        <a:t>Apport nutritionnel </a:t>
                      </a:r>
                      <a:br>
                        <a:rPr lang="fr-FR" sz="1600" b="1" dirty="0">
                          <a:effectLst/>
                          <a:latin typeface="Times New Roman"/>
                          <a:ea typeface="Times New Roman"/>
                          <a:cs typeface="Arial"/>
                        </a:rPr>
                      </a:br>
                      <a:r>
                        <a:rPr lang="fr-FR" sz="1600" b="1" dirty="0">
                          <a:effectLst/>
                          <a:latin typeface="Times New Roman"/>
                          <a:ea typeface="Times New Roman"/>
                          <a:cs typeface="Arial"/>
                        </a:rPr>
                        <a:t>recommandé en vitamine B6</a:t>
                      </a:r>
                      <a:endParaRPr lang="fr-FR" sz="1200" dirty="0">
                        <a:effectLst/>
                        <a:latin typeface="Calibri"/>
                        <a:ea typeface="Calibri"/>
                        <a:cs typeface="Arial"/>
                      </a:endParaRPr>
                    </a:p>
                  </a:txBody>
                  <a:tcPr marL="60345" marR="6034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hMerge="1">
                  <a:txBody>
                    <a:bodyPr/>
                    <a:lstStyle/>
                    <a:p>
                      <a:endParaRPr lang="fr-FR"/>
                    </a:p>
                  </a:txBody>
                  <a:tcPr/>
                </a:tc>
              </a:tr>
              <a:tr h="238033">
                <a:tc>
                  <a:txBody>
                    <a:bodyPr/>
                    <a:lstStyle/>
                    <a:p>
                      <a:pPr algn="ctr">
                        <a:lnSpc>
                          <a:spcPct val="115000"/>
                        </a:lnSpc>
                        <a:spcAft>
                          <a:spcPts val="1000"/>
                        </a:spcAft>
                      </a:pPr>
                      <a:r>
                        <a:rPr lang="fr-FR" sz="1400" b="1" dirty="0">
                          <a:effectLst/>
                          <a:latin typeface="Times New Roman"/>
                          <a:ea typeface="Times New Roman"/>
                          <a:cs typeface="Arial"/>
                        </a:rPr>
                        <a:t>Âge</a:t>
                      </a:r>
                      <a:endParaRPr lang="fr-FR" sz="1100" dirty="0">
                        <a:effectLst/>
                        <a:latin typeface="Calibri"/>
                        <a:ea typeface="Calibri"/>
                        <a:cs typeface="Arial"/>
                      </a:endParaRPr>
                    </a:p>
                  </a:txBody>
                  <a:tcPr marL="60345" marR="6034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600" b="1" dirty="0">
                          <a:effectLst/>
                          <a:latin typeface="Times New Roman"/>
                          <a:ea typeface="Times New Roman"/>
                          <a:cs typeface="Arial"/>
                        </a:rPr>
                        <a:t>Quantité</a:t>
                      </a:r>
                      <a:endParaRPr lang="fr-FR" sz="1200" dirty="0">
                        <a:effectLst/>
                        <a:latin typeface="Calibri"/>
                        <a:ea typeface="Calibri"/>
                        <a:cs typeface="Arial"/>
                      </a:endParaRPr>
                    </a:p>
                  </a:txBody>
                  <a:tcPr marL="60345" marR="6034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9495">
                <a:tc>
                  <a:txBody>
                    <a:bodyPr/>
                    <a:lstStyle/>
                    <a:p>
                      <a:pPr algn="ctr">
                        <a:lnSpc>
                          <a:spcPct val="115000"/>
                        </a:lnSpc>
                        <a:spcAft>
                          <a:spcPts val="1000"/>
                        </a:spcAft>
                      </a:pPr>
                      <a:r>
                        <a:rPr lang="fr-FR" sz="1400" b="1" dirty="0">
                          <a:effectLst/>
                          <a:latin typeface="Times New Roman"/>
                          <a:ea typeface="Times New Roman"/>
                          <a:cs typeface="Arial"/>
                        </a:rPr>
                        <a:t>de 0 à 6 mois</a:t>
                      </a:r>
                      <a:endParaRPr lang="fr-FR" sz="1100" dirty="0">
                        <a:effectLst/>
                        <a:latin typeface="Calibri"/>
                        <a:ea typeface="Calibri"/>
                        <a:cs typeface="Arial"/>
                      </a:endParaRPr>
                    </a:p>
                  </a:txBody>
                  <a:tcPr marL="60345" marR="6034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600" dirty="0">
                          <a:effectLst/>
                          <a:latin typeface="Times New Roman"/>
                          <a:ea typeface="Times New Roman"/>
                          <a:cs typeface="Arial"/>
                        </a:rPr>
                        <a:t>0,1 mg* </a:t>
                      </a:r>
                      <a:endParaRPr lang="fr-FR" sz="1200" dirty="0">
                        <a:effectLst/>
                        <a:latin typeface="Calibri"/>
                        <a:ea typeface="Calibri"/>
                        <a:cs typeface="Arial"/>
                      </a:endParaRPr>
                    </a:p>
                  </a:txBody>
                  <a:tcPr marL="60345" marR="6034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9495">
                <a:tc>
                  <a:txBody>
                    <a:bodyPr/>
                    <a:lstStyle/>
                    <a:p>
                      <a:pPr algn="ctr">
                        <a:lnSpc>
                          <a:spcPct val="115000"/>
                        </a:lnSpc>
                        <a:spcAft>
                          <a:spcPts val="1000"/>
                        </a:spcAft>
                      </a:pPr>
                      <a:r>
                        <a:rPr lang="fr-FR" sz="1400" b="1" dirty="0">
                          <a:effectLst/>
                          <a:latin typeface="Times New Roman"/>
                          <a:ea typeface="Times New Roman"/>
                          <a:cs typeface="Arial"/>
                        </a:rPr>
                        <a:t>de 1 à 3 ans</a:t>
                      </a:r>
                      <a:endParaRPr lang="fr-FR" sz="1100" dirty="0">
                        <a:effectLst/>
                        <a:latin typeface="Calibri"/>
                        <a:ea typeface="Calibri"/>
                        <a:cs typeface="Arial"/>
                      </a:endParaRPr>
                    </a:p>
                  </a:txBody>
                  <a:tcPr marL="60345" marR="6034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600" dirty="0">
                          <a:effectLst/>
                          <a:latin typeface="Times New Roman"/>
                          <a:ea typeface="Times New Roman"/>
                          <a:cs typeface="Arial"/>
                        </a:rPr>
                        <a:t>0,5 mg</a:t>
                      </a:r>
                      <a:endParaRPr lang="fr-FR" sz="1200" dirty="0">
                        <a:effectLst/>
                        <a:latin typeface="Calibri"/>
                        <a:ea typeface="Calibri"/>
                        <a:cs typeface="Arial"/>
                      </a:endParaRPr>
                    </a:p>
                  </a:txBody>
                  <a:tcPr marL="60345" marR="6034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9495">
                <a:tc>
                  <a:txBody>
                    <a:bodyPr/>
                    <a:lstStyle/>
                    <a:p>
                      <a:pPr algn="ctr">
                        <a:lnSpc>
                          <a:spcPct val="115000"/>
                        </a:lnSpc>
                        <a:spcAft>
                          <a:spcPts val="1000"/>
                        </a:spcAft>
                      </a:pPr>
                      <a:r>
                        <a:rPr lang="fr-FR" sz="1400" b="1">
                          <a:effectLst/>
                          <a:latin typeface="Times New Roman"/>
                          <a:ea typeface="Times New Roman"/>
                          <a:cs typeface="Arial"/>
                        </a:rPr>
                        <a:t>de 9 à 13 ans</a:t>
                      </a:r>
                      <a:endParaRPr lang="fr-FR" sz="1100">
                        <a:effectLst/>
                        <a:latin typeface="Calibri"/>
                        <a:ea typeface="Calibri"/>
                        <a:cs typeface="Arial"/>
                      </a:endParaRPr>
                    </a:p>
                  </a:txBody>
                  <a:tcPr marL="60345" marR="6034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600" dirty="0">
                          <a:effectLst/>
                          <a:latin typeface="Times New Roman"/>
                          <a:ea typeface="Times New Roman"/>
                          <a:cs typeface="Arial"/>
                        </a:rPr>
                        <a:t>1 mg </a:t>
                      </a:r>
                      <a:endParaRPr lang="fr-FR" sz="1200" dirty="0">
                        <a:effectLst/>
                        <a:latin typeface="Calibri"/>
                        <a:ea typeface="Calibri"/>
                        <a:cs typeface="Arial"/>
                      </a:endParaRPr>
                    </a:p>
                  </a:txBody>
                  <a:tcPr marL="60345" marR="6034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2180">
                <a:tc>
                  <a:txBody>
                    <a:bodyPr/>
                    <a:lstStyle/>
                    <a:p>
                      <a:pPr algn="ctr">
                        <a:lnSpc>
                          <a:spcPct val="115000"/>
                        </a:lnSpc>
                        <a:spcAft>
                          <a:spcPts val="1000"/>
                        </a:spcAft>
                      </a:pPr>
                      <a:r>
                        <a:rPr lang="fr-FR" sz="1400" b="1" dirty="0">
                          <a:effectLst/>
                          <a:latin typeface="Times New Roman"/>
                          <a:ea typeface="Times New Roman"/>
                          <a:cs typeface="Arial"/>
                        </a:rPr>
                        <a:t>de 14 à 18 ans</a:t>
                      </a:r>
                      <a:endParaRPr lang="fr-FR" sz="1100" dirty="0">
                        <a:effectLst/>
                        <a:latin typeface="Calibri"/>
                        <a:ea typeface="Calibri"/>
                        <a:cs typeface="Arial"/>
                      </a:endParaRPr>
                    </a:p>
                  </a:txBody>
                  <a:tcPr marL="60345" marR="6034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600" dirty="0">
                          <a:effectLst/>
                          <a:latin typeface="Times New Roman"/>
                          <a:ea typeface="Times New Roman"/>
                          <a:cs typeface="Arial"/>
                        </a:rPr>
                        <a:t>1,3 mg (hommes)</a:t>
                      </a:r>
                      <a:br>
                        <a:rPr lang="fr-FR" sz="1600" dirty="0">
                          <a:effectLst/>
                          <a:latin typeface="Times New Roman"/>
                          <a:ea typeface="Times New Roman"/>
                          <a:cs typeface="Arial"/>
                        </a:rPr>
                      </a:br>
                      <a:r>
                        <a:rPr lang="fr-FR" sz="1600" dirty="0">
                          <a:effectLst/>
                          <a:latin typeface="Times New Roman"/>
                          <a:ea typeface="Times New Roman"/>
                          <a:cs typeface="Arial"/>
                        </a:rPr>
                        <a:t>1,2 mg (femmes)</a:t>
                      </a:r>
                      <a:endParaRPr lang="fr-FR" sz="1200" dirty="0">
                        <a:effectLst/>
                        <a:latin typeface="Calibri"/>
                        <a:ea typeface="Calibri"/>
                        <a:cs typeface="Arial"/>
                      </a:endParaRPr>
                    </a:p>
                  </a:txBody>
                  <a:tcPr marL="60345" marR="6034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92180">
                <a:tc>
                  <a:txBody>
                    <a:bodyPr/>
                    <a:lstStyle/>
                    <a:p>
                      <a:pPr algn="ctr">
                        <a:lnSpc>
                          <a:spcPct val="115000"/>
                        </a:lnSpc>
                        <a:spcAft>
                          <a:spcPts val="1000"/>
                        </a:spcAft>
                      </a:pPr>
                      <a:r>
                        <a:rPr lang="fr-FR" sz="1400" b="1" dirty="0">
                          <a:effectLst/>
                          <a:latin typeface="Times New Roman"/>
                          <a:ea typeface="Times New Roman"/>
                          <a:cs typeface="Arial"/>
                        </a:rPr>
                        <a:t>51 ans et plus</a:t>
                      </a:r>
                      <a:endParaRPr lang="fr-FR" sz="1100" dirty="0">
                        <a:effectLst/>
                        <a:latin typeface="Calibri"/>
                        <a:ea typeface="Calibri"/>
                        <a:cs typeface="Arial"/>
                      </a:endParaRPr>
                    </a:p>
                  </a:txBody>
                  <a:tcPr marL="60345" marR="6034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600" dirty="0">
                          <a:effectLst/>
                          <a:latin typeface="Times New Roman"/>
                          <a:ea typeface="Times New Roman"/>
                          <a:cs typeface="Arial"/>
                        </a:rPr>
                        <a:t>1,7 mg (hommes)</a:t>
                      </a:r>
                      <a:br>
                        <a:rPr lang="fr-FR" sz="1600" dirty="0">
                          <a:effectLst/>
                          <a:latin typeface="Times New Roman"/>
                          <a:ea typeface="Times New Roman"/>
                          <a:cs typeface="Arial"/>
                        </a:rPr>
                      </a:br>
                      <a:r>
                        <a:rPr lang="fr-FR" sz="1600" dirty="0">
                          <a:effectLst/>
                          <a:latin typeface="Times New Roman"/>
                          <a:ea typeface="Times New Roman"/>
                          <a:cs typeface="Arial"/>
                        </a:rPr>
                        <a:t>1,5 mg (femmes)</a:t>
                      </a:r>
                      <a:endParaRPr lang="fr-FR" sz="1200" dirty="0">
                        <a:effectLst/>
                        <a:latin typeface="Calibri"/>
                        <a:ea typeface="Calibri"/>
                        <a:cs typeface="Arial"/>
                      </a:endParaRPr>
                    </a:p>
                  </a:txBody>
                  <a:tcPr marL="60345" marR="6034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30658">
                <a:tc>
                  <a:txBody>
                    <a:bodyPr/>
                    <a:lstStyle/>
                    <a:p>
                      <a:pPr algn="ctr">
                        <a:lnSpc>
                          <a:spcPct val="115000"/>
                        </a:lnSpc>
                        <a:spcAft>
                          <a:spcPts val="1000"/>
                        </a:spcAft>
                      </a:pPr>
                      <a:r>
                        <a:rPr lang="fr-FR" sz="1400" b="1" dirty="0">
                          <a:effectLst/>
                          <a:latin typeface="Times New Roman"/>
                          <a:ea typeface="Times New Roman"/>
                          <a:cs typeface="Arial"/>
                        </a:rPr>
                        <a:t>Femmes enceintes</a:t>
                      </a:r>
                      <a:endParaRPr lang="fr-FR" sz="1100" dirty="0">
                        <a:effectLst/>
                        <a:latin typeface="Calibri"/>
                        <a:ea typeface="Calibri"/>
                        <a:cs typeface="Arial"/>
                      </a:endParaRPr>
                    </a:p>
                  </a:txBody>
                  <a:tcPr marL="60345" marR="6034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600" dirty="0">
                          <a:effectLst/>
                          <a:latin typeface="Times New Roman"/>
                          <a:ea typeface="Times New Roman"/>
                          <a:cs typeface="Arial"/>
                        </a:rPr>
                        <a:t>1,9 mg</a:t>
                      </a:r>
                      <a:endParaRPr lang="fr-FR" sz="1200" dirty="0">
                        <a:effectLst/>
                        <a:latin typeface="Calibri"/>
                        <a:ea typeface="Calibri"/>
                        <a:cs typeface="Arial"/>
                      </a:endParaRPr>
                    </a:p>
                  </a:txBody>
                  <a:tcPr marL="60345" marR="6034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30658">
                <a:tc>
                  <a:txBody>
                    <a:bodyPr/>
                    <a:lstStyle/>
                    <a:p>
                      <a:pPr algn="ctr">
                        <a:lnSpc>
                          <a:spcPct val="115000"/>
                        </a:lnSpc>
                        <a:spcAft>
                          <a:spcPts val="1000"/>
                        </a:spcAft>
                      </a:pPr>
                      <a:r>
                        <a:rPr lang="fr-FR" sz="1400" b="1" dirty="0">
                          <a:effectLst/>
                          <a:latin typeface="Times New Roman"/>
                          <a:ea typeface="Times New Roman"/>
                          <a:cs typeface="Arial"/>
                        </a:rPr>
                        <a:t>Femmes qui allaitent</a:t>
                      </a:r>
                      <a:endParaRPr lang="fr-FR" sz="1100" dirty="0">
                        <a:effectLst/>
                        <a:latin typeface="Calibri"/>
                        <a:ea typeface="Calibri"/>
                        <a:cs typeface="Arial"/>
                      </a:endParaRPr>
                    </a:p>
                  </a:txBody>
                  <a:tcPr marL="60345" marR="6034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lvl="0" indent="-342900" algn="ctr" rtl="0">
                        <a:lnSpc>
                          <a:spcPct val="115000"/>
                        </a:lnSpc>
                        <a:spcAft>
                          <a:spcPts val="1000"/>
                        </a:spcAft>
                        <a:buFont typeface="+mj-lt"/>
                        <a:buAutoNum type="arabicPeriod" startAt="2"/>
                      </a:pPr>
                      <a:r>
                        <a:rPr lang="fr-FR" sz="1600" dirty="0">
                          <a:effectLst/>
                          <a:latin typeface="Times New Roman"/>
                          <a:ea typeface="Times New Roman"/>
                          <a:cs typeface="Arial"/>
                        </a:rPr>
                        <a:t>mg</a:t>
                      </a:r>
                      <a:endParaRPr lang="fr-FR" sz="1200" dirty="0">
                        <a:effectLst/>
                        <a:latin typeface="Calibri"/>
                        <a:ea typeface="Calibri"/>
                        <a:cs typeface="Arial"/>
                      </a:endParaRPr>
                    </a:p>
                  </a:txBody>
                  <a:tcPr marL="60345" marR="6034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4" name="Espace réservé du contenu 3"/>
          <p:cNvSpPr>
            <a:spLocks noGrp="1"/>
          </p:cNvSpPr>
          <p:nvPr>
            <p:ph sz="quarter" idx="4"/>
          </p:nvPr>
        </p:nvSpPr>
        <p:spPr>
          <a:xfrm>
            <a:off x="3779912" y="4509120"/>
            <a:ext cx="4752528" cy="1944216"/>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fr-FR" dirty="0">
                <a:latin typeface="Times New Roman" pitchFamily="18" charset="0"/>
                <a:cs typeface="Times New Roman" pitchFamily="18" charset="0"/>
              </a:rPr>
              <a:t>les abats, la viande, le poisson, la levure de bière et les céréales à déjeuner </a:t>
            </a:r>
            <a:r>
              <a:rPr lang="fr-FR" dirty="0" smtClean="0">
                <a:latin typeface="Times New Roman" pitchFamily="18" charset="0"/>
                <a:cs typeface="Times New Roman" pitchFamily="18" charset="0"/>
              </a:rPr>
              <a:t>enrichies, germe </a:t>
            </a:r>
            <a:r>
              <a:rPr lang="fr-FR" dirty="0">
                <a:latin typeface="Times New Roman" pitchFamily="18" charset="0"/>
                <a:cs typeface="Times New Roman" pitchFamily="18" charset="0"/>
              </a:rPr>
              <a:t>de blé, les céréales entières et les légumineuses.</a:t>
            </a:r>
          </a:p>
        </p:txBody>
      </p:sp>
      <p:sp>
        <p:nvSpPr>
          <p:cNvPr id="5" name="Espace réservé du texte 4"/>
          <p:cNvSpPr>
            <a:spLocks noGrp="1"/>
          </p:cNvSpPr>
          <p:nvPr>
            <p:ph type="body" sz="quarter" idx="1"/>
          </p:nvPr>
        </p:nvSpPr>
        <p:spPr>
          <a:xfrm>
            <a:off x="251520" y="908720"/>
            <a:ext cx="2664296" cy="658368"/>
          </a:xfrm>
        </p:spPr>
        <p:txBody>
          <a:bodyPr/>
          <a:lstStyle/>
          <a:p>
            <a:pPr algn="ctr"/>
            <a:r>
              <a:rPr lang="fr-FR" dirty="0" smtClean="0"/>
              <a:t>Besoins</a:t>
            </a:r>
            <a:endParaRPr lang="fr-FR" dirty="0"/>
          </a:p>
        </p:txBody>
      </p:sp>
      <p:sp>
        <p:nvSpPr>
          <p:cNvPr id="6" name="Espace réservé du texte 5"/>
          <p:cNvSpPr>
            <a:spLocks noGrp="1"/>
          </p:cNvSpPr>
          <p:nvPr>
            <p:ph type="body" sz="quarter" idx="3"/>
          </p:nvPr>
        </p:nvSpPr>
        <p:spPr>
          <a:xfrm>
            <a:off x="251520" y="5085184"/>
            <a:ext cx="2664296" cy="658368"/>
          </a:xfrm>
        </p:spPr>
        <p:txBody>
          <a:bodyPr/>
          <a:lstStyle/>
          <a:p>
            <a:r>
              <a:rPr lang="fr-FR" dirty="0" smtClean="0"/>
              <a:t>Sources</a:t>
            </a:r>
            <a:endParaRPr lang="fr-FR" dirty="0"/>
          </a:p>
        </p:txBody>
      </p:sp>
    </p:spTree>
    <p:extLst>
      <p:ext uri="{BB962C8B-B14F-4D97-AF65-F5344CB8AC3E}">
        <p14:creationId xmlns:p14="http://schemas.microsoft.com/office/powerpoint/2010/main" val="27134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additive="base">
                                        <p:cTn id="19"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bg/>
                                          </p:spTgt>
                                        </p:tgtEl>
                                        <p:attrNameLst>
                                          <p:attrName>style.visibility</p:attrName>
                                        </p:attrNameLst>
                                      </p:cBhvr>
                                      <p:to>
                                        <p:strVal val="visible"/>
                                      </p:to>
                                    </p:set>
                                    <p:anim calcmode="lin" valueType="num">
                                      <p:cBhvr additive="base">
                                        <p:cTn id="31" dur="500" fill="hold"/>
                                        <p:tgtEl>
                                          <p:spTgt spid="4">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0" y="332656"/>
            <a:ext cx="7467600" cy="1143000"/>
          </a:xfrm>
        </p:spPr>
        <p:txBody>
          <a:bodyPr/>
          <a:lstStyle/>
          <a:p>
            <a:pPr algn="ctr"/>
            <a:r>
              <a:rPr lang="fr-FR" b="1" i="1" dirty="0" smtClean="0">
                <a:solidFill>
                  <a:srgbClr val="0070C0"/>
                </a:solidFill>
                <a:latin typeface="Times New Roman" pitchFamily="18" charset="0"/>
                <a:cs typeface="Times New Roman" pitchFamily="18" charset="0"/>
              </a:rPr>
              <a:t>La vitamine b8 ou vitamine H </a:t>
            </a:r>
            <a:endParaRPr lang="fr-FR" b="1" i="1" dirty="0">
              <a:solidFill>
                <a:srgbClr val="0070C0"/>
              </a:solidFill>
              <a:latin typeface="Times New Roman" pitchFamily="18" charset="0"/>
              <a:cs typeface="Times New Roman" pitchFamily="18" charset="0"/>
            </a:endParaRPr>
          </a:p>
        </p:txBody>
      </p:sp>
      <p:pic>
        <p:nvPicPr>
          <p:cNvPr id="13" name="Espace réservé du contenu 12"/>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588224" y="404664"/>
            <a:ext cx="1733792" cy="1667108"/>
          </a:xfrm>
        </p:spPr>
      </p:pic>
      <p:sp>
        <p:nvSpPr>
          <p:cNvPr id="14" name="Espace réservé du contenu 2"/>
          <p:cNvSpPr txBox="1">
            <a:spLocks/>
          </p:cNvSpPr>
          <p:nvPr/>
        </p:nvSpPr>
        <p:spPr>
          <a:xfrm>
            <a:off x="611560" y="2276872"/>
            <a:ext cx="7467600" cy="388843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fr-FR" sz="2800" dirty="0" smtClean="0">
                <a:latin typeface="Times New Roman" pitchFamily="18" charset="0"/>
                <a:cs typeface="Times New Roman" pitchFamily="18" charset="0"/>
              </a:rPr>
              <a:t>Appelée </a:t>
            </a:r>
            <a:r>
              <a:rPr lang="fr-FR" sz="2800" dirty="0">
                <a:latin typeface="Times New Roman" pitchFamily="18" charset="0"/>
                <a:cs typeface="Times New Roman" pitchFamily="18" charset="0"/>
              </a:rPr>
              <a:t>aussi La </a:t>
            </a:r>
            <a:r>
              <a:rPr lang="fr-FR" sz="2800" dirty="0" smtClean="0">
                <a:latin typeface="Times New Roman" pitchFamily="18" charset="0"/>
                <a:cs typeface="Times New Roman" pitchFamily="18" charset="0"/>
              </a:rPr>
              <a:t>biotine, c’est une vitamine hydrosoluble constituée d'un noyau </a:t>
            </a:r>
            <a:r>
              <a:rPr lang="fr-FR" sz="2800" dirty="0" err="1" smtClean="0">
                <a:latin typeface="Times New Roman" pitchFamily="18" charset="0"/>
                <a:cs typeface="Times New Roman" pitchFamily="18" charset="0"/>
              </a:rPr>
              <a:t>imidazoline</a:t>
            </a:r>
            <a:r>
              <a:rPr lang="fr-FR" sz="2800" dirty="0" smtClean="0">
                <a:latin typeface="Times New Roman" pitchFamily="18" charset="0"/>
                <a:cs typeface="Times New Roman" pitchFamily="18" charset="0"/>
              </a:rPr>
              <a:t> et d'un cycle </a:t>
            </a:r>
            <a:r>
              <a:rPr lang="fr-FR" sz="2800" dirty="0" err="1" smtClean="0">
                <a:latin typeface="Times New Roman" pitchFamily="18" charset="0"/>
                <a:cs typeface="Times New Roman" pitchFamily="18" charset="0"/>
              </a:rPr>
              <a:t>tétrahydrothiophène</a:t>
            </a:r>
            <a:r>
              <a:rPr lang="fr-FR" sz="2800" dirty="0" smtClean="0">
                <a:latin typeface="Times New Roman" pitchFamily="18" charset="0"/>
                <a:cs typeface="Times New Roman" pitchFamily="18" charset="0"/>
              </a:rPr>
              <a:t> porteur d'une chaîne latérale à cinq atomes de carbone. La biotine se fixe avec une très grande affinité à l'</a:t>
            </a:r>
            <a:r>
              <a:rPr lang="fr-FR" sz="2800" dirty="0" err="1" smtClean="0">
                <a:latin typeface="Times New Roman" pitchFamily="18" charset="0"/>
                <a:cs typeface="Times New Roman" pitchFamily="18" charset="0"/>
              </a:rPr>
              <a:t>avidine</a:t>
            </a:r>
            <a:r>
              <a:rPr lang="fr-FR" sz="2800" dirty="0" smtClean="0">
                <a:latin typeface="Times New Roman" pitchFamily="18" charset="0"/>
                <a:cs typeface="Times New Roman" pitchFamily="18" charset="0"/>
              </a:rPr>
              <a:t>, glycoprotéine que l'on trouve dans le blanc d'œuf cru. La biotine est un transporteur de groupe CO2.</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406341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80">
                                          <p:stCondLst>
                                            <p:cond delay="0"/>
                                          </p:stCondLst>
                                        </p:cTn>
                                        <p:tgtEl>
                                          <p:spTgt spid="13"/>
                                        </p:tgtEl>
                                      </p:cBhvr>
                                    </p:animEffect>
                                    <p:anim calcmode="lin" valueType="num">
                                      <p:cBhvr>
                                        <p:cTn id="2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6" dur="26">
                                          <p:stCondLst>
                                            <p:cond delay="650"/>
                                          </p:stCondLst>
                                        </p:cTn>
                                        <p:tgtEl>
                                          <p:spTgt spid="13"/>
                                        </p:tgtEl>
                                      </p:cBhvr>
                                      <p:to x="100000" y="60000"/>
                                    </p:animScale>
                                    <p:animScale>
                                      <p:cBhvr>
                                        <p:cTn id="27" dur="166" decel="50000">
                                          <p:stCondLst>
                                            <p:cond delay="676"/>
                                          </p:stCondLst>
                                        </p:cTn>
                                        <p:tgtEl>
                                          <p:spTgt spid="13"/>
                                        </p:tgtEl>
                                      </p:cBhvr>
                                      <p:to x="100000" y="100000"/>
                                    </p:animScale>
                                    <p:animScale>
                                      <p:cBhvr>
                                        <p:cTn id="28" dur="26">
                                          <p:stCondLst>
                                            <p:cond delay="1312"/>
                                          </p:stCondLst>
                                        </p:cTn>
                                        <p:tgtEl>
                                          <p:spTgt spid="13"/>
                                        </p:tgtEl>
                                      </p:cBhvr>
                                      <p:to x="100000" y="80000"/>
                                    </p:animScale>
                                    <p:animScale>
                                      <p:cBhvr>
                                        <p:cTn id="29" dur="166" decel="50000">
                                          <p:stCondLst>
                                            <p:cond delay="1338"/>
                                          </p:stCondLst>
                                        </p:cTn>
                                        <p:tgtEl>
                                          <p:spTgt spid="13"/>
                                        </p:tgtEl>
                                      </p:cBhvr>
                                      <p:to x="100000" y="100000"/>
                                    </p:animScale>
                                    <p:animScale>
                                      <p:cBhvr>
                                        <p:cTn id="30" dur="26">
                                          <p:stCondLst>
                                            <p:cond delay="1642"/>
                                          </p:stCondLst>
                                        </p:cTn>
                                        <p:tgtEl>
                                          <p:spTgt spid="13"/>
                                        </p:tgtEl>
                                      </p:cBhvr>
                                      <p:to x="100000" y="90000"/>
                                    </p:animScale>
                                    <p:animScale>
                                      <p:cBhvr>
                                        <p:cTn id="31" dur="166" decel="50000">
                                          <p:stCondLst>
                                            <p:cond delay="1668"/>
                                          </p:stCondLst>
                                        </p:cTn>
                                        <p:tgtEl>
                                          <p:spTgt spid="13"/>
                                        </p:tgtEl>
                                      </p:cBhvr>
                                      <p:to x="100000" y="100000"/>
                                    </p:animScale>
                                    <p:animScale>
                                      <p:cBhvr>
                                        <p:cTn id="32" dur="26">
                                          <p:stCondLst>
                                            <p:cond delay="1808"/>
                                          </p:stCondLst>
                                        </p:cTn>
                                        <p:tgtEl>
                                          <p:spTgt spid="13"/>
                                        </p:tgtEl>
                                      </p:cBhvr>
                                      <p:to x="100000" y="95000"/>
                                    </p:animScale>
                                    <p:animScale>
                                      <p:cBhvr>
                                        <p:cTn id="33"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2"/>
          </p:nvPr>
        </p:nvSpPr>
        <p:spPr>
          <a:xfrm>
            <a:off x="3563888" y="116632"/>
            <a:ext cx="5112568" cy="3886200"/>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fr-FR" dirty="0" smtClean="0">
                <a:latin typeface="Times New Roman" pitchFamily="18" charset="0"/>
                <a:cs typeface="Times New Roman" pitchFamily="18" charset="0"/>
              </a:rPr>
              <a:t>La </a:t>
            </a:r>
            <a:r>
              <a:rPr lang="fr-FR" dirty="0">
                <a:latin typeface="Times New Roman" pitchFamily="18" charset="0"/>
                <a:cs typeface="Times New Roman" pitchFamily="18" charset="0"/>
              </a:rPr>
              <a:t>biotine est entièrement apportée par l'alimentation. Elle est présente dans de nombreux aliments, les fruits, les viandes, en particulier le foie. Les besoins en biotine seraient de l'ordre de 200 à 500.</a:t>
            </a:r>
          </a:p>
          <a:p>
            <a:pPr marL="0" indent="0">
              <a:buNone/>
            </a:pPr>
            <a:r>
              <a:rPr lang="fr-FR" dirty="0">
                <a:latin typeface="Times New Roman" pitchFamily="18" charset="0"/>
                <a:cs typeface="Times New Roman" pitchFamily="18" charset="0"/>
              </a:rPr>
              <a:t>Les mécanismes d'absorption digestive de la biotine sont mal connus, il s'agirait d'un processus actif, sodium dépendant et saturable</a:t>
            </a:r>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
        <p:nvSpPr>
          <p:cNvPr id="7" name="Espace réservé du contenu 6"/>
          <p:cNvSpPr>
            <a:spLocks noGrp="1"/>
          </p:cNvSpPr>
          <p:nvPr>
            <p:ph sz="quarter" idx="4"/>
          </p:nvPr>
        </p:nvSpPr>
        <p:spPr>
          <a:xfrm>
            <a:off x="3491880" y="4725144"/>
            <a:ext cx="5097760" cy="1296144"/>
          </a:xfrm>
        </p:spPr>
        <p:style>
          <a:lnRef idx="2">
            <a:schemeClr val="accent1"/>
          </a:lnRef>
          <a:fillRef idx="1">
            <a:schemeClr val="lt1"/>
          </a:fillRef>
          <a:effectRef idx="0">
            <a:schemeClr val="accent1"/>
          </a:effectRef>
          <a:fontRef idx="minor">
            <a:schemeClr val="dk1"/>
          </a:fontRef>
        </p:style>
        <p:txBody>
          <a:bodyPr/>
          <a:lstStyle/>
          <a:p>
            <a:pPr marL="0" indent="0">
              <a:buNone/>
            </a:pPr>
            <a:r>
              <a:rPr lang="fr-FR" dirty="0">
                <a:latin typeface="Times New Roman" pitchFamily="18" charset="0"/>
                <a:cs typeface="Times New Roman" pitchFamily="18" charset="0"/>
              </a:rPr>
              <a:t>La concentration plasmatique totale est de l'ordre de 0,3 à 0,5</a:t>
            </a:r>
          </a:p>
          <a:p>
            <a:endParaRPr lang="fr-FR" dirty="0"/>
          </a:p>
          <a:p>
            <a:endParaRPr lang="fr-FR" dirty="0"/>
          </a:p>
        </p:txBody>
      </p:sp>
      <p:sp>
        <p:nvSpPr>
          <p:cNvPr id="5" name="Espace réservé du texte 4"/>
          <p:cNvSpPr>
            <a:spLocks noGrp="1"/>
          </p:cNvSpPr>
          <p:nvPr>
            <p:ph type="body" sz="quarter" idx="1"/>
          </p:nvPr>
        </p:nvSpPr>
        <p:spPr>
          <a:xfrm>
            <a:off x="395536" y="1412776"/>
            <a:ext cx="2160240" cy="658368"/>
          </a:xfrm>
        </p:spPr>
        <p:txBody>
          <a:bodyPr/>
          <a:lstStyle/>
          <a:p>
            <a:r>
              <a:rPr lang="fr-FR" dirty="0"/>
              <a:t>Métabolisme</a:t>
            </a:r>
          </a:p>
        </p:txBody>
      </p:sp>
      <p:sp>
        <p:nvSpPr>
          <p:cNvPr id="6" name="Espace réservé du texte 5"/>
          <p:cNvSpPr>
            <a:spLocks noGrp="1"/>
          </p:cNvSpPr>
          <p:nvPr>
            <p:ph type="body" sz="quarter" idx="3"/>
          </p:nvPr>
        </p:nvSpPr>
        <p:spPr>
          <a:xfrm>
            <a:off x="395536" y="5085184"/>
            <a:ext cx="2088232" cy="658368"/>
          </a:xfrm>
        </p:spPr>
        <p:txBody>
          <a:bodyPr/>
          <a:lstStyle/>
          <a:p>
            <a:endParaRPr lang="fr-FR" dirty="0" smtClean="0"/>
          </a:p>
          <a:p>
            <a:r>
              <a:rPr lang="fr-FR" dirty="0" smtClean="0"/>
              <a:t>Distribution</a:t>
            </a:r>
            <a:endParaRPr lang="fr-FR" dirty="0"/>
          </a:p>
          <a:p>
            <a:endParaRPr lang="fr-FR" dirty="0"/>
          </a:p>
        </p:txBody>
      </p:sp>
    </p:spTree>
    <p:extLst>
      <p:ext uri="{BB962C8B-B14F-4D97-AF65-F5344CB8AC3E}">
        <p14:creationId xmlns:p14="http://schemas.microsoft.com/office/powerpoint/2010/main" val="144067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bg/>
                                          </p:spTgt>
                                        </p:tgtEl>
                                        <p:attrNameLst>
                                          <p:attrName>style.visibility</p:attrName>
                                        </p:attrNameLst>
                                      </p:cBhvr>
                                      <p:to>
                                        <p:strVal val="visible"/>
                                      </p:to>
                                    </p:set>
                                    <p:anim calcmode="lin" valueType="num">
                                      <p:cBhvr additive="base">
                                        <p:cTn id="21"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 calcmode="lin" valueType="num">
                                      <p:cBhvr additive="base">
                                        <p:cTn id="3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animEffect transition="in" filter="fade">
                                      <p:cBhvr>
                                        <p:cTn id="39" dur="1000"/>
                                        <p:tgtEl>
                                          <p:spTgt spid="6">
                                            <p:bg/>
                                          </p:spTgt>
                                        </p:tgtEl>
                                      </p:cBhvr>
                                    </p:animEffect>
                                    <p:anim calcmode="lin" valueType="num">
                                      <p:cBhvr>
                                        <p:cTn id="40" dur="1000" fill="hold"/>
                                        <p:tgtEl>
                                          <p:spTgt spid="6">
                                            <p:bg/>
                                          </p:spTgt>
                                        </p:tgtEl>
                                        <p:attrNameLst>
                                          <p:attrName>ppt_x</p:attrName>
                                        </p:attrNameLst>
                                      </p:cBhvr>
                                      <p:tavLst>
                                        <p:tav tm="0">
                                          <p:val>
                                            <p:strVal val="#ppt_x"/>
                                          </p:val>
                                        </p:tav>
                                        <p:tav tm="100000">
                                          <p:val>
                                            <p:strVal val="#ppt_x"/>
                                          </p:val>
                                        </p:tav>
                                      </p:tavLst>
                                    </p:anim>
                                    <p:anim calcmode="lin" valueType="num">
                                      <p:cBhvr>
                                        <p:cTn id="41"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fade">
                                      <p:cBhvr>
                                        <p:cTn id="46" dur="1000"/>
                                        <p:tgtEl>
                                          <p:spTgt spid="6">
                                            <p:txEl>
                                              <p:pRg st="1" end="1"/>
                                            </p:txEl>
                                          </p:spTgt>
                                        </p:tgtEl>
                                      </p:cBhvr>
                                    </p:animEffect>
                                    <p:anim calcmode="lin" valueType="num">
                                      <p:cBhvr>
                                        <p:cTn id="4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bg/>
                                          </p:spTgt>
                                        </p:tgtEl>
                                        <p:attrNameLst>
                                          <p:attrName>style.visibility</p:attrName>
                                        </p:attrNameLst>
                                      </p:cBhvr>
                                      <p:to>
                                        <p:strVal val="visible"/>
                                      </p:to>
                                    </p:set>
                                    <p:anim calcmode="lin" valueType="num">
                                      <p:cBhvr additive="base">
                                        <p:cTn id="5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54"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 calcmode="lin" valueType="num">
                                      <p:cBhvr additive="base">
                                        <p:cTn id="5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build="p" animBg="1"/>
      <p:bldP spid="5" grpId="0" build="p" animBg="1"/>
      <p:bldP spid="6"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p:cNvGraphicFramePr>
            <a:graphicFrameLocks noGrp="1"/>
          </p:cNvGraphicFramePr>
          <p:nvPr>
            <p:ph sz="quarter" idx="2"/>
            <p:extLst>
              <p:ext uri="{D42A27DB-BD31-4B8C-83A1-F6EECF244321}">
                <p14:modId xmlns:p14="http://schemas.microsoft.com/office/powerpoint/2010/main" val="4150720554"/>
              </p:ext>
            </p:extLst>
          </p:nvPr>
        </p:nvGraphicFramePr>
        <p:xfrm>
          <a:off x="4139952" y="188640"/>
          <a:ext cx="4449688" cy="2804160"/>
        </p:xfrm>
        <a:graphic>
          <a:graphicData uri="http://schemas.openxmlformats.org/drawingml/2006/table">
            <a:tbl>
              <a:tblPr firstRow="1" firstCol="1" bandRow="1"/>
              <a:tblGrid>
                <a:gridCol w="2376264"/>
                <a:gridCol w="1224136"/>
                <a:gridCol w="849288"/>
              </a:tblGrid>
              <a:tr h="216024">
                <a:tc>
                  <a:txBody>
                    <a:bodyPr/>
                    <a:lstStyle/>
                    <a:p>
                      <a:pPr algn="ctr">
                        <a:lnSpc>
                          <a:spcPct val="115000"/>
                        </a:lnSpc>
                        <a:spcAft>
                          <a:spcPts val="1000"/>
                        </a:spcAft>
                      </a:pPr>
                      <a:r>
                        <a:rPr lang="fr-FR" sz="1600" b="1" dirty="0">
                          <a:effectLst/>
                          <a:latin typeface="Times New Roman"/>
                          <a:ea typeface="Times New Roman"/>
                          <a:cs typeface="Arial"/>
                        </a:rPr>
                        <a:t>Âge </a:t>
                      </a:r>
                      <a:endParaRPr lang="fr-FR" sz="1400" dirty="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600" b="1">
                          <a:effectLst/>
                          <a:latin typeface="Times New Roman"/>
                          <a:ea typeface="Times New Roman"/>
                          <a:cs typeface="Arial"/>
                        </a:rPr>
                        <a:t>  </a:t>
                      </a:r>
                      <a:endParaRPr lang="fr-FR" sz="140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600" b="1">
                          <a:effectLst/>
                          <a:latin typeface="Times New Roman"/>
                          <a:ea typeface="Times New Roman"/>
                          <a:cs typeface="Arial"/>
                        </a:rPr>
                        <a:t>µg/jour </a:t>
                      </a:r>
                      <a:endParaRPr lang="fr-FR" sz="140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432047">
                <a:tc>
                  <a:txBody>
                    <a:bodyPr/>
                    <a:lstStyle/>
                    <a:p>
                      <a:pPr algn="ctr">
                        <a:lnSpc>
                          <a:spcPct val="115000"/>
                        </a:lnSpc>
                        <a:spcAft>
                          <a:spcPts val="1000"/>
                        </a:spcAft>
                      </a:pPr>
                      <a:r>
                        <a:rPr lang="fr-FR" sz="1600" b="1" dirty="0">
                          <a:effectLst/>
                          <a:latin typeface="Times New Roman"/>
                          <a:ea typeface="Times New Roman"/>
                          <a:cs typeface="Arial"/>
                        </a:rPr>
                        <a:t>Nourrissons </a:t>
                      </a:r>
                      <a:endParaRPr lang="fr-FR" sz="1400" dirty="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600" dirty="0">
                          <a:effectLst/>
                          <a:latin typeface="Times New Roman"/>
                          <a:ea typeface="Times New Roman"/>
                          <a:cs typeface="Arial"/>
                        </a:rPr>
                        <a:t>0 à 6 mois</a:t>
                      </a:r>
                      <a:br>
                        <a:rPr lang="fr-FR" sz="1600" dirty="0">
                          <a:effectLst/>
                          <a:latin typeface="Times New Roman"/>
                          <a:ea typeface="Times New Roman"/>
                          <a:cs typeface="Arial"/>
                        </a:rPr>
                      </a:br>
                      <a:r>
                        <a:rPr lang="fr-FR" sz="1600" dirty="0">
                          <a:effectLst/>
                          <a:latin typeface="Times New Roman"/>
                          <a:ea typeface="Times New Roman"/>
                          <a:cs typeface="Arial"/>
                        </a:rPr>
                        <a:t>7 à 12 mois </a:t>
                      </a:r>
                      <a:endParaRPr lang="fr-FR" sz="1400" dirty="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600">
                          <a:effectLst/>
                          <a:latin typeface="Times New Roman"/>
                          <a:ea typeface="Times New Roman"/>
                          <a:cs typeface="Arial"/>
                        </a:rPr>
                        <a:t>5</a:t>
                      </a:r>
                      <a:br>
                        <a:rPr lang="fr-FR" sz="1600">
                          <a:effectLst/>
                          <a:latin typeface="Times New Roman"/>
                          <a:ea typeface="Times New Roman"/>
                          <a:cs typeface="Arial"/>
                        </a:rPr>
                      </a:br>
                      <a:r>
                        <a:rPr lang="fr-FR" sz="1600">
                          <a:effectLst/>
                          <a:latin typeface="Times New Roman"/>
                          <a:ea typeface="Times New Roman"/>
                          <a:cs typeface="Arial"/>
                        </a:rPr>
                        <a:t>6 </a:t>
                      </a:r>
                      <a:endParaRPr lang="fr-FR" sz="140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32047">
                <a:tc>
                  <a:txBody>
                    <a:bodyPr/>
                    <a:lstStyle/>
                    <a:p>
                      <a:pPr algn="ctr">
                        <a:lnSpc>
                          <a:spcPct val="115000"/>
                        </a:lnSpc>
                        <a:spcAft>
                          <a:spcPts val="1000"/>
                        </a:spcAft>
                      </a:pPr>
                      <a:r>
                        <a:rPr lang="fr-FR" sz="1600" b="1">
                          <a:effectLst/>
                          <a:latin typeface="Times New Roman"/>
                          <a:ea typeface="Times New Roman"/>
                          <a:cs typeface="Arial"/>
                        </a:rPr>
                        <a:t>Enfants </a:t>
                      </a:r>
                      <a:endParaRPr lang="fr-FR" sz="140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600" dirty="0">
                          <a:effectLst/>
                          <a:latin typeface="Times New Roman"/>
                          <a:ea typeface="Times New Roman"/>
                          <a:cs typeface="Arial"/>
                        </a:rPr>
                        <a:t>1 à 3 ans</a:t>
                      </a:r>
                      <a:br>
                        <a:rPr lang="fr-FR" sz="1600" dirty="0">
                          <a:effectLst/>
                          <a:latin typeface="Times New Roman"/>
                          <a:ea typeface="Times New Roman"/>
                          <a:cs typeface="Arial"/>
                        </a:rPr>
                      </a:br>
                      <a:r>
                        <a:rPr lang="fr-FR" sz="1600" dirty="0">
                          <a:effectLst/>
                          <a:latin typeface="Times New Roman"/>
                          <a:ea typeface="Times New Roman"/>
                          <a:cs typeface="Arial"/>
                        </a:rPr>
                        <a:t>4 à 8 ans </a:t>
                      </a:r>
                      <a:endParaRPr lang="fr-FR" sz="1400" dirty="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600">
                          <a:effectLst/>
                          <a:latin typeface="Times New Roman"/>
                          <a:ea typeface="Times New Roman"/>
                          <a:cs typeface="Arial"/>
                        </a:rPr>
                        <a:t>8</a:t>
                      </a:r>
                      <a:br>
                        <a:rPr lang="fr-FR" sz="1600">
                          <a:effectLst/>
                          <a:latin typeface="Times New Roman"/>
                          <a:ea typeface="Times New Roman"/>
                          <a:cs typeface="Arial"/>
                        </a:rPr>
                      </a:br>
                      <a:r>
                        <a:rPr lang="fr-FR" sz="1600">
                          <a:effectLst/>
                          <a:latin typeface="Times New Roman"/>
                          <a:ea typeface="Times New Roman"/>
                          <a:cs typeface="Arial"/>
                        </a:rPr>
                        <a:t>12 </a:t>
                      </a:r>
                      <a:endParaRPr lang="fr-FR" sz="140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6024">
                <a:tc>
                  <a:txBody>
                    <a:bodyPr/>
                    <a:lstStyle/>
                    <a:p>
                      <a:pPr algn="ctr">
                        <a:lnSpc>
                          <a:spcPct val="115000"/>
                        </a:lnSpc>
                        <a:spcAft>
                          <a:spcPts val="1000"/>
                        </a:spcAft>
                      </a:pPr>
                      <a:r>
                        <a:rPr lang="fr-FR" sz="1600" b="1">
                          <a:effectLst/>
                          <a:latin typeface="Times New Roman"/>
                          <a:ea typeface="Times New Roman"/>
                          <a:cs typeface="Arial"/>
                        </a:rPr>
                        <a:t>Pré-adolescent(e)s </a:t>
                      </a:r>
                      <a:endParaRPr lang="fr-FR" sz="140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600" dirty="0">
                          <a:effectLst/>
                          <a:latin typeface="Times New Roman"/>
                          <a:ea typeface="Times New Roman"/>
                          <a:cs typeface="Arial"/>
                        </a:rPr>
                        <a:t>9 à 13 ans </a:t>
                      </a:r>
                      <a:endParaRPr lang="fr-FR" sz="1400" dirty="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600">
                          <a:effectLst/>
                          <a:latin typeface="Times New Roman"/>
                          <a:ea typeface="Times New Roman"/>
                          <a:cs typeface="Arial"/>
                        </a:rPr>
                        <a:t>20 </a:t>
                      </a:r>
                      <a:endParaRPr lang="fr-FR" sz="140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16024">
                <a:tc>
                  <a:txBody>
                    <a:bodyPr/>
                    <a:lstStyle/>
                    <a:p>
                      <a:pPr algn="ctr">
                        <a:lnSpc>
                          <a:spcPct val="115000"/>
                        </a:lnSpc>
                        <a:spcAft>
                          <a:spcPts val="1000"/>
                        </a:spcAft>
                      </a:pPr>
                      <a:r>
                        <a:rPr lang="fr-FR" sz="1600" b="1">
                          <a:effectLst/>
                          <a:latin typeface="Times New Roman"/>
                          <a:ea typeface="Times New Roman"/>
                          <a:cs typeface="Arial"/>
                        </a:rPr>
                        <a:t>Adolescents </a:t>
                      </a:r>
                      <a:endParaRPr lang="fr-FR" sz="140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600" dirty="0">
                          <a:effectLst/>
                          <a:latin typeface="Times New Roman"/>
                          <a:ea typeface="Times New Roman"/>
                          <a:cs typeface="Arial"/>
                        </a:rPr>
                        <a:t>14 à 18 ans </a:t>
                      </a:r>
                      <a:endParaRPr lang="fr-FR" sz="1400" dirty="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600">
                          <a:effectLst/>
                          <a:latin typeface="Times New Roman"/>
                          <a:ea typeface="Times New Roman"/>
                          <a:cs typeface="Arial"/>
                        </a:rPr>
                        <a:t>25 </a:t>
                      </a:r>
                      <a:endParaRPr lang="fr-FR" sz="140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6024">
                <a:tc>
                  <a:txBody>
                    <a:bodyPr/>
                    <a:lstStyle/>
                    <a:p>
                      <a:pPr algn="ctr">
                        <a:lnSpc>
                          <a:spcPct val="115000"/>
                        </a:lnSpc>
                        <a:spcAft>
                          <a:spcPts val="1000"/>
                        </a:spcAft>
                      </a:pPr>
                      <a:r>
                        <a:rPr lang="fr-FR" sz="1600" b="1">
                          <a:effectLst/>
                          <a:latin typeface="Times New Roman"/>
                          <a:ea typeface="Times New Roman"/>
                          <a:cs typeface="Arial"/>
                        </a:rPr>
                        <a:t>Adultes </a:t>
                      </a:r>
                      <a:endParaRPr lang="fr-FR" sz="140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600" dirty="0">
                          <a:effectLst/>
                          <a:latin typeface="Times New Roman"/>
                          <a:ea typeface="Times New Roman"/>
                          <a:cs typeface="Arial"/>
                        </a:rPr>
                        <a:t>19 ans et plus </a:t>
                      </a:r>
                      <a:endParaRPr lang="fr-FR" sz="1400" dirty="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600" dirty="0">
                          <a:effectLst/>
                          <a:latin typeface="Times New Roman"/>
                          <a:ea typeface="Times New Roman"/>
                          <a:cs typeface="Arial"/>
                        </a:rPr>
                        <a:t>30 </a:t>
                      </a:r>
                      <a:endParaRPr lang="fr-FR" sz="1400" dirty="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16024">
                <a:tc>
                  <a:txBody>
                    <a:bodyPr/>
                    <a:lstStyle/>
                    <a:p>
                      <a:pPr algn="ctr">
                        <a:lnSpc>
                          <a:spcPct val="115000"/>
                        </a:lnSpc>
                        <a:spcAft>
                          <a:spcPts val="1000"/>
                        </a:spcAft>
                      </a:pPr>
                      <a:r>
                        <a:rPr lang="fr-FR" sz="1600" b="1" dirty="0">
                          <a:effectLst/>
                          <a:latin typeface="Times New Roman"/>
                          <a:ea typeface="Times New Roman"/>
                          <a:cs typeface="Arial"/>
                        </a:rPr>
                        <a:t>Grossesse </a:t>
                      </a:r>
                      <a:endParaRPr lang="fr-FR" sz="1400" dirty="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600" b="1">
                          <a:effectLst/>
                          <a:latin typeface="Times New Roman"/>
                          <a:ea typeface="Times New Roman"/>
                          <a:cs typeface="Arial"/>
                        </a:rPr>
                        <a:t>  </a:t>
                      </a:r>
                      <a:endParaRPr lang="fr-FR" sz="140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fr-FR" sz="1600" dirty="0">
                          <a:effectLst/>
                          <a:latin typeface="Times New Roman"/>
                          <a:ea typeface="Times New Roman"/>
                          <a:cs typeface="Arial"/>
                        </a:rPr>
                        <a:t>30 </a:t>
                      </a:r>
                      <a:endParaRPr lang="fr-FR" sz="1400" dirty="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6024">
                <a:tc>
                  <a:txBody>
                    <a:bodyPr/>
                    <a:lstStyle/>
                    <a:p>
                      <a:pPr algn="ctr">
                        <a:lnSpc>
                          <a:spcPct val="115000"/>
                        </a:lnSpc>
                        <a:spcAft>
                          <a:spcPts val="1000"/>
                        </a:spcAft>
                      </a:pPr>
                      <a:r>
                        <a:rPr lang="fr-FR" sz="1600" b="1">
                          <a:effectLst/>
                          <a:latin typeface="Times New Roman"/>
                          <a:ea typeface="Times New Roman"/>
                          <a:cs typeface="Arial"/>
                        </a:rPr>
                        <a:t>Allaitement </a:t>
                      </a:r>
                      <a:endParaRPr lang="fr-FR" sz="140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600" b="1">
                          <a:effectLst/>
                          <a:latin typeface="Times New Roman"/>
                          <a:ea typeface="Times New Roman"/>
                          <a:cs typeface="Arial"/>
                        </a:rPr>
                        <a:t>  </a:t>
                      </a:r>
                      <a:endParaRPr lang="fr-FR" sz="140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1000"/>
                        </a:spcAft>
                      </a:pPr>
                      <a:r>
                        <a:rPr lang="fr-FR" sz="1600" dirty="0">
                          <a:effectLst/>
                          <a:latin typeface="Times New Roman"/>
                          <a:ea typeface="Times New Roman"/>
                          <a:cs typeface="Arial"/>
                        </a:rPr>
                        <a:t>35 </a:t>
                      </a:r>
                      <a:endParaRPr lang="fr-FR" sz="1400" dirty="0">
                        <a:effectLst/>
                        <a:latin typeface="Calibri"/>
                        <a:ea typeface="Calibri"/>
                        <a:cs typeface="Arial"/>
                      </a:endParaRPr>
                    </a:p>
                  </a:txBody>
                  <a:tcPr marL="41537" marR="4153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4" name="Espace réservé du contenu 3"/>
          <p:cNvSpPr>
            <a:spLocks noGrp="1"/>
          </p:cNvSpPr>
          <p:nvPr>
            <p:ph sz="quarter" idx="4"/>
          </p:nvPr>
        </p:nvSpPr>
        <p:spPr>
          <a:xfrm>
            <a:off x="4139952" y="3140968"/>
            <a:ext cx="4608512" cy="3240360"/>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indent="0">
              <a:buNone/>
            </a:pPr>
            <a:r>
              <a:rPr lang="fr-FR" dirty="0" smtClean="0">
                <a:latin typeface="Times New Roman" pitchFamily="18" charset="0"/>
                <a:cs typeface="Times New Roman" pitchFamily="18" charset="0"/>
              </a:rPr>
              <a:t>Il </a:t>
            </a:r>
            <a:r>
              <a:rPr lang="fr-FR" dirty="0">
                <a:latin typeface="Times New Roman" pitchFamily="18" charset="0"/>
                <a:cs typeface="Times New Roman" pitchFamily="18" charset="0"/>
              </a:rPr>
              <a:t>y a seulement deux types d'aliments qui contiennent de grandes quantités de biotine, soient la gelée royale et la levure de bière. Les meilleures sources naturelles de biotine dans l'alimentation humaine sont le foie, les légumineuses, le soja, les tomates, la laitue romaine et les carottes. À cette liste s’ajoutent les amandes, les œufs, les oignons, le chou, le concombre, le chou-fleur, le lait de chèvre, le lait de vache, les framboises, les fraises, le flétan, l'avoine et les noix.</a:t>
            </a:r>
          </a:p>
        </p:txBody>
      </p:sp>
      <p:sp>
        <p:nvSpPr>
          <p:cNvPr id="5" name="Espace réservé du texte 4"/>
          <p:cNvSpPr>
            <a:spLocks noGrp="1"/>
          </p:cNvSpPr>
          <p:nvPr>
            <p:ph type="body" sz="quarter" idx="1"/>
          </p:nvPr>
        </p:nvSpPr>
        <p:spPr>
          <a:xfrm>
            <a:off x="395536" y="1412776"/>
            <a:ext cx="1944216" cy="658368"/>
          </a:xfrm>
        </p:spPr>
        <p:txBody>
          <a:bodyPr/>
          <a:lstStyle/>
          <a:p>
            <a:r>
              <a:rPr lang="fr-FR" sz="2400" dirty="0" smtClean="0">
                <a:latin typeface="Times New Roman" pitchFamily="18" charset="0"/>
                <a:cs typeface="Times New Roman" pitchFamily="18" charset="0"/>
              </a:rPr>
              <a:t>Besoins</a:t>
            </a:r>
            <a:endParaRPr lang="fr-FR" sz="2400" dirty="0">
              <a:latin typeface="Times New Roman" pitchFamily="18" charset="0"/>
              <a:cs typeface="Times New Roman" pitchFamily="18" charset="0"/>
            </a:endParaRPr>
          </a:p>
        </p:txBody>
      </p:sp>
      <p:sp>
        <p:nvSpPr>
          <p:cNvPr id="6" name="Espace réservé du texte 5"/>
          <p:cNvSpPr>
            <a:spLocks noGrp="1"/>
          </p:cNvSpPr>
          <p:nvPr>
            <p:ph type="body" sz="quarter" idx="3"/>
          </p:nvPr>
        </p:nvSpPr>
        <p:spPr>
          <a:xfrm>
            <a:off x="251520" y="4293096"/>
            <a:ext cx="2016224" cy="658368"/>
          </a:xfrm>
        </p:spPr>
        <p:txBody>
          <a:bodyPr/>
          <a:lstStyle/>
          <a:p>
            <a:r>
              <a:rPr lang="fr-FR" sz="2800" dirty="0" smtClean="0">
                <a:latin typeface="Times New Roman" pitchFamily="18" charset="0"/>
                <a:cs typeface="Times New Roman" pitchFamily="18" charset="0"/>
              </a:rPr>
              <a:t>Sources</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144073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fade">
                                      <p:cBhvr>
                                        <p:cTn id="27" dur="1000"/>
                                        <p:tgtEl>
                                          <p:spTgt spid="6">
                                            <p:bg/>
                                          </p:spTgt>
                                        </p:tgtEl>
                                      </p:cBhvr>
                                    </p:animEffect>
                                    <p:anim calcmode="lin" valueType="num">
                                      <p:cBhvr>
                                        <p:cTn id="28" dur="1000" fill="hold"/>
                                        <p:tgtEl>
                                          <p:spTgt spid="6">
                                            <p:bg/>
                                          </p:spTgt>
                                        </p:tgtEl>
                                        <p:attrNameLst>
                                          <p:attrName>ppt_x</p:attrName>
                                        </p:attrNameLst>
                                      </p:cBhvr>
                                      <p:tavLst>
                                        <p:tav tm="0">
                                          <p:val>
                                            <p:strVal val="#ppt_x"/>
                                          </p:val>
                                        </p:tav>
                                        <p:tav tm="100000">
                                          <p:val>
                                            <p:strVal val="#ppt_x"/>
                                          </p:val>
                                        </p:tav>
                                      </p:tavLst>
                                    </p:anim>
                                    <p:anim calcmode="lin" valueType="num">
                                      <p:cBhvr>
                                        <p:cTn id="2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1000"/>
                                        <p:tgtEl>
                                          <p:spTgt spid="6">
                                            <p:txEl>
                                              <p:pRg st="0" end="0"/>
                                            </p:txEl>
                                          </p:spTgt>
                                        </p:tgtEl>
                                      </p:cBhvr>
                                    </p:animEffect>
                                    <p:anim calcmode="lin" valueType="num">
                                      <p:cBhvr>
                                        <p:cTn id="3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bg/>
                                          </p:spTgt>
                                        </p:tgtEl>
                                        <p:attrNameLst>
                                          <p:attrName>style.visibility</p:attrName>
                                        </p:attrNameLst>
                                      </p:cBhvr>
                                      <p:to>
                                        <p:strVal val="visible"/>
                                      </p:to>
                                    </p:set>
                                    <p:anim calcmode="lin" valueType="num">
                                      <p:cBhvr additive="base">
                                        <p:cTn id="41" dur="500" fill="hold"/>
                                        <p:tgtEl>
                                          <p:spTgt spid="4">
                                            <p:bg/>
                                          </p:spTgt>
                                        </p:tgtEl>
                                        <p:attrNameLst>
                                          <p:attrName>ppt_x</p:attrName>
                                        </p:attrNameLst>
                                      </p:cBhvr>
                                      <p:tavLst>
                                        <p:tav tm="0">
                                          <p:val>
                                            <p:strVal val="#ppt_x"/>
                                          </p:val>
                                        </p:tav>
                                        <p:tav tm="100000">
                                          <p:val>
                                            <p:strVal val="#ppt_x"/>
                                          </p:val>
                                        </p:tav>
                                      </p:tavLst>
                                    </p:anim>
                                    <p:anim calcmode="lin" valueType="num">
                                      <p:cBhvr additive="base">
                                        <p:cTn id="42"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 calcmode="lin" valueType="num">
                                      <p:cBhvr additive="base">
                                        <p:cTn id="4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835696" y="692696"/>
            <a:ext cx="3024336" cy="1143000"/>
          </a:xfrm>
        </p:spPr>
        <p:txBody>
          <a:bodyPr/>
          <a:lstStyle/>
          <a:p>
            <a:pPr algn="ctr"/>
            <a:r>
              <a:rPr lang="fr-FR" b="1" i="1" dirty="0" smtClean="0">
                <a:solidFill>
                  <a:srgbClr val="0070C0"/>
                </a:solidFill>
                <a:latin typeface="Times New Roman" pitchFamily="18" charset="0"/>
                <a:cs typeface="Times New Roman" pitchFamily="18" charset="0"/>
              </a:rPr>
              <a:t>La </a:t>
            </a:r>
            <a:r>
              <a:rPr lang="fr-FR" b="1" i="1" dirty="0">
                <a:solidFill>
                  <a:srgbClr val="0070C0"/>
                </a:solidFill>
                <a:latin typeface="Times New Roman" pitchFamily="18" charset="0"/>
                <a:cs typeface="Times New Roman" pitchFamily="18" charset="0"/>
              </a:rPr>
              <a:t>vitamine B9</a:t>
            </a:r>
          </a:p>
        </p:txBody>
      </p:sp>
      <p:pic>
        <p:nvPicPr>
          <p:cNvPr id="7" name="Espace réservé du contenu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372200" y="764704"/>
            <a:ext cx="1335024" cy="1219200"/>
          </a:xfrm>
        </p:spPr>
      </p:pic>
      <p:sp>
        <p:nvSpPr>
          <p:cNvPr id="9" name="Espace réservé du contenu 2"/>
          <p:cNvSpPr txBox="1">
            <a:spLocks/>
          </p:cNvSpPr>
          <p:nvPr/>
        </p:nvSpPr>
        <p:spPr>
          <a:xfrm>
            <a:off x="457200" y="2708920"/>
            <a:ext cx="8003232" cy="3765032"/>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fr-FR" dirty="0" smtClean="0">
                <a:latin typeface="Times New Roman" pitchFamily="18" charset="0"/>
                <a:cs typeface="Times New Roman" pitchFamily="18" charset="0"/>
              </a:rPr>
              <a:t>La vitamine B9 ou acide folique ou de </a:t>
            </a:r>
            <a:r>
              <a:rPr lang="fr-FR" dirty="0" err="1" smtClean="0">
                <a:latin typeface="Times New Roman" pitchFamily="18" charset="0"/>
                <a:cs typeface="Times New Roman" pitchFamily="18" charset="0"/>
              </a:rPr>
              <a:t>folates</a:t>
            </a:r>
            <a:r>
              <a:rPr lang="fr-FR" dirty="0" smtClean="0">
                <a:latin typeface="Times New Roman" pitchFamily="18" charset="0"/>
                <a:cs typeface="Times New Roman" pitchFamily="18" charset="0"/>
              </a:rPr>
              <a:t> , un groupe de composés synthétisés par les plantes et les micro-organismes, mais non par l'homme auquel ils sont indispensables car ils interviennent dans le transfert des groupes </a:t>
            </a:r>
            <a:r>
              <a:rPr lang="fr-FR" dirty="0" err="1" smtClean="0">
                <a:latin typeface="Times New Roman" pitchFamily="18" charset="0"/>
                <a:cs typeface="Times New Roman" pitchFamily="18" charset="0"/>
              </a:rPr>
              <a:t>monocarbonés</a:t>
            </a:r>
            <a:r>
              <a:rPr lang="fr-FR" dirty="0" smtClean="0">
                <a:latin typeface="Times New Roman" pitchFamily="18" charset="0"/>
                <a:cs typeface="Times New Roman" pitchFamily="18" charset="0"/>
              </a:rPr>
              <a:t> nécessaires, notamment, à la synthèse des bases puriques et d'une base pyrimidique</a:t>
            </a:r>
          </a:p>
          <a:p>
            <a:pPr marL="0" indent="0">
              <a:buFont typeface="Wingdings"/>
              <a:buNone/>
            </a:pPr>
            <a:r>
              <a:rPr lang="fr-FR" dirty="0" smtClean="0">
                <a:latin typeface="Times New Roman" pitchFamily="18" charset="0"/>
                <a:cs typeface="Times New Roman" pitchFamily="18" charset="0"/>
              </a:rPr>
              <a:t>L'acide folique comporte un noyau </a:t>
            </a:r>
            <a:r>
              <a:rPr lang="fr-FR" dirty="0" err="1" smtClean="0">
                <a:latin typeface="Times New Roman" pitchFamily="18" charset="0"/>
                <a:cs typeface="Times New Roman" pitchFamily="18" charset="0"/>
              </a:rPr>
              <a:t>ptérine</a:t>
            </a:r>
            <a:r>
              <a:rPr lang="fr-FR" dirty="0" smtClean="0">
                <a:latin typeface="Times New Roman" pitchFamily="18" charset="0"/>
                <a:cs typeface="Times New Roman" pitchFamily="18" charset="0"/>
              </a:rPr>
              <a:t> et un acide para-amino-benzoïque lié à une ou plusieurs molécules d'acide glutamique. La </a:t>
            </a:r>
            <a:r>
              <a:rPr lang="fr-FR" dirty="0" err="1" smtClean="0">
                <a:latin typeface="Times New Roman" pitchFamily="18" charset="0"/>
                <a:cs typeface="Times New Roman" pitchFamily="18" charset="0"/>
              </a:rPr>
              <a:t>ptérine</a:t>
            </a:r>
            <a:r>
              <a:rPr lang="fr-FR" dirty="0" smtClean="0">
                <a:latin typeface="Times New Roman" pitchFamily="18" charset="0"/>
                <a:cs typeface="Times New Roman" pitchFamily="18" charset="0"/>
              </a:rPr>
              <a:t> et l'acide para-amino-benzoïque sont désignés habituellement sous le terme d'acide </a:t>
            </a:r>
            <a:r>
              <a:rPr lang="fr-FR" dirty="0" err="1" smtClean="0">
                <a:latin typeface="Times New Roman" pitchFamily="18" charset="0"/>
                <a:cs typeface="Times New Roman" pitchFamily="18" charset="0"/>
              </a:rPr>
              <a:t>ptéroïque</a:t>
            </a:r>
            <a:r>
              <a:rPr lang="fr-FR"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318684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707678"/>
          </a:xfrm>
        </p:spPr>
        <p:txBody>
          <a:bodyPr>
            <a:normAutofit fontScale="90000"/>
          </a:bodyPr>
          <a:lstStyle/>
          <a:p>
            <a:pPr algn="ctr"/>
            <a:r>
              <a:rPr lang="fr-FR" b="1" i="1" dirty="0" smtClean="0">
                <a:solidFill>
                  <a:schemeClr val="accent1">
                    <a:lumMod val="75000"/>
                  </a:schemeClr>
                </a:solidFill>
                <a:latin typeface="Times New Roman" pitchFamily="18" charset="0"/>
                <a:cs typeface="Times New Roman" pitchFamily="18" charset="0"/>
              </a:rPr>
              <a:t>Métabolisme </a:t>
            </a:r>
            <a:r>
              <a:rPr lang="fr-FR" b="1" i="1" dirty="0">
                <a:solidFill>
                  <a:schemeClr val="accent1">
                    <a:lumMod val="75000"/>
                  </a:schemeClr>
                </a:solidFill>
                <a:latin typeface="Times New Roman" pitchFamily="18" charset="0"/>
                <a:cs typeface="Times New Roman" pitchFamily="18" charset="0"/>
              </a:rPr>
              <a:t>et Distribution</a:t>
            </a:r>
            <a:br>
              <a:rPr lang="fr-FR" b="1" i="1" dirty="0">
                <a:solidFill>
                  <a:schemeClr val="accent1">
                    <a:lumMod val="75000"/>
                  </a:schemeClr>
                </a:solidFill>
                <a:latin typeface="Times New Roman" pitchFamily="18" charset="0"/>
                <a:cs typeface="Times New Roman" pitchFamily="18" charset="0"/>
              </a:rPr>
            </a:br>
            <a:endParaRPr lang="fr-FR" b="1" i="1" dirty="0">
              <a:solidFill>
                <a:schemeClr val="accent1">
                  <a:lumMod val="75000"/>
                </a:schemeClr>
              </a:solidFill>
              <a:latin typeface="Times New Roman" pitchFamily="18" charset="0"/>
              <a:cs typeface="Times New Roman" pitchFamily="18" charset="0"/>
            </a:endParaRPr>
          </a:p>
        </p:txBody>
      </p:sp>
      <p:sp>
        <p:nvSpPr>
          <p:cNvPr id="4" name="Espace réservé du contenu 3"/>
          <p:cNvSpPr>
            <a:spLocks noGrp="1"/>
          </p:cNvSpPr>
          <p:nvPr>
            <p:ph sz="quarter" idx="2"/>
          </p:nvPr>
        </p:nvSpPr>
        <p:spPr>
          <a:xfrm>
            <a:off x="3563888" y="836712"/>
            <a:ext cx="5061756" cy="2376264"/>
          </a:xfrm>
          <a:ln>
            <a:solidFill>
              <a:srgbClr val="7030A0"/>
            </a:solidFill>
          </a:ln>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fr-FR" sz="1600" b="1" i="1" dirty="0" smtClean="0">
                <a:solidFill>
                  <a:srgbClr val="7030A0"/>
                </a:solidFill>
                <a:latin typeface="Times New Roman" pitchFamily="18" charset="0"/>
                <a:cs typeface="Times New Roman" pitchFamily="18" charset="0"/>
              </a:rPr>
              <a:t>Absorption </a:t>
            </a:r>
            <a:r>
              <a:rPr lang="fr-FR" sz="1600" b="1" i="1" dirty="0">
                <a:solidFill>
                  <a:srgbClr val="7030A0"/>
                </a:solidFill>
                <a:latin typeface="Times New Roman" pitchFamily="18" charset="0"/>
                <a:cs typeface="Times New Roman" pitchFamily="18" charset="0"/>
              </a:rPr>
              <a:t>digestive</a:t>
            </a:r>
          </a:p>
          <a:p>
            <a:pPr marL="0" indent="0">
              <a:buNone/>
            </a:pPr>
            <a:r>
              <a:rPr lang="fr-FR" sz="1600" dirty="0">
                <a:latin typeface="Times New Roman" pitchFamily="18" charset="0"/>
                <a:cs typeface="Times New Roman" pitchFamily="18" charset="0"/>
              </a:rPr>
              <a:t>Les </a:t>
            </a:r>
            <a:r>
              <a:rPr lang="fr-FR" sz="1600" dirty="0" err="1">
                <a:latin typeface="Times New Roman" pitchFamily="18" charset="0"/>
                <a:cs typeface="Times New Roman" pitchFamily="18" charset="0"/>
              </a:rPr>
              <a:t>folates</a:t>
            </a:r>
            <a:r>
              <a:rPr lang="fr-FR" sz="1600" dirty="0">
                <a:latin typeface="Times New Roman" pitchFamily="18" charset="0"/>
                <a:cs typeface="Times New Roman" pitchFamily="18" charset="0"/>
              </a:rPr>
              <a:t>, sous forme de </a:t>
            </a:r>
            <a:r>
              <a:rPr lang="fr-FR" sz="1600" dirty="0" err="1">
                <a:latin typeface="Times New Roman" pitchFamily="18" charset="0"/>
                <a:cs typeface="Times New Roman" pitchFamily="18" charset="0"/>
              </a:rPr>
              <a:t>polyglutamates</a:t>
            </a:r>
            <a:r>
              <a:rPr lang="fr-FR" sz="1600" dirty="0">
                <a:latin typeface="Times New Roman" pitchFamily="18" charset="0"/>
                <a:cs typeface="Times New Roman" pitchFamily="18" charset="0"/>
              </a:rPr>
              <a:t>, constituent l'apport alimentaire principal. Dans le tube digestif, ils sont d'abord détachés des protéines par des protéases digestives, puis hydrolysés en </a:t>
            </a:r>
            <a:r>
              <a:rPr lang="fr-FR" sz="1600" dirty="0" err="1">
                <a:latin typeface="Times New Roman" pitchFamily="18" charset="0"/>
                <a:cs typeface="Times New Roman" pitchFamily="18" charset="0"/>
              </a:rPr>
              <a:t>monoglutamates</a:t>
            </a:r>
            <a:r>
              <a:rPr lang="fr-FR" sz="1600" dirty="0">
                <a:latin typeface="Times New Roman" pitchFamily="18" charset="0"/>
                <a:cs typeface="Times New Roman" pitchFamily="18" charset="0"/>
              </a:rPr>
              <a:t> par des </a:t>
            </a:r>
            <a:r>
              <a:rPr lang="fr-FR" sz="1600" dirty="0" err="1">
                <a:latin typeface="Times New Roman" pitchFamily="18" charset="0"/>
                <a:cs typeface="Times New Roman" pitchFamily="18" charset="0"/>
              </a:rPr>
              <a:t>conjugases</a:t>
            </a:r>
            <a:r>
              <a:rPr lang="fr-FR" sz="1600" dirty="0">
                <a:latin typeface="Times New Roman" pitchFamily="18" charset="0"/>
                <a:cs typeface="Times New Roman" pitchFamily="18" charset="0"/>
              </a:rPr>
              <a:t>.</a:t>
            </a:r>
          </a:p>
          <a:p>
            <a:pPr marL="0" indent="0">
              <a:buNone/>
            </a:pPr>
            <a:r>
              <a:rPr lang="fr-FR" sz="1600" dirty="0">
                <a:latin typeface="Times New Roman" pitchFamily="18" charset="0"/>
                <a:cs typeface="Times New Roman" pitchFamily="18" charset="0"/>
              </a:rPr>
              <a:t>L'absorption digestive de l'acide folique est, en grande partie, énergie-dépendante du sodium et du glucose, stéréospécifique et saturable</a:t>
            </a:r>
            <a:r>
              <a:rPr lang="fr-FR" sz="1600" dirty="0" smtClean="0">
                <a:latin typeface="Times New Roman" pitchFamily="18" charset="0"/>
                <a:cs typeface="Times New Roman" pitchFamily="18" charset="0"/>
              </a:rPr>
              <a:t>.</a:t>
            </a:r>
            <a:endParaRPr lang="fr-FR" sz="1600" dirty="0">
              <a:latin typeface="Times New Roman" pitchFamily="18" charset="0"/>
              <a:cs typeface="Times New Roman" pitchFamily="18" charset="0"/>
            </a:endParaRPr>
          </a:p>
        </p:txBody>
      </p:sp>
      <p:sp>
        <p:nvSpPr>
          <p:cNvPr id="8" name="Espace réservé du contenu 7"/>
          <p:cNvSpPr>
            <a:spLocks noGrp="1"/>
          </p:cNvSpPr>
          <p:nvPr>
            <p:ph sz="quarter" idx="4"/>
          </p:nvPr>
        </p:nvSpPr>
        <p:spPr>
          <a:xfrm>
            <a:off x="4355976" y="3356992"/>
            <a:ext cx="4089648" cy="1800200"/>
          </a:xfrm>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pPr>
              <a:buFont typeface="Wingdings" pitchFamily="2" charset="2"/>
              <a:buChar char="ü"/>
            </a:pPr>
            <a:r>
              <a:rPr lang="fr-FR" dirty="0" smtClean="0">
                <a:latin typeface="Times New Roman" pitchFamily="18" charset="0"/>
                <a:cs typeface="Times New Roman" pitchFamily="18" charset="0"/>
              </a:rPr>
              <a:t>Le plasma: </a:t>
            </a:r>
            <a:r>
              <a:rPr lang="fr-FR" dirty="0">
                <a:latin typeface="Times New Roman" pitchFamily="18" charset="0"/>
                <a:cs typeface="Times New Roman" pitchFamily="18" charset="0"/>
              </a:rPr>
              <a:t>contient 3 à 30 </a:t>
            </a:r>
            <a:endParaRPr lang="fr-FR" dirty="0" smtClean="0">
              <a:latin typeface="Times New Roman" pitchFamily="18" charset="0"/>
              <a:cs typeface="Times New Roman" pitchFamily="18" charset="0"/>
            </a:endParaRPr>
          </a:p>
          <a:p>
            <a:pPr>
              <a:buFont typeface="Wingdings" pitchFamily="2" charset="2"/>
              <a:buChar char="ü"/>
            </a:pPr>
            <a:r>
              <a:rPr lang="fr-FR" dirty="0" smtClean="0">
                <a:latin typeface="Times New Roman" pitchFamily="18" charset="0"/>
                <a:cs typeface="Times New Roman" pitchFamily="18" charset="0"/>
              </a:rPr>
              <a:t>Les </a:t>
            </a:r>
            <a:r>
              <a:rPr lang="fr-FR" dirty="0">
                <a:latin typeface="Times New Roman" pitchFamily="18" charset="0"/>
                <a:cs typeface="Times New Roman" pitchFamily="18" charset="0"/>
              </a:rPr>
              <a:t>globules </a:t>
            </a:r>
            <a:r>
              <a:rPr lang="fr-FR" dirty="0" smtClean="0">
                <a:latin typeface="Times New Roman" pitchFamily="18" charset="0"/>
                <a:cs typeface="Times New Roman" pitchFamily="18" charset="0"/>
              </a:rPr>
              <a:t>rouges: </a:t>
            </a:r>
            <a:r>
              <a:rPr lang="fr-FR" dirty="0">
                <a:latin typeface="Times New Roman" pitchFamily="18" charset="0"/>
                <a:cs typeface="Times New Roman" pitchFamily="18" charset="0"/>
              </a:rPr>
              <a:t>contiennent 150 à 600 </a:t>
            </a:r>
            <a:endParaRPr lang="fr-FR" dirty="0" smtClean="0">
              <a:latin typeface="Times New Roman" pitchFamily="18" charset="0"/>
              <a:cs typeface="Times New Roman" pitchFamily="18" charset="0"/>
            </a:endParaRPr>
          </a:p>
          <a:p>
            <a:pPr>
              <a:buFont typeface="Wingdings" pitchFamily="2" charset="2"/>
              <a:buChar char="ü"/>
            </a:pPr>
            <a:r>
              <a:rPr lang="fr-FR" dirty="0" smtClean="0">
                <a:latin typeface="Times New Roman" pitchFamily="18" charset="0"/>
                <a:cs typeface="Times New Roman" pitchFamily="18" charset="0"/>
              </a:rPr>
              <a:t>Le </a:t>
            </a:r>
            <a:r>
              <a:rPr lang="fr-FR" dirty="0">
                <a:latin typeface="Times New Roman" pitchFamily="18" charset="0"/>
                <a:cs typeface="Times New Roman" pitchFamily="18" charset="0"/>
              </a:rPr>
              <a:t>liquide </a:t>
            </a:r>
            <a:r>
              <a:rPr lang="fr-FR" dirty="0" smtClean="0">
                <a:latin typeface="Times New Roman" pitchFamily="18" charset="0"/>
                <a:cs typeface="Times New Roman" pitchFamily="18" charset="0"/>
              </a:rPr>
              <a:t>céphalorachidien: </a:t>
            </a:r>
            <a:r>
              <a:rPr lang="fr-FR" dirty="0">
                <a:latin typeface="Times New Roman" pitchFamily="18" charset="0"/>
                <a:cs typeface="Times New Roman" pitchFamily="18" charset="0"/>
              </a:rPr>
              <a:t>contient environ trois fois plus de </a:t>
            </a:r>
            <a:r>
              <a:rPr lang="fr-FR" dirty="0" err="1">
                <a:latin typeface="Times New Roman" pitchFamily="18" charset="0"/>
                <a:cs typeface="Times New Roman" pitchFamily="18" charset="0"/>
              </a:rPr>
              <a:t>folates</a:t>
            </a:r>
            <a:r>
              <a:rPr lang="fr-FR" dirty="0">
                <a:latin typeface="Times New Roman" pitchFamily="18" charset="0"/>
                <a:cs typeface="Times New Roman" pitchFamily="18" charset="0"/>
              </a:rPr>
              <a:t> que le plasma.</a:t>
            </a:r>
          </a:p>
          <a:p>
            <a:pPr marL="0" indent="0">
              <a:buNone/>
            </a:pPr>
            <a:endParaRPr lang="fr-FR" dirty="0"/>
          </a:p>
        </p:txBody>
      </p:sp>
      <p:sp>
        <p:nvSpPr>
          <p:cNvPr id="6" name="Espace réservé du texte 5"/>
          <p:cNvSpPr>
            <a:spLocks noGrp="1"/>
          </p:cNvSpPr>
          <p:nvPr>
            <p:ph type="body" sz="quarter" idx="1"/>
          </p:nvPr>
        </p:nvSpPr>
        <p:spPr>
          <a:xfrm>
            <a:off x="251520" y="1412776"/>
            <a:ext cx="2160240" cy="658368"/>
          </a:xfrm>
        </p:spPr>
        <p:txBody>
          <a:bodyPr/>
          <a:lstStyle/>
          <a:p>
            <a:pPr algn="ctr"/>
            <a:r>
              <a:rPr lang="fr-FR" dirty="0"/>
              <a:t>Métabolisme</a:t>
            </a:r>
          </a:p>
        </p:txBody>
      </p:sp>
      <p:sp>
        <p:nvSpPr>
          <p:cNvPr id="7" name="Espace réservé du texte 6"/>
          <p:cNvSpPr>
            <a:spLocks noGrp="1"/>
          </p:cNvSpPr>
          <p:nvPr>
            <p:ph type="body" sz="quarter" idx="3"/>
          </p:nvPr>
        </p:nvSpPr>
        <p:spPr>
          <a:xfrm>
            <a:off x="179512" y="4509120"/>
            <a:ext cx="1800200" cy="658368"/>
          </a:xfrm>
        </p:spPr>
        <p:txBody>
          <a:bodyPr/>
          <a:lstStyle/>
          <a:p>
            <a:endParaRPr lang="fr-FR" dirty="0" smtClean="0"/>
          </a:p>
          <a:p>
            <a:r>
              <a:rPr lang="fr-FR" dirty="0" smtClean="0"/>
              <a:t>Distribution</a:t>
            </a:r>
            <a:r>
              <a:rPr lang="fr-FR" dirty="0"/>
              <a:t/>
            </a:r>
            <a:br>
              <a:rPr lang="fr-FR" dirty="0"/>
            </a:br>
            <a:endParaRPr lang="fr-FR" dirty="0"/>
          </a:p>
        </p:txBody>
      </p:sp>
      <p:sp>
        <p:nvSpPr>
          <p:cNvPr id="9" name="Espace réservé du texte 6"/>
          <p:cNvSpPr txBox="1">
            <a:spLocks/>
          </p:cNvSpPr>
          <p:nvPr/>
        </p:nvSpPr>
        <p:spPr>
          <a:xfrm>
            <a:off x="2074493" y="3717032"/>
            <a:ext cx="2016224" cy="658368"/>
          </a:xfrm>
          <a:prstGeom prst="roundRect">
            <a:avLst>
              <a:gd name="adj" fmla="val 16667"/>
            </a:avLst>
          </a:prstGeom>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0" indent="0" algn="l" rtl="0" eaLnBrk="1" latinLnBrk="0" hangingPunct="1">
              <a:spcBef>
                <a:spcPts val="600"/>
              </a:spcBef>
              <a:buClr>
                <a:schemeClr val="accent1"/>
              </a:buClr>
              <a:buSzPct val="70000"/>
              <a:buFontTx/>
              <a:buNone/>
              <a:defRPr kumimoji="0" sz="2000" b="1" kern="1200">
                <a:solidFill>
                  <a:srgbClr val="FFFFFF"/>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endParaRPr lang="fr-FR" dirty="0" smtClean="0"/>
          </a:p>
          <a:p>
            <a:endParaRPr lang="fr-FR" dirty="0" smtClean="0"/>
          </a:p>
          <a:p>
            <a:r>
              <a:rPr lang="fr-FR" dirty="0" smtClean="0"/>
              <a:t>Dans </a:t>
            </a:r>
            <a:r>
              <a:rPr lang="fr-FR" dirty="0"/>
              <a:t>le sang</a:t>
            </a:r>
          </a:p>
          <a:p>
            <a:r>
              <a:rPr lang="fr-FR" dirty="0" smtClean="0"/>
              <a:t/>
            </a:r>
            <a:br>
              <a:rPr lang="fr-FR" dirty="0" smtClean="0"/>
            </a:br>
            <a:endParaRPr lang="fr-FR" dirty="0"/>
          </a:p>
        </p:txBody>
      </p:sp>
      <p:sp>
        <p:nvSpPr>
          <p:cNvPr id="10" name="Espace réservé du texte 6"/>
          <p:cNvSpPr txBox="1">
            <a:spLocks/>
          </p:cNvSpPr>
          <p:nvPr/>
        </p:nvSpPr>
        <p:spPr>
          <a:xfrm>
            <a:off x="2091883" y="5714184"/>
            <a:ext cx="2120077" cy="658368"/>
          </a:xfrm>
          <a:prstGeom prst="roundRect">
            <a:avLst>
              <a:gd name="adj" fmla="val 16667"/>
            </a:avLst>
          </a:prstGeom>
        </p:spPr>
        <p:style>
          <a:lnRef idx="2">
            <a:schemeClr val="accent4">
              <a:shade val="50000"/>
            </a:schemeClr>
          </a:lnRef>
          <a:fillRef idx="1">
            <a:schemeClr val="accent4"/>
          </a:fillRef>
          <a:effectRef idx="0">
            <a:schemeClr val="accent4"/>
          </a:effectRef>
          <a:fontRef idx="minor">
            <a:schemeClr val="lt1"/>
          </a:fontRef>
        </p:style>
        <p:txBody>
          <a:bodyPr vert="horz" rtlCol="0" anchor="ctr">
            <a:noAutofit/>
          </a:bodyPr>
          <a:lstStyle>
            <a:lvl1pPr marL="0" indent="0" algn="l" rtl="0" eaLnBrk="1" latinLnBrk="0" hangingPunct="1">
              <a:spcBef>
                <a:spcPts val="600"/>
              </a:spcBef>
              <a:buClr>
                <a:schemeClr val="accent1"/>
              </a:buClr>
              <a:buSzPct val="70000"/>
              <a:buFontTx/>
              <a:buNone/>
              <a:defRPr kumimoji="0" sz="2000" b="1" kern="1200">
                <a:solidFill>
                  <a:srgbClr val="FFFFFF"/>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endParaRPr lang="fr-FR" dirty="0" smtClean="0"/>
          </a:p>
          <a:p>
            <a:endParaRPr lang="fr-FR" dirty="0" smtClean="0"/>
          </a:p>
          <a:p>
            <a:r>
              <a:rPr lang="fr-FR" dirty="0" smtClean="0"/>
              <a:t>Dans </a:t>
            </a:r>
            <a:r>
              <a:rPr lang="fr-FR" dirty="0"/>
              <a:t>les tissus</a:t>
            </a:r>
          </a:p>
          <a:p>
            <a:r>
              <a:rPr lang="fr-FR" dirty="0" smtClean="0"/>
              <a:t/>
            </a:r>
            <a:br>
              <a:rPr lang="fr-FR" dirty="0" smtClean="0"/>
            </a:br>
            <a:endParaRPr lang="fr-FR" dirty="0"/>
          </a:p>
        </p:txBody>
      </p:sp>
      <p:sp>
        <p:nvSpPr>
          <p:cNvPr id="11" name="Espace réservé du contenu 7"/>
          <p:cNvSpPr txBox="1">
            <a:spLocks/>
          </p:cNvSpPr>
          <p:nvPr/>
        </p:nvSpPr>
        <p:spPr>
          <a:xfrm>
            <a:off x="4427984" y="5445224"/>
            <a:ext cx="4089648" cy="1296144"/>
          </a:xfrm>
          <a:prstGeom prst="rect">
            <a:avLst/>
          </a:prstGeom>
        </p:spPr>
        <p:style>
          <a:lnRef idx="2">
            <a:schemeClr val="accent4"/>
          </a:lnRef>
          <a:fillRef idx="1">
            <a:schemeClr val="lt1"/>
          </a:fillRef>
          <a:effectRef idx="0">
            <a:schemeClr val="accent4"/>
          </a:effectRef>
          <a:fontRef idx="minor">
            <a:schemeClr val="dk1"/>
          </a:fontRef>
        </p:style>
        <p:txBody>
          <a:bodyPr vert="horz">
            <a:normAutofit fontScale="92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fr-FR" dirty="0" smtClean="0">
                <a:latin typeface="Times New Roman" pitchFamily="18" charset="0"/>
                <a:cs typeface="Times New Roman" pitchFamily="18" charset="0"/>
              </a:rPr>
              <a:t>Parmi les organes, le foie est le plus riche en </a:t>
            </a:r>
            <a:r>
              <a:rPr lang="fr-FR" dirty="0" err="1" smtClean="0">
                <a:latin typeface="Times New Roman" pitchFamily="18" charset="0"/>
                <a:cs typeface="Times New Roman" pitchFamily="18" charset="0"/>
              </a:rPr>
              <a:t>folates</a:t>
            </a:r>
            <a:r>
              <a:rPr lang="fr-FR" dirty="0" smtClean="0">
                <a:latin typeface="Times New Roman" pitchFamily="18" charset="0"/>
                <a:cs typeface="Times New Roman" pitchFamily="18" charset="0"/>
              </a:rPr>
              <a:t>, il contient environ la moitié des </a:t>
            </a:r>
            <a:r>
              <a:rPr lang="fr-FR" dirty="0" err="1" smtClean="0">
                <a:latin typeface="Times New Roman" pitchFamily="18" charset="0"/>
                <a:cs typeface="Times New Roman" pitchFamily="18" charset="0"/>
              </a:rPr>
              <a:t>folates</a:t>
            </a:r>
            <a:r>
              <a:rPr lang="fr-FR" dirty="0" smtClean="0">
                <a:latin typeface="Times New Roman" pitchFamily="18" charset="0"/>
                <a:cs typeface="Times New Roman" pitchFamily="18" charset="0"/>
              </a:rPr>
              <a:t> de l'organisme. </a:t>
            </a:r>
            <a:endParaRPr lang="fr-FR" dirty="0"/>
          </a:p>
        </p:txBody>
      </p:sp>
    </p:spTree>
    <p:extLst>
      <p:ext uri="{BB962C8B-B14F-4D97-AF65-F5344CB8AC3E}">
        <p14:creationId xmlns:p14="http://schemas.microsoft.com/office/powerpoint/2010/main" val="389910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bg/>
                                          </p:spTgt>
                                        </p:tgtEl>
                                        <p:attrNameLst>
                                          <p:attrName>style.visibility</p:attrName>
                                        </p:attrNameLst>
                                      </p:cBhvr>
                                      <p:to>
                                        <p:strVal val="visible"/>
                                      </p:to>
                                    </p:set>
                                    <p:anim calcmode="lin" valueType="num">
                                      <p:cBhvr additive="base">
                                        <p:cTn id="20"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1"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additive="base">
                                        <p:cTn id="2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additive="base">
                                        <p:cTn id="3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 calcmode="lin" valueType="num">
                                      <p:cBhvr additive="base">
                                        <p:cTn id="3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bg/>
                                          </p:spTgt>
                                        </p:tgtEl>
                                        <p:attrNameLst>
                                          <p:attrName>style.visibility</p:attrName>
                                        </p:attrNameLst>
                                      </p:cBhvr>
                                      <p:to>
                                        <p:strVal val="visible"/>
                                      </p:to>
                                    </p:set>
                                    <p:animEffect transition="in" filter="fade">
                                      <p:cBhvr>
                                        <p:cTn id="44" dur="1000"/>
                                        <p:tgtEl>
                                          <p:spTgt spid="7">
                                            <p:bg/>
                                          </p:spTgt>
                                        </p:tgtEl>
                                      </p:cBhvr>
                                    </p:animEffect>
                                    <p:anim calcmode="lin" valueType="num">
                                      <p:cBhvr>
                                        <p:cTn id="45" dur="1000" fill="hold"/>
                                        <p:tgtEl>
                                          <p:spTgt spid="7">
                                            <p:bg/>
                                          </p:spTgt>
                                        </p:tgtEl>
                                        <p:attrNameLst>
                                          <p:attrName>ppt_x</p:attrName>
                                        </p:attrNameLst>
                                      </p:cBhvr>
                                      <p:tavLst>
                                        <p:tav tm="0">
                                          <p:val>
                                            <p:strVal val="#ppt_x"/>
                                          </p:val>
                                        </p:tav>
                                        <p:tav tm="100000">
                                          <p:val>
                                            <p:strVal val="#ppt_x"/>
                                          </p:val>
                                        </p:tav>
                                      </p:tavLst>
                                    </p:anim>
                                    <p:anim calcmode="lin" valueType="num">
                                      <p:cBhvr>
                                        <p:cTn id="46"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animEffect transition="in" filter="fade">
                                      <p:cBhvr>
                                        <p:cTn id="51" dur="1000"/>
                                        <p:tgtEl>
                                          <p:spTgt spid="7">
                                            <p:txEl>
                                              <p:pRg st="1" end="1"/>
                                            </p:txEl>
                                          </p:spTgt>
                                        </p:tgtEl>
                                      </p:cBhvr>
                                    </p:animEffect>
                                    <p:anim calcmode="lin" valueType="num">
                                      <p:cBhvr>
                                        <p:cTn id="5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ppt_x"/>
                                          </p:val>
                                        </p:tav>
                                        <p:tav tm="100000">
                                          <p:val>
                                            <p:strVal val="#ppt_x"/>
                                          </p:val>
                                        </p:tav>
                                      </p:tavLst>
                                    </p:anim>
                                    <p:anim calcmode="lin" valueType="num">
                                      <p:cBhvr additive="base">
                                        <p:cTn id="5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8">
                                            <p:bg/>
                                          </p:spTgt>
                                        </p:tgtEl>
                                        <p:attrNameLst>
                                          <p:attrName>style.visibility</p:attrName>
                                        </p:attrNameLst>
                                      </p:cBhvr>
                                      <p:to>
                                        <p:strVal val="visible"/>
                                      </p:to>
                                    </p:set>
                                    <p:anim calcmode="lin" valueType="num">
                                      <p:cBhvr additive="base">
                                        <p:cTn id="64" dur="500" fill="hold"/>
                                        <p:tgtEl>
                                          <p:spTgt spid="8">
                                            <p:bg/>
                                          </p:spTgt>
                                        </p:tgtEl>
                                        <p:attrNameLst>
                                          <p:attrName>ppt_x</p:attrName>
                                        </p:attrNameLst>
                                      </p:cBhvr>
                                      <p:tavLst>
                                        <p:tav tm="0">
                                          <p:val>
                                            <p:strVal val="#ppt_x"/>
                                          </p:val>
                                        </p:tav>
                                        <p:tav tm="100000">
                                          <p:val>
                                            <p:strVal val="#ppt_x"/>
                                          </p:val>
                                        </p:tav>
                                      </p:tavLst>
                                    </p:anim>
                                    <p:anim calcmode="lin" valueType="num">
                                      <p:cBhvr additive="base">
                                        <p:cTn id="65"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8">
                                            <p:txEl>
                                              <p:pRg st="0" end="0"/>
                                            </p:txEl>
                                          </p:spTgt>
                                        </p:tgtEl>
                                        <p:attrNameLst>
                                          <p:attrName>style.visibility</p:attrName>
                                        </p:attrNameLst>
                                      </p:cBhvr>
                                      <p:to>
                                        <p:strVal val="visible"/>
                                      </p:to>
                                    </p:set>
                                    <p:anim calcmode="lin" valueType="num">
                                      <p:cBhvr additive="base">
                                        <p:cTn id="7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8">
                                            <p:txEl>
                                              <p:pRg st="1" end="1"/>
                                            </p:txEl>
                                          </p:spTgt>
                                        </p:tgtEl>
                                        <p:attrNameLst>
                                          <p:attrName>style.visibility</p:attrName>
                                        </p:attrNameLst>
                                      </p:cBhvr>
                                      <p:to>
                                        <p:strVal val="visible"/>
                                      </p:to>
                                    </p:set>
                                    <p:anim calcmode="lin" valueType="num">
                                      <p:cBhvr additive="base">
                                        <p:cTn id="7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8">
                                            <p:txEl>
                                              <p:pRg st="2" end="2"/>
                                            </p:txEl>
                                          </p:spTgt>
                                        </p:tgtEl>
                                        <p:attrNameLst>
                                          <p:attrName>style.visibility</p:attrName>
                                        </p:attrNameLst>
                                      </p:cBhvr>
                                      <p:to>
                                        <p:strVal val="visible"/>
                                      </p:to>
                                    </p:set>
                                    <p:anim calcmode="lin" valueType="num">
                                      <p:cBhvr additive="base">
                                        <p:cTn id="8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ppt_x"/>
                                          </p:val>
                                        </p:tav>
                                        <p:tav tm="100000">
                                          <p:val>
                                            <p:strVal val="#ppt_x"/>
                                          </p:val>
                                        </p:tav>
                                      </p:tavLst>
                                    </p:anim>
                                    <p:anim calcmode="lin" valueType="num">
                                      <p:cBhvr additive="base">
                                        <p:cTn id="8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additive="base">
                                        <p:cTn id="94" dur="500" fill="hold"/>
                                        <p:tgtEl>
                                          <p:spTgt spid="11"/>
                                        </p:tgtEl>
                                        <p:attrNameLst>
                                          <p:attrName>ppt_x</p:attrName>
                                        </p:attrNameLst>
                                      </p:cBhvr>
                                      <p:tavLst>
                                        <p:tav tm="0">
                                          <p:val>
                                            <p:strVal val="#ppt_x"/>
                                          </p:val>
                                        </p:tav>
                                        <p:tav tm="100000">
                                          <p:val>
                                            <p:strVal val="#ppt_x"/>
                                          </p:val>
                                        </p:tav>
                                      </p:tavLst>
                                    </p:anim>
                                    <p:anim calcmode="lin" valueType="num">
                                      <p:cBhvr additive="base">
                                        <p:cTn id="9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P spid="8" grpId="0" build="p" animBg="1"/>
      <p:bldP spid="7" grpId="0" build="p" animBg="1"/>
      <p:bldP spid="9"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611560" y="1196752"/>
            <a:ext cx="4968552" cy="706090"/>
          </a:xfrm>
        </p:spPr>
        <p:txBody>
          <a:bodyPr/>
          <a:lstStyle/>
          <a:p>
            <a:pPr algn="ctr"/>
            <a:r>
              <a:rPr lang="fr-FR" b="1" i="1" dirty="0" smtClean="0">
                <a:solidFill>
                  <a:srgbClr val="0070C0"/>
                </a:solidFill>
                <a:latin typeface="Times New Roman" pitchFamily="18" charset="0"/>
                <a:cs typeface="Times New Roman" pitchFamily="18" charset="0"/>
              </a:rPr>
              <a:t>La </a:t>
            </a:r>
            <a:r>
              <a:rPr lang="fr-FR" b="1" i="1" dirty="0">
                <a:solidFill>
                  <a:srgbClr val="0070C0"/>
                </a:solidFill>
                <a:latin typeface="Times New Roman" pitchFamily="18" charset="0"/>
                <a:cs typeface="Times New Roman" pitchFamily="18" charset="0"/>
              </a:rPr>
              <a:t>vitamine B12</a:t>
            </a:r>
          </a:p>
        </p:txBody>
      </p:sp>
      <p:pic>
        <p:nvPicPr>
          <p:cNvPr id="9" name="Espace réservé du contenu 8"/>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796136" y="188640"/>
            <a:ext cx="2895915" cy="2408436"/>
          </a:xfrm>
        </p:spPr>
      </p:pic>
      <p:sp>
        <p:nvSpPr>
          <p:cNvPr id="10" name="Espace réservé du contenu 2"/>
          <p:cNvSpPr txBox="1">
            <a:spLocks/>
          </p:cNvSpPr>
          <p:nvPr/>
        </p:nvSpPr>
        <p:spPr>
          <a:xfrm>
            <a:off x="755576" y="3068960"/>
            <a:ext cx="7467600" cy="309634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fr-FR" dirty="0" smtClean="0">
                <a:latin typeface="Times New Roman" pitchFamily="18" charset="0"/>
                <a:cs typeface="Times New Roman" pitchFamily="18" charset="0"/>
              </a:rPr>
              <a:t>La vitamine B12 ou Cobalamine a été isolée en 1948 sous la forme de </a:t>
            </a:r>
            <a:r>
              <a:rPr lang="fr-FR" dirty="0" err="1" smtClean="0">
                <a:latin typeface="Times New Roman" pitchFamily="18" charset="0"/>
                <a:cs typeface="Times New Roman" pitchFamily="18" charset="0"/>
              </a:rPr>
              <a:t>cyanocobalamine</a:t>
            </a:r>
            <a:r>
              <a:rPr lang="fr-FR" dirty="0" smtClean="0">
                <a:latin typeface="Times New Roman" pitchFamily="18" charset="0"/>
                <a:cs typeface="Times New Roman" pitchFamily="18" charset="0"/>
              </a:rPr>
              <a:t>. </a:t>
            </a:r>
          </a:p>
          <a:p>
            <a:pPr marL="0" indent="0">
              <a:buNone/>
            </a:pPr>
            <a:r>
              <a:rPr lang="fr-FR" dirty="0" smtClean="0">
                <a:latin typeface="Times New Roman" pitchFamily="18" charset="0"/>
                <a:cs typeface="Times New Roman" pitchFamily="18" charset="0"/>
              </a:rPr>
              <a:t>C’est une macromolécule comportant un noyau </a:t>
            </a:r>
            <a:r>
              <a:rPr lang="fr-FR" dirty="0" err="1" smtClean="0">
                <a:latin typeface="Times New Roman" pitchFamily="18" charset="0"/>
                <a:cs typeface="Times New Roman" pitchFamily="18" charset="0"/>
              </a:rPr>
              <a:t>corrine</a:t>
            </a:r>
            <a:r>
              <a:rPr lang="fr-FR" dirty="0" smtClean="0">
                <a:latin typeface="Times New Roman" pitchFamily="18" charset="0"/>
                <a:cs typeface="Times New Roman" pitchFamily="18" charset="0"/>
              </a:rPr>
              <a:t> presque plan, formé de quatre molécules de pyrrole, au centre duquel se trouve un atome de cobalt, et d'une structure </a:t>
            </a:r>
            <a:r>
              <a:rPr lang="fr-FR" dirty="0" err="1" smtClean="0">
                <a:latin typeface="Times New Roman" pitchFamily="18" charset="0"/>
                <a:cs typeface="Times New Roman" pitchFamily="18" charset="0"/>
              </a:rPr>
              <a:t>benzimidazole</a:t>
            </a:r>
            <a:r>
              <a:rPr lang="fr-FR" dirty="0" smtClean="0">
                <a:latin typeface="Times New Roman" pitchFamily="18" charset="0"/>
                <a:cs typeface="Times New Roman" pitchFamily="18" charset="0"/>
              </a:rPr>
              <a:t>-ribose-acide phosphorique liée à ce noyau.</a:t>
            </a:r>
          </a:p>
          <a:p>
            <a:endParaRPr lang="fr-FR" dirty="0"/>
          </a:p>
        </p:txBody>
      </p:sp>
    </p:spTree>
    <p:extLst>
      <p:ext uri="{BB962C8B-B14F-4D97-AF65-F5344CB8AC3E}">
        <p14:creationId xmlns:p14="http://schemas.microsoft.com/office/powerpoint/2010/main" val="180540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80">
                                          <p:stCondLst>
                                            <p:cond delay="0"/>
                                          </p:stCondLst>
                                        </p:cTn>
                                        <p:tgtEl>
                                          <p:spTgt spid="9"/>
                                        </p:tgtEl>
                                      </p:cBhvr>
                                    </p:animEffect>
                                    <p:anim calcmode="lin" valueType="num">
                                      <p:cBhvr>
                                        <p:cTn id="2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6" dur="26">
                                          <p:stCondLst>
                                            <p:cond delay="650"/>
                                          </p:stCondLst>
                                        </p:cTn>
                                        <p:tgtEl>
                                          <p:spTgt spid="9"/>
                                        </p:tgtEl>
                                      </p:cBhvr>
                                      <p:to x="100000" y="60000"/>
                                    </p:animScale>
                                    <p:animScale>
                                      <p:cBhvr>
                                        <p:cTn id="27" dur="166" decel="50000">
                                          <p:stCondLst>
                                            <p:cond delay="676"/>
                                          </p:stCondLst>
                                        </p:cTn>
                                        <p:tgtEl>
                                          <p:spTgt spid="9"/>
                                        </p:tgtEl>
                                      </p:cBhvr>
                                      <p:to x="100000" y="100000"/>
                                    </p:animScale>
                                    <p:animScale>
                                      <p:cBhvr>
                                        <p:cTn id="28" dur="26">
                                          <p:stCondLst>
                                            <p:cond delay="1312"/>
                                          </p:stCondLst>
                                        </p:cTn>
                                        <p:tgtEl>
                                          <p:spTgt spid="9"/>
                                        </p:tgtEl>
                                      </p:cBhvr>
                                      <p:to x="100000" y="80000"/>
                                    </p:animScale>
                                    <p:animScale>
                                      <p:cBhvr>
                                        <p:cTn id="29" dur="166" decel="50000">
                                          <p:stCondLst>
                                            <p:cond delay="1338"/>
                                          </p:stCondLst>
                                        </p:cTn>
                                        <p:tgtEl>
                                          <p:spTgt spid="9"/>
                                        </p:tgtEl>
                                      </p:cBhvr>
                                      <p:to x="100000" y="100000"/>
                                    </p:animScale>
                                    <p:animScale>
                                      <p:cBhvr>
                                        <p:cTn id="30" dur="26">
                                          <p:stCondLst>
                                            <p:cond delay="1642"/>
                                          </p:stCondLst>
                                        </p:cTn>
                                        <p:tgtEl>
                                          <p:spTgt spid="9"/>
                                        </p:tgtEl>
                                      </p:cBhvr>
                                      <p:to x="100000" y="90000"/>
                                    </p:animScale>
                                    <p:animScale>
                                      <p:cBhvr>
                                        <p:cTn id="31" dur="166" decel="50000">
                                          <p:stCondLst>
                                            <p:cond delay="1668"/>
                                          </p:stCondLst>
                                        </p:cTn>
                                        <p:tgtEl>
                                          <p:spTgt spid="9"/>
                                        </p:tgtEl>
                                      </p:cBhvr>
                                      <p:to x="100000" y="100000"/>
                                    </p:animScale>
                                    <p:animScale>
                                      <p:cBhvr>
                                        <p:cTn id="32" dur="26">
                                          <p:stCondLst>
                                            <p:cond delay="1808"/>
                                          </p:stCondLst>
                                        </p:cTn>
                                        <p:tgtEl>
                                          <p:spTgt spid="9"/>
                                        </p:tgtEl>
                                      </p:cBhvr>
                                      <p:to x="100000" y="95000"/>
                                    </p:animScale>
                                    <p:animScale>
                                      <p:cBhvr>
                                        <p:cTn id="33"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707678"/>
          </a:xfrm>
        </p:spPr>
        <p:txBody>
          <a:bodyPr/>
          <a:lstStyle/>
          <a:p>
            <a:pPr algn="ctr"/>
            <a:r>
              <a:rPr lang="fr-FR" b="1" i="1" dirty="0" smtClean="0">
                <a:solidFill>
                  <a:schemeClr val="accent1">
                    <a:lumMod val="75000"/>
                  </a:schemeClr>
                </a:solidFill>
                <a:latin typeface="Times New Roman" pitchFamily="18" charset="0"/>
                <a:cs typeface="Times New Roman" pitchFamily="18" charset="0"/>
              </a:rPr>
              <a:t>Métabolisme</a:t>
            </a:r>
            <a:endParaRPr lang="fr-FR" b="1" i="1" dirty="0">
              <a:solidFill>
                <a:schemeClr val="accent1">
                  <a:lumMod val="75000"/>
                </a:schemeClr>
              </a:solidFill>
              <a:latin typeface="Times New Roman" pitchFamily="18" charset="0"/>
              <a:cs typeface="Times New Roman" pitchFamily="18" charset="0"/>
            </a:endParaRPr>
          </a:p>
        </p:txBody>
      </p:sp>
      <p:sp>
        <p:nvSpPr>
          <p:cNvPr id="5" name="Espace réservé du texte 4"/>
          <p:cNvSpPr>
            <a:spLocks noGrp="1"/>
          </p:cNvSpPr>
          <p:nvPr>
            <p:ph type="body" sz="quarter" idx="1"/>
          </p:nvPr>
        </p:nvSpPr>
        <p:spPr>
          <a:xfrm>
            <a:off x="2339752" y="1052736"/>
            <a:ext cx="3657600" cy="658368"/>
          </a:xfrm>
        </p:spPr>
        <p:txBody>
          <a:bodyPr/>
          <a:lstStyle/>
          <a:p>
            <a:pPr algn="ctr"/>
            <a:r>
              <a:rPr lang="fr-FR" sz="2400" dirty="0" smtClean="0">
                <a:latin typeface="Times New Roman" pitchFamily="18" charset="0"/>
                <a:cs typeface="Times New Roman" pitchFamily="18" charset="0"/>
              </a:rPr>
              <a:t>Absorption digestive</a:t>
            </a:r>
            <a:endParaRPr lang="fr-FR" sz="2400" dirty="0">
              <a:latin typeface="Times New Roman" pitchFamily="18" charset="0"/>
              <a:cs typeface="Times New Roman" pitchFamily="18" charset="0"/>
            </a:endParaRPr>
          </a:p>
        </p:txBody>
      </p:sp>
      <p:pic>
        <p:nvPicPr>
          <p:cNvPr id="11" name="Espace réservé du contenu 10"/>
          <p:cNvPicPr>
            <a:picLocks noGrp="1" noChangeAspect="1"/>
          </p:cNvPicPr>
          <p:nvPr>
            <p:ph sz="quarter" idx="2"/>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899592" y="1916832"/>
            <a:ext cx="6995120" cy="4539547"/>
          </a:xfrm>
        </p:spPr>
      </p:pic>
    </p:spTree>
    <p:extLst>
      <p:ext uri="{BB962C8B-B14F-4D97-AF65-F5344CB8AC3E}">
        <p14:creationId xmlns:p14="http://schemas.microsoft.com/office/powerpoint/2010/main" val="2161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fade">
                                      <p:cBhvr>
                                        <p:cTn id="14" dur="1000"/>
                                        <p:tgtEl>
                                          <p:spTgt spid="5">
                                            <p:bg/>
                                          </p:spTgt>
                                        </p:tgtEl>
                                      </p:cBhvr>
                                    </p:animEffect>
                                    <p:anim calcmode="lin" valueType="num">
                                      <p:cBhvr>
                                        <p:cTn id="15" dur="1000" fill="hold"/>
                                        <p:tgtEl>
                                          <p:spTgt spid="5">
                                            <p:bg/>
                                          </p:spTgt>
                                        </p:tgtEl>
                                        <p:attrNameLst>
                                          <p:attrName>ppt_x</p:attrName>
                                        </p:attrNameLst>
                                      </p:cBhvr>
                                      <p:tavLst>
                                        <p:tav tm="0">
                                          <p:val>
                                            <p:strVal val="#ppt_x"/>
                                          </p:val>
                                        </p:tav>
                                        <p:tav tm="100000">
                                          <p:val>
                                            <p:strVal val="#ppt_x"/>
                                          </p:val>
                                        </p:tav>
                                      </p:tavLst>
                                    </p:anim>
                                    <p:anim calcmode="lin" valueType="num">
                                      <p:cBhvr>
                                        <p:cTn id="16"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635670"/>
          </a:xfrm>
        </p:spPr>
        <p:txBody>
          <a:bodyPr/>
          <a:lstStyle/>
          <a:p>
            <a:pPr algn="ctr"/>
            <a:r>
              <a:rPr lang="fr-FR" b="1" i="1" dirty="0" smtClean="0">
                <a:solidFill>
                  <a:schemeClr val="accent1">
                    <a:lumMod val="75000"/>
                  </a:schemeClr>
                </a:solidFill>
                <a:latin typeface="Times New Roman" pitchFamily="18" charset="0"/>
                <a:cs typeface="Times New Roman" pitchFamily="18" charset="0"/>
              </a:rPr>
              <a:t>Distribution </a:t>
            </a:r>
            <a:endParaRPr lang="fr-FR" b="1" i="1" dirty="0">
              <a:solidFill>
                <a:schemeClr val="accent1">
                  <a:lumMod val="75000"/>
                </a:schemeClr>
              </a:solidFill>
              <a:latin typeface="Times New Roman" pitchFamily="18" charset="0"/>
              <a:cs typeface="Times New Roman" pitchFamily="18" charset="0"/>
            </a:endParaRPr>
          </a:p>
        </p:txBody>
      </p:sp>
      <p:sp>
        <p:nvSpPr>
          <p:cNvPr id="3" name="Espace réservé du contenu 2"/>
          <p:cNvSpPr>
            <a:spLocks noGrp="1"/>
          </p:cNvSpPr>
          <p:nvPr>
            <p:ph sz="quarter" idx="2"/>
          </p:nvPr>
        </p:nvSpPr>
        <p:spPr/>
        <p:style>
          <a:lnRef idx="2">
            <a:schemeClr val="accent3"/>
          </a:lnRef>
          <a:fillRef idx="1">
            <a:schemeClr val="lt1"/>
          </a:fillRef>
          <a:effectRef idx="0">
            <a:schemeClr val="accent3"/>
          </a:effectRef>
          <a:fontRef idx="minor">
            <a:schemeClr val="dk1"/>
          </a:fontRef>
        </p:style>
        <p:txBody>
          <a:bodyPr>
            <a:normAutofit fontScale="92500"/>
          </a:bodyPr>
          <a:lstStyle/>
          <a:p>
            <a:pPr marL="0" indent="0">
              <a:buNone/>
            </a:pPr>
            <a:r>
              <a:rPr lang="fr-FR" dirty="0">
                <a:latin typeface="Times New Roman" pitchFamily="18" charset="0"/>
                <a:cs typeface="Times New Roman" pitchFamily="18" charset="0"/>
              </a:rPr>
              <a:t>Les concentrations normales de vitamine B12 dans le plasma se situent entre 0,2 et 1 microgramme par litre, ce qui correspond à moins de 0,05 microgramme par litre de cobalt. La concentration de cobalt total, sous forme de vitamine B12 et d'autres formes, serait de l'ordre de 0,1 microgramme par litre</a:t>
            </a:r>
          </a:p>
        </p:txBody>
      </p:sp>
      <p:sp>
        <p:nvSpPr>
          <p:cNvPr id="4" name="Espace réservé du contenu 3"/>
          <p:cNvSpPr>
            <a:spLocks noGrp="1"/>
          </p:cNvSpPr>
          <p:nvPr>
            <p:ph sz="quarter" idx="4"/>
          </p:nvPr>
        </p:nvSpPr>
        <p:spPr>
          <a:xfrm>
            <a:off x="4788024" y="2420888"/>
            <a:ext cx="3657600" cy="3886200"/>
          </a:xfrm>
        </p:spPr>
        <p:style>
          <a:lnRef idx="2">
            <a:schemeClr val="accent1"/>
          </a:lnRef>
          <a:fillRef idx="1">
            <a:schemeClr val="lt1"/>
          </a:fillRef>
          <a:effectRef idx="0">
            <a:schemeClr val="accent1"/>
          </a:effectRef>
          <a:fontRef idx="minor">
            <a:schemeClr val="dk1"/>
          </a:fontRef>
        </p:style>
        <p:txBody>
          <a:bodyPr>
            <a:normAutofit/>
          </a:bodyPr>
          <a:lstStyle/>
          <a:p>
            <a:pPr>
              <a:buFont typeface="Wingdings" pitchFamily="2" charset="2"/>
              <a:buChar char="q"/>
            </a:pPr>
            <a:r>
              <a:rPr lang="fr-FR" dirty="0" smtClean="0">
                <a:latin typeface="Times New Roman" pitchFamily="18" charset="0"/>
                <a:cs typeface="Times New Roman" pitchFamily="18" charset="0"/>
              </a:rPr>
              <a:t>Le </a:t>
            </a:r>
            <a:r>
              <a:rPr lang="fr-FR" dirty="0">
                <a:latin typeface="Times New Roman" pitchFamily="18" charset="0"/>
                <a:cs typeface="Times New Roman" pitchFamily="18" charset="0"/>
              </a:rPr>
              <a:t>foie contient plus de 60% de la totalité de la vitamine B12 présente dans l'organisme. On estime qu'il en contient de 3 à 10 </a:t>
            </a:r>
            <a:r>
              <a:rPr lang="fr-FR" dirty="0" smtClean="0">
                <a:latin typeface="Times New Roman" pitchFamily="18" charset="0"/>
                <a:cs typeface="Times New Roman" pitchFamily="18" charset="0"/>
              </a:rPr>
              <a:t>mg</a:t>
            </a:r>
          </a:p>
          <a:p>
            <a:pPr>
              <a:buFont typeface="Wingdings" pitchFamily="2" charset="2"/>
              <a:buChar char="q"/>
            </a:pPr>
            <a:r>
              <a:rPr lang="fr-FR" dirty="0" smtClean="0">
                <a:latin typeface="Times New Roman" pitchFamily="18" charset="0"/>
                <a:cs typeface="Times New Roman" pitchFamily="18" charset="0"/>
              </a:rPr>
              <a:t>Les </a:t>
            </a:r>
            <a:r>
              <a:rPr lang="fr-FR" dirty="0">
                <a:latin typeface="Times New Roman" pitchFamily="18" charset="0"/>
                <a:cs typeface="Times New Roman" pitchFamily="18" charset="0"/>
              </a:rPr>
              <a:t>neurones, en particulier le cerveau, contiennent aussi de la vitamine B12.</a:t>
            </a:r>
          </a:p>
          <a:p>
            <a:endParaRPr lang="fr-FR" dirty="0">
              <a:latin typeface="Times New Roman" pitchFamily="18" charset="0"/>
              <a:cs typeface="Times New Roman" pitchFamily="18" charset="0"/>
            </a:endParaRPr>
          </a:p>
        </p:txBody>
      </p:sp>
      <p:sp>
        <p:nvSpPr>
          <p:cNvPr id="5" name="Espace réservé du texte 4"/>
          <p:cNvSpPr>
            <a:spLocks noGrp="1"/>
          </p:cNvSpPr>
          <p:nvPr>
            <p:ph type="body" sz="quarter" idx="1"/>
          </p:nvPr>
        </p:nvSpPr>
        <p:spPr>
          <a:xfrm>
            <a:off x="539552" y="1556792"/>
            <a:ext cx="3384376" cy="658368"/>
          </a:xfrm>
        </p:spPr>
        <p:style>
          <a:lnRef idx="1">
            <a:schemeClr val="accent3"/>
          </a:lnRef>
          <a:fillRef idx="2">
            <a:schemeClr val="accent3"/>
          </a:fillRef>
          <a:effectRef idx="1">
            <a:schemeClr val="accent3"/>
          </a:effectRef>
          <a:fontRef idx="minor">
            <a:schemeClr val="dk1"/>
          </a:fontRef>
        </p:style>
        <p:txBody>
          <a:bodyPr/>
          <a:lstStyle/>
          <a:p>
            <a:r>
              <a:rPr lang="fr-FR" sz="2400" i="1" dirty="0" smtClean="0">
                <a:solidFill>
                  <a:schemeClr val="bg1"/>
                </a:solidFill>
                <a:latin typeface="Times New Roman" pitchFamily="18" charset="0"/>
                <a:cs typeface="Times New Roman" pitchFamily="18" charset="0"/>
              </a:rPr>
              <a:t>Dans </a:t>
            </a:r>
            <a:r>
              <a:rPr lang="fr-FR" sz="2400" i="1" dirty="0">
                <a:solidFill>
                  <a:schemeClr val="bg1"/>
                </a:solidFill>
                <a:latin typeface="Times New Roman" pitchFamily="18" charset="0"/>
                <a:cs typeface="Times New Roman" pitchFamily="18" charset="0"/>
              </a:rPr>
              <a:t>le plasma sanguin</a:t>
            </a:r>
          </a:p>
        </p:txBody>
      </p:sp>
      <p:sp>
        <p:nvSpPr>
          <p:cNvPr id="6" name="Espace réservé du texte 5"/>
          <p:cNvSpPr>
            <a:spLocks noGrp="1"/>
          </p:cNvSpPr>
          <p:nvPr>
            <p:ph type="body" sz="quarter" idx="3"/>
          </p:nvPr>
        </p:nvSpPr>
        <p:spPr>
          <a:xfrm>
            <a:off x="4788024" y="1556792"/>
            <a:ext cx="3657600" cy="658368"/>
          </a:xfrm>
        </p:spPr>
        <p:style>
          <a:lnRef idx="1">
            <a:schemeClr val="accent1"/>
          </a:lnRef>
          <a:fillRef idx="2">
            <a:schemeClr val="accent1"/>
          </a:fillRef>
          <a:effectRef idx="1">
            <a:schemeClr val="accent1"/>
          </a:effectRef>
          <a:fontRef idx="minor">
            <a:schemeClr val="dk1"/>
          </a:fontRef>
        </p:style>
        <p:txBody>
          <a:bodyPr/>
          <a:lstStyle/>
          <a:p>
            <a:pPr algn="ctr"/>
            <a:r>
              <a:rPr lang="fr-FR" sz="2400" i="1" dirty="0" smtClean="0">
                <a:latin typeface="Times New Roman" pitchFamily="18" charset="0"/>
                <a:cs typeface="Times New Roman" pitchFamily="18" charset="0"/>
              </a:rPr>
              <a:t>Dans </a:t>
            </a:r>
            <a:r>
              <a:rPr lang="fr-FR" sz="2400" i="1" dirty="0">
                <a:latin typeface="Times New Roman" pitchFamily="18" charset="0"/>
                <a:cs typeface="Times New Roman" pitchFamily="18" charset="0"/>
              </a:rPr>
              <a:t>les tissus</a:t>
            </a:r>
          </a:p>
        </p:txBody>
      </p:sp>
      <p:cxnSp>
        <p:nvCxnSpPr>
          <p:cNvPr id="8" name="Connecteur droit avec flèche 7"/>
          <p:cNvCxnSpPr/>
          <p:nvPr/>
        </p:nvCxnSpPr>
        <p:spPr>
          <a:xfrm flipH="1">
            <a:off x="3203848" y="908720"/>
            <a:ext cx="432048"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a:off x="4716016" y="908720"/>
            <a:ext cx="648072"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370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bg/>
                                          </p:spTgt>
                                        </p:tgtEl>
                                        <p:attrNameLst>
                                          <p:attrName>style.visibility</p:attrName>
                                        </p:attrNameLst>
                                      </p:cBhvr>
                                      <p:to>
                                        <p:strVal val="visible"/>
                                      </p:to>
                                    </p:set>
                                    <p:anim calcmode="lin" valueType="num">
                                      <p:cBhvr additive="base">
                                        <p:cTn id="20"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1"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bg/>
                                          </p:spTgt>
                                        </p:tgtEl>
                                        <p:attrNameLst>
                                          <p:attrName>style.visibility</p:attrName>
                                        </p:attrNameLst>
                                      </p:cBhvr>
                                      <p:to>
                                        <p:strVal val="visible"/>
                                      </p:to>
                                    </p:set>
                                    <p:anim calcmode="lin" valueType="num">
                                      <p:cBhvr additive="base">
                                        <p:cTn id="3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 calcmode="lin" valueType="num">
                                      <p:cBhvr additive="base">
                                        <p:cTn id="3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
                                            <p:bg/>
                                          </p:spTgt>
                                        </p:tgtEl>
                                        <p:attrNameLst>
                                          <p:attrName>style.visibility</p:attrName>
                                        </p:attrNameLst>
                                      </p:cBhvr>
                                      <p:to>
                                        <p:strVal val="visible"/>
                                      </p:to>
                                    </p:set>
                                    <p:anim calcmode="lin" valueType="num">
                                      <p:cBhvr additive="base">
                                        <p:cTn id="50" dur="500" fill="hold"/>
                                        <p:tgtEl>
                                          <p:spTgt spid="6">
                                            <p:bg/>
                                          </p:spTgt>
                                        </p:tgtEl>
                                        <p:attrNameLst>
                                          <p:attrName>ppt_x</p:attrName>
                                        </p:attrNameLst>
                                      </p:cBhvr>
                                      <p:tavLst>
                                        <p:tav tm="0">
                                          <p:val>
                                            <p:strVal val="#ppt_x"/>
                                          </p:val>
                                        </p:tav>
                                        <p:tav tm="100000">
                                          <p:val>
                                            <p:strVal val="#ppt_x"/>
                                          </p:val>
                                        </p:tav>
                                      </p:tavLst>
                                    </p:anim>
                                    <p:anim calcmode="lin" valueType="num">
                                      <p:cBhvr additive="base">
                                        <p:cTn id="51"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anim calcmode="lin" valueType="num">
                                      <p:cBhvr additive="base">
                                        <p:cTn id="5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bg/>
                                          </p:spTgt>
                                        </p:tgtEl>
                                        <p:attrNameLst>
                                          <p:attrName>style.visibility</p:attrName>
                                        </p:attrNameLst>
                                      </p:cBhvr>
                                      <p:to>
                                        <p:strVal val="visible"/>
                                      </p:to>
                                    </p:set>
                                    <p:anim calcmode="lin" valueType="num">
                                      <p:cBhvr additive="base">
                                        <p:cTn id="6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6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
                                            <p:txEl>
                                              <p:pRg st="0" end="0"/>
                                            </p:txEl>
                                          </p:spTgt>
                                        </p:tgtEl>
                                        <p:attrNameLst>
                                          <p:attrName>style.visibility</p:attrName>
                                        </p:attrNameLst>
                                      </p:cBhvr>
                                      <p:to>
                                        <p:strVal val="visible"/>
                                      </p:to>
                                    </p:set>
                                    <p:anim calcmode="lin" valueType="num">
                                      <p:cBhvr additive="base">
                                        <p:cTn id="6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4">
                                            <p:txEl>
                                              <p:pRg st="1" end="1"/>
                                            </p:txEl>
                                          </p:spTgt>
                                        </p:tgtEl>
                                        <p:attrNameLst>
                                          <p:attrName>style.visibility</p:attrName>
                                        </p:attrNameLst>
                                      </p:cBhvr>
                                      <p:to>
                                        <p:strVal val="visible"/>
                                      </p:to>
                                    </p:set>
                                    <p:anim calcmode="lin" valueType="num">
                                      <p:cBhvr additive="base">
                                        <p:cTn id="7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build="p" animBg="1"/>
      <p:bldP spid="5" grpId="0" build="p" animBg="1"/>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a:bodyPr>
          <a:lstStyle/>
          <a:p>
            <a:pPr algn="ctr"/>
            <a:r>
              <a:rPr lang="fr-FR" b="1" i="1" dirty="0" smtClean="0">
                <a:solidFill>
                  <a:schemeClr val="accent1">
                    <a:lumMod val="75000"/>
                  </a:schemeClr>
                </a:solidFill>
                <a:latin typeface="Times New Roman" pitchFamily="18" charset="0"/>
                <a:cs typeface="Times New Roman" pitchFamily="18" charset="0"/>
              </a:rPr>
              <a:t>Nomenclature</a:t>
            </a:r>
            <a:endParaRPr lang="fr-FR" b="1" i="1" dirty="0">
              <a:solidFill>
                <a:schemeClr val="accent1">
                  <a:lumMod val="75000"/>
                </a:schemeClr>
              </a:solidFill>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564704" y="1124744"/>
            <a:ext cx="8229600" cy="5001419"/>
          </a:xfrm>
        </p:spPr>
        <p:txBody>
          <a:bodyPr>
            <a:normAutofit/>
          </a:bodyPr>
          <a:lstStyle/>
          <a:p>
            <a:pPr marL="0" indent="0">
              <a:buNone/>
            </a:pPr>
            <a:r>
              <a:rPr lang="fr-FR" dirty="0">
                <a:latin typeface="Times New Roman" pitchFamily="18" charset="0"/>
                <a:cs typeface="Times New Roman" pitchFamily="18" charset="0"/>
              </a:rPr>
              <a:t>Les  vitamines ont en fait des structures variées et ne sont pas toutes des amines. Contrairement aux nutriments habituels utilisés pour la production d'énergie ou incorporés au cours de la synthèse des constituants de l'organisme (glucides, acides aminés ou acides gras essentiels), les besoins quotidiens en vitamines ne sont que de quelques fractions de microgramme à quelques milligrammes.</a:t>
            </a:r>
          </a:p>
          <a:p>
            <a:pPr marL="0" indent="0">
              <a:buNone/>
            </a:pPr>
            <a:r>
              <a:rPr lang="fr-FR" dirty="0">
                <a:latin typeface="Times New Roman" pitchFamily="18" charset="0"/>
                <a:cs typeface="Times New Roman" pitchFamily="18" charset="0"/>
              </a:rPr>
              <a:t>Ceci est dû au fait que la plupart agissent comme des coenzymes ou des cofacteurs au cours des réactions enzymatiques. À la différence des oligo-éléments, ce sont des substances organiques. Les vitamines doivent être apportées en faible quantité dans l'alimentation.</a:t>
            </a:r>
          </a:p>
          <a:p>
            <a:pPr marL="0" indent="0">
              <a:buNone/>
            </a:pPr>
            <a:r>
              <a:rPr lang="fr-FR" dirty="0" smtClean="0">
                <a:latin typeface="Times New Roman" pitchFamily="18" charset="0"/>
                <a:cs typeface="Times New Roman" pitchFamily="18" charset="0"/>
              </a:rPr>
              <a:t>La </a:t>
            </a:r>
            <a:r>
              <a:rPr lang="fr-FR" dirty="0">
                <a:latin typeface="Times New Roman" pitchFamily="18" charset="0"/>
                <a:cs typeface="Times New Roman" pitchFamily="18" charset="0"/>
              </a:rPr>
              <a:t>nomenclature utilisée est indiquée dans le tableau I.</a:t>
            </a:r>
          </a:p>
          <a:p>
            <a:pPr marL="0" indent="0">
              <a:buNone/>
            </a:pPr>
            <a:endParaRPr lang="fr-FR" dirty="0">
              <a:latin typeface="Times New Roman" pitchFamily="18" charset="0"/>
              <a:cs typeface="Times New Roman" pitchFamily="18" charset="0"/>
            </a:endParaRPr>
          </a:p>
          <a:p>
            <a:pPr marL="0" indent="0">
              <a:buNone/>
            </a:pPr>
            <a:endParaRPr lang="fr-FR"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9" y="116632"/>
            <a:ext cx="8964488" cy="6381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938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circle(in)">
                                      <p:cBhvr>
                                        <p:cTn id="3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sz="quarter" idx="2"/>
            <p:extLst>
              <p:ext uri="{D42A27DB-BD31-4B8C-83A1-F6EECF244321}">
                <p14:modId xmlns:p14="http://schemas.microsoft.com/office/powerpoint/2010/main" val="790142946"/>
              </p:ext>
            </p:extLst>
          </p:nvPr>
        </p:nvGraphicFramePr>
        <p:xfrm>
          <a:off x="4355976" y="332656"/>
          <a:ext cx="3801616" cy="2592288"/>
        </p:xfrm>
        <a:graphic>
          <a:graphicData uri="http://schemas.openxmlformats.org/drawingml/2006/table">
            <a:tbl>
              <a:tblPr>
                <a:tableStyleId>{69CF1AB2-1976-4502-BF36-3FF5EA218861}</a:tableStyleId>
              </a:tblPr>
              <a:tblGrid>
                <a:gridCol w="1900808"/>
                <a:gridCol w="1900808"/>
              </a:tblGrid>
              <a:tr h="288032">
                <a:tc>
                  <a:txBody>
                    <a:bodyPr/>
                    <a:lstStyle/>
                    <a:p>
                      <a:r>
                        <a:rPr lang="fr-FR" sz="1400" b="1" dirty="0">
                          <a:latin typeface="Times New Roman" pitchFamily="18" charset="0"/>
                          <a:cs typeface="Times New Roman" pitchFamily="18" charset="0"/>
                        </a:rPr>
                        <a:t>Age / Etat</a:t>
                      </a:r>
                    </a:p>
                  </a:txBody>
                  <a:tcPr marL="44787" marR="44787" marT="22393" marB="22393" anchor="ctr"/>
                </a:tc>
                <a:tc>
                  <a:txBody>
                    <a:bodyPr/>
                    <a:lstStyle/>
                    <a:p>
                      <a:r>
                        <a:rPr lang="fr-FR" sz="1400" b="1" dirty="0">
                          <a:solidFill>
                            <a:schemeClr val="accent1">
                              <a:lumMod val="75000"/>
                            </a:schemeClr>
                          </a:solidFill>
                          <a:latin typeface="Times New Roman" pitchFamily="18" charset="0"/>
                          <a:cs typeface="Times New Roman" pitchFamily="18" charset="0"/>
                        </a:rPr>
                        <a:t>AJR en vitamine B12</a:t>
                      </a:r>
                    </a:p>
                  </a:txBody>
                  <a:tcPr marL="44787" marR="44787" marT="22393" marB="22393" anchor="ctr"/>
                </a:tc>
              </a:tr>
              <a:tr h="288032">
                <a:tc>
                  <a:txBody>
                    <a:bodyPr/>
                    <a:lstStyle/>
                    <a:p>
                      <a:r>
                        <a:rPr lang="fr-FR" sz="1400" b="1" dirty="0">
                          <a:latin typeface="Times New Roman" pitchFamily="18" charset="0"/>
                          <a:cs typeface="Times New Roman" pitchFamily="18" charset="0"/>
                        </a:rPr>
                        <a:t>De la naissance à 1an</a:t>
                      </a:r>
                    </a:p>
                  </a:txBody>
                  <a:tcPr marL="44787" marR="44787" marT="22393" marB="22393" anchor="ctr"/>
                </a:tc>
                <a:tc>
                  <a:txBody>
                    <a:bodyPr/>
                    <a:lstStyle/>
                    <a:p>
                      <a:r>
                        <a:rPr lang="fr-FR" sz="1400">
                          <a:latin typeface="Times New Roman" pitchFamily="18" charset="0"/>
                          <a:cs typeface="Times New Roman" pitchFamily="18" charset="0"/>
                        </a:rPr>
                        <a:t>0,3 à 0,5 microgramme</a:t>
                      </a:r>
                    </a:p>
                  </a:txBody>
                  <a:tcPr marL="44787" marR="44787" marT="22393" marB="22393" anchor="ctr"/>
                </a:tc>
              </a:tr>
              <a:tr h="288032">
                <a:tc>
                  <a:txBody>
                    <a:bodyPr/>
                    <a:lstStyle/>
                    <a:p>
                      <a:r>
                        <a:rPr lang="fr-FR" sz="1400" b="1" dirty="0">
                          <a:latin typeface="Times New Roman" pitchFamily="18" charset="0"/>
                          <a:cs typeface="Times New Roman" pitchFamily="18" charset="0"/>
                        </a:rPr>
                        <a:t>De 1 à 3 ans</a:t>
                      </a:r>
                    </a:p>
                  </a:txBody>
                  <a:tcPr marL="44787" marR="44787" marT="22393" marB="22393" anchor="ctr"/>
                </a:tc>
                <a:tc>
                  <a:txBody>
                    <a:bodyPr/>
                    <a:lstStyle/>
                    <a:p>
                      <a:r>
                        <a:rPr lang="fr-FR" sz="1400">
                          <a:latin typeface="Times New Roman" pitchFamily="18" charset="0"/>
                          <a:cs typeface="Times New Roman" pitchFamily="18" charset="0"/>
                        </a:rPr>
                        <a:t>0,7 à 1,4 microgramme</a:t>
                      </a:r>
                    </a:p>
                  </a:txBody>
                  <a:tcPr marL="44787" marR="44787" marT="22393" marB="22393" anchor="ctr"/>
                </a:tc>
              </a:tr>
              <a:tr h="288032">
                <a:tc>
                  <a:txBody>
                    <a:bodyPr/>
                    <a:lstStyle/>
                    <a:p>
                      <a:r>
                        <a:rPr lang="fr-FR" sz="1400" b="1" dirty="0">
                          <a:latin typeface="Times New Roman" pitchFamily="18" charset="0"/>
                          <a:cs typeface="Times New Roman" pitchFamily="18" charset="0"/>
                        </a:rPr>
                        <a:t>De 3 ans à 15 ans</a:t>
                      </a:r>
                    </a:p>
                  </a:txBody>
                  <a:tcPr marL="44787" marR="44787" marT="22393" marB="22393" anchor="ctr"/>
                </a:tc>
                <a:tc>
                  <a:txBody>
                    <a:bodyPr/>
                    <a:lstStyle/>
                    <a:p>
                      <a:r>
                        <a:rPr lang="fr-FR" sz="1400">
                          <a:latin typeface="Times New Roman" pitchFamily="18" charset="0"/>
                          <a:cs typeface="Times New Roman" pitchFamily="18" charset="0"/>
                        </a:rPr>
                        <a:t>2 à 3 microgramme</a:t>
                      </a:r>
                    </a:p>
                  </a:txBody>
                  <a:tcPr marL="44787" marR="44787" marT="22393" marB="22393" anchor="ctr"/>
                </a:tc>
              </a:tr>
              <a:tr h="288032">
                <a:tc>
                  <a:txBody>
                    <a:bodyPr/>
                    <a:lstStyle/>
                    <a:p>
                      <a:r>
                        <a:rPr lang="fr-FR" sz="1400" b="1" dirty="0">
                          <a:latin typeface="Times New Roman" pitchFamily="18" charset="0"/>
                          <a:cs typeface="Times New Roman" pitchFamily="18" charset="0"/>
                        </a:rPr>
                        <a:t>Femmes</a:t>
                      </a:r>
                    </a:p>
                  </a:txBody>
                  <a:tcPr marL="44787" marR="44787" marT="22393" marB="22393" anchor="ctr"/>
                </a:tc>
                <a:tc>
                  <a:txBody>
                    <a:bodyPr/>
                    <a:lstStyle/>
                    <a:p>
                      <a:r>
                        <a:rPr lang="fr-FR" sz="1400">
                          <a:latin typeface="Times New Roman" pitchFamily="18" charset="0"/>
                          <a:cs typeface="Times New Roman" pitchFamily="18" charset="0"/>
                        </a:rPr>
                        <a:t>3 microgramme</a:t>
                      </a:r>
                    </a:p>
                  </a:txBody>
                  <a:tcPr marL="44787" marR="44787" marT="22393" marB="22393" anchor="ctr"/>
                </a:tc>
              </a:tr>
              <a:tr h="288032">
                <a:tc>
                  <a:txBody>
                    <a:bodyPr/>
                    <a:lstStyle/>
                    <a:p>
                      <a:r>
                        <a:rPr lang="fr-FR" sz="1400" b="1" dirty="0">
                          <a:latin typeface="Times New Roman" pitchFamily="18" charset="0"/>
                          <a:cs typeface="Times New Roman" pitchFamily="18" charset="0"/>
                        </a:rPr>
                        <a:t>Hommes</a:t>
                      </a:r>
                    </a:p>
                  </a:txBody>
                  <a:tcPr marL="44787" marR="44787" marT="22393" marB="22393" anchor="ctr"/>
                </a:tc>
                <a:tc>
                  <a:txBody>
                    <a:bodyPr/>
                    <a:lstStyle/>
                    <a:p>
                      <a:r>
                        <a:rPr lang="fr-FR" sz="1400">
                          <a:latin typeface="Times New Roman" pitchFamily="18" charset="0"/>
                          <a:cs typeface="Times New Roman" pitchFamily="18" charset="0"/>
                        </a:rPr>
                        <a:t>3 microgramme</a:t>
                      </a:r>
                    </a:p>
                  </a:txBody>
                  <a:tcPr marL="44787" marR="44787" marT="22393" marB="22393" anchor="ctr"/>
                </a:tc>
              </a:tr>
              <a:tr h="288032">
                <a:tc>
                  <a:txBody>
                    <a:bodyPr/>
                    <a:lstStyle/>
                    <a:p>
                      <a:r>
                        <a:rPr lang="fr-FR" sz="1400" b="1" dirty="0">
                          <a:latin typeface="Times New Roman" pitchFamily="18" charset="0"/>
                          <a:cs typeface="Times New Roman" pitchFamily="18" charset="0"/>
                        </a:rPr>
                        <a:t>Femmes enceintes</a:t>
                      </a:r>
                    </a:p>
                  </a:txBody>
                  <a:tcPr marL="44787" marR="44787" marT="22393" marB="22393" anchor="ctr"/>
                </a:tc>
                <a:tc>
                  <a:txBody>
                    <a:bodyPr/>
                    <a:lstStyle/>
                    <a:p>
                      <a:r>
                        <a:rPr lang="fr-FR" sz="1400" dirty="0">
                          <a:latin typeface="Times New Roman" pitchFamily="18" charset="0"/>
                          <a:cs typeface="Times New Roman" pitchFamily="18" charset="0"/>
                        </a:rPr>
                        <a:t>4 microgramme</a:t>
                      </a:r>
                    </a:p>
                  </a:txBody>
                  <a:tcPr marL="44787" marR="44787" marT="22393" marB="22393" anchor="ctr"/>
                </a:tc>
              </a:tr>
              <a:tr h="288032">
                <a:tc>
                  <a:txBody>
                    <a:bodyPr/>
                    <a:lstStyle/>
                    <a:p>
                      <a:r>
                        <a:rPr lang="fr-FR" sz="1400" b="1" dirty="0">
                          <a:latin typeface="Times New Roman" pitchFamily="18" charset="0"/>
                          <a:cs typeface="Times New Roman" pitchFamily="18" charset="0"/>
                        </a:rPr>
                        <a:t>Femmes allaitant</a:t>
                      </a:r>
                    </a:p>
                  </a:txBody>
                  <a:tcPr marL="44787" marR="44787" marT="22393" marB="22393" anchor="ctr"/>
                </a:tc>
                <a:tc>
                  <a:txBody>
                    <a:bodyPr/>
                    <a:lstStyle/>
                    <a:p>
                      <a:r>
                        <a:rPr lang="fr-FR" sz="1400" dirty="0">
                          <a:latin typeface="Times New Roman" pitchFamily="18" charset="0"/>
                          <a:cs typeface="Times New Roman" pitchFamily="18" charset="0"/>
                        </a:rPr>
                        <a:t>4 microgramme</a:t>
                      </a:r>
                    </a:p>
                  </a:txBody>
                  <a:tcPr marL="44787" marR="44787" marT="22393" marB="22393" anchor="ctr"/>
                </a:tc>
              </a:tr>
              <a:tr h="288032">
                <a:tc>
                  <a:txBody>
                    <a:bodyPr/>
                    <a:lstStyle/>
                    <a:p>
                      <a:r>
                        <a:rPr lang="fr-FR" sz="1400" b="1" dirty="0">
                          <a:latin typeface="Times New Roman" pitchFamily="18" charset="0"/>
                          <a:cs typeface="Times New Roman" pitchFamily="18" charset="0"/>
                        </a:rPr>
                        <a:t>Personnes âgées</a:t>
                      </a:r>
                    </a:p>
                  </a:txBody>
                  <a:tcPr marL="44787" marR="44787" marT="22393" marB="22393" anchor="ctr"/>
                </a:tc>
                <a:tc>
                  <a:txBody>
                    <a:bodyPr/>
                    <a:lstStyle/>
                    <a:p>
                      <a:r>
                        <a:rPr lang="fr-FR" sz="1400" dirty="0">
                          <a:latin typeface="Times New Roman" pitchFamily="18" charset="0"/>
                          <a:cs typeface="Times New Roman" pitchFamily="18" charset="0"/>
                        </a:rPr>
                        <a:t>4 microgramme</a:t>
                      </a:r>
                    </a:p>
                  </a:txBody>
                  <a:tcPr marL="44787" marR="44787" marT="22393" marB="22393" anchor="ctr"/>
                </a:tc>
              </a:tr>
            </a:tbl>
          </a:graphicData>
        </a:graphic>
      </p:graphicFrame>
      <p:sp>
        <p:nvSpPr>
          <p:cNvPr id="4" name="Espace réservé du contenu 3"/>
          <p:cNvSpPr>
            <a:spLocks noGrp="1"/>
          </p:cNvSpPr>
          <p:nvPr>
            <p:ph sz="quarter" idx="4"/>
          </p:nvPr>
        </p:nvSpPr>
        <p:spPr>
          <a:xfrm>
            <a:off x="4211960" y="4005064"/>
            <a:ext cx="4320480" cy="1728192"/>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fr-FR" dirty="0">
                <a:latin typeface="Times New Roman" pitchFamily="18" charset="0"/>
                <a:cs typeface="Times New Roman" pitchFamily="18" charset="0"/>
              </a:rPr>
              <a:t>La vitamine B 12 est présente dans tous les aliments d’origine animale : viandes, poissons, et œufs</a:t>
            </a:r>
          </a:p>
        </p:txBody>
      </p:sp>
      <p:sp>
        <p:nvSpPr>
          <p:cNvPr id="5" name="Espace réservé du texte 4"/>
          <p:cNvSpPr>
            <a:spLocks noGrp="1"/>
          </p:cNvSpPr>
          <p:nvPr>
            <p:ph type="body" sz="quarter" idx="1"/>
          </p:nvPr>
        </p:nvSpPr>
        <p:spPr>
          <a:xfrm>
            <a:off x="395536" y="908720"/>
            <a:ext cx="1944216" cy="658368"/>
          </a:xfrm>
        </p:spPr>
        <p:txBody>
          <a:bodyPr/>
          <a:lstStyle/>
          <a:p>
            <a:r>
              <a:rPr lang="fr-FR" dirty="0" smtClean="0"/>
              <a:t>Besoins</a:t>
            </a:r>
            <a:endParaRPr lang="fr-FR" dirty="0"/>
          </a:p>
        </p:txBody>
      </p:sp>
      <p:sp>
        <p:nvSpPr>
          <p:cNvPr id="6" name="Espace réservé du texte 5"/>
          <p:cNvSpPr>
            <a:spLocks noGrp="1"/>
          </p:cNvSpPr>
          <p:nvPr>
            <p:ph type="body" sz="quarter" idx="3"/>
          </p:nvPr>
        </p:nvSpPr>
        <p:spPr>
          <a:xfrm>
            <a:off x="467544" y="4581128"/>
            <a:ext cx="1944216" cy="658368"/>
          </a:xfrm>
        </p:spPr>
        <p:txBody>
          <a:bodyPr/>
          <a:lstStyle/>
          <a:p>
            <a:r>
              <a:rPr lang="fr-FR" dirty="0" smtClean="0"/>
              <a:t>Sources</a:t>
            </a:r>
            <a:endParaRPr lang="fr-FR" dirty="0"/>
          </a:p>
        </p:txBody>
      </p:sp>
    </p:spTree>
    <p:extLst>
      <p:ext uri="{BB962C8B-B14F-4D97-AF65-F5344CB8AC3E}">
        <p14:creationId xmlns:p14="http://schemas.microsoft.com/office/powerpoint/2010/main" val="416782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fade">
                                      <p:cBhvr>
                                        <p:cTn id="27" dur="1000"/>
                                        <p:tgtEl>
                                          <p:spTgt spid="6">
                                            <p:bg/>
                                          </p:spTgt>
                                        </p:tgtEl>
                                      </p:cBhvr>
                                    </p:animEffect>
                                    <p:anim calcmode="lin" valueType="num">
                                      <p:cBhvr>
                                        <p:cTn id="28" dur="1000" fill="hold"/>
                                        <p:tgtEl>
                                          <p:spTgt spid="6">
                                            <p:bg/>
                                          </p:spTgt>
                                        </p:tgtEl>
                                        <p:attrNameLst>
                                          <p:attrName>ppt_x</p:attrName>
                                        </p:attrNameLst>
                                      </p:cBhvr>
                                      <p:tavLst>
                                        <p:tav tm="0">
                                          <p:val>
                                            <p:strVal val="#ppt_x"/>
                                          </p:val>
                                        </p:tav>
                                        <p:tav tm="100000">
                                          <p:val>
                                            <p:strVal val="#ppt_x"/>
                                          </p:val>
                                        </p:tav>
                                      </p:tavLst>
                                    </p:anim>
                                    <p:anim calcmode="lin" valueType="num">
                                      <p:cBhvr>
                                        <p:cTn id="2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1000"/>
                                        <p:tgtEl>
                                          <p:spTgt spid="6">
                                            <p:txEl>
                                              <p:pRg st="0" end="0"/>
                                            </p:txEl>
                                          </p:spTgt>
                                        </p:tgtEl>
                                      </p:cBhvr>
                                    </p:animEffect>
                                    <p:anim calcmode="lin" valueType="num">
                                      <p:cBhvr>
                                        <p:cTn id="3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bg/>
                                          </p:spTgt>
                                        </p:tgtEl>
                                        <p:attrNameLst>
                                          <p:attrName>style.visibility</p:attrName>
                                        </p:attrNameLst>
                                      </p:cBhvr>
                                      <p:to>
                                        <p:strVal val="visible"/>
                                      </p:to>
                                    </p:set>
                                    <p:anim calcmode="lin" valueType="num">
                                      <p:cBhvr additive="base">
                                        <p:cTn id="41" dur="500" fill="hold"/>
                                        <p:tgtEl>
                                          <p:spTgt spid="4">
                                            <p:bg/>
                                          </p:spTgt>
                                        </p:tgtEl>
                                        <p:attrNameLst>
                                          <p:attrName>ppt_x</p:attrName>
                                        </p:attrNameLst>
                                      </p:cBhvr>
                                      <p:tavLst>
                                        <p:tav tm="0">
                                          <p:val>
                                            <p:strVal val="#ppt_x"/>
                                          </p:val>
                                        </p:tav>
                                        <p:tav tm="100000">
                                          <p:val>
                                            <p:strVal val="#ppt_x"/>
                                          </p:val>
                                        </p:tav>
                                      </p:tavLst>
                                    </p:anim>
                                    <p:anim calcmode="lin" valueType="num">
                                      <p:cBhvr additive="base">
                                        <p:cTn id="42"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 calcmode="lin" valueType="num">
                                      <p:cBhvr additive="base">
                                        <p:cTn id="4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259632" y="908720"/>
            <a:ext cx="3635896" cy="576064"/>
          </a:xfrm>
        </p:spPr>
        <p:txBody>
          <a:bodyPr>
            <a:normAutofit/>
          </a:bodyPr>
          <a:lstStyle/>
          <a:p>
            <a:pPr algn="ctr"/>
            <a:r>
              <a:rPr lang="fr-FR" dirty="0" smtClean="0">
                <a:solidFill>
                  <a:srgbClr val="0070C0"/>
                </a:solidFill>
              </a:rPr>
              <a:t>La </a:t>
            </a:r>
            <a:r>
              <a:rPr lang="fr-FR" dirty="0">
                <a:solidFill>
                  <a:srgbClr val="0070C0"/>
                </a:solidFill>
              </a:rPr>
              <a:t>vitamine C </a:t>
            </a:r>
          </a:p>
        </p:txBody>
      </p:sp>
      <p:pic>
        <p:nvPicPr>
          <p:cNvPr id="9" name="Espace réservé du contenu 8"/>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796136" y="476672"/>
            <a:ext cx="2857500" cy="2286000"/>
          </a:xfrm>
        </p:spPr>
      </p:pic>
      <p:sp>
        <p:nvSpPr>
          <p:cNvPr id="10" name="Espace réservé du contenu 2"/>
          <p:cNvSpPr txBox="1">
            <a:spLocks/>
          </p:cNvSpPr>
          <p:nvPr/>
        </p:nvSpPr>
        <p:spPr>
          <a:xfrm>
            <a:off x="427622" y="2669708"/>
            <a:ext cx="7931224" cy="183941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Wingdings"/>
              <a:buNone/>
            </a:pPr>
            <a:r>
              <a:rPr lang="fr-FR" dirty="0" smtClean="0">
                <a:latin typeface="Times New Roman" pitchFamily="18" charset="0"/>
                <a:cs typeface="Times New Roman" pitchFamily="18" charset="0"/>
              </a:rPr>
              <a:t>La vitamine C, ou acide ascorbique, peut être considérée comme un dérivé cyclique des hexoses. Sa caractéristique essentielle est d'exister sous trois degrés d'oxydoréduction différents :</a:t>
            </a:r>
            <a:endParaRPr lang="fr-FR" dirty="0">
              <a:latin typeface="Times New Roman" pitchFamily="18" charset="0"/>
              <a:cs typeface="Times New Roman" pitchFamily="18" charset="0"/>
            </a:endParaRPr>
          </a:p>
        </p:txBody>
      </p:sp>
      <p:sp>
        <p:nvSpPr>
          <p:cNvPr id="11" name="Pensées 10"/>
          <p:cNvSpPr/>
          <p:nvPr/>
        </p:nvSpPr>
        <p:spPr>
          <a:xfrm>
            <a:off x="179512" y="4797151"/>
            <a:ext cx="2250374" cy="1700808"/>
          </a:xfrm>
          <a:prstGeom prst="cloudCallout">
            <a:avLst>
              <a:gd name="adj1" fmla="val 46472"/>
              <a:gd name="adj2" fmla="val -8336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la forme réduite ou acide ascorbique</a:t>
            </a:r>
          </a:p>
        </p:txBody>
      </p:sp>
      <p:sp>
        <p:nvSpPr>
          <p:cNvPr id="12" name="Pensées 11"/>
          <p:cNvSpPr/>
          <p:nvPr/>
        </p:nvSpPr>
        <p:spPr>
          <a:xfrm>
            <a:off x="2665042" y="4797151"/>
            <a:ext cx="3456384" cy="1844824"/>
          </a:xfrm>
          <a:prstGeom prst="cloudCallout">
            <a:avLst>
              <a:gd name="adj1" fmla="val 55"/>
              <a:gd name="adj2" fmla="val -807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la forme semi-réduite ou mono-oxydée, appelée acide mono-</a:t>
            </a:r>
            <a:r>
              <a:rPr lang="fr-FR" dirty="0" err="1"/>
              <a:t>déhydro</a:t>
            </a:r>
            <a:r>
              <a:rPr lang="fr-FR" dirty="0"/>
              <a:t>-ascorbique </a:t>
            </a:r>
          </a:p>
        </p:txBody>
      </p:sp>
      <p:sp>
        <p:nvSpPr>
          <p:cNvPr id="13" name="Pensées 12"/>
          <p:cNvSpPr/>
          <p:nvPr/>
        </p:nvSpPr>
        <p:spPr>
          <a:xfrm>
            <a:off x="6300192" y="4797151"/>
            <a:ext cx="2448272" cy="1830021"/>
          </a:xfrm>
          <a:prstGeom prst="cloudCallout">
            <a:avLst>
              <a:gd name="adj1" fmla="val -39220"/>
              <a:gd name="adj2" fmla="val -840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la forme oxydée ou acide </a:t>
            </a:r>
            <a:r>
              <a:rPr lang="fr-FR" dirty="0" err="1"/>
              <a:t>déhydro</a:t>
            </a:r>
            <a:r>
              <a:rPr lang="fr-FR" dirty="0"/>
              <a:t>-ascorbique</a:t>
            </a:r>
          </a:p>
        </p:txBody>
      </p:sp>
    </p:spTree>
    <p:extLst>
      <p:ext uri="{BB962C8B-B14F-4D97-AF65-F5344CB8AC3E}">
        <p14:creationId xmlns:p14="http://schemas.microsoft.com/office/powerpoint/2010/main" val="136065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ircle(in)">
                                      <p:cBhvr>
                                        <p:cTn id="4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animBg="1"/>
      <p:bldP spid="12"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116632"/>
            <a:ext cx="7543800" cy="576064"/>
          </a:xfrm>
        </p:spPr>
        <p:txBody>
          <a:bodyPr>
            <a:normAutofit/>
          </a:bodyPr>
          <a:lstStyle/>
          <a:p>
            <a:pPr algn="ctr"/>
            <a:r>
              <a:rPr lang="fr-FR" b="1" i="1" dirty="0" smtClean="0">
                <a:solidFill>
                  <a:schemeClr val="accent1">
                    <a:lumMod val="75000"/>
                  </a:schemeClr>
                </a:solidFill>
                <a:latin typeface="Times New Roman" pitchFamily="18" charset="0"/>
                <a:cs typeface="Times New Roman" pitchFamily="18" charset="0"/>
              </a:rPr>
              <a:t>Métabolisme et distribution </a:t>
            </a:r>
            <a:endParaRPr lang="fr-FR" b="1" i="1" dirty="0">
              <a:solidFill>
                <a:schemeClr val="accent1">
                  <a:lumMod val="75000"/>
                </a:schemeClr>
              </a:solidFill>
              <a:latin typeface="Times New Roman" pitchFamily="18" charset="0"/>
              <a:cs typeface="Times New Roman" pitchFamily="18" charset="0"/>
            </a:endParaRPr>
          </a:p>
        </p:txBody>
      </p:sp>
      <p:sp>
        <p:nvSpPr>
          <p:cNvPr id="7" name="Espace réservé du contenu 6"/>
          <p:cNvSpPr>
            <a:spLocks noGrp="1"/>
          </p:cNvSpPr>
          <p:nvPr>
            <p:ph sz="quarter" idx="2"/>
          </p:nvPr>
        </p:nvSpPr>
        <p:spPr>
          <a:xfrm>
            <a:off x="323528" y="1916832"/>
            <a:ext cx="3898776" cy="4680520"/>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marL="0" indent="0">
              <a:buNone/>
            </a:pPr>
            <a:r>
              <a:rPr lang="fr-FR" sz="3400" dirty="0" smtClean="0">
                <a:latin typeface="Times New Roman" pitchFamily="18" charset="0"/>
                <a:cs typeface="Times New Roman" pitchFamily="18" charset="0"/>
              </a:rPr>
              <a:t>L'homme </a:t>
            </a:r>
            <a:r>
              <a:rPr lang="fr-FR" sz="3400" dirty="0">
                <a:latin typeface="Times New Roman" pitchFamily="18" charset="0"/>
                <a:cs typeface="Times New Roman" pitchFamily="18" charset="0"/>
              </a:rPr>
              <a:t>ne synthétise pas la vitamine C. Il doit donc se la procurer dans </a:t>
            </a:r>
            <a:r>
              <a:rPr lang="fr-FR" sz="3400" dirty="0" smtClean="0">
                <a:latin typeface="Times New Roman" pitchFamily="18" charset="0"/>
                <a:cs typeface="Times New Roman" pitchFamily="18" charset="0"/>
              </a:rPr>
              <a:t>l'alimentation.</a:t>
            </a:r>
          </a:p>
          <a:p>
            <a:pPr marL="0" indent="0">
              <a:buNone/>
            </a:pPr>
            <a:r>
              <a:rPr lang="fr-FR" sz="3400" b="1" i="1" dirty="0" smtClean="0">
                <a:solidFill>
                  <a:srgbClr val="7030A0"/>
                </a:solidFill>
                <a:latin typeface="Times New Roman" pitchFamily="18" charset="0"/>
                <a:cs typeface="Times New Roman" pitchFamily="18" charset="0"/>
              </a:rPr>
              <a:t>Absorption </a:t>
            </a:r>
            <a:r>
              <a:rPr lang="fr-FR" sz="3400" b="1" i="1" dirty="0">
                <a:solidFill>
                  <a:srgbClr val="7030A0"/>
                </a:solidFill>
                <a:latin typeface="Times New Roman" pitchFamily="18" charset="0"/>
                <a:cs typeface="Times New Roman" pitchFamily="18" charset="0"/>
              </a:rPr>
              <a:t>digestive</a:t>
            </a:r>
          </a:p>
          <a:p>
            <a:pPr marL="0" indent="0">
              <a:buNone/>
            </a:pPr>
            <a:r>
              <a:rPr lang="fr-FR" sz="3400" dirty="0">
                <a:latin typeface="Times New Roman" pitchFamily="18" charset="0"/>
                <a:cs typeface="Times New Roman" pitchFamily="18" charset="0"/>
              </a:rPr>
              <a:t>La vitamine C est absorbée essentiellement au niveau du duodénum et du jéjunum proximal. Cette absorption est saturable et le pourcentage absorbé diminue avec la dose : ainsi après une prise de 1g et de 5 g, l'absorption est respectivement de 75% et de 20%. Elle est rapide, sodium-dépendante et peut être inhibée par des analogues structuraux.</a:t>
            </a:r>
          </a:p>
          <a:p>
            <a:pPr marL="0" indent="0">
              <a:buNone/>
            </a:pPr>
            <a:r>
              <a:rPr lang="fr-FR" sz="3400" dirty="0">
                <a:latin typeface="Times New Roman" pitchFamily="18" charset="0"/>
                <a:cs typeface="Times New Roman" pitchFamily="18" charset="0"/>
              </a:rPr>
              <a:t>A fortes doses, l'aspirine réduit l'absorption digestive de vitamine C.</a:t>
            </a:r>
          </a:p>
          <a:p>
            <a:pPr marL="0" indent="0">
              <a:buNone/>
            </a:pPr>
            <a:endParaRPr lang="fr-FR" dirty="0"/>
          </a:p>
        </p:txBody>
      </p:sp>
      <p:sp>
        <p:nvSpPr>
          <p:cNvPr id="9" name="Espace réservé du contenu 8"/>
          <p:cNvSpPr>
            <a:spLocks noGrp="1"/>
          </p:cNvSpPr>
          <p:nvPr>
            <p:ph sz="quarter" idx="4"/>
          </p:nvPr>
        </p:nvSpPr>
        <p:spPr>
          <a:xfrm>
            <a:off x="4932040" y="1916832"/>
            <a:ext cx="3872433" cy="4680520"/>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marL="0" indent="0">
              <a:buNone/>
            </a:pPr>
            <a:r>
              <a:rPr lang="fr-FR" sz="2600" dirty="0">
                <a:latin typeface="Times New Roman" pitchFamily="18" charset="0"/>
                <a:cs typeface="Times New Roman" pitchFamily="18" charset="0"/>
              </a:rPr>
              <a:t>Les </a:t>
            </a:r>
            <a:r>
              <a:rPr lang="fr-FR" sz="2600" dirty="0" smtClean="0">
                <a:latin typeface="Times New Roman" pitchFamily="18" charset="0"/>
                <a:cs typeface="Times New Roman" pitchFamily="18" charset="0"/>
              </a:rPr>
              <a:t>proportions relatives </a:t>
            </a:r>
            <a:r>
              <a:rPr lang="fr-FR" sz="2600" dirty="0">
                <a:latin typeface="Times New Roman" pitchFamily="18" charset="0"/>
                <a:cs typeface="Times New Roman" pitchFamily="18" charset="0"/>
              </a:rPr>
              <a:t>d'acide ascorbique et d'acide </a:t>
            </a:r>
            <a:r>
              <a:rPr lang="fr-FR" sz="2600" dirty="0" err="1">
                <a:latin typeface="Times New Roman" pitchFamily="18" charset="0"/>
                <a:cs typeface="Times New Roman" pitchFamily="18" charset="0"/>
              </a:rPr>
              <a:t>déhydro</a:t>
            </a:r>
            <a:r>
              <a:rPr lang="fr-FR" sz="2600" dirty="0">
                <a:latin typeface="Times New Roman" pitchFamily="18" charset="0"/>
                <a:cs typeface="Times New Roman" pitchFamily="18" charset="0"/>
              </a:rPr>
              <a:t>-ascorbique sont de 90% et 10%. </a:t>
            </a:r>
            <a:endParaRPr lang="fr-FR" sz="2600" dirty="0" smtClean="0">
              <a:latin typeface="Times New Roman" pitchFamily="18" charset="0"/>
              <a:cs typeface="Times New Roman" pitchFamily="18" charset="0"/>
            </a:endParaRPr>
          </a:p>
          <a:p>
            <a:pPr>
              <a:buFont typeface="Wingdings" pitchFamily="2" charset="2"/>
              <a:buChar char="q"/>
            </a:pPr>
            <a:r>
              <a:rPr lang="fr-FR" sz="2600" b="1" i="1" dirty="0" smtClean="0">
                <a:solidFill>
                  <a:srgbClr val="7030A0"/>
                </a:solidFill>
                <a:latin typeface="Times New Roman" pitchFamily="18" charset="0"/>
                <a:cs typeface="Times New Roman" pitchFamily="18" charset="0"/>
              </a:rPr>
              <a:t>Dans </a:t>
            </a:r>
            <a:r>
              <a:rPr lang="fr-FR" sz="2600" b="1" i="1" dirty="0">
                <a:solidFill>
                  <a:srgbClr val="7030A0"/>
                </a:solidFill>
                <a:latin typeface="Times New Roman" pitchFamily="18" charset="0"/>
                <a:cs typeface="Times New Roman" pitchFamily="18" charset="0"/>
              </a:rPr>
              <a:t>le plasma</a:t>
            </a:r>
            <a:r>
              <a:rPr lang="fr-FR" sz="2600" dirty="0">
                <a:latin typeface="Times New Roman" pitchFamily="18" charset="0"/>
                <a:cs typeface="Times New Roman" pitchFamily="18" charset="0"/>
              </a:rPr>
              <a:t>, l'acide ascorbique est lié réversiblement à l'albumine. La concentration plasmatique considérée comme normale chez l'adulte est supérieure à 6 mg/L, les valeurs inférieures que l'on rencontre fréquemment chez les personnes âgées traduisent une déficience</a:t>
            </a:r>
            <a:r>
              <a:rPr lang="fr-FR" sz="2600" dirty="0" smtClean="0">
                <a:latin typeface="Times New Roman" pitchFamily="18" charset="0"/>
                <a:cs typeface="Times New Roman" pitchFamily="18" charset="0"/>
              </a:rPr>
              <a:t>.</a:t>
            </a:r>
          </a:p>
          <a:p>
            <a:pPr>
              <a:buFont typeface="Wingdings" pitchFamily="2" charset="2"/>
              <a:buChar char="q"/>
            </a:pPr>
            <a:endParaRPr lang="fr-FR" sz="2600" dirty="0">
              <a:latin typeface="Times New Roman" pitchFamily="18" charset="0"/>
              <a:cs typeface="Times New Roman" pitchFamily="18" charset="0"/>
            </a:endParaRPr>
          </a:p>
          <a:p>
            <a:pPr>
              <a:buFont typeface="Wingdings" pitchFamily="2" charset="2"/>
              <a:buChar char="q"/>
            </a:pPr>
            <a:r>
              <a:rPr lang="fr-FR" sz="2600" b="1" i="1" dirty="0" smtClean="0">
                <a:solidFill>
                  <a:srgbClr val="7030A0"/>
                </a:solidFill>
                <a:latin typeface="Times New Roman" pitchFamily="18" charset="0"/>
                <a:cs typeface="Times New Roman" pitchFamily="18" charset="0"/>
              </a:rPr>
              <a:t>Les </a:t>
            </a:r>
            <a:r>
              <a:rPr lang="fr-FR" sz="2600" b="1" i="1" dirty="0">
                <a:solidFill>
                  <a:srgbClr val="7030A0"/>
                </a:solidFill>
                <a:latin typeface="Times New Roman" pitchFamily="18" charset="0"/>
                <a:cs typeface="Times New Roman" pitchFamily="18" charset="0"/>
              </a:rPr>
              <a:t>leucocytes </a:t>
            </a:r>
            <a:r>
              <a:rPr lang="fr-FR" sz="2600" dirty="0">
                <a:latin typeface="Times New Roman" pitchFamily="18" charset="0"/>
                <a:cs typeface="Times New Roman" pitchFamily="18" charset="0"/>
              </a:rPr>
              <a:t>sont riches en vitamine C, ils en contiennent 80 fois plus que le plasma.</a:t>
            </a:r>
          </a:p>
          <a:p>
            <a:pPr>
              <a:buFont typeface="Wingdings" pitchFamily="2" charset="2"/>
              <a:buChar char="q"/>
            </a:pPr>
            <a:endParaRPr lang="fr-FR" sz="2600" dirty="0" smtClean="0">
              <a:latin typeface="Times New Roman" pitchFamily="18" charset="0"/>
              <a:cs typeface="Times New Roman" pitchFamily="18" charset="0"/>
            </a:endParaRPr>
          </a:p>
          <a:p>
            <a:pPr>
              <a:buFont typeface="Wingdings" pitchFamily="2" charset="2"/>
              <a:buChar char="q"/>
            </a:pPr>
            <a:r>
              <a:rPr lang="fr-FR" sz="2600" b="1" i="1" dirty="0" smtClean="0">
                <a:solidFill>
                  <a:srgbClr val="7030A0"/>
                </a:solidFill>
                <a:latin typeface="Times New Roman" pitchFamily="18" charset="0"/>
                <a:cs typeface="Times New Roman" pitchFamily="18" charset="0"/>
              </a:rPr>
              <a:t>Les </a:t>
            </a:r>
            <a:r>
              <a:rPr lang="fr-FR" sz="2600" b="1" i="1" dirty="0">
                <a:solidFill>
                  <a:srgbClr val="7030A0"/>
                </a:solidFill>
                <a:latin typeface="Times New Roman" pitchFamily="18" charset="0"/>
                <a:cs typeface="Times New Roman" pitchFamily="18" charset="0"/>
              </a:rPr>
              <a:t>tissus </a:t>
            </a:r>
            <a:r>
              <a:rPr lang="fr-FR" sz="2600" dirty="0">
                <a:latin typeface="Times New Roman" pitchFamily="18" charset="0"/>
                <a:cs typeface="Times New Roman" pitchFamily="18" charset="0"/>
              </a:rPr>
              <a:t>les plus riches en vitamine C sont le cortex surrénal et l'hypophyse et, à moindre degré, le foie, le muscle et la cornée</a:t>
            </a:r>
          </a:p>
          <a:p>
            <a:pPr marL="0" indent="0">
              <a:buNone/>
            </a:pPr>
            <a:endParaRPr lang="fr-FR" dirty="0"/>
          </a:p>
        </p:txBody>
      </p:sp>
      <p:sp>
        <p:nvSpPr>
          <p:cNvPr id="6" name="Espace réservé du texte 5"/>
          <p:cNvSpPr>
            <a:spLocks noGrp="1"/>
          </p:cNvSpPr>
          <p:nvPr>
            <p:ph type="body" sz="quarter" idx="1"/>
          </p:nvPr>
        </p:nvSpPr>
        <p:spPr>
          <a:xfrm>
            <a:off x="395536" y="980728"/>
            <a:ext cx="3657600" cy="658368"/>
          </a:xfrm>
        </p:spPr>
        <p:txBody>
          <a:bodyPr/>
          <a:lstStyle/>
          <a:p>
            <a:pPr algn="ctr"/>
            <a:r>
              <a:rPr lang="fr-FR" dirty="0" smtClean="0"/>
              <a:t>Métabolisme</a:t>
            </a:r>
            <a:endParaRPr lang="fr-FR" dirty="0"/>
          </a:p>
        </p:txBody>
      </p:sp>
      <p:sp>
        <p:nvSpPr>
          <p:cNvPr id="8" name="Espace réservé du texte 7"/>
          <p:cNvSpPr>
            <a:spLocks noGrp="1"/>
          </p:cNvSpPr>
          <p:nvPr>
            <p:ph type="body" sz="quarter" idx="3"/>
          </p:nvPr>
        </p:nvSpPr>
        <p:spPr>
          <a:xfrm>
            <a:off x="5004048" y="980728"/>
            <a:ext cx="3657600" cy="658368"/>
          </a:xfrm>
        </p:spPr>
        <p:txBody>
          <a:bodyPr/>
          <a:lstStyle/>
          <a:p>
            <a:pPr algn="ctr"/>
            <a:r>
              <a:rPr lang="fr-FR" dirty="0" smtClean="0"/>
              <a:t>Distribution</a:t>
            </a:r>
            <a:endParaRPr lang="fr-FR" dirty="0"/>
          </a:p>
        </p:txBody>
      </p:sp>
    </p:spTree>
    <p:extLst>
      <p:ext uri="{BB962C8B-B14F-4D97-AF65-F5344CB8AC3E}">
        <p14:creationId xmlns:p14="http://schemas.microsoft.com/office/powerpoint/2010/main" val="421286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bg/>
                                          </p:spTgt>
                                        </p:tgtEl>
                                        <p:attrNameLst>
                                          <p:attrName>style.visibility</p:attrName>
                                        </p:attrNameLst>
                                      </p:cBhvr>
                                      <p:to>
                                        <p:strVal val="visible"/>
                                      </p:to>
                                    </p:set>
                                    <p:anim calcmode="lin" valueType="num">
                                      <p:cBhvr additive="base">
                                        <p:cTn id="28" dur="500" fill="hold"/>
                                        <p:tgtEl>
                                          <p:spTgt spid="7">
                                            <p:bg/>
                                          </p:spTgt>
                                        </p:tgtEl>
                                        <p:attrNameLst>
                                          <p:attrName>ppt_x</p:attrName>
                                        </p:attrNameLst>
                                      </p:cBhvr>
                                      <p:tavLst>
                                        <p:tav tm="0">
                                          <p:val>
                                            <p:strVal val="#ppt_x"/>
                                          </p:val>
                                        </p:tav>
                                        <p:tav tm="100000">
                                          <p:val>
                                            <p:strVal val="#ppt_x"/>
                                          </p:val>
                                        </p:tav>
                                      </p:tavLst>
                                    </p:anim>
                                    <p:anim calcmode="lin" valueType="num">
                                      <p:cBhvr additive="base">
                                        <p:cTn id="29"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additive="base">
                                        <p:cTn id="3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 calcmode="lin" valueType="num">
                                      <p:cBhvr additive="base">
                                        <p:cTn id="4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 calcmode="lin" valueType="num">
                                      <p:cBhvr additive="base">
                                        <p:cTn id="46"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 calcmode="lin" valueType="num">
                                      <p:cBhvr additive="base">
                                        <p:cTn id="5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9">
                                            <p:bg/>
                                          </p:spTgt>
                                        </p:tgtEl>
                                        <p:attrNameLst>
                                          <p:attrName>style.visibility</p:attrName>
                                        </p:attrNameLst>
                                      </p:cBhvr>
                                      <p:to>
                                        <p:strVal val="visible"/>
                                      </p:to>
                                    </p:set>
                                    <p:anim calcmode="lin" valueType="num">
                                      <p:cBhvr additive="base">
                                        <p:cTn id="58" dur="500" fill="hold"/>
                                        <p:tgtEl>
                                          <p:spTgt spid="9">
                                            <p:bg/>
                                          </p:spTgt>
                                        </p:tgtEl>
                                        <p:attrNameLst>
                                          <p:attrName>ppt_x</p:attrName>
                                        </p:attrNameLst>
                                      </p:cBhvr>
                                      <p:tavLst>
                                        <p:tav tm="0">
                                          <p:val>
                                            <p:strVal val="#ppt_x"/>
                                          </p:val>
                                        </p:tav>
                                        <p:tav tm="100000">
                                          <p:val>
                                            <p:strVal val="#ppt_x"/>
                                          </p:val>
                                        </p:tav>
                                      </p:tavLst>
                                    </p:anim>
                                    <p:anim calcmode="lin" valueType="num">
                                      <p:cBhvr additive="base">
                                        <p:cTn id="59"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9">
                                            <p:txEl>
                                              <p:pRg st="0" end="0"/>
                                            </p:txEl>
                                          </p:spTgt>
                                        </p:tgtEl>
                                        <p:attrNameLst>
                                          <p:attrName>style.visibility</p:attrName>
                                        </p:attrNameLst>
                                      </p:cBhvr>
                                      <p:to>
                                        <p:strVal val="visible"/>
                                      </p:to>
                                    </p:set>
                                    <p:anim calcmode="lin" valueType="num">
                                      <p:cBhvr additive="base">
                                        <p:cTn id="6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9">
                                            <p:txEl>
                                              <p:pRg st="1" end="1"/>
                                            </p:txEl>
                                          </p:spTgt>
                                        </p:tgtEl>
                                        <p:attrNameLst>
                                          <p:attrName>style.visibility</p:attrName>
                                        </p:attrNameLst>
                                      </p:cBhvr>
                                      <p:to>
                                        <p:strVal val="visible"/>
                                      </p:to>
                                    </p:set>
                                    <p:anim calcmode="lin" valueType="num">
                                      <p:cBhvr additive="base">
                                        <p:cTn id="70"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9">
                                            <p:txEl>
                                              <p:pRg st="3" end="3"/>
                                            </p:txEl>
                                          </p:spTgt>
                                        </p:tgtEl>
                                        <p:attrNameLst>
                                          <p:attrName>style.visibility</p:attrName>
                                        </p:attrNameLst>
                                      </p:cBhvr>
                                      <p:to>
                                        <p:strVal val="visible"/>
                                      </p:to>
                                    </p:set>
                                    <p:anim calcmode="lin" valueType="num">
                                      <p:cBhvr additive="base">
                                        <p:cTn id="76"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9">
                                            <p:txEl>
                                              <p:pRg st="5" end="5"/>
                                            </p:txEl>
                                          </p:spTgt>
                                        </p:tgtEl>
                                        <p:attrNameLst>
                                          <p:attrName>style.visibility</p:attrName>
                                        </p:attrNameLst>
                                      </p:cBhvr>
                                      <p:to>
                                        <p:strVal val="visible"/>
                                      </p:to>
                                    </p:set>
                                    <p:anim calcmode="lin" valueType="num">
                                      <p:cBhvr additive="base">
                                        <p:cTn id="82"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animBg="1"/>
      <p:bldP spid="9" grpId="0" build="p" animBg="1"/>
      <p:bldP spid="6"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2"/>
          </p:nvPr>
        </p:nvSpPr>
        <p:spPr>
          <a:xfrm>
            <a:off x="3995936" y="332656"/>
            <a:ext cx="4377680" cy="1800200"/>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fr-FR" dirty="0" smtClean="0">
                <a:latin typeface="Times New Roman" pitchFamily="18" charset="0"/>
                <a:cs typeface="Times New Roman" pitchFamily="18" charset="0"/>
              </a:rPr>
              <a:t>Les </a:t>
            </a:r>
            <a:r>
              <a:rPr lang="fr-FR" dirty="0">
                <a:latin typeface="Times New Roman" pitchFamily="18" charset="0"/>
                <a:cs typeface="Times New Roman" pitchFamily="18" charset="0"/>
              </a:rPr>
              <a:t>apports recommandés sont de l'ordre de 100 mg/jour. Les besoins sont augmentés en cas de stress ainsi que chez les fumeurs.</a:t>
            </a:r>
          </a:p>
          <a:p>
            <a:pPr marL="0" indent="0">
              <a:buNone/>
            </a:pPr>
            <a:endParaRPr lang="fr-FR" dirty="0"/>
          </a:p>
        </p:txBody>
      </p:sp>
      <p:sp>
        <p:nvSpPr>
          <p:cNvPr id="4" name="Espace réservé du contenu 3"/>
          <p:cNvSpPr>
            <a:spLocks noGrp="1"/>
          </p:cNvSpPr>
          <p:nvPr>
            <p:ph sz="quarter" idx="4"/>
          </p:nvPr>
        </p:nvSpPr>
        <p:spPr>
          <a:xfrm>
            <a:off x="3851920" y="2924944"/>
            <a:ext cx="4680519" cy="3611488"/>
          </a:xfrm>
        </p:spPr>
        <p:style>
          <a:lnRef idx="2">
            <a:schemeClr val="accent1"/>
          </a:lnRef>
          <a:fillRef idx="1">
            <a:schemeClr val="lt1"/>
          </a:fillRef>
          <a:effectRef idx="0">
            <a:schemeClr val="accent1"/>
          </a:effectRef>
          <a:fontRef idx="minor">
            <a:schemeClr val="dk1"/>
          </a:fontRef>
        </p:style>
        <p:txBody>
          <a:bodyPr>
            <a:normAutofit fontScale="92500"/>
          </a:bodyPr>
          <a:lstStyle/>
          <a:p>
            <a:pPr marL="0" indent="0">
              <a:buNone/>
            </a:pPr>
            <a:r>
              <a:rPr lang="fr-FR" dirty="0">
                <a:latin typeface="Times New Roman" pitchFamily="18" charset="0"/>
                <a:cs typeface="Times New Roman" pitchFamily="18" charset="0"/>
              </a:rPr>
              <a:t>Ce sont les fruits et les légumes colorés et crus qui contiennent le plus de vitamine C : poivron rouge, orange, citron, pamplemousse, cantaloup, framboise, fraise, brocoli, tomate, etc.</a:t>
            </a:r>
          </a:p>
          <a:p>
            <a:pPr marL="0" indent="0">
              <a:buNone/>
            </a:pPr>
            <a:r>
              <a:rPr lang="fr-FR" dirty="0">
                <a:latin typeface="Times New Roman" pitchFamily="18" charset="0"/>
                <a:cs typeface="Times New Roman" pitchFamily="18" charset="0"/>
              </a:rPr>
              <a:t>Généralement, la consommation d'au moins 5 portions de fruits et de légumes frais permet de combler largement les apports nutritionnels recommandés en vitamine C.</a:t>
            </a:r>
          </a:p>
          <a:p>
            <a:pPr marL="0" indent="0">
              <a:buNone/>
            </a:pPr>
            <a:endParaRPr lang="fr-FR" dirty="0"/>
          </a:p>
        </p:txBody>
      </p:sp>
      <p:sp>
        <p:nvSpPr>
          <p:cNvPr id="5" name="Espace réservé du texte 4"/>
          <p:cNvSpPr>
            <a:spLocks noGrp="1"/>
          </p:cNvSpPr>
          <p:nvPr>
            <p:ph type="body" sz="quarter" idx="1"/>
          </p:nvPr>
        </p:nvSpPr>
        <p:spPr>
          <a:xfrm>
            <a:off x="179512" y="980728"/>
            <a:ext cx="2376264" cy="658368"/>
          </a:xfrm>
        </p:spPr>
        <p:txBody>
          <a:bodyPr/>
          <a:lstStyle/>
          <a:p>
            <a:r>
              <a:rPr lang="fr-FR" dirty="0" smtClean="0"/>
              <a:t>Besoins</a:t>
            </a:r>
            <a:endParaRPr lang="fr-FR" dirty="0"/>
          </a:p>
        </p:txBody>
      </p:sp>
      <p:sp>
        <p:nvSpPr>
          <p:cNvPr id="6" name="Espace réservé du texte 5"/>
          <p:cNvSpPr>
            <a:spLocks noGrp="1"/>
          </p:cNvSpPr>
          <p:nvPr>
            <p:ph type="body" sz="quarter" idx="3"/>
          </p:nvPr>
        </p:nvSpPr>
        <p:spPr>
          <a:xfrm>
            <a:off x="179512" y="4365104"/>
            <a:ext cx="2376264" cy="658368"/>
          </a:xfrm>
        </p:spPr>
        <p:txBody>
          <a:bodyPr/>
          <a:lstStyle/>
          <a:p>
            <a:r>
              <a:rPr lang="fr-FR" dirty="0" smtClean="0"/>
              <a:t>Sources</a:t>
            </a:r>
            <a:endParaRPr lang="fr-FR" dirty="0"/>
          </a:p>
        </p:txBody>
      </p:sp>
    </p:spTree>
    <p:extLst>
      <p:ext uri="{BB962C8B-B14F-4D97-AF65-F5344CB8AC3E}">
        <p14:creationId xmlns:p14="http://schemas.microsoft.com/office/powerpoint/2010/main" val="164161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bg/>
                                          </p:spTgt>
                                        </p:tgtEl>
                                        <p:attrNameLst>
                                          <p:attrName>style.visibility</p:attrName>
                                        </p:attrNameLst>
                                      </p:cBhvr>
                                      <p:to>
                                        <p:strVal val="visible"/>
                                      </p:to>
                                    </p:set>
                                    <p:animEffect transition="in" filter="fade">
                                      <p:cBhvr>
                                        <p:cTn id="29" dur="500"/>
                                        <p:tgtEl>
                                          <p:spTgt spid="6">
                                            <p:bg/>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bg/>
                                          </p:spTgt>
                                        </p:tgtEl>
                                        <p:attrNameLst>
                                          <p:attrName>style.visibility</p:attrName>
                                        </p:attrNameLst>
                                      </p:cBhvr>
                                      <p:to>
                                        <p:strVal val="visible"/>
                                      </p:to>
                                    </p:set>
                                    <p:anim calcmode="lin" valueType="num">
                                      <p:cBhvr additive="base">
                                        <p:cTn id="39" dur="500" fill="hold"/>
                                        <p:tgtEl>
                                          <p:spTgt spid="4">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 calcmode="lin" valueType="num">
                                      <p:cBhvr additive="base">
                                        <p:cTn id="4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 calcmode="lin" valueType="num">
                                      <p:cBhvr additive="base">
                                        <p:cTn id="5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2971800" y="1988840"/>
            <a:ext cx="6172200" cy="1894362"/>
          </a:xfrm>
        </p:spPr>
        <p:txBody>
          <a:bodyPr>
            <a:noAutofit/>
          </a:bodyPr>
          <a:lstStyle/>
          <a:p>
            <a:r>
              <a:rPr lang="fr-FR" sz="16600" i="1" dirty="0" smtClean="0">
                <a:solidFill>
                  <a:schemeClr val="accent1">
                    <a:lumMod val="75000"/>
                  </a:schemeClr>
                </a:solidFill>
                <a:latin typeface="Times New Roman" pitchFamily="18" charset="0"/>
                <a:cs typeface="Times New Roman" pitchFamily="18" charset="0"/>
              </a:rPr>
              <a:t>Fin</a:t>
            </a:r>
            <a:endParaRPr lang="fr-FR" sz="16600" i="1" dirty="0">
              <a:solidFill>
                <a:schemeClr val="accent1">
                  <a:lumMod val="75000"/>
                </a:schemeClr>
              </a:solidFill>
              <a:latin typeface="Times New Roman" pitchFamily="18" charset="0"/>
              <a:cs typeface="Times New Roman" pitchFamily="18" charset="0"/>
            </a:endParaRP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568909"/>
            <a:ext cx="6732240" cy="5049180"/>
          </a:xfrm>
          <a:prstGeom prst="rect">
            <a:avLst/>
          </a:prstGeom>
        </p:spPr>
      </p:pic>
    </p:spTree>
    <p:extLst>
      <p:ext uri="{BB962C8B-B14F-4D97-AF65-F5344CB8AC3E}">
        <p14:creationId xmlns:p14="http://schemas.microsoft.com/office/powerpoint/2010/main" val="137390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339752" y="2636912"/>
            <a:ext cx="6172200" cy="1894362"/>
          </a:xfrm>
        </p:spPr>
        <p:txBody>
          <a:bodyPr>
            <a:normAutofit/>
          </a:bodyPr>
          <a:lstStyle/>
          <a:p>
            <a:pPr algn="ctr"/>
            <a:r>
              <a:rPr lang="fr-FR" sz="3600" i="1" dirty="0">
                <a:solidFill>
                  <a:schemeClr val="accent1">
                    <a:lumMod val="75000"/>
                  </a:schemeClr>
                </a:solidFill>
                <a:latin typeface="Times New Roman" pitchFamily="18" charset="0"/>
                <a:cs typeface="Times New Roman" pitchFamily="18" charset="0"/>
              </a:rPr>
              <a:t>Métabolisme et régulation des vitamines liposolubles</a:t>
            </a:r>
          </a:p>
        </p:txBody>
      </p:sp>
    </p:spTree>
    <p:extLst>
      <p:ext uri="{BB962C8B-B14F-4D97-AF65-F5344CB8AC3E}">
        <p14:creationId xmlns:p14="http://schemas.microsoft.com/office/powerpoint/2010/main" val="204942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01562 -0.17969 C 0.0533 -0.17969 0.10938 -0.12373 0.10938 -0.05458 C 0.10938 0.01434 0.0533 0.07031 -0.01562 0.07031 C -0.08455 0.07031 -0.14062 0.01434 -0.14062 -0.05458 C -0.14062 -0.12373 -0.08455 -0.17969 -0.01562 -0.17969 Z " pathEditMode="relative" rAng="0" ptsTypes="fffff">
                                      <p:cBhvr>
                                        <p:cTn id="6" dur="2000" fill="hold"/>
                                        <p:tgtEl>
                                          <p:spTgt spid="4"/>
                                        </p:tgtEl>
                                        <p:attrNameLst>
                                          <p:attrName>ppt_x</p:attrName>
                                          <p:attrName>ppt_y</p:attrName>
                                        </p:attrNameLst>
                                      </p:cBhvr>
                                      <p:rCtr x="0" y="124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539552" y="1124744"/>
            <a:ext cx="5770984" cy="964703"/>
          </a:xfrm>
        </p:spPr>
        <p:txBody>
          <a:bodyPr>
            <a:normAutofit/>
          </a:bodyPr>
          <a:lstStyle/>
          <a:p>
            <a:pPr marL="0" indent="0" algn="ctr">
              <a:buNone/>
            </a:pPr>
            <a:r>
              <a:rPr lang="fr-FR" b="1" i="1" dirty="0" smtClean="0">
                <a:solidFill>
                  <a:srgbClr val="0070C0"/>
                </a:solidFill>
                <a:latin typeface="Times New Roman" pitchFamily="18" charset="0"/>
                <a:cs typeface="Times New Roman" pitchFamily="18" charset="0"/>
              </a:rPr>
              <a:t>La </a:t>
            </a:r>
            <a:r>
              <a:rPr lang="fr-FR" b="1" i="1" dirty="0">
                <a:solidFill>
                  <a:srgbClr val="0070C0"/>
                </a:solidFill>
                <a:latin typeface="Times New Roman" pitchFamily="18" charset="0"/>
                <a:cs typeface="Times New Roman" pitchFamily="18" charset="0"/>
              </a:rPr>
              <a:t>vitamine A </a:t>
            </a:r>
            <a:endParaRPr lang="fr-FR" b="1" i="1" dirty="0" smtClean="0">
              <a:solidFill>
                <a:srgbClr val="0070C0"/>
              </a:solidFill>
              <a:latin typeface="Times New Roman" pitchFamily="18" charset="0"/>
              <a:cs typeface="Times New Roman" pitchFamily="18" charset="0"/>
            </a:endParaRPr>
          </a:p>
          <a:p>
            <a:pPr marL="0" indent="0">
              <a:buNone/>
            </a:pPr>
            <a:endParaRPr lang="fr-FR" b="1" i="1" dirty="0">
              <a:solidFill>
                <a:srgbClr val="C00000"/>
              </a:solidFill>
              <a:latin typeface="Times New Roman" pitchFamily="18" charset="0"/>
              <a:cs typeface="Times New Roman" pitchFamily="18" charset="0"/>
            </a:endParaRPr>
          </a:p>
          <a:p>
            <a:pPr marL="0" indent="0">
              <a:buNone/>
            </a:pPr>
            <a:endParaRPr lang="fr-FR" dirty="0">
              <a:latin typeface="Times New Roman" pitchFamily="18" charset="0"/>
              <a:cs typeface="Times New Roman" pitchFamily="18" charset="0"/>
            </a:endParaRPr>
          </a:p>
          <a:p>
            <a:pPr marL="0" indent="0">
              <a:buNone/>
            </a:pPr>
            <a:endParaRPr lang="fr-FR" dirty="0">
              <a:latin typeface="Times New Roman" pitchFamily="18" charset="0"/>
              <a:cs typeface="Times New Roman" pitchFamily="18"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16632"/>
            <a:ext cx="2857500" cy="28575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940830"/>
            <a:ext cx="7759253" cy="414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68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solidFill>
                  <a:schemeClr val="accent1">
                    <a:lumMod val="75000"/>
                  </a:schemeClr>
                </a:solidFill>
                <a:latin typeface="Times New Roman" pitchFamily="18" charset="0"/>
                <a:cs typeface="Times New Roman" pitchFamily="18" charset="0"/>
              </a:rPr>
              <a:t>Métabolisme </a:t>
            </a:r>
            <a:endParaRPr lang="fr-FR" b="1" i="1" dirty="0">
              <a:solidFill>
                <a:schemeClr val="accent1">
                  <a:lumMod val="75000"/>
                </a:schemeClr>
              </a:solidFill>
              <a:latin typeface="Times New Roman" pitchFamily="18" charset="0"/>
              <a:cs typeface="Times New Roman" pitchFamily="18" charset="0"/>
            </a:endParaRPr>
          </a:p>
        </p:txBody>
      </p:sp>
      <p:sp>
        <p:nvSpPr>
          <p:cNvPr id="3" name="Espace réservé du contenu 2"/>
          <p:cNvSpPr>
            <a:spLocks noGrp="1"/>
          </p:cNvSpPr>
          <p:nvPr>
            <p:ph sz="quarter" idx="1"/>
          </p:nvPr>
        </p:nvSpPr>
        <p:spPr/>
        <p:txBody>
          <a:bodyPr/>
          <a:lstStyle/>
          <a:p>
            <a:pPr marL="0" indent="0">
              <a:buNone/>
            </a:pPr>
            <a:r>
              <a:rPr lang="fr-FR" b="1" i="1" dirty="0" smtClean="0">
                <a:solidFill>
                  <a:srgbClr val="7030A0"/>
                </a:solidFill>
                <a:latin typeface="Times New Roman" pitchFamily="18" charset="0"/>
                <a:cs typeface="Times New Roman" pitchFamily="18" charset="0"/>
              </a:rPr>
              <a:t>Absorption digestive:</a:t>
            </a:r>
          </a:p>
          <a:p>
            <a:pPr marL="0" indent="0">
              <a:buNone/>
            </a:pPr>
            <a:endParaRPr lang="fr-FR" dirty="0"/>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14750" y="-1"/>
            <a:ext cx="8261705"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87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barn(inVertical)">
                                      <p:cBhvr>
                                        <p:cTn id="2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a:solidFill>
                  <a:schemeClr val="accent1">
                    <a:lumMod val="75000"/>
                  </a:schemeClr>
                </a:solidFill>
                <a:latin typeface="Times New Roman" pitchFamily="18" charset="0"/>
                <a:cs typeface="Times New Roman" pitchFamily="18" charset="0"/>
              </a:rPr>
              <a:t>Distribution</a:t>
            </a:r>
          </a:p>
        </p:txBody>
      </p:sp>
      <p:sp>
        <p:nvSpPr>
          <p:cNvPr id="3" name="Espace réservé du contenu 2"/>
          <p:cNvSpPr>
            <a:spLocks noGrp="1"/>
          </p:cNvSpPr>
          <p:nvPr>
            <p:ph sz="quarter" idx="1"/>
          </p:nvPr>
        </p:nvSpPr>
        <p:spPr/>
        <p:txBody>
          <a:bodyPr>
            <a:normAutofit fontScale="92500" lnSpcReduction="20000"/>
          </a:bodyPr>
          <a:lstStyle/>
          <a:p>
            <a:pPr marL="0" indent="0">
              <a:buNone/>
            </a:pPr>
            <a:endParaRPr lang="fr-FR" dirty="0"/>
          </a:p>
          <a:p>
            <a:pPr>
              <a:buFont typeface="Wingdings" pitchFamily="2" charset="2"/>
              <a:buChar char="ü"/>
            </a:pPr>
            <a:r>
              <a:rPr lang="fr-FR" dirty="0" smtClean="0"/>
              <a:t>La </a:t>
            </a:r>
            <a:r>
              <a:rPr lang="fr-FR" dirty="0"/>
              <a:t>concentration plasmatique normale de rétinol chez l'adulte est de </a:t>
            </a:r>
            <a:r>
              <a:rPr lang="fr-FR" b="1" i="1" dirty="0">
                <a:solidFill>
                  <a:srgbClr val="00B050"/>
                </a:solidFill>
              </a:rPr>
              <a:t>300 à 700 </a:t>
            </a:r>
          </a:p>
          <a:p>
            <a:pPr>
              <a:buFont typeface="Wingdings" pitchFamily="2" charset="2"/>
              <a:buChar char="ü"/>
            </a:pPr>
            <a:r>
              <a:rPr lang="fr-FR" dirty="0" smtClean="0"/>
              <a:t>Le </a:t>
            </a:r>
            <a:r>
              <a:rPr lang="fr-FR" dirty="0"/>
              <a:t>foie libère du rétinol dans le plasma, sous forme liée à la RBP (</a:t>
            </a:r>
            <a:r>
              <a:rPr lang="fr-FR" dirty="0" err="1"/>
              <a:t>retinol-binding-protein</a:t>
            </a:r>
            <a:r>
              <a:rPr lang="fr-FR" dirty="0"/>
              <a:t>). </a:t>
            </a:r>
            <a:endParaRPr lang="fr-FR" dirty="0" smtClean="0"/>
          </a:p>
          <a:p>
            <a:pPr>
              <a:buFont typeface="Wingdings" pitchFamily="2" charset="2"/>
              <a:buChar char="ü"/>
            </a:pPr>
            <a:r>
              <a:rPr lang="fr-FR" dirty="0" smtClean="0"/>
              <a:t>Dans </a:t>
            </a:r>
            <a:r>
              <a:rPr lang="fr-FR" dirty="0"/>
              <a:t>les cellules des tissus cibles, le rétinol et ses dérivés se fixent sur des transporteurs appelés CRBP (cellular </a:t>
            </a:r>
            <a:r>
              <a:rPr lang="fr-FR" dirty="0" err="1"/>
              <a:t>retinol</a:t>
            </a:r>
            <a:r>
              <a:rPr lang="fr-FR" dirty="0"/>
              <a:t> </a:t>
            </a:r>
            <a:r>
              <a:rPr lang="fr-FR" dirty="0" err="1"/>
              <a:t>binding</a:t>
            </a:r>
            <a:r>
              <a:rPr lang="fr-FR" dirty="0"/>
              <a:t> </a:t>
            </a:r>
            <a:r>
              <a:rPr lang="fr-FR" dirty="0" err="1"/>
              <a:t>protein</a:t>
            </a:r>
            <a:r>
              <a:rPr lang="fr-FR" dirty="0"/>
              <a:t>) et CRABP (cellular </a:t>
            </a:r>
            <a:r>
              <a:rPr lang="fr-FR" dirty="0" err="1"/>
              <a:t>retinoid</a:t>
            </a:r>
            <a:r>
              <a:rPr lang="fr-FR" dirty="0"/>
              <a:t> </a:t>
            </a:r>
            <a:r>
              <a:rPr lang="fr-FR" dirty="0" err="1"/>
              <a:t>acid-binding</a:t>
            </a:r>
            <a:r>
              <a:rPr lang="fr-FR" dirty="0"/>
              <a:t> </a:t>
            </a:r>
            <a:r>
              <a:rPr lang="fr-FR" dirty="0" err="1"/>
              <a:t>protein</a:t>
            </a:r>
            <a:r>
              <a:rPr lang="fr-FR" dirty="0"/>
              <a:t>). </a:t>
            </a:r>
            <a:endParaRPr lang="fr-FR" dirty="0" smtClean="0"/>
          </a:p>
          <a:p>
            <a:pPr>
              <a:buFont typeface="Wingdings" pitchFamily="2" charset="2"/>
              <a:buChar char="ü"/>
            </a:pPr>
            <a:r>
              <a:rPr lang="fr-FR" dirty="0" smtClean="0"/>
              <a:t>Dans </a:t>
            </a:r>
            <a:r>
              <a:rPr lang="fr-FR" dirty="0"/>
              <a:t>le noyau, on trouve des récepteurs à l'acide rétinoïque appelés RAR (</a:t>
            </a:r>
            <a:r>
              <a:rPr lang="fr-FR" dirty="0" err="1"/>
              <a:t>retinoic</a:t>
            </a:r>
            <a:r>
              <a:rPr lang="fr-FR" dirty="0"/>
              <a:t> </a:t>
            </a:r>
            <a:r>
              <a:rPr lang="fr-FR" dirty="0" err="1"/>
              <a:t>acid</a:t>
            </a:r>
            <a:r>
              <a:rPr lang="fr-FR" dirty="0"/>
              <a:t> </a:t>
            </a:r>
            <a:r>
              <a:rPr lang="fr-FR" dirty="0" err="1"/>
              <a:t>receptor</a:t>
            </a:r>
            <a:r>
              <a:rPr lang="fr-FR" dirty="0"/>
              <a:t>), de type a, ß et g, et RXR (</a:t>
            </a:r>
            <a:r>
              <a:rPr lang="fr-FR" dirty="0" err="1"/>
              <a:t>retinoic</a:t>
            </a:r>
            <a:r>
              <a:rPr lang="fr-FR" dirty="0"/>
              <a:t> X </a:t>
            </a:r>
            <a:r>
              <a:rPr lang="fr-FR" dirty="0" err="1"/>
              <a:t>receptor</a:t>
            </a:r>
            <a:r>
              <a:rPr lang="fr-FR" dirty="0"/>
              <a:t>) a, ß et g, ainsi que leurs cibles, les RARE (</a:t>
            </a:r>
            <a:r>
              <a:rPr lang="fr-FR" dirty="0" err="1"/>
              <a:t>retinoic</a:t>
            </a:r>
            <a:r>
              <a:rPr lang="fr-FR" dirty="0"/>
              <a:t> </a:t>
            </a:r>
            <a:r>
              <a:rPr lang="fr-FR" dirty="0" err="1"/>
              <a:t>acid</a:t>
            </a:r>
            <a:r>
              <a:rPr lang="fr-FR" dirty="0"/>
              <a:t> responsive </a:t>
            </a:r>
            <a:r>
              <a:rPr lang="fr-FR" dirty="0" err="1"/>
              <a:t>elements</a:t>
            </a:r>
            <a:r>
              <a:rPr lang="fr-FR" dirty="0"/>
              <a:t>).</a:t>
            </a:r>
          </a:p>
          <a:p>
            <a:pPr>
              <a:buFont typeface="Wingdings" pitchFamily="2" charset="2"/>
              <a:buChar char="ü"/>
            </a:pPr>
            <a:r>
              <a:rPr lang="fr-FR" dirty="0" smtClean="0"/>
              <a:t>Au </a:t>
            </a:r>
            <a:r>
              <a:rPr lang="fr-FR" dirty="0"/>
              <a:t>niveau de la rétine, le rétinal est lié à l'opsine et forme la rhodopsine.</a:t>
            </a:r>
          </a:p>
          <a:p>
            <a:pPr>
              <a:buFont typeface="Wingdings" pitchFamily="2" charset="2"/>
              <a:buChar char="ü"/>
            </a:pPr>
            <a:endParaRPr lang="fr-FR" dirty="0"/>
          </a:p>
        </p:txBody>
      </p:sp>
    </p:spTree>
    <p:extLst>
      <p:ext uri="{BB962C8B-B14F-4D97-AF65-F5344CB8AC3E}">
        <p14:creationId xmlns:p14="http://schemas.microsoft.com/office/powerpoint/2010/main" val="356211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2587</TotalTime>
  <Words>4427</Words>
  <Application>Microsoft Office PowerPoint</Application>
  <PresentationFormat>Affichage à l'écran (4:3)</PresentationFormat>
  <Paragraphs>612</Paragraphs>
  <Slides>54</Slides>
  <Notes>0</Notes>
  <HiddenSlides>0</HiddenSlides>
  <MMClips>0</MMClips>
  <ScaleCrop>false</ScaleCrop>
  <HeadingPairs>
    <vt:vector size="4" baseType="variant">
      <vt:variant>
        <vt:lpstr>Thème</vt:lpstr>
      </vt:variant>
      <vt:variant>
        <vt:i4>1</vt:i4>
      </vt:variant>
      <vt:variant>
        <vt:lpstr>Titres des diapositives</vt:lpstr>
      </vt:variant>
      <vt:variant>
        <vt:i4>54</vt:i4>
      </vt:variant>
    </vt:vector>
  </HeadingPairs>
  <TitlesOfParts>
    <vt:vector size="55" baseType="lpstr">
      <vt:lpstr>Oriel</vt:lpstr>
      <vt:lpstr>Présentation PowerPoint</vt:lpstr>
      <vt:lpstr>PLAN</vt:lpstr>
      <vt:lpstr>INTRODUCTION</vt:lpstr>
      <vt:lpstr>L’origine du mot « VITAMINE »</vt:lpstr>
      <vt:lpstr>Nomenclature</vt:lpstr>
      <vt:lpstr>Métabolisme et régulation des vitamines liposolubles</vt:lpstr>
      <vt:lpstr>Présentation PowerPoint</vt:lpstr>
      <vt:lpstr>Métabolisme </vt:lpstr>
      <vt:lpstr>Distribution</vt:lpstr>
      <vt:lpstr>Besoins</vt:lpstr>
      <vt:lpstr>Sources</vt:lpstr>
      <vt:lpstr>La vitamine D </vt:lpstr>
      <vt:lpstr>Métabolisme de la vitamine D  </vt:lpstr>
      <vt:lpstr>Biosynthèse de la vitamine D3 :</vt:lpstr>
      <vt:lpstr>Régulation du métabolisme de la vitamine D </vt:lpstr>
      <vt:lpstr>Distribution </vt:lpstr>
      <vt:lpstr>Présentation PowerPoint</vt:lpstr>
      <vt:lpstr>Présentation PowerPoint</vt:lpstr>
      <vt:lpstr>La Vitamine E</vt:lpstr>
      <vt:lpstr>Métabolisme</vt:lpstr>
      <vt:lpstr>Distribution</vt:lpstr>
      <vt:lpstr>Besoins</vt:lpstr>
      <vt:lpstr>La Vitamine K </vt:lpstr>
      <vt:lpstr>Métabolisme </vt:lpstr>
      <vt:lpstr>Présentation PowerPoint</vt:lpstr>
      <vt:lpstr>Métabolisme et régulation des vitamines hydrosolubles</vt:lpstr>
      <vt:lpstr>Présentation PowerPoint</vt:lpstr>
      <vt:lpstr>Métabolisme et distribution</vt:lpstr>
      <vt:lpstr>Présentation PowerPoint</vt:lpstr>
      <vt:lpstr>La vitamine B2</vt:lpstr>
      <vt:lpstr>Métabolisme </vt:lpstr>
      <vt:lpstr>Présentation PowerPoint</vt:lpstr>
      <vt:lpstr>La vitamine B3</vt:lpstr>
      <vt:lpstr>Métabolisme</vt:lpstr>
      <vt:lpstr>Présentation PowerPoint</vt:lpstr>
      <vt:lpstr>Métabolisme et distribution</vt:lpstr>
      <vt:lpstr>LA vitamine B5</vt:lpstr>
      <vt:lpstr>Présentation PowerPoint</vt:lpstr>
      <vt:lpstr>LA Vitamine B6 </vt:lpstr>
      <vt:lpstr>Métabolisme et distribution</vt:lpstr>
      <vt:lpstr>Présentation PowerPoint</vt:lpstr>
      <vt:lpstr>La vitamine b8 ou vitamine H </vt:lpstr>
      <vt:lpstr>Présentation PowerPoint</vt:lpstr>
      <vt:lpstr>Présentation PowerPoint</vt:lpstr>
      <vt:lpstr>La vitamine B9</vt:lpstr>
      <vt:lpstr>Métabolisme et Distribution </vt:lpstr>
      <vt:lpstr>La vitamine B12</vt:lpstr>
      <vt:lpstr>Métabolisme</vt:lpstr>
      <vt:lpstr>Distribution </vt:lpstr>
      <vt:lpstr>Présentation PowerPoint</vt:lpstr>
      <vt:lpstr>La vitamine C </vt:lpstr>
      <vt:lpstr>Métabolisme et distribution </vt:lpstr>
      <vt:lpstr>Présentation PowerPoint</vt:lpstr>
      <vt:lpstr>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vitamines </dc:title>
  <dc:creator>Thilelli</dc:creator>
  <cp:lastModifiedBy>PC</cp:lastModifiedBy>
  <cp:revision>57</cp:revision>
  <dcterms:created xsi:type="dcterms:W3CDTF">2013-04-21T10:13:34Z</dcterms:created>
  <dcterms:modified xsi:type="dcterms:W3CDTF">2013-05-12T19:50:59Z</dcterms:modified>
</cp:coreProperties>
</file>