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30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309" r:id="rId25"/>
    <p:sldId id="310" r:id="rId26"/>
    <p:sldId id="311" r:id="rId27"/>
    <p:sldId id="312" r:id="rId28"/>
    <p:sldId id="313" r:id="rId29"/>
    <p:sldId id="314" r:id="rId30"/>
    <p:sldId id="316" r:id="rId31"/>
    <p:sldId id="317" r:id="rId32"/>
    <p:sldId id="318" r:id="rId33"/>
    <p:sldId id="319" r:id="rId34"/>
    <p:sldId id="320" r:id="rId35"/>
    <p:sldId id="321" r:id="rId36"/>
    <p:sldId id="322" r:id="rId37"/>
    <p:sldId id="323" r:id="rId38"/>
    <p:sldId id="324" r:id="rId39"/>
    <p:sldId id="325" r:id="rId40"/>
    <p:sldId id="308" r:id="rId41"/>
    <p:sldId id="326" r:id="rId42"/>
    <p:sldId id="327" r:id="rId43"/>
    <p:sldId id="281" r:id="rId44"/>
    <p:sldId id="282" r:id="rId45"/>
    <p:sldId id="315" r:id="rId46"/>
    <p:sldId id="283" r:id="rId47"/>
    <p:sldId id="284" r:id="rId48"/>
    <p:sldId id="285" r:id="rId49"/>
    <p:sldId id="292" r:id="rId50"/>
    <p:sldId id="305" r:id="rId51"/>
    <p:sldId id="306" r:id="rId52"/>
    <p:sldId id="286" r:id="rId53"/>
    <p:sldId id="287" r:id="rId54"/>
    <p:sldId id="288" r:id="rId55"/>
    <p:sldId id="289" r:id="rId56"/>
    <p:sldId id="290" r:id="rId57"/>
    <p:sldId id="291" r:id="rId58"/>
    <p:sldId id="293" r:id="rId59"/>
    <p:sldId id="294" r:id="rId60"/>
    <p:sldId id="295" r:id="rId61"/>
    <p:sldId id="296" r:id="rId62"/>
    <p:sldId id="297" r:id="rId63"/>
    <p:sldId id="298" r:id="rId64"/>
    <p:sldId id="299" r:id="rId65"/>
    <p:sldId id="300" r:id="rId66"/>
    <p:sldId id="301" r:id="rId67"/>
    <p:sldId id="302" r:id="rId68"/>
    <p:sldId id="303" r:id="rId69"/>
    <p:sldId id="304" r:id="rId70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6719" autoAdjust="0"/>
    <p:restoredTop sz="94595" autoAdjust="0"/>
  </p:normalViewPr>
  <p:slideViewPr>
    <p:cSldViewPr>
      <p:cViewPr varScale="1">
        <p:scale>
          <a:sx n="73" d="100"/>
          <a:sy n="73" d="100"/>
        </p:scale>
        <p:origin x="-105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4A7B0-59D7-4DB3-B1F4-04388B5AEC2A}" type="datetimeFigureOut">
              <a:rPr lang="fr-FR"/>
              <a:pPr>
                <a:defRPr/>
              </a:pPr>
              <a:t>08/05/2013</a:t>
            </a:fld>
            <a:endParaRPr lang="fr-BE"/>
          </a:p>
        </p:txBody>
      </p:sp>
      <p:sp>
        <p:nvSpPr>
          <p:cNvPr id="5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09F24-7772-4B0E-B5C2-3180FE78E514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20608-4AE1-4AC2-9114-973F75FC2AB0}" type="datetimeFigureOut">
              <a:rPr lang="fr-FR"/>
              <a:pPr>
                <a:defRPr/>
              </a:pPr>
              <a:t>08/05/2013</a:t>
            </a:fld>
            <a:endParaRPr lang="fr-BE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51A38-F9E4-4B35-92DB-EFF841B23160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8E33E-F1FA-442A-B0AC-44EFBA7E5084}" type="datetimeFigureOut">
              <a:rPr lang="fr-FR"/>
              <a:pPr>
                <a:defRPr/>
              </a:pPr>
              <a:t>08/05/2013</a:t>
            </a:fld>
            <a:endParaRPr lang="fr-BE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6FA8E-5930-454C-9F2F-94AD301E2200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666BD-8C28-4DD9-96A2-2B8F34BF399D}" type="datetimeFigureOut">
              <a:rPr lang="fr-FR"/>
              <a:pPr>
                <a:defRPr/>
              </a:pPr>
              <a:t>08/05/2013</a:t>
            </a:fld>
            <a:endParaRPr lang="fr-BE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8DD7B-C4EF-43A7-BBD1-515F78F7E11F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BCAAD-310B-4CE7-842F-617EFDF4AB24}" type="datetimeFigureOut">
              <a:rPr lang="fr-FR"/>
              <a:pPr>
                <a:defRPr/>
              </a:pPr>
              <a:t>08/05/2013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1A35C-4436-471B-9B4D-ACFEA16604C7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8F51B-91C6-49F5-BA7D-024F689D467F}" type="datetimeFigureOut">
              <a:rPr lang="fr-FR"/>
              <a:pPr>
                <a:defRPr/>
              </a:pPr>
              <a:t>08/05/2013</a:t>
            </a:fld>
            <a:endParaRPr lang="fr-BE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24325-F6BE-4172-9283-6562C962D48B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39C8D-807E-4CD7-B6D9-5C02B056F955}" type="datetimeFigureOut">
              <a:rPr lang="fr-FR"/>
              <a:pPr>
                <a:defRPr/>
              </a:pPr>
              <a:t>08/05/2013</a:t>
            </a:fld>
            <a:endParaRPr lang="fr-BE"/>
          </a:p>
        </p:txBody>
      </p:sp>
      <p:sp>
        <p:nvSpPr>
          <p:cNvPr id="8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9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8FE7F-B21B-41ED-89EC-71DB31760AA1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4B495-C34D-4C2E-95A1-D6B9A68F9BAC}" type="datetimeFigureOut">
              <a:rPr lang="fr-FR"/>
              <a:pPr>
                <a:defRPr/>
              </a:pPr>
              <a:t>08/05/2013</a:t>
            </a:fld>
            <a:endParaRPr lang="fr-BE"/>
          </a:p>
        </p:txBody>
      </p:sp>
      <p:sp>
        <p:nvSpPr>
          <p:cNvPr id="4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4D4A4-5B7B-4294-84FF-CC45184B7EDC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77189-BE98-44E1-9F76-CAF03194AD4B}" type="datetimeFigureOut">
              <a:rPr lang="fr-FR"/>
              <a:pPr>
                <a:defRPr/>
              </a:pPr>
              <a:t>08/05/2013</a:t>
            </a:fld>
            <a:endParaRPr lang="fr-BE"/>
          </a:p>
        </p:txBody>
      </p:sp>
      <p:sp>
        <p:nvSpPr>
          <p:cNvPr id="3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7D629-A8EF-455A-9642-4318BE203B7F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0AD4A-3165-4C04-B123-8E13E0A279F4}" type="datetimeFigureOut">
              <a:rPr lang="fr-FR"/>
              <a:pPr>
                <a:defRPr/>
              </a:pPr>
              <a:t>08/05/2013</a:t>
            </a:fld>
            <a:endParaRPr lang="fr-BE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8EB15-3383-4C31-9421-2F95FA308452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gner et arrondir un rectangle à un seul coin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riangle rect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orme libre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9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CC747-15A9-4CA7-A4DA-0FF185906ADB}" type="datetimeFigureOut">
              <a:rPr lang="fr-FR"/>
              <a:pPr>
                <a:defRPr/>
              </a:pPr>
              <a:t>08/05/2013</a:t>
            </a:fld>
            <a:endParaRPr lang="fr-BE"/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11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2DCE5-8494-40D4-8B51-1B54BB527789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Espace réservé du titre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1029" name="Espace réservé du texte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B6F7B2B-62A7-4AE4-BCE3-2EF73364660A}" type="datetimeFigureOut">
              <a:rPr lang="fr-FR"/>
              <a:pPr>
                <a:defRPr/>
              </a:pPr>
              <a:t>08/05/2013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1EC110D-3E95-469B-A45F-84CF4C46145A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  <p:grpSp>
        <p:nvGrpSpPr>
          <p:cNvPr id="1033" name="Groupe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31" r:id="rId2"/>
    <p:sldLayoutId id="2147483840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41" r:id="rId9"/>
    <p:sldLayoutId id="2147483837" r:id="rId10"/>
    <p:sldLayoutId id="214748383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extLst>
            <a:ext uri="{909E8E84-426E-40DD-AFC4-6F175D3DCCD1}"/>
            <a:ext uri="{91240B29-F687-4F45-9708-019B960494DF}"/>
          </a:extLst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Equilibre hydro-électrolytique</a:t>
            </a: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123" name="Sous-titre 2"/>
          <p:cNvSpPr>
            <a:spLocks noGrp="1"/>
          </p:cNvSpPr>
          <p:nvPr>
            <p:ph type="subTitle" idx="1"/>
          </p:nvPr>
        </p:nvSpPr>
        <p:spPr>
          <a:xfrm>
            <a:off x="642938" y="4214813"/>
            <a:ext cx="7854950" cy="1752600"/>
          </a:xfrm>
        </p:spPr>
        <p:txBody>
          <a:bodyPr/>
          <a:lstStyle/>
          <a:p>
            <a:pPr marR="0" algn="l" eaLnBrk="1" hangingPunct="1">
              <a:lnSpc>
                <a:spcPct val="90000"/>
              </a:lnSpc>
            </a:pPr>
            <a:r>
              <a:rPr lang="fr-FR" sz="2400" dirty="0" smtClean="0">
                <a:solidFill>
                  <a:srgbClr val="0B5395"/>
                </a:solidFill>
              </a:rPr>
              <a:t> Réalisé par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ChangeArrowheads="1"/>
          </p:cNvSpPr>
          <p:nvPr/>
        </p:nvSpPr>
        <p:spPr bwMode="auto">
          <a:xfrm>
            <a:off x="285750" y="1500188"/>
            <a:ext cx="5143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600" i="1" u="sng" dirty="0">
                <a:latin typeface="Constantia" pitchFamily="18" charset="0"/>
              </a:rPr>
              <a:t>c) Régulation de l’eau :</a:t>
            </a:r>
            <a:endParaRPr lang="fr-FR" sz="3600" dirty="0">
              <a:latin typeface="Constantia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00063" y="3105150"/>
            <a:ext cx="764381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/>
            <a:r>
              <a:rPr lang="fr-FR" sz="3200" dirty="0">
                <a:latin typeface="Constantia" pitchFamily="18" charset="0"/>
              </a:rPr>
              <a:t>La régulation de l’eau est principalement faite au niveau des </a:t>
            </a:r>
            <a:r>
              <a:rPr lang="fr-FR" sz="3200" u="sng" dirty="0">
                <a:solidFill>
                  <a:srgbClr val="FF0000"/>
                </a:solidFill>
                <a:latin typeface="Constantia" pitchFamily="18" charset="0"/>
              </a:rPr>
              <a:t>tubules du rein</a:t>
            </a:r>
            <a:r>
              <a:rPr lang="fr-FR" sz="3200" dirty="0">
                <a:solidFill>
                  <a:srgbClr val="FF0000"/>
                </a:solidFill>
                <a:latin typeface="Constantia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85750" y="1000125"/>
            <a:ext cx="857250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/>
            <a:r>
              <a:rPr lang="fr-FR" sz="3200" dirty="0">
                <a:latin typeface="Constantia" pitchFamily="18" charset="0"/>
              </a:rPr>
              <a:t>- Au TCP (Tube Contourné Proximal) arrive l’urine primitive (180 L/j) :</a:t>
            </a:r>
          </a:p>
          <a:p>
            <a:pPr hangingPunct="0"/>
            <a:r>
              <a:rPr lang="fr-FR" sz="3200" dirty="0">
                <a:latin typeface="Constantia" pitchFamily="18" charset="0"/>
              </a:rPr>
              <a:t>	- réabsorption active de 70 % du Na</a:t>
            </a:r>
          </a:p>
          <a:p>
            <a:pPr hangingPunct="0"/>
            <a:r>
              <a:rPr lang="fr-FR" sz="3200" dirty="0">
                <a:latin typeface="Constantia" pitchFamily="18" charset="0"/>
              </a:rPr>
              <a:t>	- réabsorption passive de l’eau, du Cl, 90 % 	des HCO3</a:t>
            </a:r>
            <a:r>
              <a:rPr lang="fr-FR" sz="3200" baseline="30000" dirty="0">
                <a:latin typeface="Constantia" pitchFamily="18" charset="0"/>
              </a:rPr>
              <a:t>-</a:t>
            </a:r>
          </a:p>
          <a:p>
            <a:pPr hangingPunct="0"/>
            <a:r>
              <a:rPr lang="fr-FR" sz="3200" dirty="0">
                <a:latin typeface="Constantia" pitchFamily="18" charset="0"/>
              </a:rPr>
              <a:t>	- réabsorption active du glucose, et du K</a:t>
            </a:r>
            <a:r>
              <a:rPr lang="fr-FR" sz="3200" baseline="30000" dirty="0">
                <a:latin typeface="Constantia" pitchFamily="18" charset="0"/>
              </a:rPr>
              <a:t>+</a:t>
            </a:r>
            <a:r>
              <a:rPr lang="fr-FR" sz="3200" dirty="0">
                <a:latin typeface="Constantia" pitchFamily="18" charset="0"/>
              </a:rPr>
              <a:t>, 	PO4</a:t>
            </a:r>
            <a:r>
              <a:rPr lang="fr-FR" sz="3200" baseline="30000" dirty="0">
                <a:latin typeface="Constantia" pitchFamily="18" charset="0"/>
              </a:rPr>
              <a:t>--</a:t>
            </a:r>
            <a:r>
              <a:rPr lang="fr-FR" sz="3200" dirty="0">
                <a:latin typeface="Constantia" pitchFamily="18" charset="0"/>
              </a:rPr>
              <a:t>(phosphates), Ca</a:t>
            </a:r>
            <a:r>
              <a:rPr lang="fr-FR" sz="3200" baseline="30000" dirty="0">
                <a:latin typeface="Constantia" pitchFamily="18" charset="0"/>
              </a:rPr>
              <a:t>++</a:t>
            </a:r>
            <a:r>
              <a:rPr lang="fr-FR" sz="3200" dirty="0">
                <a:latin typeface="Constantia" pitchFamily="18" charset="0"/>
              </a:rPr>
              <a:t>, Mg</a:t>
            </a:r>
            <a:r>
              <a:rPr lang="fr-FR" sz="3200" baseline="30000" dirty="0">
                <a:latin typeface="Constantia" pitchFamily="18" charset="0"/>
              </a:rPr>
              <a:t>++</a:t>
            </a:r>
            <a:r>
              <a:rPr lang="fr-FR" sz="3200" dirty="0">
                <a:latin typeface="Constantia" pitchFamily="18" charset="0"/>
              </a:rPr>
              <a:t>, urée, acide 	urique</a:t>
            </a:r>
          </a:p>
          <a:p>
            <a:pPr hangingPunct="0"/>
            <a:r>
              <a:rPr lang="fr-FR" sz="3200" dirty="0">
                <a:latin typeface="Constantia" pitchFamily="18" charset="0"/>
              </a:rPr>
              <a:t>	- extraction d’anions et de cations 	organiques et de certains médicaments.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85750" y="2967038"/>
            <a:ext cx="885825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/>
            <a:r>
              <a:rPr lang="fr-FR" sz="3200" dirty="0">
                <a:latin typeface="Constantia" pitchFamily="18" charset="0"/>
              </a:rPr>
              <a:t>- Anse de </a:t>
            </a:r>
            <a:r>
              <a:rPr lang="fr-FR" sz="3200" dirty="0" err="1">
                <a:latin typeface="Constantia" pitchFamily="18" charset="0"/>
              </a:rPr>
              <a:t>Henlé</a:t>
            </a:r>
            <a:r>
              <a:rPr lang="fr-FR" sz="3200" dirty="0">
                <a:latin typeface="Constantia" pitchFamily="18" charset="0"/>
              </a:rPr>
              <a:t> : </a:t>
            </a:r>
          </a:p>
          <a:p>
            <a:pPr hangingPunct="0"/>
            <a:r>
              <a:rPr lang="fr-FR" sz="3200" dirty="0">
                <a:latin typeface="Constantia" pitchFamily="18" charset="0"/>
              </a:rPr>
              <a:t>		- réabsorption active de </a:t>
            </a:r>
            <a:r>
              <a:rPr lang="fr-FR" sz="3200" dirty="0" err="1">
                <a:latin typeface="Constantia" pitchFamily="18" charset="0"/>
              </a:rPr>
              <a:t>NaCl</a:t>
            </a:r>
            <a:r>
              <a:rPr lang="fr-FR" sz="3200" dirty="0">
                <a:latin typeface="Constantia" pitchFamily="18" charset="0"/>
              </a:rPr>
              <a:t>.</a:t>
            </a:r>
          </a:p>
        </p:txBody>
      </p:sp>
      <p:pic>
        <p:nvPicPr>
          <p:cNvPr id="16387" name="Image 23" descr="http://www.biodeug.com/cours/endo/td20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5113" y="4068763"/>
            <a:ext cx="3533775" cy="217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42938" y="2928938"/>
            <a:ext cx="8501062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/>
            <a:r>
              <a:rPr lang="fr-FR" sz="3200" dirty="0">
                <a:latin typeface="Constantia" pitchFamily="18" charset="0"/>
              </a:rPr>
              <a:t>- TCD (Tube Contourné Distal) :</a:t>
            </a:r>
          </a:p>
          <a:p>
            <a:pPr hangingPunct="0"/>
            <a:r>
              <a:rPr lang="fr-FR" sz="3200" dirty="0">
                <a:latin typeface="Constantia" pitchFamily="18" charset="0"/>
              </a:rPr>
              <a:t>		- réabsorption de </a:t>
            </a:r>
            <a:r>
              <a:rPr lang="fr-FR" sz="3200" dirty="0" err="1">
                <a:latin typeface="Constantia" pitchFamily="18" charset="0"/>
              </a:rPr>
              <a:t>NaCl</a:t>
            </a:r>
            <a:r>
              <a:rPr lang="fr-FR" sz="3200" dirty="0">
                <a:latin typeface="Constantia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42875" y="2500313"/>
            <a:ext cx="9001125" cy="252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/>
            <a:r>
              <a:rPr lang="fr-FR" sz="3200" dirty="0">
                <a:latin typeface="Constantia" pitchFamily="18" charset="0"/>
              </a:rPr>
              <a:t>- TC (Tube Collecteur) corticale :</a:t>
            </a:r>
          </a:p>
          <a:p>
            <a:pPr hangingPunct="0"/>
            <a:r>
              <a:rPr lang="fr-FR" sz="3200" dirty="0">
                <a:latin typeface="Constantia" pitchFamily="18" charset="0"/>
              </a:rPr>
              <a:t>	- réabsorption active de Na</a:t>
            </a:r>
            <a:r>
              <a:rPr lang="fr-FR" sz="3200" baseline="30000" dirty="0">
                <a:latin typeface="Constantia" pitchFamily="18" charset="0"/>
              </a:rPr>
              <a:t>+</a:t>
            </a:r>
            <a:r>
              <a:rPr lang="fr-FR" sz="3200" dirty="0">
                <a:latin typeface="Constantia" pitchFamily="18" charset="0"/>
              </a:rPr>
              <a:t> contre K</a:t>
            </a:r>
            <a:r>
              <a:rPr lang="fr-FR" sz="3200" baseline="30000" dirty="0">
                <a:latin typeface="Constantia" pitchFamily="18" charset="0"/>
              </a:rPr>
              <a:t>+</a:t>
            </a:r>
            <a:r>
              <a:rPr lang="fr-FR" sz="3200" dirty="0">
                <a:latin typeface="Constantia" pitchFamily="18" charset="0"/>
              </a:rPr>
              <a:t> et H</a:t>
            </a:r>
            <a:r>
              <a:rPr lang="fr-FR" sz="3200" baseline="30000" dirty="0">
                <a:latin typeface="Constantia" pitchFamily="18" charset="0"/>
              </a:rPr>
              <a:t>+</a:t>
            </a:r>
            <a:r>
              <a:rPr lang="fr-FR" sz="3200" dirty="0">
                <a:latin typeface="Constantia" pitchFamily="18" charset="0"/>
              </a:rPr>
              <a:t>, 	sous l’influence de l’aldostérone</a:t>
            </a:r>
          </a:p>
          <a:p>
            <a:pPr hangingPunct="0"/>
            <a:r>
              <a:rPr lang="fr-FR" sz="3200" dirty="0">
                <a:latin typeface="Constantia" pitchFamily="18" charset="0"/>
              </a:rPr>
              <a:t>	- réabsorption d’eau en présence d’ADH</a:t>
            </a:r>
          </a:p>
          <a:p>
            <a:pPr hangingPunct="0"/>
            <a:r>
              <a:rPr lang="fr-FR" sz="3200" dirty="0">
                <a:latin typeface="Constantia" pitchFamily="18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42875" y="2214563"/>
            <a:ext cx="9001125" cy="252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/>
            <a:r>
              <a:rPr lang="fr-FR" sz="3200" dirty="0">
                <a:latin typeface="Constantia" pitchFamily="18" charset="0"/>
              </a:rPr>
              <a:t>- TC médullaire :</a:t>
            </a:r>
          </a:p>
          <a:p>
            <a:pPr hangingPunct="0"/>
            <a:r>
              <a:rPr lang="fr-FR" sz="3200" dirty="0">
                <a:latin typeface="Constantia" pitchFamily="18" charset="0"/>
              </a:rPr>
              <a:t>		- réabsorption finale du Na, de l’eau en 		présence d’ADH</a:t>
            </a:r>
          </a:p>
          <a:p>
            <a:pPr hangingPunct="0"/>
            <a:r>
              <a:rPr lang="fr-FR" sz="3200" dirty="0">
                <a:latin typeface="Constantia" pitchFamily="18" charset="0"/>
              </a:rPr>
              <a:t>		- excrétion H</a:t>
            </a:r>
            <a:r>
              <a:rPr lang="fr-FR" sz="3200" baseline="30000" dirty="0">
                <a:latin typeface="Constantia" pitchFamily="18" charset="0"/>
              </a:rPr>
              <a:t>+</a:t>
            </a:r>
            <a:r>
              <a:rPr lang="fr-FR" sz="3200" dirty="0">
                <a:latin typeface="Constantia" pitchFamily="18" charset="0"/>
              </a:rPr>
              <a:t>, NH3</a:t>
            </a:r>
          </a:p>
          <a:p>
            <a:pPr hangingPunct="0"/>
            <a:r>
              <a:rPr lang="fr-FR" sz="3200" dirty="0">
                <a:latin typeface="Constantia" pitchFamily="18" charset="0"/>
              </a:rPr>
              <a:t>		- régulation ultime du K</a:t>
            </a:r>
            <a:r>
              <a:rPr lang="fr-FR" sz="3200" baseline="30000" dirty="0">
                <a:latin typeface="Constantia" pitchFamily="18" charset="0"/>
              </a:rPr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ChangeArrowheads="1"/>
          </p:cNvSpPr>
          <p:nvPr/>
        </p:nvSpPr>
        <p:spPr bwMode="auto">
          <a:xfrm>
            <a:off x="285750" y="1714500"/>
            <a:ext cx="50117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3600" i="1" u="sng" dirty="0">
                <a:latin typeface="Constantia" pitchFamily="18" charset="0"/>
              </a:rPr>
              <a:t>d) Mouvements de l’eau :</a:t>
            </a:r>
            <a:endParaRPr lang="fr-FR" sz="3600" dirty="0">
              <a:latin typeface="Constantia" pitchFamily="18" charset="0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143125" y="3000375"/>
            <a:ext cx="17907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3600" dirty="0">
                <a:latin typeface="Constantia" pitchFamily="18" charset="0"/>
                <a:cs typeface="Times New Roman" pitchFamily="18" charset="0"/>
              </a:rPr>
              <a:t>Entrées </a:t>
            </a:r>
            <a:endParaRPr lang="fr-FR" sz="3600" dirty="0">
              <a:latin typeface="Constantia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214563" y="3857625"/>
            <a:ext cx="16573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3600" dirty="0">
                <a:latin typeface="Constantia" pitchFamily="18" charset="0"/>
                <a:cs typeface="Times New Roman" pitchFamily="18" charset="0"/>
              </a:rPr>
              <a:t>Sorties </a:t>
            </a:r>
            <a:endParaRPr lang="fr-FR" sz="3600" dirty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14313" y="2071688"/>
            <a:ext cx="8651875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fr-FR" sz="3200" u="sng" dirty="0">
                <a:latin typeface="Constantia" pitchFamily="18" charset="0"/>
                <a:cs typeface="Times New Roman" pitchFamily="18" charset="0"/>
              </a:rPr>
              <a:t>Entrées :</a:t>
            </a:r>
          </a:p>
          <a:p>
            <a:pPr algn="just"/>
            <a:endParaRPr lang="fr-FR" sz="3200" dirty="0">
              <a:latin typeface="Constantia" pitchFamily="18" charset="0"/>
            </a:endParaRPr>
          </a:p>
          <a:p>
            <a:pPr algn="just" eaLnBrk="0" hangingPunct="0"/>
            <a:r>
              <a:rPr lang="fr-FR" sz="3200" dirty="0">
                <a:latin typeface="Constantia" pitchFamily="18" charset="0"/>
                <a:cs typeface="Times New Roman" pitchFamily="18" charset="0"/>
              </a:rPr>
              <a:t>	- Sont sous dépendance du centre de la soif</a:t>
            </a:r>
          </a:p>
          <a:p>
            <a:pPr algn="just" eaLnBrk="0" hangingPunct="0"/>
            <a:r>
              <a:rPr lang="fr-FR" sz="3200" dirty="0">
                <a:latin typeface="Constantia" pitchFamily="18" charset="0"/>
                <a:cs typeface="Times New Roman" pitchFamily="18" charset="0"/>
              </a:rPr>
              <a:t>	- situé dans l’hypothalamus,</a:t>
            </a:r>
          </a:p>
          <a:p>
            <a:pPr algn="just" eaLnBrk="0" hangingPunct="0"/>
            <a:r>
              <a:rPr lang="fr-FR" sz="3200" dirty="0">
                <a:latin typeface="Constantia" pitchFamily="18" charset="0"/>
                <a:cs typeface="Times New Roman" pitchFamily="18" charset="0"/>
              </a:rPr>
              <a:t>	- sa stimulation ou son inhibition</a:t>
            </a:r>
          </a:p>
          <a:p>
            <a:pPr algn="just" eaLnBrk="0" hangingPunct="0"/>
            <a:r>
              <a:rPr lang="fr-FR" sz="3200" dirty="0">
                <a:latin typeface="Constantia" pitchFamily="18" charset="0"/>
                <a:cs typeface="Times New Roman" pitchFamily="18" charset="0"/>
              </a:rPr>
              <a:t>	entraîne un comportement adapté.</a:t>
            </a:r>
            <a:endParaRPr lang="fr-FR" sz="3200" dirty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28625" y="1785938"/>
            <a:ext cx="7572375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/>
            <a:r>
              <a:rPr lang="fr-FR" sz="3200" dirty="0">
                <a:latin typeface="Constantia" pitchFamily="18" charset="0"/>
              </a:rPr>
              <a:t>facteurs de déclenchement de la soif :</a:t>
            </a:r>
          </a:p>
          <a:p>
            <a:pPr hangingPunct="0"/>
            <a:endParaRPr lang="fr-FR" sz="3200" dirty="0">
              <a:latin typeface="Constantia" pitchFamily="18" charset="0"/>
            </a:endParaRPr>
          </a:p>
          <a:p>
            <a:pPr hangingPunct="0"/>
            <a:r>
              <a:rPr lang="fr-FR" sz="3200" dirty="0">
                <a:latin typeface="Constantia" pitchFamily="18" charset="0"/>
              </a:rPr>
              <a:t>	- </a:t>
            </a:r>
            <a:r>
              <a:rPr lang="fr-FR" sz="3200" dirty="0" err="1">
                <a:latin typeface="Constantia" pitchFamily="18" charset="0"/>
              </a:rPr>
              <a:t>osmolarité</a:t>
            </a:r>
            <a:r>
              <a:rPr lang="fr-FR" sz="3200" dirty="0">
                <a:latin typeface="Constantia" pitchFamily="18" charset="0"/>
              </a:rPr>
              <a:t> plasmatique</a:t>
            </a:r>
          </a:p>
          <a:p>
            <a:pPr hangingPunct="0"/>
            <a:endParaRPr lang="fr-FR" sz="3200" dirty="0">
              <a:latin typeface="Constantia" pitchFamily="18" charset="0"/>
            </a:endParaRPr>
          </a:p>
          <a:p>
            <a:pPr hangingPunct="0"/>
            <a:r>
              <a:rPr lang="fr-FR" sz="3200" dirty="0">
                <a:latin typeface="Constantia" pitchFamily="18" charset="0"/>
              </a:rPr>
              <a:t>	- variation PA, volémie, 	médicaments, douleur, stress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2928938"/>
            <a:ext cx="914400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/>
            <a:r>
              <a:rPr lang="fr-FR" sz="3200" dirty="0">
                <a:latin typeface="Constantia" pitchFamily="18" charset="0"/>
              </a:rPr>
              <a:t>	</a:t>
            </a:r>
            <a:r>
              <a:rPr lang="fr-FR" sz="3200" dirty="0" err="1">
                <a:latin typeface="Constantia" pitchFamily="18" charset="0"/>
              </a:rPr>
              <a:t>Déshydration</a:t>
            </a:r>
            <a:r>
              <a:rPr lang="fr-FR" sz="3200" dirty="0">
                <a:latin typeface="Constantia" pitchFamily="18" charset="0"/>
              </a:rPr>
              <a:t> </a:t>
            </a:r>
            <a:r>
              <a:rPr lang="fr-FR" sz="3200" dirty="0">
                <a:latin typeface="Constantia" pitchFamily="18" charset="0"/>
                <a:sym typeface="Symbol" pitchFamily="18" charset="2"/>
              </a:rPr>
              <a:t></a:t>
            </a:r>
            <a:r>
              <a:rPr lang="fr-FR" sz="3200" dirty="0">
                <a:latin typeface="Constantia" pitchFamily="18" charset="0"/>
              </a:rPr>
              <a:t> soif</a:t>
            </a:r>
          </a:p>
          <a:p>
            <a:pPr hangingPunct="0"/>
            <a:endParaRPr lang="fr-FR" sz="3200" dirty="0">
              <a:latin typeface="Constantia" pitchFamily="18" charset="0"/>
            </a:endParaRPr>
          </a:p>
          <a:p>
            <a:pPr hangingPunct="0"/>
            <a:r>
              <a:rPr lang="fr-FR" sz="3200" dirty="0">
                <a:latin typeface="Constantia" pitchFamily="18" charset="0"/>
              </a:rPr>
              <a:t>	Augmentation </a:t>
            </a:r>
            <a:r>
              <a:rPr lang="fr-FR" sz="3200" dirty="0" err="1">
                <a:latin typeface="Constantia" pitchFamily="18" charset="0"/>
              </a:rPr>
              <a:t>osmolarité</a:t>
            </a:r>
            <a:r>
              <a:rPr lang="fr-FR" sz="3200" dirty="0">
                <a:latin typeface="Constantia" pitchFamily="18" charset="0"/>
              </a:rPr>
              <a:t> des liquides de 	l’organisme </a:t>
            </a:r>
            <a:r>
              <a:rPr lang="fr-FR" sz="3200" dirty="0">
                <a:latin typeface="Constantia" pitchFamily="18" charset="0"/>
                <a:sym typeface="Symbol" pitchFamily="18" charset="2"/>
              </a:rPr>
              <a:t></a:t>
            </a:r>
            <a:r>
              <a:rPr lang="fr-FR" sz="3200" dirty="0">
                <a:latin typeface="Constantia" pitchFamily="18" charset="0"/>
              </a:rPr>
              <a:t> soif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r-FR" u="sng" dirty="0" smtClean="0"/>
              <a:t>INTRODUCTION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endParaRPr lang="fr-FR" u="sng" dirty="0" smtClean="0"/>
          </a:p>
          <a:p>
            <a:pPr eaLnBrk="1"/>
            <a:r>
              <a:rPr lang="fr-FR" u="sng" dirty="0" smtClean="0"/>
              <a:t>Equilibre du milieu intérieur grâce à :</a:t>
            </a:r>
            <a:endParaRPr lang="fr-FR" dirty="0" smtClean="0"/>
          </a:p>
          <a:p>
            <a:pPr eaLnBrk="1">
              <a:buFont typeface="Wingdings 2" pitchFamily="18" charset="2"/>
              <a:buNone/>
            </a:pPr>
            <a:r>
              <a:rPr lang="fr-FR" dirty="0" smtClean="0"/>
              <a:t>		- hydratation normale</a:t>
            </a:r>
          </a:p>
          <a:p>
            <a:pPr eaLnBrk="1">
              <a:buFont typeface="Wingdings 2" pitchFamily="18" charset="2"/>
              <a:buNone/>
            </a:pPr>
            <a:r>
              <a:rPr lang="fr-FR" dirty="0" smtClean="0"/>
              <a:t>		- équilibre acide-base</a:t>
            </a:r>
          </a:p>
          <a:p>
            <a:pPr eaLnBrk="1">
              <a:buFont typeface="Wingdings 2" pitchFamily="18" charset="2"/>
              <a:buNone/>
            </a:pPr>
            <a:r>
              <a:rPr lang="fr-FR" dirty="0" smtClean="0"/>
              <a:t>		- équilibre anions-cations : Na, K, Ca, Mg, Cl, 	Phosphore, Sulfate, protéine.</a:t>
            </a:r>
          </a:p>
          <a:p>
            <a:pPr eaLnBrk="1">
              <a:buFont typeface="Wingdings 2" pitchFamily="18" charset="2"/>
              <a:buNone/>
            </a:pPr>
            <a:endParaRPr lang="fr-FR" dirty="0" smtClean="0"/>
          </a:p>
          <a:p>
            <a:pPr eaLnBrk="1" hangingPunct="1"/>
            <a:r>
              <a:rPr lang="fr-FR" dirty="0" smtClean="0"/>
              <a:t>L’eau suit le mouvement du </a:t>
            </a:r>
            <a:r>
              <a:rPr lang="fr-FR" dirty="0" err="1" smtClean="0"/>
              <a:t>NaCl</a:t>
            </a:r>
            <a:r>
              <a:rPr lang="fr-FR" dirty="0" smtClean="0"/>
              <a:t> </a:t>
            </a:r>
            <a:r>
              <a:rPr lang="fr-FR" dirty="0" smtClean="0">
                <a:sym typeface="Symbol" pitchFamily="18" charset="2"/>
              </a:rPr>
              <a:t> étude de ces mouvements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2366963"/>
            <a:ext cx="91440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3200" u="sng" dirty="0">
                <a:latin typeface="Constantia" pitchFamily="18" charset="0"/>
                <a:cs typeface="Times New Roman" pitchFamily="18" charset="0"/>
              </a:rPr>
              <a:t>Sorties :</a:t>
            </a:r>
            <a:endParaRPr lang="fr-FR" sz="3200" dirty="0">
              <a:latin typeface="Constantia" pitchFamily="18" charset="0"/>
            </a:endParaRPr>
          </a:p>
          <a:p>
            <a:pPr eaLnBrk="0" hangingPunct="0"/>
            <a:r>
              <a:rPr lang="fr-FR" sz="3200" dirty="0">
                <a:latin typeface="Constantia" pitchFamily="18" charset="0"/>
                <a:cs typeface="Times New Roman" pitchFamily="18" charset="0"/>
              </a:rPr>
              <a:t>Excrétion de l’eau sous la dépendance de l’ADH</a:t>
            </a:r>
          </a:p>
          <a:p>
            <a:pPr eaLnBrk="0" hangingPunct="0"/>
            <a:r>
              <a:rPr lang="fr-FR" sz="3200" dirty="0">
                <a:latin typeface="Constantia" pitchFamily="18" charset="0"/>
                <a:cs typeface="Times New Roman" pitchFamily="18" charset="0"/>
              </a:rPr>
              <a:t> </a:t>
            </a:r>
            <a:r>
              <a:rPr lang="fr-FR" sz="3200" dirty="0">
                <a:latin typeface="Constantia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lang="fr-FR" sz="3200" dirty="0">
                <a:latin typeface="Constantia" pitchFamily="18" charset="0"/>
                <a:cs typeface="Times New Roman" pitchFamily="18" charset="0"/>
              </a:rPr>
              <a:t> augmentation de la perméabilité à l’eau du TCD</a:t>
            </a:r>
          </a:p>
          <a:p>
            <a:pPr eaLnBrk="0" hangingPunct="0"/>
            <a:r>
              <a:rPr lang="fr-FR" sz="3200" dirty="0">
                <a:latin typeface="Constantia" pitchFamily="18" charset="0"/>
                <a:cs typeface="Times New Roman" pitchFamily="18" charset="0"/>
              </a:rPr>
              <a:t>	et du 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57188" y="1785938"/>
            <a:ext cx="8358187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fr-FR" sz="3200" dirty="0">
                <a:latin typeface="Constantia" pitchFamily="18" charset="0"/>
                <a:cs typeface="Times New Roman" pitchFamily="18" charset="0"/>
              </a:rPr>
              <a:t> L’ADH est fabriquée par l’hypothalamus et stockée dans la </a:t>
            </a:r>
            <a:r>
              <a:rPr lang="fr-FR" sz="3200" dirty="0" err="1">
                <a:latin typeface="Constantia" pitchFamily="18" charset="0"/>
                <a:cs typeface="Times New Roman" pitchFamily="18" charset="0"/>
              </a:rPr>
              <a:t>post-hypophyse</a:t>
            </a:r>
            <a:r>
              <a:rPr lang="fr-FR" sz="3200" dirty="0">
                <a:latin typeface="Constantia" pitchFamily="18" charset="0"/>
                <a:cs typeface="Times New Roman" pitchFamily="18" charset="0"/>
              </a:rPr>
              <a:t>. </a:t>
            </a:r>
          </a:p>
          <a:p>
            <a:pPr eaLnBrk="0" hangingPunct="0"/>
            <a:r>
              <a:rPr lang="fr-FR" sz="3200" dirty="0">
                <a:latin typeface="Constantia" pitchFamily="18" charset="0"/>
                <a:cs typeface="Times New Roman" pitchFamily="18" charset="0"/>
              </a:rPr>
              <a:t>Elle est déstockée lors de l’augmentation de l’</a:t>
            </a:r>
            <a:r>
              <a:rPr lang="fr-FR" sz="3200" dirty="0" err="1">
                <a:latin typeface="Constantia" pitchFamily="18" charset="0"/>
                <a:cs typeface="Times New Roman" pitchFamily="18" charset="0"/>
              </a:rPr>
              <a:t>osmolalité</a:t>
            </a:r>
            <a:r>
              <a:rPr lang="fr-FR" sz="3200" dirty="0">
                <a:latin typeface="Constantia" pitchFamily="18" charset="0"/>
                <a:cs typeface="Times New Roman" pitchFamily="18" charset="0"/>
              </a:rPr>
              <a:t> plasmatique, </a:t>
            </a:r>
            <a:r>
              <a:rPr lang="fr-FR" sz="3200" dirty="0" err="1">
                <a:latin typeface="Constantia" pitchFamily="18" charset="0"/>
                <a:cs typeface="Times New Roman" pitchFamily="18" charset="0"/>
              </a:rPr>
              <a:t>hypoTA</a:t>
            </a:r>
            <a:r>
              <a:rPr lang="fr-FR" sz="3200" dirty="0">
                <a:latin typeface="Constantia" pitchFamily="18" charset="0"/>
                <a:cs typeface="Times New Roman" pitchFamily="18" charset="0"/>
              </a:rPr>
              <a:t>, </a:t>
            </a:r>
            <a:r>
              <a:rPr lang="fr-FR" sz="3200" dirty="0" err="1">
                <a:latin typeface="Constantia" pitchFamily="18" charset="0"/>
                <a:cs typeface="Times New Roman" pitchFamily="18" charset="0"/>
              </a:rPr>
              <a:t>hypovolémie</a:t>
            </a:r>
            <a:r>
              <a:rPr lang="fr-FR" sz="3200" dirty="0">
                <a:latin typeface="Constantia" pitchFamily="18" charset="0"/>
                <a:cs typeface="Times New Roman" pitchFamily="18" charset="0"/>
              </a:rPr>
              <a:t>, angiotensine, hypocalcémie, stress.</a:t>
            </a:r>
            <a:endParaRPr lang="fr-FR" sz="3200" dirty="0">
              <a:latin typeface="Constantia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ChangeArrowheads="1"/>
          </p:cNvSpPr>
          <p:nvPr/>
        </p:nvSpPr>
        <p:spPr bwMode="auto">
          <a:xfrm>
            <a:off x="0" y="1643063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2800" u="sng" dirty="0">
                <a:latin typeface="Constantia" pitchFamily="18" charset="0"/>
                <a:cs typeface="Times New Roman" pitchFamily="18" charset="0"/>
              </a:rPr>
              <a:t>Mouvements d’eau entre le secteur intra et extracellulaire :</a:t>
            </a:r>
            <a:endParaRPr lang="fr-FR" sz="2800" dirty="0">
              <a:latin typeface="Constantia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31051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/>
            <a:r>
              <a:rPr lang="fr-FR" sz="2800" dirty="0">
                <a:solidFill>
                  <a:srgbClr val="CC0066"/>
                </a:solidFill>
                <a:latin typeface="Constantia" pitchFamily="18" charset="0"/>
              </a:rPr>
              <a:t>La </a:t>
            </a:r>
            <a:r>
              <a:rPr lang="fr-FR" sz="2800" u="sng" dirty="0">
                <a:solidFill>
                  <a:srgbClr val="CC0066"/>
                </a:solidFill>
                <a:latin typeface="Constantia" pitchFamily="18" charset="0"/>
              </a:rPr>
              <a:t>natrémie</a:t>
            </a:r>
            <a:r>
              <a:rPr lang="fr-FR" sz="2800" dirty="0">
                <a:solidFill>
                  <a:srgbClr val="CC0066"/>
                </a:solidFill>
                <a:latin typeface="Constantia" pitchFamily="18" charset="0"/>
              </a:rPr>
              <a:t> reflète l’hydratation du secteur </a:t>
            </a:r>
            <a:r>
              <a:rPr lang="fr-FR" sz="2800" u="sng" dirty="0">
                <a:solidFill>
                  <a:srgbClr val="CC0066"/>
                </a:solidFill>
                <a:latin typeface="Constantia" pitchFamily="18" charset="0"/>
              </a:rPr>
              <a:t>intracellulaire.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4071938"/>
            <a:ext cx="9144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hangingPunct="0"/>
            <a:r>
              <a:rPr lang="fr-FR" sz="2400" dirty="0">
                <a:solidFill>
                  <a:srgbClr val="CC0066"/>
                </a:solidFill>
                <a:latin typeface="Constantia" pitchFamily="18" charset="0"/>
              </a:rPr>
              <a:t>La </a:t>
            </a:r>
            <a:r>
              <a:rPr lang="fr-FR" sz="2400" u="sng" dirty="0">
                <a:solidFill>
                  <a:srgbClr val="CC0066"/>
                </a:solidFill>
                <a:latin typeface="Constantia" pitchFamily="18" charset="0"/>
              </a:rPr>
              <a:t>protidémie et l’hématocrite </a:t>
            </a:r>
            <a:r>
              <a:rPr lang="fr-FR" sz="2400" dirty="0">
                <a:solidFill>
                  <a:srgbClr val="CC0066"/>
                </a:solidFill>
                <a:latin typeface="Constantia" pitchFamily="18" charset="0"/>
              </a:rPr>
              <a:t>reflète le secteur </a:t>
            </a:r>
            <a:r>
              <a:rPr lang="fr-FR" sz="2400" u="sng" dirty="0">
                <a:solidFill>
                  <a:srgbClr val="CC0066"/>
                </a:solidFill>
                <a:latin typeface="Constantia" pitchFamily="18" charset="0"/>
              </a:rPr>
              <a:t>extracellulaire</a:t>
            </a:r>
            <a:r>
              <a:rPr lang="fr-FR" sz="2400" dirty="0">
                <a:solidFill>
                  <a:srgbClr val="CC0066"/>
                </a:solidFill>
                <a:latin typeface="Constantia" pitchFamily="18" charset="0"/>
              </a:rPr>
              <a:t>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28596" y="5000636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hangingPunct="0"/>
            <a:r>
              <a:rPr lang="fr-FR" sz="2800" dirty="0">
                <a:solidFill>
                  <a:srgbClr val="CC0066"/>
                </a:solidFill>
                <a:latin typeface="Constantia" pitchFamily="18" charset="0"/>
              </a:rPr>
              <a:t>L’</a:t>
            </a:r>
            <a:r>
              <a:rPr lang="fr-FR" sz="2800" u="sng" dirty="0" err="1">
                <a:solidFill>
                  <a:srgbClr val="CC0066"/>
                </a:solidFill>
                <a:latin typeface="Constantia" pitchFamily="18" charset="0"/>
              </a:rPr>
              <a:t>hypoprotidémie</a:t>
            </a:r>
            <a:r>
              <a:rPr lang="fr-FR" sz="2800" dirty="0">
                <a:solidFill>
                  <a:srgbClr val="CC0066"/>
                </a:solidFill>
                <a:latin typeface="Constantia" pitchFamily="18" charset="0"/>
              </a:rPr>
              <a:t> indique une </a:t>
            </a:r>
            <a:r>
              <a:rPr lang="fr-FR" sz="2800" u="sng" dirty="0">
                <a:solidFill>
                  <a:srgbClr val="CC0066"/>
                </a:solidFill>
                <a:latin typeface="Constantia" pitchFamily="18" charset="0"/>
              </a:rPr>
              <a:t>hémodilution</a:t>
            </a:r>
            <a:r>
              <a:rPr lang="fr-FR" sz="2800" dirty="0">
                <a:solidFill>
                  <a:srgbClr val="CC0066"/>
                </a:solidFill>
                <a:latin typeface="Constantia" pitchFamily="18" charset="0"/>
              </a:rPr>
              <a:t>.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5857875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hangingPunct="0"/>
            <a:r>
              <a:rPr lang="fr-FR" sz="2800" dirty="0">
                <a:solidFill>
                  <a:srgbClr val="CC0066"/>
                </a:solidFill>
                <a:latin typeface="Constantia" pitchFamily="18" charset="0"/>
              </a:rPr>
              <a:t>L’</a:t>
            </a:r>
            <a:r>
              <a:rPr lang="fr-FR" sz="2800" u="sng" dirty="0" err="1">
                <a:solidFill>
                  <a:srgbClr val="CC0066"/>
                </a:solidFill>
                <a:latin typeface="Constantia" pitchFamily="18" charset="0"/>
              </a:rPr>
              <a:t>hyperprotidémie</a:t>
            </a:r>
            <a:r>
              <a:rPr lang="fr-FR" sz="2800" dirty="0">
                <a:solidFill>
                  <a:srgbClr val="CC0066"/>
                </a:solidFill>
                <a:latin typeface="Constantia" pitchFamily="18" charset="0"/>
              </a:rPr>
              <a:t> indique une </a:t>
            </a:r>
            <a:r>
              <a:rPr lang="fr-FR" sz="2800" u="sng" dirty="0">
                <a:solidFill>
                  <a:srgbClr val="CC0066"/>
                </a:solidFill>
                <a:latin typeface="Constantia" pitchFamily="18" charset="0"/>
              </a:rPr>
              <a:t>hémoconcentration</a:t>
            </a:r>
            <a:r>
              <a:rPr lang="fr-FR" sz="2800" dirty="0">
                <a:solidFill>
                  <a:srgbClr val="CC0066"/>
                </a:solidFill>
                <a:latin typeface="Constantia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ChangeArrowheads="1"/>
          </p:cNvSpPr>
          <p:nvPr/>
        </p:nvSpPr>
        <p:spPr bwMode="auto">
          <a:xfrm>
            <a:off x="214313" y="1500188"/>
            <a:ext cx="85471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2800" u="sng" dirty="0">
                <a:latin typeface="Constantia" pitchFamily="18" charset="0"/>
                <a:cs typeface="Times New Roman" pitchFamily="18" charset="0"/>
              </a:rPr>
              <a:t>Mouvements d’eau entre les secteurs extracellulaire</a:t>
            </a:r>
          </a:p>
          <a:p>
            <a:r>
              <a:rPr lang="fr-FR" sz="2800" u="sng" dirty="0">
                <a:latin typeface="Constantia" pitchFamily="18" charset="0"/>
                <a:cs typeface="Times New Roman" pitchFamily="18" charset="0"/>
              </a:rPr>
              <a:t> (ou secteurs interstitielles) et les secteurs vasculaires :</a:t>
            </a:r>
            <a:endParaRPr lang="fr-FR" sz="2800" dirty="0">
              <a:latin typeface="Constantia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2690813"/>
            <a:ext cx="91440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/>
            <a:r>
              <a:rPr lang="fr-FR" sz="2800" dirty="0">
                <a:latin typeface="Constantia" pitchFamily="18" charset="0"/>
              </a:rPr>
              <a:t>Equilibre entre deux forces :</a:t>
            </a:r>
          </a:p>
          <a:p>
            <a:pPr hangingPunct="0"/>
            <a:r>
              <a:rPr lang="fr-FR" sz="2800" dirty="0">
                <a:latin typeface="Constantia" pitchFamily="18" charset="0"/>
              </a:rPr>
              <a:t> </a:t>
            </a:r>
          </a:p>
          <a:p>
            <a:pPr hangingPunct="0">
              <a:buFontTx/>
              <a:buChar char="-"/>
            </a:pPr>
            <a:r>
              <a:rPr lang="fr-FR" sz="2800" dirty="0">
                <a:latin typeface="Constantia" pitchFamily="18" charset="0"/>
              </a:rPr>
              <a:t>la pression hydrostatique régnant dans les capillaires (15 </a:t>
            </a:r>
            <a:r>
              <a:rPr lang="fr-FR" sz="2800" dirty="0" err="1">
                <a:latin typeface="Constantia" pitchFamily="18" charset="0"/>
              </a:rPr>
              <a:t>mmHg</a:t>
            </a:r>
            <a:r>
              <a:rPr lang="fr-FR" sz="2800" dirty="0">
                <a:latin typeface="Constantia" pitchFamily="18" charset="0"/>
              </a:rPr>
              <a:t>).</a:t>
            </a:r>
          </a:p>
          <a:p>
            <a:pPr hangingPunct="0">
              <a:buFontTx/>
              <a:buChar char="-"/>
            </a:pPr>
            <a:endParaRPr lang="fr-FR" sz="2800" dirty="0">
              <a:latin typeface="Constantia" pitchFamily="18" charset="0"/>
            </a:endParaRPr>
          </a:p>
          <a:p>
            <a:pPr hangingPunct="0"/>
            <a:r>
              <a:rPr lang="fr-FR" sz="2800" dirty="0">
                <a:latin typeface="Constantia" pitchFamily="18" charset="0"/>
              </a:rPr>
              <a:t>- la pression oncotique des protéines : tend à retenir l’eau dans les vaisseaux (25 </a:t>
            </a:r>
            <a:r>
              <a:rPr lang="fr-FR" sz="2800" dirty="0" err="1">
                <a:latin typeface="Constantia" pitchFamily="18" charset="0"/>
              </a:rPr>
              <a:t>mmHg</a:t>
            </a:r>
            <a:r>
              <a:rPr lang="fr-FR" sz="2800" dirty="0">
                <a:latin typeface="Constantia" pitchFamily="18" charset="0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57375" y="1000125"/>
            <a:ext cx="45720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4000">
                <a:latin typeface="+mn-lt"/>
              </a:rPr>
              <a:t>La déshydratation</a:t>
            </a:r>
            <a:endParaRPr lang="fr-FR" sz="4000" dirty="0"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4313" y="2000250"/>
            <a:ext cx="8001000" cy="40322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3200" u="sng" dirty="0">
                <a:latin typeface="+mn-lt"/>
              </a:rPr>
              <a:t>1. définition </a:t>
            </a:r>
          </a:p>
          <a:p>
            <a:pPr>
              <a:defRPr/>
            </a:pPr>
            <a:r>
              <a:rPr lang="fr-FR" sz="3200" dirty="0">
                <a:latin typeface="+mn-lt"/>
              </a:rPr>
              <a:t>Perte excessive de la teneur en eau de l’organisme </a:t>
            </a:r>
          </a:p>
          <a:p>
            <a:pPr>
              <a:defRPr/>
            </a:pPr>
            <a:r>
              <a:rPr lang="fr-FR" sz="3200" dirty="0">
                <a:latin typeface="+mn-lt"/>
              </a:rPr>
              <a:t>Déficit du volume liquidien par déséquilibre du bilan </a:t>
            </a:r>
            <a:r>
              <a:rPr lang="fr-FR" sz="3200" dirty="0" err="1">
                <a:latin typeface="+mn-lt"/>
              </a:rPr>
              <a:t>hydrosodé</a:t>
            </a:r>
            <a:endParaRPr lang="fr-FR" sz="3200" dirty="0">
              <a:latin typeface="+mn-lt"/>
            </a:endParaRPr>
          </a:p>
          <a:p>
            <a:pPr>
              <a:defRPr/>
            </a:pPr>
            <a:r>
              <a:rPr lang="fr-FR" sz="3200" dirty="0">
                <a:latin typeface="+mn-lt"/>
              </a:rPr>
              <a:t>Les besoins en eau vont augmenter chez la PA mais difficile car elle ne ressent </a:t>
            </a:r>
          </a:p>
          <a:p>
            <a:pPr>
              <a:defRPr/>
            </a:pPr>
            <a:r>
              <a:rPr lang="fr-FR" sz="3200" dirty="0">
                <a:latin typeface="+mn-lt"/>
              </a:rPr>
              <a:t>pas le besoin de boire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313" y="2828925"/>
            <a:ext cx="8786812" cy="20621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3200" u="sng" dirty="0">
                <a:latin typeface="+mn-lt"/>
              </a:rPr>
              <a:t>b. Causes </a:t>
            </a:r>
          </a:p>
          <a:p>
            <a:pPr>
              <a:defRPr/>
            </a:pPr>
            <a:endParaRPr lang="fr-FR" sz="3200" dirty="0">
              <a:latin typeface="+mn-lt"/>
            </a:endParaRPr>
          </a:p>
          <a:p>
            <a:pPr>
              <a:defRPr/>
            </a:pPr>
            <a:r>
              <a:rPr lang="fr-FR" sz="3200" dirty="0">
                <a:latin typeface="+mn-lt"/>
              </a:rPr>
              <a:t>Soit par pertes liquidiennes excessives </a:t>
            </a:r>
          </a:p>
          <a:p>
            <a:pPr>
              <a:defRPr/>
            </a:pPr>
            <a:r>
              <a:rPr lang="fr-FR" sz="3200" dirty="0">
                <a:latin typeface="+mn-lt"/>
              </a:rPr>
              <a:t>Soit par insuffisance d’apports en eau et en sel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313" y="2690813"/>
            <a:ext cx="8715375" cy="25542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3200" u="sng" dirty="0">
                <a:latin typeface="+mn-lt"/>
              </a:rPr>
              <a:t>causes naturelles : </a:t>
            </a:r>
          </a:p>
          <a:p>
            <a:pPr>
              <a:defRPr/>
            </a:pPr>
            <a:r>
              <a:rPr lang="fr-FR" sz="3200" dirty="0">
                <a:latin typeface="+mn-lt"/>
              </a:rPr>
              <a:t>Vieillissement, diminution du pool hydrique, diminution de la sensation de soif, </a:t>
            </a:r>
          </a:p>
          <a:p>
            <a:pPr>
              <a:defRPr/>
            </a:pPr>
            <a:r>
              <a:rPr lang="fr-FR" sz="3200" dirty="0">
                <a:latin typeface="+mn-lt"/>
              </a:rPr>
              <a:t>diminution de concentration du rein, sueurs abondantes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75" y="2413000"/>
            <a:ext cx="8715375" cy="3540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3200" u="sng" dirty="0">
                <a:latin typeface="+mn-lt"/>
              </a:rPr>
              <a:t>causes psychologiques : </a:t>
            </a:r>
          </a:p>
          <a:p>
            <a:pPr>
              <a:defRPr/>
            </a:pPr>
            <a:r>
              <a:rPr lang="fr-FR" sz="3200" dirty="0">
                <a:latin typeface="+mn-lt"/>
              </a:rPr>
              <a:t>Inconscience, ignorance, dépression, anorexie, incurie ( manque de soin, laisser </a:t>
            </a:r>
          </a:p>
          <a:p>
            <a:pPr>
              <a:defRPr/>
            </a:pPr>
            <a:r>
              <a:rPr lang="fr-FR" sz="3200" dirty="0">
                <a:latin typeface="+mn-lt"/>
              </a:rPr>
              <a:t>aller), confusion, désorientation, démence, trouble de la compréhension et de la </a:t>
            </a:r>
          </a:p>
          <a:p>
            <a:pPr>
              <a:defRPr/>
            </a:pPr>
            <a:r>
              <a:rPr lang="fr-FR" sz="3200" dirty="0">
                <a:latin typeface="+mn-lt"/>
              </a:rPr>
              <a:t>communication, tentative de contrôle de l’incontinence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50" y="2551113"/>
            <a:ext cx="8429625" cy="304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3200" u="sng" dirty="0">
                <a:latin typeface="+mn-lt"/>
              </a:rPr>
              <a:t>causes fonctionnelles : </a:t>
            </a:r>
          </a:p>
          <a:p>
            <a:pPr>
              <a:defRPr/>
            </a:pPr>
            <a:r>
              <a:rPr lang="fr-FR" sz="3200" dirty="0">
                <a:latin typeface="+mn-lt"/>
              </a:rPr>
              <a:t>Mobilité réduite, diminution des forces de la PA, diminution de la capacité de </a:t>
            </a:r>
          </a:p>
          <a:p>
            <a:pPr>
              <a:defRPr/>
            </a:pPr>
            <a:r>
              <a:rPr lang="fr-FR" sz="3200" dirty="0">
                <a:latin typeface="+mn-lt"/>
              </a:rPr>
              <a:t>coordination des gestes, diminution de la capacité visuelle, diminution de la </a:t>
            </a:r>
          </a:p>
          <a:p>
            <a:pPr>
              <a:defRPr/>
            </a:pPr>
            <a:r>
              <a:rPr lang="fr-FR" sz="3200" dirty="0">
                <a:latin typeface="+mn-lt"/>
              </a:rPr>
              <a:t>capacité cognitive, perte d’autonomie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50" y="357188"/>
            <a:ext cx="8501063" cy="60023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400" u="sng" dirty="0">
                <a:latin typeface="+mn-lt"/>
              </a:rPr>
              <a:t>causes environnementales :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Perte de repères, température extérieure en été, chauffage en hiver</a:t>
            </a:r>
          </a:p>
          <a:p>
            <a:pPr>
              <a:defRPr/>
            </a:pPr>
            <a:endParaRPr lang="fr-FR" sz="2400" dirty="0">
              <a:latin typeface="+mn-lt"/>
            </a:endParaRPr>
          </a:p>
          <a:p>
            <a:pPr>
              <a:defRPr/>
            </a:pPr>
            <a:r>
              <a:rPr lang="fr-FR" sz="2400" u="sng" dirty="0">
                <a:latin typeface="+mn-lt"/>
              </a:rPr>
              <a:t>causes dues à une affection :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maladie d’Alzheimer : perte du réflexe de boire, perte de repères et perte de mémoire incontinence urinaire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diarrhée, fièvre, vomissements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maladie aigue : fatigue+aliment = la PA boit ou ne boit plus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problème neurologique : </a:t>
            </a:r>
            <a:r>
              <a:rPr lang="fr-FR" sz="2400" dirty="0" err="1">
                <a:latin typeface="+mn-lt"/>
              </a:rPr>
              <a:t>pb</a:t>
            </a:r>
            <a:r>
              <a:rPr lang="fr-FR" sz="2400" dirty="0">
                <a:latin typeface="+mn-lt"/>
              </a:rPr>
              <a:t> moteur, handicap, paralysie, trouble de la déglutition, dysphagie dyspnée, polypnée ou </a:t>
            </a:r>
            <a:r>
              <a:rPr lang="fr-FR" sz="2400" dirty="0" err="1">
                <a:latin typeface="+mn-lt"/>
              </a:rPr>
              <a:t>tachypnée</a:t>
            </a:r>
            <a:r>
              <a:rPr lang="fr-FR" sz="2400" dirty="0">
                <a:latin typeface="+mn-lt"/>
              </a:rPr>
              <a:t> </a:t>
            </a:r>
          </a:p>
          <a:p>
            <a:pPr>
              <a:defRPr/>
            </a:pPr>
            <a:endParaRPr lang="fr-FR" sz="2400" dirty="0">
              <a:latin typeface="+mn-lt"/>
            </a:endParaRPr>
          </a:p>
          <a:p>
            <a:pPr>
              <a:defRPr/>
            </a:pPr>
            <a:r>
              <a:rPr lang="fr-FR" sz="2400" u="sng" dirty="0">
                <a:latin typeface="+mn-lt"/>
              </a:rPr>
              <a:t>causes </a:t>
            </a:r>
            <a:r>
              <a:rPr lang="fr-FR" sz="2400" u="sng" dirty="0" err="1">
                <a:latin typeface="+mn-lt"/>
              </a:rPr>
              <a:t>latrogènes</a:t>
            </a:r>
            <a:r>
              <a:rPr lang="fr-FR" sz="2400" u="sng" dirty="0">
                <a:latin typeface="+mn-lt"/>
              </a:rPr>
              <a:t> </a:t>
            </a:r>
            <a:r>
              <a:rPr lang="fr-FR" sz="2400" dirty="0">
                <a:latin typeface="+mn-lt"/>
              </a:rPr>
              <a:t>(causé par des traitements médicaux ou médicaments) : diurétique, laxatifs, antibiotiques parfois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diarrhéique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i="1" u="sng" dirty="0" smtClean="0"/>
              <a:t>I - Métabolisme eau et sel :</a:t>
            </a:r>
            <a:endParaRPr lang="fr-FR" dirty="0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>
              <a:buFont typeface="Wingdings 2" pitchFamily="18" charset="2"/>
              <a:buNone/>
            </a:pPr>
            <a:r>
              <a:rPr lang="fr-FR" sz="4400" i="1" u="sng" dirty="0" smtClean="0"/>
              <a:t>A - Eau :</a:t>
            </a:r>
          </a:p>
          <a:p>
            <a:pPr eaLnBrk="1">
              <a:buFont typeface="Wingdings 2" pitchFamily="18" charset="2"/>
              <a:buNone/>
            </a:pPr>
            <a:endParaRPr lang="fr-FR" dirty="0" smtClean="0"/>
          </a:p>
          <a:p>
            <a:pPr eaLnBrk="1">
              <a:buFont typeface="Wingdings 2" pitchFamily="18" charset="2"/>
              <a:buNone/>
            </a:pPr>
            <a:r>
              <a:rPr lang="fr-FR" sz="3600" dirty="0" smtClean="0"/>
              <a:t>		</a:t>
            </a:r>
            <a:r>
              <a:rPr lang="fr-FR" sz="3600" i="1" u="sng" dirty="0" smtClean="0"/>
              <a:t>a) Répartition de l’eau :</a:t>
            </a:r>
          </a:p>
          <a:p>
            <a:pPr eaLnBrk="1">
              <a:buFont typeface="Wingdings 2" pitchFamily="18" charset="2"/>
              <a:buNone/>
            </a:pPr>
            <a:endParaRPr lang="fr-FR" dirty="0" smtClean="0"/>
          </a:p>
          <a:p>
            <a:pPr eaLnBrk="1">
              <a:buFont typeface="Wingdings 2" pitchFamily="18" charset="2"/>
              <a:buNone/>
            </a:pPr>
            <a:endParaRPr lang="fr-FR" dirty="0" smtClean="0"/>
          </a:p>
          <a:p>
            <a:pPr algn="ctr" eaLnBrk="1" hangingPunct="1">
              <a:buFont typeface="Wingdings 2" pitchFamily="18" charset="2"/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75" y="142875"/>
            <a:ext cx="8858250" cy="57546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3200" u="sng" dirty="0">
                <a:latin typeface="+mn-lt"/>
              </a:rPr>
              <a:t>3. signes cliniques </a:t>
            </a:r>
          </a:p>
          <a:p>
            <a:pPr>
              <a:defRPr/>
            </a:pPr>
            <a:endParaRPr lang="fr-FR" sz="2400" dirty="0">
              <a:latin typeface="+mn-lt"/>
            </a:endParaRPr>
          </a:p>
          <a:p>
            <a:pPr>
              <a:defRPr/>
            </a:pPr>
            <a:r>
              <a:rPr lang="fr-FR" sz="2400" dirty="0">
                <a:latin typeface="+mn-lt"/>
              </a:rPr>
              <a:t>Essentiellement : perte de poids, si excède 10% de la perte c’est une déshydratation majeure </a:t>
            </a:r>
          </a:p>
          <a:p>
            <a:pPr>
              <a:defRPr/>
            </a:pPr>
            <a:endParaRPr lang="fr-FR" sz="2400" dirty="0">
              <a:latin typeface="+mn-lt"/>
            </a:endParaRPr>
          </a:p>
          <a:p>
            <a:pPr>
              <a:defRPr/>
            </a:pPr>
            <a:r>
              <a:rPr lang="fr-FR" sz="2400" dirty="0">
                <a:latin typeface="+mn-lt"/>
              </a:rPr>
              <a:t>sensation de soif altérée, persistance du pli cutané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sécheresse muqueuse buccale, réseau veineux s’aplatit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hypotension liée à l’</a:t>
            </a:r>
            <a:r>
              <a:rPr lang="fr-FR" sz="2400" dirty="0" err="1">
                <a:latin typeface="+mn-lt"/>
              </a:rPr>
              <a:t>hypovolémie</a:t>
            </a:r>
            <a:r>
              <a:rPr lang="fr-FR" sz="2400" dirty="0">
                <a:latin typeface="+mn-lt"/>
              </a:rPr>
              <a:t>, diminution du volume sanguin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= tachycardie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fièvre, polypnée, diminution du tonus musculaire, hypotonie des globes oculaires, cernes, troubles neuromusculaires (somnolence, trouble de la vigilance, agitation…)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oligurie (PA n’urine plus)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constipation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perte d’appétit, asthénie, désintérêt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75" y="2413000"/>
            <a:ext cx="8786813" cy="304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3200" u="sng" dirty="0">
                <a:latin typeface="+mn-lt"/>
              </a:rPr>
              <a:t>conséquences neurologiques : </a:t>
            </a:r>
          </a:p>
          <a:p>
            <a:pPr>
              <a:defRPr/>
            </a:pPr>
            <a:endParaRPr lang="fr-FR" sz="3200" dirty="0">
              <a:latin typeface="+mn-lt"/>
            </a:endParaRPr>
          </a:p>
          <a:p>
            <a:pPr>
              <a:defRPr/>
            </a:pPr>
            <a:r>
              <a:rPr lang="fr-FR" sz="3200" dirty="0">
                <a:latin typeface="+mn-lt"/>
              </a:rPr>
              <a:t> Altération du niveau de conscience, confusion, déclin cognitif, déclin fonctionnel, </a:t>
            </a:r>
          </a:p>
          <a:p>
            <a:pPr>
              <a:defRPr/>
            </a:pPr>
            <a:r>
              <a:rPr lang="fr-FR" sz="3200" dirty="0">
                <a:latin typeface="+mn-lt"/>
              </a:rPr>
              <a:t>complication </a:t>
            </a:r>
            <a:r>
              <a:rPr lang="fr-FR" sz="3200" dirty="0" err="1">
                <a:latin typeface="+mn-lt"/>
              </a:rPr>
              <a:t>neuroischémique</a:t>
            </a:r>
            <a:r>
              <a:rPr lang="fr-FR" sz="3200" dirty="0">
                <a:latin typeface="+mn-lt"/>
              </a:rPr>
              <a:t>, hémiplégie, coma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75" y="2413000"/>
            <a:ext cx="8786813" cy="304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3200" u="sng" dirty="0">
                <a:latin typeface="+mn-lt"/>
              </a:rPr>
              <a:t>conséquences CV : </a:t>
            </a:r>
          </a:p>
          <a:p>
            <a:pPr>
              <a:defRPr/>
            </a:pPr>
            <a:endParaRPr lang="fr-FR" sz="3200" dirty="0">
              <a:latin typeface="+mn-lt"/>
            </a:endParaRPr>
          </a:p>
          <a:p>
            <a:pPr>
              <a:defRPr/>
            </a:pPr>
            <a:r>
              <a:rPr lang="fr-FR" sz="3200" dirty="0">
                <a:latin typeface="+mn-lt"/>
              </a:rPr>
              <a:t>Par diminution du flux sanguin et par hémoconcentration, infarctus, phlébite, </a:t>
            </a:r>
          </a:p>
          <a:p>
            <a:pPr>
              <a:defRPr/>
            </a:pPr>
            <a:r>
              <a:rPr lang="fr-FR" sz="3200" dirty="0">
                <a:latin typeface="+mn-lt"/>
              </a:rPr>
              <a:t>accidents thromboembolique artériels et veineux, embolie pulmonaire.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2875" y="2413000"/>
            <a:ext cx="8786813" cy="15700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3200" u="sng" dirty="0">
                <a:latin typeface="+mn-lt"/>
              </a:rPr>
              <a:t>Conséquence rénale : </a:t>
            </a:r>
          </a:p>
          <a:p>
            <a:pPr>
              <a:defRPr/>
            </a:pPr>
            <a:endParaRPr lang="fr-FR" sz="3200" u="sng" dirty="0">
              <a:latin typeface="+mn-lt"/>
            </a:endParaRPr>
          </a:p>
          <a:p>
            <a:pPr>
              <a:defRPr/>
            </a:pPr>
            <a:r>
              <a:rPr lang="fr-FR" sz="3200" dirty="0">
                <a:latin typeface="+mn-lt"/>
              </a:rPr>
              <a:t>Insuffisance rénale aiguë, infection urinaire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500188"/>
            <a:ext cx="9001125" cy="50165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3200" u="sng" dirty="0">
                <a:latin typeface="+mn-lt"/>
              </a:rPr>
              <a:t>Autres </a:t>
            </a:r>
            <a:r>
              <a:rPr lang="fr-FR" sz="3200" u="sng" dirty="0" err="1">
                <a:latin typeface="+mn-lt"/>
              </a:rPr>
              <a:t>consequences</a:t>
            </a:r>
            <a:r>
              <a:rPr lang="fr-FR" sz="3200" u="sng" dirty="0">
                <a:latin typeface="+mn-lt"/>
              </a:rPr>
              <a:t> :</a:t>
            </a:r>
          </a:p>
          <a:p>
            <a:pPr>
              <a:defRPr/>
            </a:pPr>
            <a:r>
              <a:rPr lang="fr-FR" sz="3200" dirty="0">
                <a:latin typeface="+mn-lt"/>
              </a:rPr>
              <a:t>Aggravation de broncho-pneumopathie par diminution des sécrétions bronchiques </a:t>
            </a:r>
          </a:p>
          <a:p>
            <a:pPr>
              <a:defRPr/>
            </a:pPr>
            <a:r>
              <a:rPr lang="fr-FR" sz="3200" dirty="0">
                <a:latin typeface="+mn-lt"/>
              </a:rPr>
              <a:t>Surinfection, Etat fébrile, Escarres car manque d’eau entraîne une perte d’élasticité de la peau </a:t>
            </a:r>
          </a:p>
          <a:p>
            <a:pPr>
              <a:defRPr/>
            </a:pPr>
            <a:r>
              <a:rPr lang="fr-FR" sz="3200" dirty="0">
                <a:latin typeface="+mn-lt"/>
              </a:rPr>
              <a:t>Chutes avec malaises par hypotension orthostatique = risque fractures </a:t>
            </a:r>
          </a:p>
          <a:p>
            <a:pPr>
              <a:defRPr/>
            </a:pPr>
            <a:endParaRPr lang="fr-FR" sz="3200" dirty="0">
              <a:latin typeface="+mn-lt"/>
            </a:endParaRPr>
          </a:p>
          <a:p>
            <a:pPr>
              <a:defRPr/>
            </a:pPr>
            <a:r>
              <a:rPr lang="fr-FR" sz="3200" dirty="0">
                <a:latin typeface="+mn-lt"/>
              </a:rPr>
              <a:t>Certaines de ces complications peuvent conduire au décès de la PA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313" y="214313"/>
            <a:ext cx="8715375" cy="58785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3200" dirty="0">
                <a:latin typeface="+mn-lt"/>
              </a:rPr>
              <a:t>traitements de la déshydratation</a:t>
            </a:r>
          </a:p>
          <a:p>
            <a:pPr algn="ctr">
              <a:defRPr/>
            </a:pPr>
            <a:endParaRPr lang="fr-FR" sz="3200" dirty="0">
              <a:latin typeface="+mn-lt"/>
            </a:endParaRPr>
          </a:p>
          <a:p>
            <a:pPr>
              <a:defRPr/>
            </a:pPr>
            <a:r>
              <a:rPr lang="fr-FR" sz="2400" dirty="0">
                <a:latin typeface="+mn-lt"/>
              </a:rPr>
              <a:t>traitement préventif +++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action du rôle propre IDE </a:t>
            </a:r>
          </a:p>
          <a:p>
            <a:pPr>
              <a:defRPr/>
            </a:pPr>
            <a:endParaRPr lang="fr-FR" sz="2400" dirty="0">
              <a:latin typeface="+mn-lt"/>
            </a:endParaRPr>
          </a:p>
          <a:p>
            <a:pPr>
              <a:defRPr/>
            </a:pPr>
            <a:r>
              <a:rPr lang="fr-FR" sz="2400" dirty="0">
                <a:latin typeface="+mn-lt"/>
              </a:rPr>
              <a:t>prévenir la perdition anormale de liquide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Détection des situations à risque : altération au niveau cérébral, état délirant…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Pour les détecter il faut faire une évaluation personnalisée des capacités physiques et psychiques de la PA. </a:t>
            </a:r>
          </a:p>
          <a:p>
            <a:pPr>
              <a:defRPr/>
            </a:pPr>
            <a:endParaRPr lang="fr-FR" sz="2400" dirty="0">
              <a:latin typeface="+mn-lt"/>
            </a:endParaRPr>
          </a:p>
          <a:p>
            <a:pPr>
              <a:defRPr/>
            </a:pPr>
            <a:r>
              <a:rPr lang="fr-FR" sz="2400" dirty="0">
                <a:latin typeface="+mn-lt"/>
              </a:rPr>
              <a:t>Détection des facteurs d’aggravation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Diminution de l’absorption = anorexie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Augmentation des pertes liquidiennes = hypersudation, laxatif, diurétique…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313" y="571500"/>
            <a:ext cx="8715375" cy="52625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 u="sng" dirty="0">
                <a:latin typeface="+mn-lt"/>
              </a:rPr>
              <a:t>Action de prévention</a:t>
            </a:r>
          </a:p>
          <a:p>
            <a:pPr algn="ctr">
              <a:defRPr/>
            </a:pPr>
            <a:endParaRPr lang="fr-FR" sz="2400" u="sng" dirty="0">
              <a:latin typeface="+mn-lt"/>
            </a:endParaRPr>
          </a:p>
          <a:p>
            <a:pPr>
              <a:defRPr/>
            </a:pPr>
            <a:r>
              <a:rPr lang="fr-FR" sz="2400" dirty="0">
                <a:latin typeface="+mn-lt"/>
              </a:rPr>
              <a:t>-Donner un apport liquidien de 1,5 à 2litres/jour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-Augmentation de l’apport d’aliments riches en eau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-Programmer des apports en petite quantité mais fréquente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-Augmentation des apports en eau si température extérieure élevée ou si chauffage, si fièvre, si patient sous traitement tel que diurétique ou laxatif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-Inciter la PA à boire en lui donnant des boissons diversifiées, adaptées à ses goûts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-Eau, café, thé, </a:t>
            </a:r>
            <a:r>
              <a:rPr lang="fr-FR" sz="2400" dirty="0" err="1">
                <a:latin typeface="+mn-lt"/>
              </a:rPr>
              <a:t>choco</a:t>
            </a:r>
            <a:r>
              <a:rPr lang="fr-FR" sz="2400" dirty="0">
                <a:latin typeface="+mn-lt"/>
              </a:rPr>
              <a:t>, lait, jus de fruit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-Penser que l’apport liquidien se fait aussi avec des potages ou bouillons de légumes </a:t>
            </a:r>
          </a:p>
          <a:p>
            <a:pPr>
              <a:defRPr/>
            </a:pPr>
            <a:r>
              <a:rPr lang="fr-FR" sz="2400" dirty="0">
                <a:latin typeface="+mn-lt"/>
              </a:rPr>
              <a:t>-Donner sucré, salé selon les préférences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75" y="1000125"/>
            <a:ext cx="8858250" cy="50165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000" dirty="0">
                <a:latin typeface="+mn-lt"/>
              </a:rPr>
              <a:t>-Varier chaud et froid </a:t>
            </a:r>
          </a:p>
          <a:p>
            <a:pPr>
              <a:defRPr/>
            </a:pPr>
            <a:r>
              <a:rPr lang="fr-FR" sz="2000" dirty="0">
                <a:latin typeface="+mn-lt"/>
              </a:rPr>
              <a:t>-Donner de l’eau gélifiée en cas de troubles de la déglutition </a:t>
            </a:r>
          </a:p>
          <a:p>
            <a:pPr>
              <a:defRPr/>
            </a:pPr>
            <a:r>
              <a:rPr lang="fr-FR" sz="2000" dirty="0">
                <a:latin typeface="+mn-lt"/>
              </a:rPr>
              <a:t>-Veiller à laisser le verre et la carafe à portée de main </a:t>
            </a:r>
          </a:p>
          <a:p>
            <a:pPr>
              <a:defRPr/>
            </a:pPr>
            <a:r>
              <a:rPr lang="fr-FR" sz="2000" dirty="0">
                <a:latin typeface="+mn-lt"/>
              </a:rPr>
              <a:t>-Remplir souvent le verre de la PA et la faire boire si nécessaire au cours de la </a:t>
            </a:r>
          </a:p>
          <a:p>
            <a:pPr>
              <a:defRPr/>
            </a:pPr>
            <a:r>
              <a:rPr lang="fr-FR" sz="2000" dirty="0">
                <a:latin typeface="+mn-lt"/>
              </a:rPr>
              <a:t>journée car elle n’y pense pas </a:t>
            </a:r>
          </a:p>
          <a:p>
            <a:pPr>
              <a:defRPr/>
            </a:pPr>
            <a:r>
              <a:rPr lang="fr-FR" sz="2000" dirty="0">
                <a:latin typeface="+mn-lt"/>
              </a:rPr>
              <a:t>-Essayer de proposer les boissons dans de grands récipients car PA a tendance </a:t>
            </a:r>
          </a:p>
          <a:p>
            <a:pPr>
              <a:defRPr/>
            </a:pPr>
            <a:r>
              <a:rPr lang="fr-FR" sz="2000" dirty="0">
                <a:latin typeface="+mn-lt"/>
              </a:rPr>
              <a:t>à boire ce qui lui est offert </a:t>
            </a:r>
          </a:p>
          <a:p>
            <a:pPr>
              <a:defRPr/>
            </a:pPr>
            <a:r>
              <a:rPr lang="fr-FR" sz="2000" dirty="0">
                <a:latin typeface="+mn-lt"/>
              </a:rPr>
              <a:t>-Travailler en collabo avec l’ergothérapeute pour pallier aux difficultés de la </a:t>
            </a:r>
          </a:p>
          <a:p>
            <a:pPr>
              <a:defRPr/>
            </a:pPr>
            <a:r>
              <a:rPr lang="fr-FR" sz="2000" dirty="0">
                <a:latin typeface="+mn-lt"/>
              </a:rPr>
              <a:t>PA (verre spécial, canard avec bec…) </a:t>
            </a:r>
          </a:p>
          <a:p>
            <a:pPr>
              <a:defRPr/>
            </a:pPr>
            <a:r>
              <a:rPr lang="fr-FR" sz="2000" dirty="0">
                <a:latin typeface="+mn-lt"/>
              </a:rPr>
              <a:t>-Mesurer les quantités absorbées (carafe graduée…) </a:t>
            </a:r>
          </a:p>
          <a:p>
            <a:pPr>
              <a:defRPr/>
            </a:pPr>
            <a:r>
              <a:rPr lang="fr-FR" sz="2000" dirty="0">
                <a:latin typeface="+mn-lt"/>
              </a:rPr>
              <a:t>-Surveiller le poids régulièrement </a:t>
            </a:r>
          </a:p>
          <a:p>
            <a:pPr>
              <a:defRPr/>
            </a:pPr>
            <a:r>
              <a:rPr lang="fr-FR" sz="2000" dirty="0">
                <a:latin typeface="+mn-lt"/>
              </a:rPr>
              <a:t>-Surveiller la concentration et le volume des urines </a:t>
            </a:r>
          </a:p>
          <a:p>
            <a:pPr>
              <a:defRPr/>
            </a:pPr>
            <a:r>
              <a:rPr lang="fr-FR" sz="2000" dirty="0">
                <a:latin typeface="+mn-lt"/>
              </a:rPr>
              <a:t>-Surveiller l’état de la muqueuse buccale (spray buccal, glaçons, soins de </a:t>
            </a:r>
          </a:p>
          <a:p>
            <a:pPr>
              <a:defRPr/>
            </a:pPr>
            <a:r>
              <a:rPr lang="fr-FR" sz="2000" dirty="0">
                <a:latin typeface="+mn-lt"/>
              </a:rPr>
              <a:t>bouche si nécessaire) </a:t>
            </a:r>
          </a:p>
          <a:p>
            <a:pPr>
              <a:defRPr/>
            </a:pPr>
            <a:r>
              <a:rPr lang="fr-FR" sz="2000" dirty="0">
                <a:latin typeface="+mn-lt"/>
              </a:rPr>
              <a:t>-Eduquer et informer la PA et son entourage sur l’importance de l’hydratation </a:t>
            </a:r>
          </a:p>
          <a:p>
            <a:pPr>
              <a:defRPr/>
            </a:pPr>
            <a:r>
              <a:rPr lang="fr-FR" sz="2000" dirty="0">
                <a:latin typeface="+mn-lt"/>
              </a:rPr>
              <a:t>-Si malgré toutes ces actions la PA ne boit pas ou peu, le signaler au médecin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75" y="428625"/>
            <a:ext cx="8715375" cy="49545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3200" u="sng" dirty="0">
                <a:latin typeface="+mn-lt"/>
              </a:rPr>
              <a:t>Rôle IDE sur prescription</a:t>
            </a:r>
          </a:p>
          <a:p>
            <a:pPr algn="ctr">
              <a:defRPr/>
            </a:pPr>
            <a:endParaRPr lang="fr-FR" sz="3200" u="sng" dirty="0">
              <a:latin typeface="+mn-lt"/>
            </a:endParaRPr>
          </a:p>
          <a:p>
            <a:pPr>
              <a:defRPr/>
            </a:pPr>
            <a:r>
              <a:rPr lang="fr-FR" sz="2800" i="1" dirty="0">
                <a:latin typeface="+mn-lt"/>
              </a:rPr>
              <a:t>Réhydrater progressivement la PA en plusieurs jours </a:t>
            </a:r>
          </a:p>
          <a:p>
            <a:pPr>
              <a:defRPr/>
            </a:pPr>
            <a:endParaRPr lang="fr-FR" sz="2800" dirty="0">
              <a:latin typeface="+mn-lt"/>
            </a:endParaRPr>
          </a:p>
          <a:p>
            <a:pPr>
              <a:defRPr/>
            </a:pPr>
            <a:r>
              <a:rPr lang="fr-FR" sz="2800" u="sng" dirty="0">
                <a:latin typeface="+mn-lt"/>
              </a:rPr>
              <a:t>PA faiblement déshydratée : </a:t>
            </a:r>
          </a:p>
          <a:p>
            <a:pPr>
              <a:defRPr/>
            </a:pPr>
            <a:r>
              <a:rPr lang="fr-FR" sz="2800" dirty="0">
                <a:latin typeface="+mn-lt"/>
              </a:rPr>
              <a:t>-Réhydratation par voie orale, s/c (face </a:t>
            </a:r>
            <a:r>
              <a:rPr lang="fr-FR" sz="2800" dirty="0" err="1">
                <a:latin typeface="+mn-lt"/>
              </a:rPr>
              <a:t>ext</a:t>
            </a:r>
            <a:r>
              <a:rPr lang="fr-FR" sz="2800" dirty="0">
                <a:latin typeface="+mn-lt"/>
              </a:rPr>
              <a:t>. de la cuisse)</a:t>
            </a:r>
          </a:p>
          <a:p>
            <a:pPr>
              <a:defRPr/>
            </a:pPr>
            <a:r>
              <a:rPr lang="fr-FR" sz="2800" dirty="0">
                <a:latin typeface="+mn-lt"/>
              </a:rPr>
              <a:t> </a:t>
            </a:r>
          </a:p>
          <a:p>
            <a:pPr>
              <a:defRPr/>
            </a:pPr>
            <a:r>
              <a:rPr lang="fr-FR" sz="2800" u="sng" dirty="0">
                <a:latin typeface="+mn-lt"/>
              </a:rPr>
              <a:t>PA fortement déshydratée : </a:t>
            </a:r>
            <a:endParaRPr lang="fr-FR" sz="2800" dirty="0">
              <a:latin typeface="+mn-lt"/>
            </a:endParaRPr>
          </a:p>
          <a:p>
            <a:pPr>
              <a:defRPr/>
            </a:pPr>
            <a:r>
              <a:rPr lang="fr-FR" sz="2800" dirty="0">
                <a:latin typeface="+mn-lt"/>
              </a:rPr>
              <a:t>-Réhydratation par voie s/c, IV, orale </a:t>
            </a:r>
          </a:p>
          <a:p>
            <a:pPr>
              <a:defRPr/>
            </a:pPr>
            <a:r>
              <a:rPr lang="fr-FR" sz="2800" dirty="0">
                <a:latin typeface="+mn-lt"/>
              </a:rPr>
              <a:t>-Parfois recours à la déshydratation par la pose de sondes gastriques en cas de reflux ou de fausse route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928688"/>
            <a:ext cx="8715375" cy="50784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3600" u="sng" dirty="0">
                <a:latin typeface="+mn-lt"/>
              </a:rPr>
              <a:t>Surveiller les effets de la réhydratation : </a:t>
            </a:r>
          </a:p>
          <a:p>
            <a:pPr>
              <a:defRPr/>
            </a:pPr>
            <a:endParaRPr lang="fr-FR" sz="3200" dirty="0">
              <a:latin typeface="+mn-lt"/>
            </a:endParaRPr>
          </a:p>
          <a:p>
            <a:pPr>
              <a:defRPr/>
            </a:pPr>
            <a:endParaRPr lang="fr-FR" sz="3200" dirty="0">
              <a:latin typeface="+mn-lt"/>
            </a:endParaRPr>
          </a:p>
          <a:p>
            <a:pPr>
              <a:defRPr/>
            </a:pPr>
            <a:r>
              <a:rPr lang="fr-FR" sz="3200" dirty="0">
                <a:latin typeface="+mn-lt"/>
              </a:rPr>
              <a:t>		- Disparition signes cliniques </a:t>
            </a:r>
          </a:p>
          <a:p>
            <a:pPr>
              <a:defRPr/>
            </a:pPr>
            <a:endParaRPr lang="fr-FR" sz="3200" dirty="0">
              <a:latin typeface="+mn-lt"/>
            </a:endParaRPr>
          </a:p>
          <a:p>
            <a:pPr>
              <a:defRPr/>
            </a:pPr>
            <a:r>
              <a:rPr lang="fr-FR" sz="3200" dirty="0">
                <a:latin typeface="+mn-lt"/>
              </a:rPr>
              <a:t>		- Diurèse abondante </a:t>
            </a:r>
          </a:p>
          <a:p>
            <a:pPr>
              <a:defRPr/>
            </a:pPr>
            <a:endParaRPr lang="fr-FR" sz="3200" dirty="0">
              <a:latin typeface="+mn-lt"/>
            </a:endParaRPr>
          </a:p>
          <a:p>
            <a:pPr>
              <a:defRPr/>
            </a:pPr>
            <a:r>
              <a:rPr lang="fr-FR" sz="3200" dirty="0">
                <a:latin typeface="+mn-lt"/>
              </a:rPr>
              <a:t>		- Normalisation du bilan sanguin</a:t>
            </a:r>
          </a:p>
          <a:p>
            <a:pPr>
              <a:defRPr/>
            </a:pPr>
            <a:r>
              <a:rPr lang="fr-FR" sz="3200" dirty="0">
                <a:latin typeface="+mn-lt"/>
              </a:rPr>
              <a:t> </a:t>
            </a:r>
          </a:p>
          <a:p>
            <a:pPr>
              <a:defRPr/>
            </a:pPr>
            <a:r>
              <a:rPr lang="fr-FR" sz="3200">
                <a:latin typeface="+mn-lt"/>
              </a:rPr>
              <a:t>		- Traiter </a:t>
            </a:r>
            <a:r>
              <a:rPr lang="fr-FR" sz="3200" dirty="0">
                <a:latin typeface="+mn-lt"/>
              </a:rPr>
              <a:t>la cause de la déshydratation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57250" y="642938"/>
            <a:ext cx="7286625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/>
            <a:r>
              <a:rPr lang="fr-FR" sz="3200" u="sng" dirty="0">
                <a:latin typeface="Constantia" pitchFamily="18" charset="0"/>
              </a:rPr>
              <a:t>Total</a:t>
            </a:r>
            <a:r>
              <a:rPr lang="fr-FR" sz="3200" dirty="0">
                <a:latin typeface="Constantia" pitchFamily="18" charset="0"/>
              </a:rPr>
              <a:t> : 60 % du poids total du corps.</a:t>
            </a:r>
          </a:p>
          <a:p>
            <a:pPr hangingPunct="0"/>
            <a:endParaRPr lang="fr-FR" sz="3200" dirty="0">
              <a:latin typeface="Constantia" pitchFamily="18" charset="0"/>
            </a:endParaRPr>
          </a:p>
          <a:p>
            <a:pPr hangingPunct="0"/>
            <a:r>
              <a:rPr lang="fr-FR" sz="3200" u="sng" dirty="0">
                <a:latin typeface="Constantia" pitchFamily="18" charset="0"/>
              </a:rPr>
              <a:t>Variation</a:t>
            </a:r>
            <a:r>
              <a:rPr lang="fr-FR" sz="3200" dirty="0">
                <a:latin typeface="Constantia" pitchFamily="18" charset="0"/>
              </a:rPr>
              <a:t> selon :	</a:t>
            </a:r>
          </a:p>
          <a:p>
            <a:pPr hangingPunct="0"/>
            <a:r>
              <a:rPr lang="fr-FR" sz="3200" dirty="0">
                <a:latin typeface="Constantia" pitchFamily="18" charset="0"/>
              </a:rPr>
              <a:t>		- âge</a:t>
            </a:r>
          </a:p>
          <a:p>
            <a:pPr hangingPunct="0"/>
            <a:r>
              <a:rPr lang="fr-FR" sz="3200" dirty="0">
                <a:latin typeface="Constantia" pitchFamily="18" charset="0"/>
              </a:rPr>
              <a:t>		- morphologie</a:t>
            </a:r>
          </a:p>
          <a:p>
            <a:pPr hangingPunct="0"/>
            <a:r>
              <a:rPr lang="fr-FR" sz="3200" dirty="0">
                <a:latin typeface="Constantia" pitchFamily="18" charset="0"/>
              </a:rPr>
              <a:t>		- sexe</a:t>
            </a:r>
          </a:p>
          <a:p>
            <a:pPr hangingPunct="0"/>
            <a:r>
              <a:rPr lang="fr-FR" sz="3200" dirty="0">
                <a:latin typeface="Constantia" pitchFamily="18" charset="0"/>
              </a:rPr>
              <a:t>		- masse graisseuse +++</a:t>
            </a:r>
          </a:p>
          <a:p>
            <a:pPr hangingPunct="0"/>
            <a:r>
              <a:rPr lang="fr-FR" sz="3200" dirty="0">
                <a:latin typeface="Constantia" pitchFamily="18" charset="0"/>
              </a:rPr>
              <a:t> </a:t>
            </a:r>
          </a:p>
          <a:p>
            <a:pPr hangingPunct="0"/>
            <a:r>
              <a:rPr lang="fr-FR" sz="3200" u="sng" dirty="0">
                <a:latin typeface="Constantia" pitchFamily="18" charset="0"/>
              </a:rPr>
              <a:t>Répartition</a:t>
            </a:r>
            <a:r>
              <a:rPr lang="fr-FR" sz="3200" dirty="0">
                <a:latin typeface="Constantia" pitchFamily="18" charset="0"/>
              </a:rPr>
              <a:t> :	- secteur intracellulaire</a:t>
            </a:r>
          </a:p>
          <a:p>
            <a:pPr hangingPunct="0"/>
            <a:r>
              <a:rPr lang="fr-FR" sz="3200" dirty="0">
                <a:latin typeface="Constantia" pitchFamily="18" charset="0"/>
              </a:rPr>
              <a:t>			- secteur extracellulaire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F:\schema EHE\iionscompar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103188"/>
            <a:ext cx="8858250" cy="638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59" name="Text Box 4"/>
          <p:cNvSpPr txBox="1">
            <a:spLocks noChangeArrowheads="1"/>
          </p:cNvSpPr>
          <p:nvPr/>
        </p:nvSpPr>
        <p:spPr bwMode="auto">
          <a:xfrm>
            <a:off x="6011863" y="765175"/>
            <a:ext cx="313213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sz="4000">
                <a:solidFill>
                  <a:srgbClr val="FF3300"/>
                </a:solidFill>
                <a:latin typeface="Constantia" pitchFamily="18" charset="0"/>
              </a:rPr>
              <a:t>Intra cellulaire</a:t>
            </a:r>
            <a:endParaRPr lang="fr-FR" sz="4000">
              <a:solidFill>
                <a:srgbClr val="FF3300"/>
              </a:solidFill>
              <a:latin typeface="Constantia" pitchFamily="18" charset="0"/>
            </a:endParaRPr>
          </a:p>
        </p:txBody>
      </p:sp>
      <p:sp>
        <p:nvSpPr>
          <p:cNvPr id="45060" name="Text Box 5"/>
          <p:cNvSpPr txBox="1">
            <a:spLocks noChangeArrowheads="1"/>
          </p:cNvSpPr>
          <p:nvPr/>
        </p:nvSpPr>
        <p:spPr bwMode="auto">
          <a:xfrm>
            <a:off x="6588125" y="3068638"/>
            <a:ext cx="16557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sz="3600">
                <a:solidFill>
                  <a:srgbClr val="FF3300"/>
                </a:solidFill>
                <a:latin typeface="Constantia" pitchFamily="18" charset="0"/>
              </a:rPr>
              <a:t>plasma</a:t>
            </a:r>
            <a:endParaRPr lang="fr-FR" sz="3600">
              <a:solidFill>
                <a:srgbClr val="FF3300"/>
              </a:solidFill>
              <a:latin typeface="Constantia" pitchFamily="18" charset="0"/>
            </a:endParaRPr>
          </a:p>
        </p:txBody>
      </p:sp>
      <p:sp>
        <p:nvSpPr>
          <p:cNvPr id="45061" name="Text Box 6"/>
          <p:cNvSpPr txBox="1">
            <a:spLocks noChangeArrowheads="1"/>
          </p:cNvSpPr>
          <p:nvPr/>
        </p:nvSpPr>
        <p:spPr bwMode="auto">
          <a:xfrm>
            <a:off x="6480175" y="5157788"/>
            <a:ext cx="26638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sz="4000">
                <a:solidFill>
                  <a:srgbClr val="FF3300"/>
                </a:solidFill>
                <a:latin typeface="Constantia" pitchFamily="18" charset="0"/>
              </a:rPr>
              <a:t>Milieu intersticiel</a:t>
            </a:r>
            <a:endParaRPr lang="fr-FR" sz="4000">
              <a:solidFill>
                <a:srgbClr val="FF3300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357188" y="285750"/>
          <a:ext cx="8358188" cy="5060949"/>
        </p:xfrm>
        <a:graphic>
          <a:graphicData uri="http://schemas.openxmlformats.org/drawingml/2006/table">
            <a:tbl>
              <a:tblPr/>
              <a:tblGrid>
                <a:gridCol w="4179094"/>
                <a:gridCol w="4179094"/>
              </a:tblGrid>
              <a:tr h="359731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normes</a:t>
                      </a:r>
                      <a:endParaRPr lang="fr-FR" sz="2000" dirty="0">
                        <a:solidFill>
                          <a:schemeClr val="bg2">
                            <a:lumMod val="90000"/>
                          </a:schemeClr>
                        </a:solidFill>
                      </a:endParaRP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</a:tr>
              <a:tr h="359731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Sodium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/>
                        <a:t>133 à 143 mmol/l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9731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Potassium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/>
                        <a:t>3,5 à 5 mmol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9731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Chlore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/>
                        <a:t>95 à 105 mmol/l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9731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Bicarbonates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/>
                        <a:t>22 à 30 mmol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9731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Protéines totales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/>
                        <a:t>65 à 75 g/l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9731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Phosphore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/>
                        <a:t>0,8 à 1,35 mmol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9731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Magnésium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/>
                        <a:t>0,75 à 1 mmol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9731">
                <a:tc>
                  <a:txBody>
                    <a:bodyPr/>
                    <a:lstStyle/>
                    <a:p>
                      <a:r>
                        <a:rPr lang="fr-FR" sz="200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Calcium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2,25 à 2,5 </a:t>
                      </a:r>
                      <a:r>
                        <a:rPr lang="fr-FR" sz="2000" dirty="0" err="1"/>
                        <a:t>mmol</a:t>
                      </a:r>
                      <a:endParaRPr lang="fr-FR" sz="2000" dirty="0"/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9731">
                <a:tc>
                  <a:txBody>
                    <a:bodyPr/>
                    <a:lstStyle/>
                    <a:p>
                      <a:r>
                        <a:rPr lang="fr-FR" sz="200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Glucose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/>
                        <a:t>3,6 à 5,5 mmol/l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9731">
                <a:tc>
                  <a:txBody>
                    <a:bodyPr/>
                    <a:lstStyle/>
                    <a:p>
                      <a:r>
                        <a:rPr lang="fr-FR" sz="200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Urée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/>
                        <a:t>2,5 à 7,5 mmol/l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9731">
                <a:tc>
                  <a:txBody>
                    <a:bodyPr/>
                    <a:lstStyle/>
                    <a:p>
                      <a:r>
                        <a:rPr lang="fr-FR" sz="200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Créatinine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/>
                        <a:t>50 à 115 µmol/l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9731">
                <a:tc>
                  <a:txBody>
                    <a:bodyPr/>
                    <a:lstStyle/>
                    <a:p>
                      <a:r>
                        <a:rPr lang="fr-FR" sz="200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Acide Urique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/>
                        <a:t>120 à 420 µmol/l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446">
                <a:tc>
                  <a:txBody>
                    <a:bodyPr/>
                    <a:lstStyle/>
                    <a:p>
                      <a:r>
                        <a:rPr lang="fr-FR" sz="200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Fer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10 à 30 µmol</a:t>
                      </a:r>
                    </a:p>
                  </a:txBody>
                  <a:tcPr marL="54919" marR="54919" marT="27460" marB="274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6111" name="Text Box 32"/>
          <p:cNvSpPr txBox="1">
            <a:spLocks noChangeArrowheads="1"/>
          </p:cNvSpPr>
          <p:nvPr/>
        </p:nvSpPr>
        <p:spPr bwMode="auto">
          <a:xfrm>
            <a:off x="2124075" y="5589588"/>
            <a:ext cx="47529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sz="4400">
                <a:solidFill>
                  <a:srgbClr val="FF3300"/>
                </a:solidFill>
                <a:latin typeface="Constantia" pitchFamily="18" charset="0"/>
              </a:rPr>
              <a:t>PAR CŒUR ! ! !</a:t>
            </a:r>
            <a:endParaRPr lang="fr-FR" sz="4400">
              <a:solidFill>
                <a:srgbClr val="FF3300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>
          <a:xfrm>
            <a:off x="611188" y="1196975"/>
            <a:ext cx="8229600" cy="4248150"/>
          </a:xfrm>
        </p:spPr>
        <p:txBody>
          <a:bodyPr/>
          <a:lstStyle/>
          <a:p>
            <a:pPr algn="ctr"/>
            <a:r>
              <a:rPr lang="fr-CH" smtClean="0">
                <a:latin typeface="Constantia" pitchFamily="18" charset="0"/>
              </a:rPr>
              <a:t>SODIUM  Na</a:t>
            </a:r>
            <a:br>
              <a:rPr lang="fr-CH" smtClean="0">
                <a:latin typeface="Constantia" pitchFamily="18" charset="0"/>
              </a:rPr>
            </a:br>
            <a:r>
              <a:rPr lang="fr-CH" smtClean="0">
                <a:latin typeface="Constantia" pitchFamily="18" charset="0"/>
              </a:rPr>
              <a:t/>
            </a:r>
            <a:br>
              <a:rPr lang="fr-CH" smtClean="0">
                <a:latin typeface="Constantia" pitchFamily="18" charset="0"/>
              </a:rPr>
            </a:br>
            <a:r>
              <a:rPr lang="fr-CH" smtClean="0">
                <a:latin typeface="Constantia" pitchFamily="18" charset="0"/>
              </a:rPr>
              <a:t/>
            </a:r>
            <a:br>
              <a:rPr lang="fr-CH" smtClean="0">
                <a:latin typeface="Constantia" pitchFamily="18" charset="0"/>
              </a:rPr>
            </a:br>
            <a:r>
              <a:rPr lang="fr-CH" smtClean="0">
                <a:latin typeface="Constantia" pitchFamily="18" charset="0"/>
              </a:rPr>
              <a:t/>
            </a:r>
            <a:br>
              <a:rPr lang="fr-CH" smtClean="0">
                <a:latin typeface="Constantia" pitchFamily="18" charset="0"/>
              </a:rPr>
            </a:br>
            <a:r>
              <a:rPr lang="fr-CH" smtClean="0">
                <a:latin typeface="Constantia" pitchFamily="18" charset="0"/>
              </a:rPr>
              <a:t>POTASSIUM   K</a:t>
            </a:r>
            <a:endParaRPr lang="fr-FR" smtClean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ChangeArrowheads="1"/>
          </p:cNvSpPr>
          <p:nvPr/>
        </p:nvSpPr>
        <p:spPr bwMode="auto">
          <a:xfrm>
            <a:off x="285750" y="1428750"/>
            <a:ext cx="3649663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4000" i="1" u="sng">
                <a:latin typeface="Constantia" pitchFamily="18" charset="0"/>
                <a:cs typeface="Times New Roman" pitchFamily="18" charset="0"/>
              </a:rPr>
              <a:t>B) Le Na :</a:t>
            </a:r>
          </a:p>
          <a:p>
            <a:endParaRPr lang="fr-FR" sz="4000">
              <a:latin typeface="Constantia" pitchFamily="18" charset="0"/>
            </a:endParaRPr>
          </a:p>
          <a:p>
            <a:pPr eaLnBrk="0" hangingPunct="0"/>
            <a:r>
              <a:rPr lang="fr-FR" sz="3600" i="1" u="sng">
                <a:latin typeface="Constantia" pitchFamily="18" charset="0"/>
                <a:cs typeface="Times New Roman" pitchFamily="18" charset="0"/>
              </a:rPr>
              <a:t>a) La répartition :</a:t>
            </a:r>
            <a:endParaRPr lang="fr-FR" sz="3600">
              <a:latin typeface="Constantia" pitchFamily="18" charset="0"/>
            </a:endParaRPr>
          </a:p>
        </p:txBody>
      </p:sp>
      <p:sp>
        <p:nvSpPr>
          <p:cNvPr id="48131" name="Rectangle 2"/>
          <p:cNvSpPr>
            <a:spLocks noChangeArrowheads="1"/>
          </p:cNvSpPr>
          <p:nvPr/>
        </p:nvSpPr>
        <p:spPr bwMode="auto">
          <a:xfrm>
            <a:off x="0" y="3286125"/>
            <a:ext cx="9144000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/>
            <a:r>
              <a:rPr lang="fr-FR" sz="2800">
                <a:latin typeface="Constantia" pitchFamily="18" charset="0"/>
              </a:rPr>
              <a:t>	- </a:t>
            </a:r>
            <a:r>
              <a:rPr lang="fr-FR" sz="2800" b="1">
                <a:latin typeface="Constantia" pitchFamily="18" charset="0"/>
              </a:rPr>
              <a:t>extracellulaire</a:t>
            </a:r>
            <a:r>
              <a:rPr lang="fr-FR" sz="2800">
                <a:latin typeface="Constantia" pitchFamily="18" charset="0"/>
              </a:rPr>
              <a:t> : 40 %.</a:t>
            </a:r>
          </a:p>
          <a:p>
            <a:pPr hangingPunct="0"/>
            <a:r>
              <a:rPr lang="fr-FR" sz="2400">
                <a:latin typeface="Constantia" pitchFamily="18" charset="0"/>
              </a:rPr>
              <a:t>	Na : principal cation du secteur extracellulaire.</a:t>
            </a:r>
          </a:p>
          <a:p>
            <a:pPr hangingPunct="0"/>
            <a:r>
              <a:rPr lang="fr-FR" sz="2400">
                <a:latin typeface="Constantia" pitchFamily="18" charset="0"/>
              </a:rPr>
              <a:t>	Natrémie : 142 mEq/l, détermine l’hydratation du secteur 	intracellulaire.</a:t>
            </a:r>
          </a:p>
          <a:p>
            <a:pPr hangingPunct="0"/>
            <a:r>
              <a:rPr lang="fr-FR" sz="2800">
                <a:latin typeface="Constantia" pitchFamily="18" charset="0"/>
              </a:rPr>
              <a:t>	- </a:t>
            </a:r>
            <a:r>
              <a:rPr lang="fr-FR" sz="2800" b="1">
                <a:latin typeface="Constantia" pitchFamily="18" charset="0"/>
              </a:rPr>
              <a:t>intracellulaire</a:t>
            </a:r>
            <a:r>
              <a:rPr lang="fr-FR" sz="2800">
                <a:latin typeface="Constantia" pitchFamily="18" charset="0"/>
              </a:rPr>
              <a:t> : 60 % </a:t>
            </a:r>
            <a:r>
              <a:rPr lang="fr-FR" sz="2400">
                <a:latin typeface="Constantia" pitchFamily="18" charset="0"/>
              </a:rPr>
              <a:t>mais peu de Na, ou du Na non 	échangeable (présent dans les os).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ChangeArrowheads="1"/>
          </p:cNvSpPr>
          <p:nvPr/>
        </p:nvSpPr>
        <p:spPr bwMode="auto">
          <a:xfrm>
            <a:off x="0" y="2000250"/>
            <a:ext cx="9001125" cy="411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3600" i="1" u="sng">
                <a:latin typeface="Constantia" pitchFamily="18" charset="0"/>
                <a:cs typeface="Times New Roman" pitchFamily="18" charset="0"/>
              </a:rPr>
              <a:t>b) Régulation par le rein :</a:t>
            </a:r>
          </a:p>
          <a:p>
            <a:endParaRPr lang="fr-FR" sz="3600">
              <a:latin typeface="Constantia" pitchFamily="18" charset="0"/>
            </a:endParaRPr>
          </a:p>
          <a:p>
            <a:pPr eaLnBrk="0" hangingPunct="0"/>
            <a:r>
              <a:rPr lang="fr-FR" sz="3600">
                <a:latin typeface="Constantia" pitchFamily="18" charset="0"/>
                <a:cs typeface="Times New Roman" pitchFamily="18" charset="0"/>
              </a:rPr>
              <a:t>Dans les 180 L d’urines primitives, </a:t>
            </a:r>
          </a:p>
          <a:p>
            <a:pPr eaLnBrk="0" hangingPunct="0"/>
            <a:r>
              <a:rPr lang="fr-FR" sz="3600">
                <a:latin typeface="Constantia" pitchFamily="18" charset="0"/>
                <a:cs typeface="Times New Roman" pitchFamily="18" charset="0"/>
              </a:rPr>
              <a:t>on a 1,5 Kg de Na.</a:t>
            </a:r>
          </a:p>
          <a:p>
            <a:pPr algn="just" eaLnBrk="0" hangingPunct="0"/>
            <a:endParaRPr lang="fr-FR" sz="3600"/>
          </a:p>
          <a:p>
            <a:pPr algn="just" eaLnBrk="0" hangingPunct="0"/>
            <a:r>
              <a:rPr lang="fr-FR" sz="2800">
                <a:latin typeface="Constantia" pitchFamily="18" charset="0"/>
                <a:cs typeface="Times New Roman" pitchFamily="18" charset="0"/>
              </a:rPr>
              <a:t>Le rein régule la quantité de Na excrété en fonction de l’absorption de Na pour avoir une concentration en Na et un volume extracellulaire constant.</a:t>
            </a:r>
            <a:endParaRPr lang="fr-FR" sz="280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ChangeArrowheads="1"/>
          </p:cNvSpPr>
          <p:nvPr/>
        </p:nvSpPr>
        <p:spPr bwMode="auto">
          <a:xfrm>
            <a:off x="539750" y="908050"/>
            <a:ext cx="7958138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u="sng">
                <a:latin typeface="Constantia" pitchFamily="18" charset="0"/>
              </a:rPr>
              <a:t>Autres causes :</a:t>
            </a:r>
          </a:p>
          <a:p>
            <a:endParaRPr lang="fr-FR" sz="3200" u="sng">
              <a:latin typeface="Constantia" pitchFamily="18" charset="0"/>
            </a:endParaRPr>
          </a:p>
          <a:p>
            <a:r>
              <a:rPr lang="fr-FR" sz="3200">
                <a:latin typeface="Constantia" pitchFamily="18" charset="0"/>
              </a:rPr>
              <a:t>intervention ou procédures diagnostiques qui nécessitent le jeûne </a:t>
            </a:r>
          </a:p>
          <a:p>
            <a:endParaRPr lang="fr-FR" sz="3200">
              <a:latin typeface="Constantia" pitchFamily="18" charset="0"/>
            </a:endParaRPr>
          </a:p>
          <a:p>
            <a:r>
              <a:rPr lang="fr-FR" sz="3200">
                <a:latin typeface="Constantia" pitchFamily="18" charset="0"/>
              </a:rPr>
              <a:t>usage de lavements,</a:t>
            </a:r>
          </a:p>
          <a:p>
            <a:endParaRPr lang="fr-FR" sz="3200">
              <a:latin typeface="Constantia" pitchFamily="18" charset="0"/>
            </a:endParaRPr>
          </a:p>
          <a:p>
            <a:r>
              <a:rPr lang="fr-FR" sz="3200">
                <a:latin typeface="Constantia" pitchFamily="18" charset="0"/>
              </a:rPr>
              <a:t>restriction hydrique (pour trouble cardiaque) </a:t>
            </a:r>
          </a:p>
          <a:p>
            <a:endParaRPr lang="fr-FR" sz="3200">
              <a:latin typeface="Constantia" pitchFamily="18" charset="0"/>
            </a:endParaRPr>
          </a:p>
          <a:p>
            <a:r>
              <a:rPr lang="fr-FR" sz="3200">
                <a:latin typeface="Constantia" pitchFamily="18" charset="0"/>
              </a:rPr>
              <a:t>régime sans sel (pour trouble cardiaque)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ChangeArrowheads="1"/>
          </p:cNvSpPr>
          <p:nvPr/>
        </p:nvSpPr>
        <p:spPr bwMode="auto">
          <a:xfrm>
            <a:off x="0" y="1571625"/>
            <a:ext cx="54721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3600" i="1" u="sng">
                <a:latin typeface="Constantia" pitchFamily="18" charset="0"/>
                <a:cs typeface="Times New Roman" pitchFamily="18" charset="0"/>
              </a:rPr>
              <a:t>c) Les Mouvements du Na :</a:t>
            </a:r>
            <a:endParaRPr lang="fr-FR" sz="3600">
              <a:latin typeface="Constantia" pitchFamily="18" charset="0"/>
            </a:endParaRPr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1357313" y="3214688"/>
            <a:ext cx="21574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3200">
                <a:latin typeface="Constantia" pitchFamily="18" charset="0"/>
                <a:cs typeface="Times New Roman" pitchFamily="18" charset="0"/>
              </a:rPr>
              <a:t>Les entrées</a:t>
            </a:r>
            <a:endParaRPr lang="fr-FR" sz="3200">
              <a:latin typeface="Constantia" pitchFamily="18" charset="0"/>
            </a:endParaRP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1428750" y="4000500"/>
            <a:ext cx="20383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3200">
                <a:latin typeface="Constantia" pitchFamily="18" charset="0"/>
                <a:cs typeface="Times New Roman" pitchFamily="18" charset="0"/>
              </a:rPr>
              <a:t>Les sorties</a:t>
            </a:r>
            <a:endParaRPr lang="fr-FR" sz="320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3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ChangeArrowheads="1"/>
          </p:cNvSpPr>
          <p:nvPr/>
        </p:nvSpPr>
        <p:spPr bwMode="auto">
          <a:xfrm>
            <a:off x="1619250" y="1425575"/>
            <a:ext cx="583565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3600" u="sng">
                <a:latin typeface="Constantia" pitchFamily="18" charset="0"/>
                <a:cs typeface="Times New Roman" pitchFamily="18" charset="0"/>
              </a:rPr>
              <a:t>Les entrées :</a:t>
            </a:r>
          </a:p>
          <a:p>
            <a:endParaRPr lang="fr-FR" sz="3600">
              <a:latin typeface="Constantia" pitchFamily="18" charset="0"/>
            </a:endParaRPr>
          </a:p>
          <a:p>
            <a:pPr eaLnBrk="0" hangingPunct="0"/>
            <a:r>
              <a:rPr lang="fr-FR" sz="3600">
                <a:latin typeface="Constantia" pitchFamily="18" charset="0"/>
                <a:cs typeface="Times New Roman" pitchFamily="18" charset="0"/>
              </a:rPr>
              <a:t>	- alimentation : 8 à 15 g/j.</a:t>
            </a:r>
          </a:p>
          <a:p>
            <a:pPr eaLnBrk="0" hangingPunct="0"/>
            <a:endParaRPr lang="fr-CH" sz="3600">
              <a:latin typeface="Constantia" pitchFamily="18" charset="0"/>
              <a:cs typeface="Times New Roman" pitchFamily="18" charset="0"/>
            </a:endParaRPr>
          </a:p>
          <a:p>
            <a:pPr eaLnBrk="0" hangingPunct="0"/>
            <a:r>
              <a:rPr lang="fr-CH" sz="3600">
                <a:latin typeface="Constantia" pitchFamily="18" charset="0"/>
                <a:cs typeface="Times New Roman" pitchFamily="18" charset="0"/>
              </a:rPr>
              <a:t>McDo = 41g/j</a:t>
            </a:r>
          </a:p>
          <a:p>
            <a:pPr eaLnBrk="0" hangingPunct="0"/>
            <a:r>
              <a:rPr lang="fr-CH" sz="3600">
                <a:latin typeface="Constantia" pitchFamily="18" charset="0"/>
                <a:cs typeface="Times New Roman" pitchFamily="18" charset="0"/>
              </a:rPr>
              <a:t>Chez soi = 12 à 16 g/j</a:t>
            </a:r>
          </a:p>
          <a:p>
            <a:pPr eaLnBrk="0" hangingPunct="0"/>
            <a:r>
              <a:rPr lang="fr-CH" sz="3600">
                <a:latin typeface="Constantia" pitchFamily="18" charset="0"/>
                <a:cs typeface="Times New Roman" pitchFamily="18" charset="0"/>
              </a:rPr>
              <a:t>À l’APHP = 8 g/j</a:t>
            </a:r>
            <a:endParaRPr lang="fr-FR" sz="360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 noChangeArrowheads="1"/>
          </p:cNvSpPr>
          <p:nvPr/>
        </p:nvSpPr>
        <p:spPr bwMode="auto">
          <a:xfrm>
            <a:off x="0" y="1643063"/>
            <a:ext cx="9144000" cy="495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fr-FR" sz="2800" u="sng">
                <a:latin typeface="Constantia" pitchFamily="18" charset="0"/>
                <a:cs typeface="Times New Roman" pitchFamily="18" charset="0"/>
              </a:rPr>
              <a:t>Les sorties :</a:t>
            </a:r>
          </a:p>
          <a:p>
            <a:pPr algn="just"/>
            <a:endParaRPr lang="fr-FR" sz="2800">
              <a:latin typeface="Constantia" pitchFamily="18" charset="0"/>
            </a:endParaRPr>
          </a:p>
          <a:p>
            <a:pPr algn="just" eaLnBrk="0" hangingPunct="0"/>
            <a:r>
              <a:rPr lang="fr-FR" sz="2800">
                <a:latin typeface="Constantia" pitchFamily="18" charset="0"/>
                <a:cs typeface="Times New Roman" pitchFamily="18" charset="0"/>
              </a:rPr>
              <a:t>Rôle fondamental du rein : la natriurèse correspond aux apports sodés alimentaires.</a:t>
            </a:r>
          </a:p>
          <a:p>
            <a:pPr algn="just" eaLnBrk="0" hangingPunct="0"/>
            <a:endParaRPr lang="fr-FR" sz="2800">
              <a:latin typeface="Constantia" pitchFamily="18" charset="0"/>
            </a:endParaRPr>
          </a:p>
          <a:p>
            <a:pPr algn="just" eaLnBrk="0" hangingPunct="0"/>
            <a:r>
              <a:rPr lang="fr-FR" sz="2800">
                <a:latin typeface="Constantia" pitchFamily="18" charset="0"/>
                <a:cs typeface="Times New Roman" pitchFamily="18" charset="0"/>
              </a:rPr>
              <a:t>Différents facteurs :</a:t>
            </a:r>
          </a:p>
          <a:p>
            <a:pPr algn="just" eaLnBrk="0" hangingPunct="0"/>
            <a:endParaRPr lang="fr-FR" sz="2800">
              <a:latin typeface="Constantia" pitchFamily="18" charset="0"/>
            </a:endParaRPr>
          </a:p>
          <a:p>
            <a:pPr algn="just" eaLnBrk="0" hangingPunct="0"/>
            <a:r>
              <a:rPr lang="fr-FR" sz="2400">
                <a:latin typeface="Constantia" pitchFamily="18" charset="0"/>
                <a:cs typeface="Times New Roman" pitchFamily="18" charset="0"/>
              </a:rPr>
              <a:t>- </a:t>
            </a:r>
            <a:r>
              <a:rPr lang="fr-FR" sz="2400">
                <a:solidFill>
                  <a:srgbClr val="FF0000"/>
                </a:solidFill>
                <a:latin typeface="Constantia" pitchFamily="18" charset="0"/>
                <a:cs typeface="Times New Roman" pitchFamily="18" charset="0"/>
              </a:rPr>
              <a:t>débit de filtration glomérulaire </a:t>
            </a:r>
            <a:r>
              <a:rPr lang="fr-FR" sz="2400">
                <a:latin typeface="Constantia" pitchFamily="18" charset="0"/>
                <a:cs typeface="Times New Roman" pitchFamily="18" charset="0"/>
              </a:rPr>
              <a:t>: équilibre entre filtration et réabsorption tubulaire.</a:t>
            </a:r>
            <a:endParaRPr lang="fr-FR" sz="2400">
              <a:latin typeface="Constantia" pitchFamily="18" charset="0"/>
            </a:endParaRPr>
          </a:p>
          <a:p>
            <a:pPr algn="just" eaLnBrk="0" hangingPunct="0"/>
            <a:r>
              <a:rPr lang="fr-FR" sz="2400">
                <a:latin typeface="Constantia" pitchFamily="18" charset="0"/>
                <a:cs typeface="Times New Roman" pitchFamily="18" charset="0"/>
              </a:rPr>
              <a:t>- </a:t>
            </a:r>
            <a:r>
              <a:rPr lang="fr-FR" sz="2400">
                <a:solidFill>
                  <a:srgbClr val="FF0000"/>
                </a:solidFill>
                <a:latin typeface="Constantia" pitchFamily="18" charset="0"/>
                <a:cs typeface="Times New Roman" pitchFamily="18" charset="0"/>
              </a:rPr>
              <a:t>aldostérone</a:t>
            </a:r>
            <a:r>
              <a:rPr lang="fr-FR" sz="2400">
                <a:latin typeface="Constantia" pitchFamily="18" charset="0"/>
                <a:cs typeface="Times New Roman" pitchFamily="18" charset="0"/>
              </a:rPr>
              <a:t> : augmente réabsorption au niveau du TCD</a:t>
            </a:r>
            <a:endParaRPr lang="fr-FR" sz="2400">
              <a:latin typeface="Constantia" pitchFamily="18" charset="0"/>
            </a:endParaRPr>
          </a:p>
          <a:p>
            <a:pPr algn="just" eaLnBrk="0" hangingPunct="0"/>
            <a:r>
              <a:rPr lang="fr-FR" sz="2400">
                <a:latin typeface="Constantia" pitchFamily="18" charset="0"/>
                <a:cs typeface="Times New Roman" pitchFamily="18" charset="0"/>
              </a:rPr>
              <a:t>- </a:t>
            </a:r>
            <a:r>
              <a:rPr lang="fr-FR" sz="2400">
                <a:solidFill>
                  <a:srgbClr val="FF0000"/>
                </a:solidFill>
                <a:latin typeface="Constantia" pitchFamily="18" charset="0"/>
                <a:cs typeface="Times New Roman" pitchFamily="18" charset="0"/>
              </a:rPr>
              <a:t>facteur atrial natiurétique </a:t>
            </a:r>
            <a:r>
              <a:rPr lang="fr-FR" sz="2400">
                <a:latin typeface="Constantia" pitchFamily="18" charset="0"/>
                <a:cs typeface="Times New Roman" pitchFamily="18" charset="0"/>
              </a:rPr>
              <a:t>(hormone  diurétique) : augmente fraction filtrée </a:t>
            </a:r>
            <a:r>
              <a:rPr lang="fr-FR" sz="2400">
                <a:latin typeface="Constantia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lang="fr-FR" sz="2400">
                <a:latin typeface="Constantia" pitchFamily="18" charset="0"/>
                <a:cs typeface="Times New Roman" pitchFamily="18" charset="0"/>
              </a:rPr>
              <a:t> augmente natriurie (opposé à l’aldostérone).</a:t>
            </a:r>
            <a:endParaRPr lang="fr-FR" sz="2400">
              <a:latin typeface="Constantia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50" y="1285875"/>
            <a:ext cx="8572500" cy="4648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4000" u="sng" dirty="0">
                <a:latin typeface="+mn-lt"/>
              </a:rPr>
              <a:t>Hyponatrémie</a:t>
            </a:r>
          </a:p>
          <a:p>
            <a:pPr>
              <a:defRPr/>
            </a:pPr>
            <a:endParaRPr lang="fr-FR" sz="3200" b="1" u="sng" dirty="0">
              <a:latin typeface="+mn-lt"/>
            </a:endParaRPr>
          </a:p>
          <a:p>
            <a:pPr>
              <a:defRPr/>
            </a:pPr>
            <a:r>
              <a:rPr lang="fr-FR" sz="3200" dirty="0">
                <a:latin typeface="+mn-lt"/>
              </a:rPr>
              <a:t>Signes cliniques :</a:t>
            </a:r>
          </a:p>
          <a:p>
            <a:pPr>
              <a:defRPr/>
            </a:pPr>
            <a:endParaRPr lang="fr-FR" sz="3200" dirty="0">
              <a:latin typeface="+mn-lt"/>
            </a:endParaRPr>
          </a:p>
          <a:p>
            <a:pPr>
              <a:defRPr/>
            </a:pPr>
            <a:r>
              <a:rPr lang="fr-FR" sz="3200" dirty="0">
                <a:latin typeface="+mn-lt"/>
              </a:rPr>
              <a:t>	(nausées, vomissements, dégoût de l'eau, asthénie, céphalées, confusion), et sont souvent absents dans les hyponatrémies chroniques, surtout si elles sont modérées.</a:t>
            </a:r>
          </a:p>
          <a:p>
            <a:pPr>
              <a:defRPr/>
            </a:pPr>
            <a:endParaRPr lang="fr-FR" sz="3200" b="1" u="sng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28625" y="1928813"/>
            <a:ext cx="8715375" cy="320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buFontTx/>
              <a:buChar char="-"/>
            </a:pPr>
            <a:r>
              <a:rPr lang="fr-FR" sz="3600" u="sng" dirty="0">
                <a:latin typeface="Constantia" pitchFamily="18" charset="0"/>
              </a:rPr>
              <a:t>Eau extracellulaire</a:t>
            </a:r>
            <a:r>
              <a:rPr lang="fr-FR" sz="3600" dirty="0">
                <a:latin typeface="Constantia" pitchFamily="18" charset="0"/>
              </a:rPr>
              <a:t> </a:t>
            </a:r>
          </a:p>
          <a:p>
            <a:pPr hangingPunct="0"/>
            <a:r>
              <a:rPr lang="fr-FR" sz="3600" dirty="0">
                <a:latin typeface="Constantia" pitchFamily="18" charset="0"/>
              </a:rPr>
              <a:t>		45 % de l’eau totale</a:t>
            </a:r>
          </a:p>
          <a:p>
            <a:pPr hangingPunct="0"/>
            <a:r>
              <a:rPr lang="fr-FR" sz="3600" dirty="0">
                <a:latin typeface="Constantia" pitchFamily="18" charset="0"/>
              </a:rPr>
              <a:t>		 plasma sanguin et liquide 				interstitiel </a:t>
            </a:r>
            <a:r>
              <a:rPr lang="fr-FR" sz="2000" dirty="0">
                <a:latin typeface="Constantia" pitchFamily="18" charset="0"/>
              </a:rPr>
              <a:t>(</a:t>
            </a:r>
            <a:r>
              <a:rPr lang="fr-FR" sz="2000" dirty="0" err="1">
                <a:latin typeface="Constantia" pitchFamily="18" charset="0"/>
              </a:rPr>
              <a:t>ultrafiltrat</a:t>
            </a:r>
            <a:r>
              <a:rPr lang="fr-FR" sz="2000" dirty="0">
                <a:latin typeface="Constantia" pitchFamily="18" charset="0"/>
              </a:rPr>
              <a:t> plasmatique sans éléments 		figurés du sang ni de protéines, présent dans LCR, lymphe, 		tissu conjonctif, os, séreuses, muqueuse, bile, liquide 			digestif)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ChangeArrowheads="1"/>
          </p:cNvSpPr>
          <p:nvPr/>
        </p:nvSpPr>
        <p:spPr bwMode="auto">
          <a:xfrm>
            <a:off x="142875" y="1857375"/>
            <a:ext cx="8786813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fr-FR" sz="3600">
                <a:latin typeface="Constantia" pitchFamily="18" charset="0"/>
              </a:rPr>
              <a:t>La gravité des hyponatrémies est liée à la survenue d'une </a:t>
            </a:r>
            <a:r>
              <a:rPr lang="fr-FR" sz="3600">
                <a:solidFill>
                  <a:srgbClr val="FF0000"/>
                </a:solidFill>
                <a:latin typeface="Constantia" pitchFamily="18" charset="0"/>
              </a:rPr>
              <a:t>HTIC </a:t>
            </a:r>
            <a:r>
              <a:rPr lang="fr-FR" sz="3600">
                <a:latin typeface="Constantia" pitchFamily="18" charset="0"/>
              </a:rPr>
              <a:t>(toujours dans les hyponatrémies d'installation rapide) responsable d'engagement avec troubles de la conscience et crises convulsives pouvant mener au décès.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28688" y="2071688"/>
            <a:ext cx="7500937" cy="30464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3200" u="sng" dirty="0">
                <a:latin typeface="+mn-lt"/>
              </a:rPr>
              <a:t>Traitement</a:t>
            </a:r>
          </a:p>
          <a:p>
            <a:pPr algn="ctr">
              <a:defRPr/>
            </a:pPr>
            <a:endParaRPr lang="fr-FR" sz="3200" dirty="0">
              <a:latin typeface="+mn-lt"/>
            </a:endParaRPr>
          </a:p>
          <a:p>
            <a:pPr algn="ctr">
              <a:defRPr/>
            </a:pPr>
            <a:endParaRPr lang="fr-FR" sz="3200" dirty="0">
              <a:latin typeface="+mn-lt"/>
            </a:endParaRPr>
          </a:p>
          <a:p>
            <a:pPr algn="ctr">
              <a:defRPr/>
            </a:pPr>
            <a:r>
              <a:rPr lang="fr-FR" sz="3200" dirty="0">
                <a:latin typeface="+mn-lt"/>
              </a:rPr>
              <a:t>De la cause…</a:t>
            </a:r>
          </a:p>
          <a:p>
            <a:pPr algn="ctr">
              <a:defRPr/>
            </a:pPr>
            <a:endParaRPr lang="fr-FR" sz="3200" dirty="0">
              <a:latin typeface="+mn-lt"/>
            </a:endParaRPr>
          </a:p>
          <a:p>
            <a:pPr algn="ctr">
              <a:defRPr/>
            </a:pPr>
            <a:r>
              <a:rPr lang="fr-FR" sz="3200" dirty="0">
                <a:latin typeface="+mn-lt"/>
              </a:rPr>
              <a:t>Mais progressivement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/>
          <p:cNvSpPr>
            <a:spLocks noChangeArrowheads="1"/>
          </p:cNvSpPr>
          <p:nvPr/>
        </p:nvSpPr>
        <p:spPr bwMode="auto">
          <a:xfrm>
            <a:off x="857250" y="1428750"/>
            <a:ext cx="70421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fr-FR" sz="4000" i="1" u="sng">
                <a:latin typeface="Constantia" pitchFamily="18" charset="0"/>
                <a:cs typeface="Times New Roman" pitchFamily="18" charset="0"/>
              </a:rPr>
              <a:t>II - Métabolisme du potassium :</a:t>
            </a:r>
            <a:endParaRPr lang="fr-FR" sz="400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/>
          <p:cNvSpPr>
            <a:spLocks noChangeArrowheads="1"/>
          </p:cNvSpPr>
          <p:nvPr/>
        </p:nvSpPr>
        <p:spPr bwMode="auto">
          <a:xfrm>
            <a:off x="900113" y="869950"/>
            <a:ext cx="7672387" cy="436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fr-FR" sz="3600" i="1" u="sng">
                <a:latin typeface="Constantia" pitchFamily="18" charset="0"/>
                <a:cs typeface="Times New Roman" pitchFamily="18" charset="0"/>
              </a:rPr>
              <a:t>A - Répartition :</a:t>
            </a:r>
          </a:p>
          <a:p>
            <a:pPr algn="just"/>
            <a:endParaRPr lang="fr-FR" sz="2800">
              <a:latin typeface="Constantia" pitchFamily="18" charset="0"/>
            </a:endParaRPr>
          </a:p>
          <a:p>
            <a:pPr algn="just" eaLnBrk="0" hangingPunct="0"/>
            <a:r>
              <a:rPr lang="fr-FR" sz="3600">
                <a:latin typeface="Constantia" pitchFamily="18" charset="0"/>
                <a:cs typeface="Times New Roman" pitchFamily="18" charset="0"/>
              </a:rPr>
              <a:t>Cation </a:t>
            </a:r>
            <a:r>
              <a:rPr lang="fr-FR" sz="3600" b="1">
                <a:latin typeface="Constantia" pitchFamily="18" charset="0"/>
                <a:cs typeface="Times New Roman" pitchFamily="18" charset="0"/>
              </a:rPr>
              <a:t>essentiellement intracellulaire</a:t>
            </a:r>
            <a:r>
              <a:rPr lang="fr-FR" sz="3600">
                <a:latin typeface="Constantia" pitchFamily="18" charset="0"/>
                <a:cs typeface="Times New Roman" pitchFamily="18" charset="0"/>
              </a:rPr>
              <a:t> (98 % muscles striés, hématies,...), extracellulaire (2 %).</a:t>
            </a:r>
          </a:p>
          <a:p>
            <a:pPr algn="just" eaLnBrk="0" hangingPunct="0"/>
            <a:endParaRPr lang="fr-FR" sz="3600">
              <a:latin typeface="Constantia" pitchFamily="18" charset="0"/>
            </a:endParaRPr>
          </a:p>
          <a:p>
            <a:pPr algn="just" eaLnBrk="0" hangingPunct="0"/>
            <a:r>
              <a:rPr lang="fr-FR" sz="3600">
                <a:latin typeface="Constantia" pitchFamily="18" charset="0"/>
                <a:cs typeface="Times New Roman" pitchFamily="18" charset="0"/>
              </a:rPr>
              <a:t>Kaliémie : 3,7 à 4,5 mmol/l.</a:t>
            </a:r>
          </a:p>
          <a:p>
            <a:pPr algn="just" eaLnBrk="0" hangingPunct="0"/>
            <a:endParaRPr lang="fr-FR" sz="360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/>
          <p:cNvSpPr>
            <a:spLocks noChangeArrowheads="1"/>
          </p:cNvSpPr>
          <p:nvPr/>
        </p:nvSpPr>
        <p:spPr bwMode="auto">
          <a:xfrm>
            <a:off x="214313" y="1357313"/>
            <a:ext cx="6684962" cy="335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fr-FR" sz="3600" i="1" u="sng">
                <a:latin typeface="Constantia" pitchFamily="18" charset="0"/>
                <a:cs typeface="Times New Roman" pitchFamily="18" charset="0"/>
              </a:rPr>
              <a:t>B - Bilan :</a:t>
            </a:r>
          </a:p>
          <a:p>
            <a:pPr algn="just"/>
            <a:endParaRPr lang="fr-FR" sz="3600">
              <a:latin typeface="Constantia" pitchFamily="18" charset="0"/>
            </a:endParaRPr>
          </a:p>
          <a:p>
            <a:pPr algn="just" eaLnBrk="0" hangingPunct="0"/>
            <a:r>
              <a:rPr lang="fr-FR" sz="2800" u="sng">
                <a:latin typeface="Constantia" pitchFamily="18" charset="0"/>
                <a:cs typeface="Times New Roman" pitchFamily="18" charset="0"/>
              </a:rPr>
              <a:t>Entrées</a:t>
            </a:r>
            <a:r>
              <a:rPr lang="fr-FR" sz="2800">
                <a:latin typeface="Constantia" pitchFamily="18" charset="0"/>
                <a:cs typeface="Times New Roman" pitchFamily="18" charset="0"/>
              </a:rPr>
              <a:t> : alimentaire, 50 à 100 mmol/jour</a:t>
            </a:r>
          </a:p>
          <a:p>
            <a:pPr algn="just" eaLnBrk="0" hangingPunct="0"/>
            <a:endParaRPr lang="fr-FR" sz="2800">
              <a:latin typeface="Constantia" pitchFamily="18" charset="0"/>
            </a:endParaRPr>
          </a:p>
          <a:p>
            <a:pPr algn="just" eaLnBrk="0" hangingPunct="0"/>
            <a:r>
              <a:rPr lang="fr-FR" sz="2800" u="sng">
                <a:latin typeface="Constantia" pitchFamily="18" charset="0"/>
                <a:cs typeface="Times New Roman" pitchFamily="18" charset="0"/>
              </a:rPr>
              <a:t>Sorties</a:t>
            </a:r>
            <a:r>
              <a:rPr lang="fr-FR" sz="2800">
                <a:latin typeface="Constantia" pitchFamily="18" charset="0"/>
                <a:cs typeface="Times New Roman" pitchFamily="18" charset="0"/>
              </a:rPr>
              <a:t> : </a:t>
            </a:r>
            <a:endParaRPr lang="fr-FR" sz="2800">
              <a:latin typeface="Constantia" pitchFamily="18" charset="0"/>
            </a:endParaRPr>
          </a:p>
          <a:p>
            <a:pPr algn="just" eaLnBrk="0" hangingPunct="0"/>
            <a:r>
              <a:rPr lang="fr-FR" sz="2800">
                <a:latin typeface="Constantia" pitchFamily="18" charset="0"/>
                <a:cs typeface="Times New Roman" pitchFamily="18" charset="0"/>
              </a:rPr>
              <a:t>	- élimination rénale essentiellement</a:t>
            </a:r>
            <a:endParaRPr lang="fr-FR" sz="2800">
              <a:latin typeface="Constantia" pitchFamily="18" charset="0"/>
            </a:endParaRPr>
          </a:p>
          <a:p>
            <a:pPr algn="just" eaLnBrk="0" hangingPunct="0"/>
            <a:r>
              <a:rPr lang="fr-FR" sz="2800">
                <a:latin typeface="Constantia" pitchFamily="18" charset="0"/>
                <a:cs typeface="Times New Roman" pitchFamily="18" charset="0"/>
              </a:rPr>
              <a:t>	- perte par selles, sueur</a:t>
            </a:r>
            <a:endParaRPr lang="fr-FR" sz="280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ChangeArrowheads="1"/>
          </p:cNvSpPr>
          <p:nvPr/>
        </p:nvSpPr>
        <p:spPr bwMode="auto">
          <a:xfrm>
            <a:off x="395288" y="719138"/>
            <a:ext cx="8224837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fr-FR" sz="3200" i="1" u="sng">
                <a:latin typeface="Constantia" pitchFamily="18" charset="0"/>
                <a:cs typeface="Times New Roman" pitchFamily="18" charset="0"/>
              </a:rPr>
              <a:t>C - Régulation rénale :</a:t>
            </a:r>
          </a:p>
          <a:p>
            <a:pPr algn="just"/>
            <a:endParaRPr lang="fr-FR" sz="3200">
              <a:latin typeface="Constantia" pitchFamily="18" charset="0"/>
            </a:endParaRPr>
          </a:p>
          <a:p>
            <a:pPr algn="just" eaLnBrk="0" hangingPunct="0"/>
            <a:r>
              <a:rPr lang="fr-FR" sz="3200">
                <a:latin typeface="Constantia" pitchFamily="18" charset="0"/>
                <a:cs typeface="Times New Roman" pitchFamily="18" charset="0"/>
              </a:rPr>
              <a:t>700 mmol/jour sont filtrés par les glomérules.</a:t>
            </a:r>
          </a:p>
          <a:p>
            <a:pPr algn="just" eaLnBrk="0" hangingPunct="0"/>
            <a:endParaRPr lang="fr-FR" sz="3200">
              <a:latin typeface="Constantia" pitchFamily="18" charset="0"/>
            </a:endParaRPr>
          </a:p>
          <a:p>
            <a:pPr algn="just" eaLnBrk="0" hangingPunct="0"/>
            <a:r>
              <a:rPr lang="fr-FR" sz="3200">
                <a:latin typeface="Constantia" pitchFamily="18" charset="0"/>
                <a:cs typeface="Times New Roman" pitchFamily="18" charset="0"/>
              </a:rPr>
              <a:t>70 % sont réabsorbés dans le TCP activement.</a:t>
            </a:r>
          </a:p>
          <a:p>
            <a:pPr algn="just" eaLnBrk="0" hangingPunct="0"/>
            <a:endParaRPr lang="fr-FR" sz="3200">
              <a:latin typeface="Constantia" pitchFamily="18" charset="0"/>
            </a:endParaRPr>
          </a:p>
          <a:p>
            <a:pPr algn="just" eaLnBrk="0" hangingPunct="0"/>
            <a:r>
              <a:rPr lang="fr-FR" sz="3200">
                <a:latin typeface="Constantia" pitchFamily="18" charset="0"/>
                <a:cs typeface="Times New Roman" pitchFamily="18" charset="0"/>
              </a:rPr>
              <a:t>10 à 15 % par l’anse de Henlé.</a:t>
            </a:r>
          </a:p>
          <a:p>
            <a:pPr algn="just" eaLnBrk="0" hangingPunct="0"/>
            <a:endParaRPr lang="fr-FR" sz="3200">
              <a:latin typeface="Constantia" pitchFamily="18" charset="0"/>
            </a:endParaRPr>
          </a:p>
          <a:p>
            <a:pPr algn="just" eaLnBrk="0" hangingPunct="0"/>
            <a:r>
              <a:rPr lang="fr-FR" sz="3200">
                <a:latin typeface="Constantia" pitchFamily="18" charset="0"/>
              </a:rPr>
              <a:t>10 % seulement apparaît au niveau du TCD.</a:t>
            </a:r>
          </a:p>
          <a:p>
            <a:pPr algn="just" eaLnBrk="0" hangingPunct="0"/>
            <a:endParaRPr lang="fr-FR" sz="3200">
              <a:latin typeface="Constantia" pitchFamily="18" charset="0"/>
            </a:endParaRPr>
          </a:p>
          <a:p>
            <a:pPr algn="just" eaLnBrk="0" hangingPunct="0"/>
            <a:r>
              <a:rPr lang="fr-FR" sz="3200">
                <a:latin typeface="Constantia" pitchFamily="18" charset="0"/>
              </a:rPr>
              <a:t>La sécrétion du K est sous influence de l’aldostérone, contre un ion Na+.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28625" y="642938"/>
            <a:ext cx="8143875" cy="587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/>
            <a:r>
              <a:rPr lang="fr-FR" sz="3200" u="sng">
                <a:latin typeface="Constantia" pitchFamily="18" charset="0"/>
              </a:rPr>
              <a:t>Kaliémie</a:t>
            </a:r>
            <a:r>
              <a:rPr lang="fr-FR" sz="3200">
                <a:latin typeface="Constantia" pitchFamily="18" charset="0"/>
              </a:rPr>
              <a:t> : </a:t>
            </a:r>
          </a:p>
          <a:p>
            <a:pPr hangingPunct="0"/>
            <a:endParaRPr lang="fr-FR" sz="3200">
              <a:latin typeface="Constantia" pitchFamily="18" charset="0"/>
            </a:endParaRPr>
          </a:p>
          <a:p>
            <a:pPr hangingPunct="0"/>
            <a:r>
              <a:rPr lang="fr-FR" sz="3200">
                <a:latin typeface="Constantia" pitchFamily="18" charset="0"/>
              </a:rPr>
              <a:t>	</a:t>
            </a:r>
            <a:r>
              <a:rPr lang="fr-FR" sz="2800">
                <a:latin typeface="Constantia" pitchFamily="18" charset="0"/>
              </a:rPr>
              <a:t>- diminuée :</a:t>
            </a:r>
          </a:p>
          <a:p>
            <a:pPr hangingPunct="0"/>
            <a:r>
              <a:rPr lang="fr-FR" sz="2800">
                <a:latin typeface="Constantia" pitchFamily="18" charset="0"/>
              </a:rPr>
              <a:t>		par déplétion potassique,</a:t>
            </a:r>
          </a:p>
          <a:p>
            <a:pPr hangingPunct="0"/>
            <a:r>
              <a:rPr lang="fr-FR" sz="2800">
                <a:latin typeface="Constantia" pitchFamily="18" charset="0"/>
              </a:rPr>
              <a:t>		par la restriction sodée,</a:t>
            </a:r>
          </a:p>
          <a:p>
            <a:pPr hangingPunct="0"/>
            <a:r>
              <a:rPr lang="fr-FR" sz="2800">
                <a:latin typeface="Constantia" pitchFamily="18" charset="0"/>
              </a:rPr>
              <a:t>		par l’acidose.</a:t>
            </a:r>
          </a:p>
          <a:p>
            <a:pPr hangingPunct="0"/>
            <a:endParaRPr lang="fr-FR" sz="2800">
              <a:latin typeface="Constantia" pitchFamily="18" charset="0"/>
            </a:endParaRPr>
          </a:p>
          <a:p>
            <a:pPr hangingPunct="0"/>
            <a:r>
              <a:rPr lang="fr-FR" sz="2800">
                <a:latin typeface="Constantia" pitchFamily="18" charset="0"/>
              </a:rPr>
              <a:t>	- augmentée :</a:t>
            </a:r>
          </a:p>
          <a:p>
            <a:pPr hangingPunct="0"/>
            <a:r>
              <a:rPr lang="fr-FR" sz="2800">
                <a:latin typeface="Constantia" pitchFamily="18" charset="0"/>
              </a:rPr>
              <a:t>		par surcharge potassique,</a:t>
            </a:r>
          </a:p>
          <a:p>
            <a:pPr hangingPunct="0"/>
            <a:r>
              <a:rPr lang="fr-FR" sz="2800">
                <a:latin typeface="Constantia" pitchFamily="18" charset="0"/>
              </a:rPr>
              <a:t>		par surcharge sodée,</a:t>
            </a:r>
          </a:p>
          <a:p>
            <a:pPr hangingPunct="0"/>
            <a:r>
              <a:rPr lang="fr-FR" sz="2800">
                <a:latin typeface="Constantia" pitchFamily="18" charset="0"/>
              </a:rPr>
              <a:t>		par l’alcalose.</a:t>
            </a:r>
          </a:p>
          <a:p>
            <a:pPr hangingPunct="0"/>
            <a:endParaRPr lang="fr-FR" sz="2800">
              <a:latin typeface="Constantia" pitchFamily="18" charset="0"/>
            </a:endParaRPr>
          </a:p>
          <a:p>
            <a:pPr hangingPunct="0"/>
            <a:r>
              <a:rPr lang="fr-FR" sz="2800">
                <a:latin typeface="Constantia" pitchFamily="18" charset="0"/>
              </a:rPr>
              <a:t>Tout cela sous l’influence de l’aldostérone.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ChangeArrowheads="1"/>
          </p:cNvSpPr>
          <p:nvPr/>
        </p:nvSpPr>
        <p:spPr bwMode="auto">
          <a:xfrm>
            <a:off x="2500313" y="642938"/>
            <a:ext cx="36925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3200" u="sng">
                <a:latin typeface="Constantia" pitchFamily="18" charset="0"/>
                <a:cs typeface="Times New Roman" pitchFamily="18" charset="0"/>
              </a:rPr>
              <a:t>Métabolisme du K :</a:t>
            </a:r>
            <a:endParaRPr lang="fr-FR" sz="3200">
              <a:latin typeface="Constantia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14313" y="1285875"/>
            <a:ext cx="8643937" cy="452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lnSpc>
                <a:spcPct val="80000"/>
              </a:lnSpc>
              <a:buFontTx/>
              <a:buChar char="-"/>
            </a:pPr>
            <a:r>
              <a:rPr lang="fr-FR" sz="2800">
                <a:latin typeface="Constantia" pitchFamily="18" charset="0"/>
              </a:rPr>
              <a:t>équilibre acido-basique : alcalose favorise pénétration du potassium dans les cellules et baisse la kaliémie.</a:t>
            </a:r>
          </a:p>
          <a:p>
            <a:pPr hangingPunct="0">
              <a:lnSpc>
                <a:spcPct val="80000"/>
              </a:lnSpc>
              <a:buFontTx/>
              <a:buChar char="-"/>
            </a:pPr>
            <a:endParaRPr lang="fr-FR" sz="2800">
              <a:latin typeface="Constantia" pitchFamily="18" charset="0"/>
            </a:endParaRPr>
          </a:p>
          <a:p>
            <a:pPr hangingPunct="0">
              <a:lnSpc>
                <a:spcPct val="80000"/>
              </a:lnSpc>
              <a:buFontTx/>
              <a:buChar char="-"/>
            </a:pPr>
            <a:r>
              <a:rPr lang="fr-FR" sz="2800">
                <a:latin typeface="Constantia" pitchFamily="18" charset="0"/>
              </a:rPr>
              <a:t>insuline fait entrer le potassium dans les cellules.</a:t>
            </a:r>
          </a:p>
          <a:p>
            <a:pPr hangingPunct="0">
              <a:lnSpc>
                <a:spcPct val="80000"/>
              </a:lnSpc>
              <a:buFontTx/>
              <a:buChar char="-"/>
            </a:pPr>
            <a:endParaRPr lang="fr-FR" sz="2800">
              <a:latin typeface="Constantia" pitchFamily="18" charset="0"/>
            </a:endParaRPr>
          </a:p>
          <a:p>
            <a:pPr hangingPunct="0">
              <a:lnSpc>
                <a:spcPct val="80000"/>
              </a:lnSpc>
              <a:buFontTx/>
              <a:buChar char="-"/>
            </a:pPr>
            <a:r>
              <a:rPr lang="fr-FR" sz="2800">
                <a:latin typeface="Constantia" pitchFamily="18" charset="0"/>
              </a:rPr>
              <a:t>catabolisme protidique libère du potassium.</a:t>
            </a:r>
          </a:p>
          <a:p>
            <a:pPr hangingPunct="0">
              <a:lnSpc>
                <a:spcPct val="80000"/>
              </a:lnSpc>
              <a:buFontTx/>
              <a:buChar char="-"/>
            </a:pPr>
            <a:endParaRPr lang="fr-FR" sz="2800">
              <a:latin typeface="Constantia" pitchFamily="18" charset="0"/>
            </a:endParaRPr>
          </a:p>
          <a:p>
            <a:pPr hangingPunct="0">
              <a:lnSpc>
                <a:spcPct val="80000"/>
              </a:lnSpc>
              <a:buFontTx/>
              <a:buChar char="-"/>
            </a:pPr>
            <a:r>
              <a:rPr lang="fr-FR" sz="2800">
                <a:latin typeface="Constantia" pitchFamily="18" charset="0"/>
              </a:rPr>
              <a:t>aldostérone fait baisser potassium intracellulaire </a:t>
            </a:r>
            <a:r>
              <a:rPr lang="fr-FR" sz="2800">
                <a:latin typeface="Constantia" pitchFamily="18" charset="0"/>
                <a:sym typeface="Symbol" pitchFamily="18" charset="2"/>
              </a:rPr>
              <a:t></a:t>
            </a:r>
            <a:r>
              <a:rPr lang="fr-FR" sz="2800">
                <a:latin typeface="Constantia" pitchFamily="18" charset="0"/>
              </a:rPr>
              <a:t> augmentation kaliurie.</a:t>
            </a:r>
          </a:p>
          <a:p>
            <a:pPr hangingPunct="0">
              <a:lnSpc>
                <a:spcPct val="80000"/>
              </a:lnSpc>
            </a:pPr>
            <a:endParaRPr lang="fr-FR" sz="2800">
              <a:latin typeface="Constantia" pitchFamily="18" charset="0"/>
            </a:endParaRPr>
          </a:p>
          <a:p>
            <a:pPr hangingPunct="0">
              <a:lnSpc>
                <a:spcPct val="80000"/>
              </a:lnSpc>
            </a:pPr>
            <a:r>
              <a:rPr lang="fr-FR" sz="2800">
                <a:latin typeface="Constantia" pitchFamily="18" charset="0"/>
              </a:rPr>
              <a:t>- état métabolique de la cellule lors de souffrance cellulaire libère du potassium intracellulaire dans le secteur extracellulaire. Exemple : rhabdomyolyse.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0" y="1285875"/>
            <a:ext cx="8386763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3200" b="1" u="sng" dirty="0">
                <a:latin typeface="Constantia" pitchFamily="18" charset="0"/>
              </a:rPr>
              <a:t>HYPERKALIEMIE</a:t>
            </a:r>
          </a:p>
          <a:p>
            <a:pPr>
              <a:defRPr/>
            </a:pPr>
            <a:endParaRPr lang="fr-FR" sz="3200" dirty="0">
              <a:latin typeface="Constantia" pitchFamily="18" charset="0"/>
            </a:endParaRPr>
          </a:p>
          <a:p>
            <a:pPr eaLnBrk="0" hangingPunct="0">
              <a:defRPr/>
            </a:pPr>
            <a:r>
              <a:rPr lang="fr-FR" sz="3200" b="1" dirty="0">
                <a:latin typeface="Constantia" pitchFamily="18" charset="0"/>
              </a:rPr>
              <a:t>A – Définition</a:t>
            </a:r>
          </a:p>
          <a:p>
            <a:pPr eaLnBrk="0" hangingPunct="0">
              <a:defRPr/>
            </a:pPr>
            <a:endParaRPr lang="fr-FR" sz="3200" dirty="0">
              <a:latin typeface="Constantia" pitchFamily="18" charset="0"/>
            </a:endParaRPr>
          </a:p>
          <a:p>
            <a:pPr lvl="1" eaLnBrk="0" hangingPunct="0">
              <a:buFontTx/>
              <a:buChar char="•"/>
              <a:defRPr/>
            </a:pPr>
            <a:r>
              <a:rPr lang="fr-FR" sz="3200" dirty="0">
                <a:latin typeface="Constantia" pitchFamily="18" charset="0"/>
              </a:rPr>
              <a:t>Elle est définie par une kaliémie </a:t>
            </a:r>
          </a:p>
          <a:p>
            <a:pPr marL="625475" indent="-625475" eaLnBrk="0" hangingPunct="0">
              <a:defRPr/>
            </a:pPr>
            <a:r>
              <a:rPr lang="fr-FR" sz="3200" dirty="0">
                <a:latin typeface="Constantia" pitchFamily="18" charset="0"/>
              </a:rPr>
              <a:t>	supérieure à 4,5 </a:t>
            </a:r>
            <a:r>
              <a:rPr lang="fr-FR" sz="3200" dirty="0" err="1">
                <a:latin typeface="Constantia" pitchFamily="18" charset="0"/>
              </a:rPr>
              <a:t>mmol</a:t>
            </a:r>
            <a:r>
              <a:rPr lang="fr-FR" sz="3200" dirty="0">
                <a:latin typeface="Constantia" pitchFamily="18" charset="0"/>
              </a:rPr>
              <a:t>/l. </a:t>
            </a:r>
          </a:p>
          <a:p>
            <a:pPr lvl="1" eaLnBrk="0" hangingPunct="0">
              <a:buFontTx/>
              <a:buChar char="•"/>
              <a:defRPr/>
            </a:pPr>
            <a:r>
              <a:rPr lang="fr-FR" sz="3200" dirty="0">
                <a:latin typeface="Constantia" pitchFamily="18" charset="0"/>
              </a:rPr>
              <a:t>Sa gravité est liée à sa toxicité</a:t>
            </a:r>
          </a:p>
          <a:p>
            <a:pPr lvl="1" eaLnBrk="0" hangingPunct="0">
              <a:defRPr/>
            </a:pPr>
            <a:r>
              <a:rPr lang="fr-FR" sz="3200" dirty="0">
                <a:latin typeface="Constantia" pitchFamily="18" charset="0"/>
              </a:rPr>
              <a:t> myocardique avec risque d'arrêt cardiaque.</a:t>
            </a:r>
          </a:p>
          <a:p>
            <a:pPr eaLnBrk="0" hangingPunct="0">
              <a:defRPr/>
            </a:pPr>
            <a:endParaRPr lang="fr-FR" sz="3200" dirty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"/>
          <p:cNvSpPr>
            <a:spLocks noChangeArrowheads="1"/>
          </p:cNvSpPr>
          <p:nvPr/>
        </p:nvSpPr>
        <p:spPr bwMode="auto">
          <a:xfrm>
            <a:off x="428625" y="1357313"/>
            <a:ext cx="822325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>
              <a:latin typeface="Constantia" pitchFamily="18" charset="0"/>
            </a:endParaRPr>
          </a:p>
          <a:p>
            <a:pPr eaLnBrk="0" hangingPunct="0"/>
            <a:r>
              <a:rPr lang="fr-FR" sz="3200" b="1">
                <a:latin typeface="Constantia" pitchFamily="18" charset="0"/>
              </a:rPr>
              <a:t>B - Diagnostic différentiel</a:t>
            </a:r>
          </a:p>
          <a:p>
            <a:pPr eaLnBrk="0" hangingPunct="0"/>
            <a:endParaRPr lang="fr-FR" sz="3200">
              <a:latin typeface="Constantia" pitchFamily="18" charset="0"/>
            </a:endParaRPr>
          </a:p>
          <a:p>
            <a:pPr eaLnBrk="0" hangingPunct="0"/>
            <a:r>
              <a:rPr lang="fr-FR" sz="3200">
                <a:latin typeface="Constantia" pitchFamily="18" charset="0"/>
              </a:rPr>
              <a:t>Fausses hyperkaliémies liées à une hémolyse </a:t>
            </a:r>
          </a:p>
          <a:p>
            <a:pPr eaLnBrk="0" hangingPunct="0"/>
            <a:r>
              <a:rPr lang="fr-FR" sz="3200">
                <a:latin typeface="Constantia" pitchFamily="18" charset="0"/>
              </a:rPr>
              <a:t>dans le tube de prélèvement, </a:t>
            </a:r>
          </a:p>
          <a:p>
            <a:pPr eaLnBrk="0" hangingPunct="0"/>
            <a:r>
              <a:rPr lang="fr-FR" sz="3200">
                <a:latin typeface="Constantia" pitchFamily="18" charset="0"/>
              </a:rPr>
              <a:t>à une pose prolongée du garrot.</a:t>
            </a:r>
          </a:p>
          <a:p>
            <a:pPr eaLnBrk="0" hangingPunct="0"/>
            <a:endParaRPr lang="fr-FR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F:\schema EHE\comparthydri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7475" y="1357313"/>
            <a:ext cx="8740775" cy="469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"/>
          <p:cNvSpPr>
            <a:spLocks noChangeArrowheads="1"/>
          </p:cNvSpPr>
          <p:nvPr/>
        </p:nvSpPr>
        <p:spPr bwMode="auto">
          <a:xfrm>
            <a:off x="214313" y="1500188"/>
            <a:ext cx="8469312" cy="283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 sz="3200">
              <a:latin typeface="Constantia" pitchFamily="18" charset="0"/>
            </a:endParaRPr>
          </a:p>
          <a:p>
            <a:pPr eaLnBrk="0" hangingPunct="0"/>
            <a:r>
              <a:rPr lang="fr-FR" sz="3200" b="1">
                <a:latin typeface="Constantia" pitchFamily="18" charset="0"/>
              </a:rPr>
              <a:t>C - Manifestations cliniques</a:t>
            </a:r>
          </a:p>
          <a:p>
            <a:pPr eaLnBrk="0" hangingPunct="0"/>
            <a:endParaRPr lang="fr-FR" sz="3200">
              <a:latin typeface="Constantia" pitchFamily="18" charset="0"/>
            </a:endParaRPr>
          </a:p>
          <a:p>
            <a:pPr eaLnBrk="0" hangingPunct="0">
              <a:buFontTx/>
              <a:buChar char="•"/>
            </a:pPr>
            <a:r>
              <a:rPr lang="fr-FR" sz="3200">
                <a:latin typeface="Constantia" pitchFamily="18" charset="0"/>
              </a:rPr>
              <a:t>Le pronostic vital est mis en jeu dès 7 mmol/l. </a:t>
            </a:r>
          </a:p>
          <a:p>
            <a:pPr eaLnBrk="0" hangingPunct="0">
              <a:buFontTx/>
              <a:buChar char="•"/>
            </a:pPr>
            <a:r>
              <a:rPr lang="fr-FR" sz="3200">
                <a:latin typeface="Constantia" pitchFamily="18" charset="0"/>
              </a:rPr>
              <a:t>L’hypocalcémie abaisse ce seuil.</a:t>
            </a:r>
          </a:p>
          <a:p>
            <a:pPr eaLnBrk="0" hangingPunct="0"/>
            <a:endParaRPr lang="fr-FR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1143000"/>
            <a:ext cx="8843963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fr-FR" dirty="0">
              <a:latin typeface="Constantia" pitchFamily="18" charset="0"/>
            </a:endParaRPr>
          </a:p>
          <a:p>
            <a:pPr marL="514350" indent="-514350" eaLnBrk="0" hangingPunct="0">
              <a:buFontTx/>
              <a:buAutoNum type="arabicPeriod"/>
              <a:defRPr/>
            </a:pPr>
            <a:r>
              <a:rPr lang="fr-FR" sz="2800" b="1" dirty="0">
                <a:latin typeface="Constantia" pitchFamily="18" charset="0"/>
              </a:rPr>
              <a:t>Signes myocardiques </a:t>
            </a:r>
          </a:p>
          <a:p>
            <a:pPr marL="514350" indent="-514350" eaLnBrk="0" hangingPunct="0">
              <a:defRPr/>
            </a:pPr>
            <a:endParaRPr lang="fr-FR" sz="2800" dirty="0">
              <a:latin typeface="Constantia" pitchFamily="18" charset="0"/>
            </a:endParaRPr>
          </a:p>
          <a:p>
            <a:pPr eaLnBrk="0" hangingPunct="0">
              <a:defRPr/>
            </a:pPr>
            <a:r>
              <a:rPr lang="fr-FR" sz="2800" dirty="0">
                <a:latin typeface="Constantia" pitchFamily="18" charset="0"/>
              </a:rPr>
              <a:t>ECG : - augmentation d'amplitude des ondes T </a:t>
            </a:r>
          </a:p>
          <a:p>
            <a:pPr eaLnBrk="0" hangingPunct="0">
              <a:defRPr/>
            </a:pPr>
            <a:r>
              <a:rPr lang="fr-FR" sz="2800" dirty="0">
                <a:latin typeface="Constantia" pitchFamily="18" charset="0"/>
              </a:rPr>
              <a:t>	(étroites, pointues, symétriques) ,</a:t>
            </a:r>
          </a:p>
          <a:p>
            <a:pPr eaLnBrk="0" hangingPunct="0">
              <a:defRPr/>
            </a:pPr>
            <a:r>
              <a:rPr lang="fr-FR" sz="2800" dirty="0">
                <a:latin typeface="Constantia" pitchFamily="18" charset="0"/>
              </a:rPr>
              <a:t>	troubles de la conduction auriculo-ventriculaire et</a:t>
            </a:r>
          </a:p>
          <a:p>
            <a:pPr eaLnBrk="0" hangingPunct="0">
              <a:defRPr/>
            </a:pPr>
            <a:r>
              <a:rPr lang="fr-FR" sz="2800" dirty="0">
                <a:latin typeface="Constantia" pitchFamily="18" charset="0"/>
              </a:rPr>
              <a:t>	</a:t>
            </a:r>
            <a:r>
              <a:rPr lang="fr-FR" sz="2800" dirty="0" err="1">
                <a:latin typeface="Constantia" pitchFamily="18" charset="0"/>
              </a:rPr>
              <a:t>intraventriculaire</a:t>
            </a:r>
            <a:r>
              <a:rPr lang="fr-FR" sz="2800" dirty="0">
                <a:latin typeface="Constantia" pitchFamily="18" charset="0"/>
              </a:rPr>
              <a:t> (élargissement du QRS) ; </a:t>
            </a:r>
          </a:p>
          <a:p>
            <a:pPr eaLnBrk="0" hangingPunct="0">
              <a:defRPr/>
            </a:pPr>
            <a:endParaRPr lang="fr-FR" sz="2800" dirty="0">
              <a:latin typeface="Constantia" pitchFamily="18" charset="0"/>
            </a:endParaRPr>
          </a:p>
          <a:p>
            <a:pPr eaLnBrk="0" hangingPunct="0">
              <a:defRPr/>
            </a:pPr>
            <a:r>
              <a:rPr lang="fr-FR" sz="2800" dirty="0">
                <a:latin typeface="Constantia" pitchFamily="18" charset="0"/>
              </a:rPr>
              <a:t>	- TV </a:t>
            </a:r>
          </a:p>
          <a:p>
            <a:pPr eaLnBrk="0" hangingPunct="0">
              <a:defRPr/>
            </a:pPr>
            <a:r>
              <a:rPr lang="fr-FR" sz="2800" dirty="0">
                <a:latin typeface="Constantia" pitchFamily="18" charset="0"/>
              </a:rPr>
              <a:t>	- FV</a:t>
            </a:r>
          </a:p>
          <a:p>
            <a:pPr eaLnBrk="0" hangingPunct="0">
              <a:defRPr/>
            </a:pPr>
            <a:endParaRPr lang="fr-FR" dirty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1"/>
          <p:cNvSpPr>
            <a:spLocks noChangeArrowheads="1"/>
          </p:cNvSpPr>
          <p:nvPr/>
        </p:nvSpPr>
        <p:spPr bwMode="auto">
          <a:xfrm>
            <a:off x="142875" y="1357313"/>
            <a:ext cx="85725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fr-FR" sz="3200">
              <a:latin typeface="Constantia" pitchFamily="18" charset="0"/>
            </a:endParaRPr>
          </a:p>
          <a:p>
            <a:pPr eaLnBrk="0" hangingPunct="0"/>
            <a:r>
              <a:rPr lang="fr-FR" sz="3200" b="1">
                <a:latin typeface="Constantia" pitchFamily="18" charset="0"/>
              </a:rPr>
              <a:t>2. Signes d'atteinte des muscles striés</a:t>
            </a:r>
          </a:p>
          <a:p>
            <a:pPr eaLnBrk="0" hangingPunct="0"/>
            <a:endParaRPr lang="fr-FR" sz="3200">
              <a:latin typeface="Constantia" pitchFamily="18" charset="0"/>
            </a:endParaRPr>
          </a:p>
          <a:p>
            <a:pPr eaLnBrk="0" hangingPunct="0">
              <a:buFontTx/>
              <a:buChar char="•"/>
            </a:pPr>
            <a:r>
              <a:rPr lang="fr-FR" sz="3200">
                <a:latin typeface="Constantia" pitchFamily="18" charset="0"/>
              </a:rPr>
              <a:t>Paresthésies (autour de la bouche, des extrémités). </a:t>
            </a:r>
          </a:p>
          <a:p>
            <a:pPr eaLnBrk="0" hangingPunct="0">
              <a:buFontTx/>
              <a:buChar char="•"/>
            </a:pPr>
            <a:r>
              <a:rPr lang="fr-FR" sz="3200">
                <a:latin typeface="Constantia" pitchFamily="18" charset="0"/>
              </a:rPr>
              <a:t>Paralysie flasque, symétrique.</a:t>
            </a:r>
          </a:p>
          <a:p>
            <a:pPr eaLnBrk="0" hangingPunct="0"/>
            <a:endParaRPr lang="fr-FR" sz="320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"/>
          <p:cNvSpPr>
            <a:spLocks noChangeArrowheads="1"/>
          </p:cNvSpPr>
          <p:nvPr/>
        </p:nvSpPr>
        <p:spPr bwMode="auto">
          <a:xfrm>
            <a:off x="428625" y="1571625"/>
            <a:ext cx="6967538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 sz="3200">
              <a:latin typeface="Constantia" pitchFamily="18" charset="0"/>
            </a:endParaRPr>
          </a:p>
          <a:p>
            <a:pPr eaLnBrk="0" hangingPunct="0"/>
            <a:r>
              <a:rPr lang="fr-FR" sz="3200" b="1">
                <a:latin typeface="Constantia" pitchFamily="18" charset="0"/>
              </a:rPr>
              <a:t>3. Atteinte endocrinienne</a:t>
            </a:r>
          </a:p>
          <a:p>
            <a:pPr eaLnBrk="0" hangingPunct="0"/>
            <a:endParaRPr lang="fr-FR" sz="3200">
              <a:latin typeface="Constantia" pitchFamily="18" charset="0"/>
            </a:endParaRPr>
          </a:p>
          <a:p>
            <a:pPr eaLnBrk="0" hangingPunct="0"/>
            <a:r>
              <a:rPr lang="fr-FR" sz="3200">
                <a:latin typeface="Constantia" pitchFamily="18" charset="0"/>
              </a:rPr>
              <a:t>Stimulation de la sécrétion d'insuline.</a:t>
            </a:r>
          </a:p>
          <a:p>
            <a:pPr eaLnBrk="0" hangingPunct="0"/>
            <a:endParaRPr lang="fr-FR" sz="320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142875" y="1071563"/>
            <a:ext cx="9144000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fr-FR" sz="3200">
              <a:latin typeface="Constantia" pitchFamily="18" charset="0"/>
            </a:endParaRPr>
          </a:p>
          <a:p>
            <a:pPr eaLnBrk="0" hangingPunct="0"/>
            <a:r>
              <a:rPr lang="fr-FR" sz="3200" b="1">
                <a:latin typeface="Constantia" pitchFamily="18" charset="0"/>
              </a:rPr>
              <a:t>E – Traitement</a:t>
            </a:r>
          </a:p>
          <a:p>
            <a:pPr eaLnBrk="0" hangingPunct="0"/>
            <a:endParaRPr lang="fr-FR" sz="3200">
              <a:latin typeface="Constantia" pitchFamily="18" charset="0"/>
            </a:endParaRPr>
          </a:p>
          <a:p>
            <a:pPr eaLnBrk="0" hangingPunct="0">
              <a:buFontTx/>
              <a:buChar char="•"/>
            </a:pPr>
            <a:r>
              <a:rPr lang="fr-FR" sz="3200">
                <a:latin typeface="Constantia" pitchFamily="18" charset="0"/>
              </a:rPr>
              <a:t>Toute hyperkaliémie doit mener à la réalisation immédiate d'un ECG.</a:t>
            </a:r>
          </a:p>
          <a:p>
            <a:pPr eaLnBrk="0" hangingPunct="0"/>
            <a:endParaRPr lang="fr-FR" sz="320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50" y="1357313"/>
            <a:ext cx="8358188" cy="20621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3200" dirty="0">
                <a:latin typeface="+mn-lt"/>
              </a:rPr>
              <a:t>Si K &gt; 6 </a:t>
            </a:r>
            <a:r>
              <a:rPr lang="fr-FR" sz="3200" dirty="0" err="1">
                <a:latin typeface="+mn-lt"/>
              </a:rPr>
              <a:t>mmol</a:t>
            </a:r>
            <a:r>
              <a:rPr lang="fr-FR" sz="3200" dirty="0">
                <a:latin typeface="+mn-lt"/>
              </a:rPr>
              <a:t>/l et/ou s'il existe des troubles de conduction à l'ECG, le traitement doit être immédiat, mené en milieu de réanimation sous surveillance continue de l'ECG.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75" y="1214438"/>
            <a:ext cx="8643938" cy="44005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fr-FR" sz="2000" dirty="0">
              <a:latin typeface="+mn-lt"/>
            </a:endParaRPr>
          </a:p>
          <a:p>
            <a:pPr lvl="1">
              <a:defRPr/>
            </a:pPr>
            <a:r>
              <a:rPr lang="fr-FR" sz="2000" dirty="0">
                <a:solidFill>
                  <a:srgbClr val="FF0000"/>
                </a:solidFill>
                <a:latin typeface="+mn-lt"/>
              </a:rPr>
              <a:t>- L'épuration extra-rénale </a:t>
            </a:r>
            <a:r>
              <a:rPr lang="fr-FR" sz="2000" dirty="0">
                <a:latin typeface="+mn-lt"/>
              </a:rPr>
              <a:t>permet de diminuer la kaliémie de plus de 1 </a:t>
            </a:r>
            <a:r>
              <a:rPr lang="fr-FR" sz="2000" dirty="0" err="1">
                <a:latin typeface="+mn-lt"/>
              </a:rPr>
              <a:t>mmol</a:t>
            </a:r>
            <a:r>
              <a:rPr lang="fr-FR" sz="2000" dirty="0">
                <a:latin typeface="+mn-lt"/>
              </a:rPr>
              <a:t>/h ( il s’agit du traitement le plus efficace. Toutefois il impose la pose d’une voie d’abord centrale) </a:t>
            </a:r>
          </a:p>
          <a:p>
            <a:pPr lvl="1">
              <a:defRPr/>
            </a:pPr>
            <a:r>
              <a:rPr lang="fr-FR" sz="2000" dirty="0">
                <a:solidFill>
                  <a:srgbClr val="FF0000"/>
                </a:solidFill>
                <a:latin typeface="+mn-lt"/>
              </a:rPr>
              <a:t>- Gluconate de calcium à 10 % </a:t>
            </a:r>
            <a:r>
              <a:rPr lang="fr-FR" sz="2000" dirty="0">
                <a:latin typeface="+mn-lt"/>
              </a:rPr>
              <a:t>: 20 à 50 ml en IVD efficace en quelques minutes (effet </a:t>
            </a:r>
            <a:r>
              <a:rPr lang="fr-FR" sz="2000" i="1" dirty="0">
                <a:latin typeface="+mn-lt"/>
              </a:rPr>
              <a:t>suspensif</a:t>
            </a:r>
            <a:r>
              <a:rPr lang="fr-FR" sz="2000" dirty="0">
                <a:latin typeface="+mn-lt"/>
              </a:rPr>
              <a:t> et </a:t>
            </a:r>
            <a:r>
              <a:rPr lang="fr-FR" sz="2000" i="1" dirty="0">
                <a:latin typeface="+mn-lt"/>
              </a:rPr>
              <a:t>transitoire</a:t>
            </a:r>
            <a:r>
              <a:rPr lang="fr-FR" sz="2000" dirty="0">
                <a:latin typeface="+mn-lt"/>
              </a:rPr>
              <a:t> des effets myocardiques). </a:t>
            </a:r>
          </a:p>
          <a:p>
            <a:pPr lvl="1">
              <a:defRPr/>
            </a:pPr>
            <a:r>
              <a:rPr lang="fr-FR" sz="2000" dirty="0">
                <a:solidFill>
                  <a:srgbClr val="FF0000"/>
                </a:solidFill>
                <a:latin typeface="+mn-lt"/>
              </a:rPr>
              <a:t>- Bicarbonate de Na à 4,2 % </a:t>
            </a:r>
            <a:r>
              <a:rPr lang="fr-FR" sz="2000" dirty="0">
                <a:latin typeface="+mn-lt"/>
              </a:rPr>
              <a:t>100 à 500 ml IV sur 30 mn en l'absence d'OAP. </a:t>
            </a:r>
          </a:p>
          <a:p>
            <a:pPr lvl="1">
              <a:defRPr/>
            </a:pPr>
            <a:r>
              <a:rPr lang="fr-FR" sz="2000" dirty="0">
                <a:solidFill>
                  <a:srgbClr val="FF0000"/>
                </a:solidFill>
                <a:latin typeface="+mn-lt"/>
              </a:rPr>
              <a:t>- G30 </a:t>
            </a:r>
            <a:r>
              <a:rPr lang="fr-FR" sz="2000" dirty="0">
                <a:latin typeface="+mn-lt"/>
              </a:rPr>
              <a:t>: 500 ml + 30 UI d'insuline rapide IV en 30 mn en l'absence d'OAP. </a:t>
            </a:r>
          </a:p>
          <a:p>
            <a:pPr lvl="1">
              <a:defRPr/>
            </a:pPr>
            <a:r>
              <a:rPr lang="fr-FR" sz="2000" dirty="0">
                <a:solidFill>
                  <a:srgbClr val="FF0000"/>
                </a:solidFill>
                <a:latin typeface="+mn-lt"/>
              </a:rPr>
              <a:t>- </a:t>
            </a:r>
            <a:r>
              <a:rPr lang="fr-FR" sz="2000" dirty="0" err="1">
                <a:solidFill>
                  <a:srgbClr val="FF0000"/>
                </a:solidFill>
                <a:latin typeface="+mn-lt"/>
              </a:rPr>
              <a:t>Salbutamol</a:t>
            </a:r>
            <a:r>
              <a:rPr lang="fr-FR" sz="2000" dirty="0">
                <a:solidFill>
                  <a:srgbClr val="FF0000"/>
                </a:solidFill>
                <a:latin typeface="+mn-lt"/>
              </a:rPr>
              <a:t> IV </a:t>
            </a:r>
            <a:r>
              <a:rPr lang="fr-FR" sz="2000" dirty="0">
                <a:latin typeface="+mn-lt"/>
              </a:rPr>
              <a:t>(0,1 à 0,2 mg/kg/mn). </a:t>
            </a:r>
          </a:p>
          <a:p>
            <a:pPr lvl="1">
              <a:defRPr/>
            </a:pPr>
            <a:r>
              <a:rPr lang="fr-FR" sz="2000" dirty="0">
                <a:solidFill>
                  <a:srgbClr val="FF0000"/>
                </a:solidFill>
                <a:latin typeface="+mn-lt"/>
              </a:rPr>
              <a:t>- Résines échangeuses d'ions </a:t>
            </a:r>
            <a:r>
              <a:rPr lang="fr-FR" sz="2000" dirty="0">
                <a:latin typeface="+mn-lt"/>
              </a:rPr>
              <a:t>(</a:t>
            </a:r>
            <a:r>
              <a:rPr lang="fr-FR" sz="2000" dirty="0" err="1">
                <a:latin typeface="+mn-lt"/>
              </a:rPr>
              <a:t>kayexalate</a:t>
            </a:r>
            <a:r>
              <a:rPr lang="fr-FR" sz="2000" dirty="0">
                <a:latin typeface="+mn-lt"/>
              </a:rPr>
              <a:t> ou calcium </a:t>
            </a:r>
            <a:r>
              <a:rPr lang="fr-FR" sz="2000" dirty="0" err="1">
                <a:latin typeface="+mn-lt"/>
              </a:rPr>
              <a:t>sorbisterit</a:t>
            </a:r>
            <a:r>
              <a:rPr lang="fr-FR" sz="2000" dirty="0">
                <a:latin typeface="+mn-lt"/>
              </a:rPr>
              <a:t>) per os (durée d'action </a:t>
            </a:r>
            <a:br>
              <a:rPr lang="fr-FR" sz="2000" dirty="0">
                <a:latin typeface="+mn-lt"/>
              </a:rPr>
            </a:br>
            <a:r>
              <a:rPr lang="fr-FR" sz="2000" dirty="0">
                <a:latin typeface="+mn-lt"/>
              </a:rPr>
              <a:t>2 heures) 15 g 1 à 4 fois par jour ou en lavement : 100 g (durée d'action 1 heure).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28688" y="3214688"/>
            <a:ext cx="6719887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3200" dirty="0">
                <a:latin typeface="+mn-lt"/>
              </a:rPr>
              <a:t>Réduction des apports alimentaires.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357313" y="357188"/>
          <a:ext cx="6215062" cy="6035675"/>
        </p:xfrm>
        <a:graphic>
          <a:graphicData uri="http://schemas.openxmlformats.org/drawingml/2006/table">
            <a:tbl>
              <a:tblPr/>
              <a:tblGrid>
                <a:gridCol w="6215062"/>
              </a:tblGrid>
              <a:tr h="579181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>
                          <a:latin typeface="+mn-lt"/>
                        </a:rPr>
                        <a:t>POINTS FORTS</a:t>
                      </a:r>
                      <a:r>
                        <a:rPr lang="fr-FR" sz="3200" dirty="0">
                          <a:latin typeface="+mn-lt"/>
                        </a:rPr>
                        <a:t> </a:t>
                      </a:r>
                    </a:p>
                  </a:txBody>
                  <a:tcPr marL="91439" marR="91439" marT="45725" marB="4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</a:tr>
              <a:tr h="5456494"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fr-FR" sz="3200" dirty="0">
                          <a:latin typeface="+mn-lt"/>
                        </a:rPr>
                        <a:t>C' est une </a:t>
                      </a:r>
                      <a:r>
                        <a:rPr lang="fr-FR" sz="3200" dirty="0">
                          <a:solidFill>
                            <a:srgbClr val="FF0000"/>
                          </a:solidFill>
                          <a:latin typeface="+mn-lt"/>
                        </a:rPr>
                        <a:t>urgence thérapeutique</a:t>
                      </a:r>
                      <a:r>
                        <a:rPr lang="fr-FR" sz="3200" dirty="0">
                          <a:latin typeface="+mn-lt"/>
                        </a:rPr>
                        <a:t>.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fr-FR" sz="3200" dirty="0">
                          <a:latin typeface="+mn-lt"/>
                        </a:rPr>
                        <a:t>Son pronostic est cardiaque pouvant mener à un </a:t>
                      </a:r>
                      <a:r>
                        <a:rPr lang="fr-FR" sz="3200" dirty="0">
                          <a:solidFill>
                            <a:srgbClr val="FF0000"/>
                          </a:solidFill>
                          <a:latin typeface="+mn-lt"/>
                        </a:rPr>
                        <a:t>arrêt cardiaque</a:t>
                      </a:r>
                      <a:r>
                        <a:rPr lang="fr-FR" sz="3200" dirty="0">
                          <a:latin typeface="+mn-lt"/>
                        </a:rPr>
                        <a:t> irréversible.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fr-FR" sz="3200" dirty="0">
                          <a:latin typeface="+mn-lt"/>
                        </a:rPr>
                        <a:t>Elle impose le réalisation en urgence d'un </a:t>
                      </a:r>
                      <a:r>
                        <a:rPr lang="fr-FR" sz="3200" dirty="0">
                          <a:solidFill>
                            <a:srgbClr val="FF0000"/>
                          </a:solidFill>
                          <a:latin typeface="+mn-lt"/>
                        </a:rPr>
                        <a:t>ECG</a:t>
                      </a:r>
                      <a:r>
                        <a:rPr lang="fr-FR" sz="3200" dirty="0">
                          <a:latin typeface="+mn-lt"/>
                        </a:rPr>
                        <a:t>.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fr-FR" sz="3200" dirty="0">
                          <a:latin typeface="+mn-lt"/>
                        </a:rPr>
                        <a:t>Son traitement doit être mené en réanimation sous surveillance </a:t>
                      </a:r>
                      <a:r>
                        <a:rPr lang="fr-FR" sz="3200" dirty="0" err="1">
                          <a:latin typeface="+mn-lt"/>
                        </a:rPr>
                        <a:t>scopique</a:t>
                      </a:r>
                      <a:r>
                        <a:rPr lang="fr-FR" sz="3200" dirty="0">
                          <a:latin typeface="+mn-lt"/>
                        </a:rPr>
                        <a:t>, si k&gt; 6 </a:t>
                      </a:r>
                      <a:r>
                        <a:rPr lang="fr-FR" sz="3200" dirty="0" err="1">
                          <a:latin typeface="+mn-lt"/>
                        </a:rPr>
                        <a:t>mmol</a:t>
                      </a:r>
                      <a:r>
                        <a:rPr lang="fr-FR" sz="3200" dirty="0">
                          <a:latin typeface="+mn-lt"/>
                        </a:rPr>
                        <a:t>/l ou s'il existe des troubles du rythme ou de la conduction à l'ECG</a:t>
                      </a:r>
                    </a:p>
                  </a:txBody>
                  <a:tcPr marL="91439" marR="91439" marT="45725" marB="4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88" y="1285875"/>
            <a:ext cx="8286750" cy="5140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fr-FR" sz="3200" b="1" u="sng" dirty="0">
                <a:latin typeface="Constantia" pitchFamily="18" charset="0"/>
              </a:rPr>
              <a:t>HYPOKALIEMIE</a:t>
            </a:r>
          </a:p>
          <a:p>
            <a:pPr eaLnBrk="0" hangingPunct="0">
              <a:defRPr/>
            </a:pPr>
            <a:endParaRPr lang="fr-FR" sz="3200" dirty="0">
              <a:latin typeface="Constantia" pitchFamily="18" charset="0"/>
            </a:endParaRPr>
          </a:p>
          <a:p>
            <a:pPr eaLnBrk="0" hangingPunct="0">
              <a:buFontTx/>
              <a:buChar char="•"/>
              <a:defRPr/>
            </a:pPr>
            <a:r>
              <a:rPr lang="fr-FR" sz="3200" dirty="0">
                <a:latin typeface="+mn-lt"/>
              </a:rPr>
              <a:t>Sensation de faiblesse musculaire, crampes, douleurs musculaires, malaise, voire pertes de connaissance</a:t>
            </a:r>
          </a:p>
          <a:p>
            <a:pPr eaLnBrk="0" hangingPunct="0">
              <a:buFontTx/>
              <a:buChar char="•"/>
              <a:defRPr/>
            </a:pPr>
            <a:r>
              <a:rPr lang="fr-FR" sz="3200" dirty="0">
                <a:latin typeface="+mn-lt"/>
              </a:rPr>
              <a:t>Constipation</a:t>
            </a:r>
          </a:p>
          <a:p>
            <a:pPr eaLnBrk="0" hangingPunct="0">
              <a:buFontTx/>
              <a:buChar char="•"/>
              <a:defRPr/>
            </a:pPr>
            <a:r>
              <a:rPr lang="fr-FR" sz="3200" dirty="0">
                <a:latin typeface="+mn-lt"/>
              </a:rPr>
              <a:t>Signes ECG</a:t>
            </a:r>
            <a:r>
              <a:rPr lang="fr-FR" sz="2400" dirty="0">
                <a:latin typeface="+mn-lt"/>
              </a:rPr>
              <a:t> : aplatissement de l'onde T et apparition d'une onde U (en pratique donnant un allongement de l'espace QT). À un stade de plus, survient une forme spéciale de TV : les </a:t>
            </a:r>
            <a:r>
              <a:rPr lang="fr-FR" sz="2400" i="1" dirty="0">
                <a:latin typeface="+mn-lt"/>
              </a:rPr>
              <a:t>torsades de pointes</a:t>
            </a:r>
            <a:r>
              <a:rPr lang="fr-FR" sz="2400" dirty="0">
                <a:latin typeface="+mn-lt"/>
              </a:rPr>
              <a:t>, courts accès en règle régressif mais pouvant se compliquer d'une FV.</a:t>
            </a:r>
            <a:r>
              <a:rPr lang="fr-FR" sz="3200" dirty="0"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428625" y="3000375"/>
            <a:ext cx="83359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/>
            <a:r>
              <a:rPr lang="fr-FR" sz="3600" dirty="0">
                <a:latin typeface="Constantia" pitchFamily="18" charset="0"/>
              </a:rPr>
              <a:t>- </a:t>
            </a:r>
            <a:r>
              <a:rPr lang="fr-FR" sz="3600" u="sng" dirty="0">
                <a:latin typeface="Constantia" pitchFamily="18" charset="0"/>
              </a:rPr>
              <a:t>Eau intracellulaire</a:t>
            </a:r>
            <a:r>
              <a:rPr lang="fr-FR" sz="3600" dirty="0">
                <a:latin typeface="Constantia" pitchFamily="18" charset="0"/>
              </a:rPr>
              <a:t> : 55 % de l’eau totale.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214313" y="1357313"/>
            <a:ext cx="50657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3600" i="1" u="sng" dirty="0">
                <a:latin typeface="Constantia" pitchFamily="18" charset="0"/>
                <a:cs typeface="Times New Roman" pitchFamily="18" charset="0"/>
              </a:rPr>
              <a:t>b) Balance hydrique E/S :</a:t>
            </a:r>
            <a:endParaRPr lang="fr-FR" sz="3600" dirty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1071563"/>
            <a:ext cx="9144000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2400" u="sng" dirty="0">
                <a:latin typeface="Constantia" pitchFamily="18" charset="0"/>
                <a:cs typeface="Times New Roman" pitchFamily="18" charset="0"/>
              </a:rPr>
              <a:t>Entrée endogène</a:t>
            </a:r>
            <a:r>
              <a:rPr lang="fr-FR" sz="2400" dirty="0">
                <a:latin typeface="Constantia" pitchFamily="18" charset="0"/>
                <a:cs typeface="Times New Roman" pitchFamily="18" charset="0"/>
              </a:rPr>
              <a:t> : mécanisme oxydatif, 300 ml/24h</a:t>
            </a:r>
          </a:p>
          <a:p>
            <a:endParaRPr lang="fr-FR" sz="2400" dirty="0">
              <a:latin typeface="Constantia" pitchFamily="18" charset="0"/>
            </a:endParaRPr>
          </a:p>
          <a:p>
            <a:pPr eaLnBrk="0" hangingPunct="0"/>
            <a:r>
              <a:rPr lang="fr-FR" sz="2400" u="sng" dirty="0">
                <a:latin typeface="Constantia" pitchFamily="18" charset="0"/>
                <a:cs typeface="Times New Roman" pitchFamily="18" charset="0"/>
              </a:rPr>
              <a:t>Entrée exogène</a:t>
            </a:r>
            <a:r>
              <a:rPr lang="fr-FR" sz="2400" dirty="0">
                <a:latin typeface="Constantia" pitchFamily="18" charset="0"/>
                <a:cs typeface="Times New Roman" pitchFamily="18" charset="0"/>
              </a:rPr>
              <a:t> : alimentation, boisson, perfusion, sonde, 2000 ml/j</a:t>
            </a:r>
          </a:p>
          <a:p>
            <a:pPr eaLnBrk="0" hangingPunct="0"/>
            <a:endParaRPr lang="fr-FR" sz="2400" dirty="0">
              <a:latin typeface="Constantia" pitchFamily="18" charset="0"/>
            </a:endParaRPr>
          </a:p>
          <a:p>
            <a:pPr eaLnBrk="0" hangingPunct="0"/>
            <a:endParaRPr lang="fr-FR" sz="2400" dirty="0">
              <a:latin typeface="Constantia" pitchFamily="18" charset="0"/>
            </a:endParaRPr>
          </a:p>
          <a:p>
            <a:pPr eaLnBrk="0" hangingPunct="0"/>
            <a:r>
              <a:rPr lang="fr-FR" sz="2400" u="sng" dirty="0">
                <a:latin typeface="Constantia" pitchFamily="18" charset="0"/>
                <a:cs typeface="Times New Roman" pitchFamily="18" charset="0"/>
              </a:rPr>
              <a:t>Sortie rénale</a:t>
            </a:r>
            <a:r>
              <a:rPr lang="fr-FR" sz="2400" dirty="0">
                <a:latin typeface="Constantia" pitchFamily="18" charset="0"/>
                <a:cs typeface="Times New Roman" pitchFamily="18" charset="0"/>
              </a:rPr>
              <a:t>.</a:t>
            </a:r>
          </a:p>
          <a:p>
            <a:pPr eaLnBrk="0" hangingPunct="0"/>
            <a:endParaRPr lang="fr-FR" sz="2400" dirty="0">
              <a:latin typeface="Constantia" pitchFamily="18" charset="0"/>
            </a:endParaRPr>
          </a:p>
          <a:p>
            <a:pPr eaLnBrk="0" hangingPunct="0"/>
            <a:r>
              <a:rPr lang="fr-FR" sz="2400" u="sng" dirty="0">
                <a:latin typeface="Constantia" pitchFamily="18" charset="0"/>
                <a:cs typeface="Times New Roman" pitchFamily="18" charset="0"/>
              </a:rPr>
              <a:t>Sortie extra-rénale</a:t>
            </a:r>
            <a:r>
              <a:rPr lang="fr-FR" sz="2400" dirty="0">
                <a:latin typeface="Constantia" pitchFamily="18" charset="0"/>
                <a:cs typeface="Times New Roman" pitchFamily="18" charset="0"/>
              </a:rPr>
              <a:t> : 	-faible en temps normale,</a:t>
            </a:r>
          </a:p>
          <a:p>
            <a:pPr eaLnBrk="0" hangingPunct="0"/>
            <a:r>
              <a:rPr lang="fr-FR" sz="2400" dirty="0">
                <a:latin typeface="Constantia" pitchFamily="18" charset="0"/>
                <a:cs typeface="Times New Roman" pitchFamily="18" charset="0"/>
              </a:rPr>
              <a:t>			- augmentée si pathologie. </a:t>
            </a:r>
          </a:p>
          <a:p>
            <a:pPr eaLnBrk="0" hangingPunct="0"/>
            <a:r>
              <a:rPr lang="fr-FR" sz="2400" dirty="0">
                <a:latin typeface="Constantia" pitchFamily="18" charset="0"/>
                <a:cs typeface="Times New Roman" pitchFamily="18" charset="0"/>
              </a:rPr>
              <a:t>			-Diarrhées, matières fécales, brûlure, </a:t>
            </a:r>
          </a:p>
          <a:p>
            <a:pPr eaLnBrk="0" hangingPunct="0"/>
            <a:r>
              <a:rPr lang="fr-FR" sz="2400" dirty="0">
                <a:latin typeface="Constantia" pitchFamily="18" charset="0"/>
                <a:cs typeface="Times New Roman" pitchFamily="18" charset="0"/>
              </a:rPr>
              <a:t>			ventilation assistée, </a:t>
            </a:r>
          </a:p>
          <a:p>
            <a:pPr eaLnBrk="0" hangingPunct="0"/>
            <a:r>
              <a:rPr lang="fr-FR" sz="2400" dirty="0">
                <a:latin typeface="Constantia" pitchFamily="18" charset="0"/>
                <a:cs typeface="Times New Roman" pitchFamily="18" charset="0"/>
              </a:rPr>
              <a:t>			-pertes insensibles</a:t>
            </a:r>
          </a:p>
          <a:p>
            <a:pPr eaLnBrk="0" hangingPunct="0"/>
            <a:r>
              <a:rPr lang="fr-FR" sz="2400" dirty="0">
                <a:latin typeface="Constantia" pitchFamily="18" charset="0"/>
                <a:cs typeface="Times New Roman" pitchFamily="18" charset="0"/>
              </a:rPr>
              <a:t> 			(cutanées : 400 ml, respiration : 400 ml, </a:t>
            </a:r>
          </a:p>
          <a:p>
            <a:pPr eaLnBrk="0" hangingPunct="0"/>
            <a:r>
              <a:rPr lang="fr-FR" sz="2400" dirty="0">
                <a:latin typeface="Constantia" pitchFamily="18" charset="0"/>
                <a:cs typeface="Times New Roman" pitchFamily="18" charset="0"/>
              </a:rPr>
              <a:t>			température : + 1 °C = 500 ml/j).</a:t>
            </a:r>
            <a:endParaRPr lang="fr-FR" sz="2400" dirty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nderi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ébit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Débit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732</TotalTime>
  <Words>1972</Words>
  <Application>Microsoft Office PowerPoint</Application>
  <PresentationFormat>Affichage à l'écran (4:3)</PresentationFormat>
  <Paragraphs>410</Paragraphs>
  <Slides>69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69</vt:i4>
      </vt:variant>
    </vt:vector>
  </HeadingPairs>
  <TitlesOfParts>
    <vt:vector size="70" baseType="lpstr">
      <vt:lpstr>Débit</vt:lpstr>
      <vt:lpstr>Equilibre hydro-électrolytique</vt:lpstr>
      <vt:lpstr>INTRODUCTION</vt:lpstr>
      <vt:lpstr>I - Métabolisme eau et sel :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Diapositive 32</vt:lpstr>
      <vt:lpstr>Diapositive 33</vt:lpstr>
      <vt:lpstr>Diapositive 34</vt:lpstr>
      <vt:lpstr>Diapositive 35</vt:lpstr>
      <vt:lpstr>Diapositive 36</vt:lpstr>
      <vt:lpstr>Diapositive 37</vt:lpstr>
      <vt:lpstr>Diapositive 38</vt:lpstr>
      <vt:lpstr>Diapositive 39</vt:lpstr>
      <vt:lpstr>Diapositive 40</vt:lpstr>
      <vt:lpstr>Diapositive 41</vt:lpstr>
      <vt:lpstr>SODIUM  Na    POTASSIUM   K</vt:lpstr>
      <vt:lpstr>Diapositive 43</vt:lpstr>
      <vt:lpstr>Diapositive 44</vt:lpstr>
      <vt:lpstr>Diapositive 45</vt:lpstr>
      <vt:lpstr>Diapositive 46</vt:lpstr>
      <vt:lpstr>Diapositive 47</vt:lpstr>
      <vt:lpstr>Diapositive 48</vt:lpstr>
      <vt:lpstr>Diapositive 49</vt:lpstr>
      <vt:lpstr>Diapositive 50</vt:lpstr>
      <vt:lpstr>Diapositive 51</vt:lpstr>
      <vt:lpstr>Diapositive 52</vt:lpstr>
      <vt:lpstr>Diapositive 53</vt:lpstr>
      <vt:lpstr>Diapositive 54</vt:lpstr>
      <vt:lpstr>Diapositive 55</vt:lpstr>
      <vt:lpstr>Diapositive 56</vt:lpstr>
      <vt:lpstr>Diapositive 57</vt:lpstr>
      <vt:lpstr>Diapositive 58</vt:lpstr>
      <vt:lpstr>Diapositive 59</vt:lpstr>
      <vt:lpstr>Diapositive 60</vt:lpstr>
      <vt:lpstr>Diapositive 61</vt:lpstr>
      <vt:lpstr>Diapositive 62</vt:lpstr>
      <vt:lpstr>Diapositive 63</vt:lpstr>
      <vt:lpstr>Diapositive 64</vt:lpstr>
      <vt:lpstr>Diapositive 65</vt:lpstr>
      <vt:lpstr>Diapositive 66</vt:lpstr>
      <vt:lpstr>Diapositive 67</vt:lpstr>
      <vt:lpstr>Diapositive 68</vt:lpstr>
      <vt:lpstr>Diapositive 69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Equilibre hydro-électrolytique</dc:title>
  <dc:creator>nouha</dc:creator>
  <cp:lastModifiedBy>nouha</cp:lastModifiedBy>
  <cp:revision>42</cp:revision>
  <dcterms:modified xsi:type="dcterms:W3CDTF">2013-05-08T20:57:21Z</dcterms:modified>
</cp:coreProperties>
</file>