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9" r:id="rId3"/>
    <p:sldId id="258" r:id="rId4"/>
    <p:sldId id="264" r:id="rId5"/>
    <p:sldId id="265" r:id="rId6"/>
    <p:sldId id="266" r:id="rId7"/>
    <p:sldId id="260" r:id="rId8"/>
    <p:sldId id="267" r:id="rId9"/>
    <p:sldId id="268" r:id="rId10"/>
    <p:sldId id="269" r:id="rId11"/>
    <p:sldId id="270" r:id="rId12"/>
    <p:sldId id="271" r:id="rId13"/>
    <p:sldId id="273" r:id="rId14"/>
    <p:sldId id="261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5" r:id="rId25"/>
    <p:sldId id="282" r:id="rId26"/>
    <p:sldId id="283" r:id="rId27"/>
    <p:sldId id="284" r:id="rId28"/>
    <p:sldId id="286" r:id="rId29"/>
    <p:sldId id="287" r:id="rId30"/>
    <p:sldId id="288" r:id="rId31"/>
    <p:sldId id="262" r:id="rId32"/>
    <p:sldId id="289" r:id="rId3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00FF99"/>
    <a:srgbClr val="3366FF"/>
    <a:srgbClr val="66FFFF"/>
    <a:srgbClr val="00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84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-984" y="-90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title>
      <c:tx>
        <c:rich>
          <a:bodyPr/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Population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mondiale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1033136344449136"/>
          <c:y val="2.3539185716666945E-2"/>
        </c:manualLayout>
      </c:layout>
    </c:title>
    <c:plotArea>
      <c:layout/>
      <c:doughnut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Population totale monde</c:v>
                </c:pt>
              </c:strCache>
            </c:strRef>
          </c:tx>
          <c:dPt>
            <c:idx val="0"/>
            <c:spPr>
              <a:solidFill>
                <a:srgbClr val="00FF99"/>
              </a:solidFill>
            </c:spPr>
          </c:dPt>
          <c:dPt>
            <c:idx val="1"/>
            <c:spPr>
              <a:solidFill>
                <a:srgbClr val="6666FF"/>
              </a:solidFill>
            </c:spPr>
          </c:dPt>
          <c:dLbls>
            <c:dLbl>
              <c:idx val="0"/>
              <c:layout>
                <c:manualLayout>
                  <c:x val="7.3562091242354008E-2"/>
                  <c:y val="0.14567149234130686"/>
                </c:manualLayout>
              </c:layout>
              <c:showVal val="1"/>
            </c:dLbl>
            <c:dLbl>
              <c:idx val="1"/>
              <c:layout>
                <c:manualLayout>
                  <c:x val="-7.7538420498697497E-2"/>
                  <c:y val="-0.13114639683909771"/>
                </c:manualLayout>
              </c:layout>
              <c:showVal val="1"/>
            </c:dLbl>
            <c:showVal val="1"/>
            <c:showLeaderLines val="1"/>
          </c:dLbls>
          <c:cat>
            <c:strRef>
              <c:f>Feuil1!$A$2:$A$3</c:f>
              <c:strCache>
                <c:ptCount val="2"/>
                <c:pt idx="0">
                  <c:v>% concerné par des troubles visuels</c:v>
                </c:pt>
                <c:pt idx="1">
                  <c:v>% population équipée d'une correction visuel</c:v>
                </c:pt>
              </c:strCache>
            </c:strRef>
          </c:cat>
          <c:val>
            <c:numRef>
              <c:f>Feuil1!$B$2:$B$3</c:f>
              <c:numCache>
                <c:formatCode>0%</c:formatCode>
                <c:ptCount val="2"/>
                <c:pt idx="0">
                  <c:v>0.65000000000000024</c:v>
                </c:pt>
                <c:pt idx="1">
                  <c:v>0.35000000000000009</c:v>
                </c:pt>
              </c:numCache>
            </c:numRef>
          </c:val>
        </c:ser>
        <c:firstSliceAng val="0"/>
        <c:holeSize val="65"/>
      </c:doughnutChart>
    </c:plotArea>
    <c:legend>
      <c:legendPos val="r"/>
      <c:layout>
        <c:manualLayout>
          <c:xMode val="edge"/>
          <c:yMode val="edge"/>
          <c:x val="0.56274309838436065"/>
          <c:y val="0.20683563649622988"/>
          <c:w val="0.43725693092704465"/>
          <c:h val="0.55867618808419961"/>
        </c:manualLayout>
      </c:layout>
      <c:txPr>
        <a:bodyPr/>
        <a:lstStyle/>
        <a:p>
          <a:pPr>
            <a:defRPr sz="1600" baseline="0">
              <a:solidFill>
                <a:schemeClr val="tx1">
                  <a:lumMod val="65000"/>
                  <a:lumOff val="35000"/>
                </a:schemeClr>
              </a:solidFill>
            </a:defRPr>
          </a:pPr>
          <a:endParaRPr lang="fr-FR"/>
        </a:p>
      </c:txPr>
    </c:legend>
    <c:plotVisOnly val="1"/>
    <c:dispBlanksAs val="zero"/>
  </c:chart>
  <c:txPr>
    <a:bodyPr/>
    <a:lstStyle/>
    <a:p>
      <a:pPr>
        <a:defRPr sz="1800"/>
      </a:pPr>
      <a:endParaRPr lang="fr-F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title>
      <c:tx>
        <c:rich>
          <a:bodyPr/>
          <a:lstStyle/>
          <a:p>
            <a:pPr>
              <a:defRPr/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Population concernée par des troubles visuels</a:t>
            </a:r>
          </a:p>
        </c:rich>
      </c:tx>
      <c:layout/>
    </c:title>
    <c:plotArea>
      <c:layout/>
      <c:doughnut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Population concernée par des troubles visuels</c:v>
                </c:pt>
              </c:strCache>
            </c:strRef>
          </c:tx>
          <c:dPt>
            <c:idx val="0"/>
            <c:spPr>
              <a:solidFill>
                <a:srgbClr val="6666FF"/>
              </a:solidFill>
            </c:spPr>
          </c:dPt>
          <c:dPt>
            <c:idx val="1"/>
            <c:spPr>
              <a:solidFill>
                <a:srgbClr val="00FF99"/>
              </a:solidFill>
            </c:spPr>
          </c:dPt>
          <c:dLbls>
            <c:dLbl>
              <c:idx val="0"/>
              <c:layout>
                <c:manualLayout>
                  <c:x val="5.9320779873010578E-2"/>
                  <c:y val="-0.12717154403721423"/>
                </c:manualLayout>
              </c:layout>
              <c:showVal val="1"/>
            </c:dLbl>
            <c:dLbl>
              <c:idx val="1"/>
              <c:layout>
                <c:manualLayout>
                  <c:x val="-0.11626872855110076"/>
                  <c:y val="-8.7704274996408989E-3"/>
                </c:manualLayout>
              </c:layout>
              <c:showVal val="1"/>
            </c:dLbl>
            <c:showVal val="1"/>
            <c:showLeaderLines val="1"/>
          </c:dLbls>
          <c:cat>
            <c:strRef>
              <c:f>Feuil1!$A$2:$A$3</c:f>
              <c:strCache>
                <c:ptCount val="2"/>
                <c:pt idx="0">
                  <c:v>% équipée d'une correction visuelle</c:v>
                </c:pt>
                <c:pt idx="1">
                  <c:v> % non équipée d'une correction visuelle</c:v>
                </c:pt>
              </c:strCache>
            </c:strRef>
          </c:cat>
          <c:val>
            <c:numRef>
              <c:f>Feuil1!$B$2:$B$3</c:f>
              <c:numCache>
                <c:formatCode>0%</c:formatCode>
                <c:ptCount val="2"/>
                <c:pt idx="0">
                  <c:v>0.26</c:v>
                </c:pt>
                <c:pt idx="1">
                  <c:v>0.74000000000000021</c:v>
                </c:pt>
              </c:numCache>
            </c:numRef>
          </c:val>
        </c:ser>
        <c:firstSliceAng val="0"/>
        <c:holeSize val="65"/>
      </c:doughnutChart>
    </c:plotArea>
    <c:legend>
      <c:legendPos val="r"/>
      <c:layout>
        <c:manualLayout>
          <c:xMode val="edge"/>
          <c:yMode val="edge"/>
          <c:x val="0.53584376382594556"/>
          <c:y val="0.37438365302807652"/>
          <c:w val="0.46178340497913406"/>
          <c:h val="0.56139851717622624"/>
        </c:manualLayout>
      </c:layout>
      <c:txPr>
        <a:bodyPr/>
        <a:lstStyle/>
        <a:p>
          <a:pPr>
            <a:defRPr sz="1600">
              <a:solidFill>
                <a:schemeClr val="tx1">
                  <a:lumMod val="65000"/>
                  <a:lumOff val="35000"/>
                </a:schemeClr>
              </a:solidFill>
            </a:defRPr>
          </a:pPr>
          <a:endParaRPr lang="fr-FR"/>
        </a:p>
      </c:txPr>
    </c:legend>
    <c:plotVisOnly val="1"/>
    <c:dispBlanksAs val="zero"/>
  </c:chart>
  <c:txPr>
    <a:bodyPr/>
    <a:lstStyle/>
    <a:p>
      <a:pPr>
        <a:defRPr sz="1800"/>
      </a:pPr>
      <a:endParaRPr lang="fr-FR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C3842F-26F5-4133-BD2F-0BFCB6D8623C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E48E3BB-4377-4461-8890-DF9B9D933676}">
      <dgm:prSet phldrT="[Texte]"/>
      <dgm:spPr/>
      <dgm:t>
        <a:bodyPr/>
        <a:lstStyle/>
        <a:p>
          <a:r>
            <a:rPr lang="fr-FR" dirty="0" smtClean="0"/>
            <a:t> </a:t>
          </a:r>
          <a:endParaRPr lang="fr-FR" dirty="0"/>
        </a:p>
      </dgm:t>
    </dgm:pt>
    <dgm:pt modelId="{D714069A-947B-4172-A6CD-4FFA0FC5EA00}" type="parTrans" cxnId="{A645B08F-5420-445D-A711-7BE3F8DFE4D1}">
      <dgm:prSet/>
      <dgm:spPr/>
      <dgm:t>
        <a:bodyPr/>
        <a:lstStyle/>
        <a:p>
          <a:endParaRPr lang="fr-FR"/>
        </a:p>
      </dgm:t>
    </dgm:pt>
    <dgm:pt modelId="{9FB3F21E-1E04-4B71-B882-66E6F92AFC4C}" type="sibTrans" cxnId="{A645B08F-5420-445D-A711-7BE3F8DFE4D1}">
      <dgm:prSet/>
      <dgm:spPr/>
      <dgm:t>
        <a:bodyPr/>
        <a:lstStyle/>
        <a:p>
          <a:endParaRPr lang="fr-FR"/>
        </a:p>
      </dgm:t>
    </dgm:pt>
    <dgm:pt modelId="{383B0A5E-7598-443B-8C96-748DFB7CE18D}" type="pres">
      <dgm:prSet presAssocID="{1CC3842F-26F5-4133-BD2F-0BFCB6D8623C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fr-FR"/>
        </a:p>
      </dgm:t>
    </dgm:pt>
    <dgm:pt modelId="{BF8BA86B-5E1C-41F4-A061-0E2E1F71F87F}" type="pres">
      <dgm:prSet presAssocID="{1CC3842F-26F5-4133-BD2F-0BFCB6D8623C}" presName="arrowNode" presStyleLbl="node1" presStyleIdx="0" presStyleCnt="1" custAng="1961602" custFlipVert="1" custScaleX="137359" custScaleY="81141" custLinFactNeighborX="-20039" custLinFactNeighborY="-17900"/>
      <dgm:spPr>
        <a:solidFill>
          <a:srgbClr val="6666FF"/>
        </a:solidFill>
      </dgm:spPr>
    </dgm:pt>
    <dgm:pt modelId="{92BEA527-02F2-4BB0-A6AA-A4C34E6A6727}" type="pres">
      <dgm:prSet presAssocID="{AE48E3BB-4377-4461-8890-DF9B9D933676}" presName="txNode1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5515B58-E66C-4BC8-9DEC-6FA4BC95594E}" type="presOf" srcId="{AE48E3BB-4377-4461-8890-DF9B9D933676}" destId="{92BEA527-02F2-4BB0-A6AA-A4C34E6A6727}" srcOrd="0" destOrd="0" presId="urn:microsoft.com/office/officeart/2009/3/layout/DescendingProcess"/>
    <dgm:cxn modelId="{A645B08F-5420-445D-A711-7BE3F8DFE4D1}" srcId="{1CC3842F-26F5-4133-BD2F-0BFCB6D8623C}" destId="{AE48E3BB-4377-4461-8890-DF9B9D933676}" srcOrd="0" destOrd="0" parTransId="{D714069A-947B-4172-A6CD-4FFA0FC5EA00}" sibTransId="{9FB3F21E-1E04-4B71-B882-66E6F92AFC4C}"/>
    <dgm:cxn modelId="{01471ACD-3926-4190-A7DC-4A3F5442A2ED}" type="presOf" srcId="{1CC3842F-26F5-4133-BD2F-0BFCB6D8623C}" destId="{383B0A5E-7598-443B-8C96-748DFB7CE18D}" srcOrd="0" destOrd="0" presId="urn:microsoft.com/office/officeart/2009/3/layout/DescendingProcess"/>
    <dgm:cxn modelId="{D01109AD-ABB2-4714-B468-905483B44E23}" type="presParOf" srcId="{383B0A5E-7598-443B-8C96-748DFB7CE18D}" destId="{BF8BA86B-5E1C-41F4-A061-0E2E1F71F87F}" srcOrd="0" destOrd="0" presId="urn:microsoft.com/office/officeart/2009/3/layout/DescendingProcess"/>
    <dgm:cxn modelId="{757B1D4C-F163-4E07-A242-C48240CEFB80}" type="presParOf" srcId="{383B0A5E-7598-443B-8C96-748DFB7CE18D}" destId="{92BEA527-02F2-4BB0-A6AA-A4C34E6A6727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C3842F-26F5-4133-BD2F-0BFCB6D8623C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E48E3BB-4377-4461-8890-DF9B9D933676}">
      <dgm:prSet phldrT="[Texte]"/>
      <dgm:spPr/>
      <dgm:t>
        <a:bodyPr/>
        <a:lstStyle/>
        <a:p>
          <a:r>
            <a:rPr lang="fr-FR" dirty="0" smtClean="0"/>
            <a:t> </a:t>
          </a:r>
          <a:endParaRPr lang="fr-FR" dirty="0"/>
        </a:p>
      </dgm:t>
    </dgm:pt>
    <dgm:pt modelId="{D714069A-947B-4172-A6CD-4FFA0FC5EA00}" type="parTrans" cxnId="{A645B08F-5420-445D-A711-7BE3F8DFE4D1}">
      <dgm:prSet/>
      <dgm:spPr/>
      <dgm:t>
        <a:bodyPr/>
        <a:lstStyle/>
        <a:p>
          <a:endParaRPr lang="fr-FR"/>
        </a:p>
      </dgm:t>
    </dgm:pt>
    <dgm:pt modelId="{9FB3F21E-1E04-4B71-B882-66E6F92AFC4C}" type="sibTrans" cxnId="{A645B08F-5420-445D-A711-7BE3F8DFE4D1}">
      <dgm:prSet/>
      <dgm:spPr/>
      <dgm:t>
        <a:bodyPr/>
        <a:lstStyle/>
        <a:p>
          <a:endParaRPr lang="fr-FR"/>
        </a:p>
      </dgm:t>
    </dgm:pt>
    <dgm:pt modelId="{383B0A5E-7598-443B-8C96-748DFB7CE18D}" type="pres">
      <dgm:prSet presAssocID="{1CC3842F-26F5-4133-BD2F-0BFCB6D8623C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fr-FR"/>
        </a:p>
      </dgm:t>
    </dgm:pt>
    <dgm:pt modelId="{BF8BA86B-5E1C-41F4-A061-0E2E1F71F87F}" type="pres">
      <dgm:prSet presAssocID="{1CC3842F-26F5-4133-BD2F-0BFCB6D8623C}" presName="arrowNode" presStyleLbl="node1" presStyleIdx="0" presStyleCnt="1" custAng="1961602" custFlipVert="1" custScaleX="137359" custScaleY="81141" custLinFactNeighborX="-20039" custLinFactNeighborY="-17900"/>
      <dgm:spPr>
        <a:solidFill>
          <a:srgbClr val="6666FF"/>
        </a:solidFill>
      </dgm:spPr>
    </dgm:pt>
    <dgm:pt modelId="{92BEA527-02F2-4BB0-A6AA-A4C34E6A6727}" type="pres">
      <dgm:prSet presAssocID="{AE48E3BB-4377-4461-8890-DF9B9D933676}" presName="txNode1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679DCD1-793A-41AF-BA42-7BB4699FD4C7}" type="presOf" srcId="{1CC3842F-26F5-4133-BD2F-0BFCB6D8623C}" destId="{383B0A5E-7598-443B-8C96-748DFB7CE18D}" srcOrd="0" destOrd="0" presId="urn:microsoft.com/office/officeart/2009/3/layout/DescendingProcess"/>
    <dgm:cxn modelId="{A645B08F-5420-445D-A711-7BE3F8DFE4D1}" srcId="{1CC3842F-26F5-4133-BD2F-0BFCB6D8623C}" destId="{AE48E3BB-4377-4461-8890-DF9B9D933676}" srcOrd="0" destOrd="0" parTransId="{D714069A-947B-4172-A6CD-4FFA0FC5EA00}" sibTransId="{9FB3F21E-1E04-4B71-B882-66E6F92AFC4C}"/>
    <dgm:cxn modelId="{5EB187A6-4A4F-414A-9AD5-08A85F9E328E}" type="presOf" srcId="{AE48E3BB-4377-4461-8890-DF9B9D933676}" destId="{92BEA527-02F2-4BB0-A6AA-A4C34E6A6727}" srcOrd="0" destOrd="0" presId="urn:microsoft.com/office/officeart/2009/3/layout/DescendingProcess"/>
    <dgm:cxn modelId="{C724031E-8E6B-4986-9BB2-93844AF866F3}" type="presParOf" srcId="{383B0A5E-7598-443B-8C96-748DFB7CE18D}" destId="{BF8BA86B-5E1C-41F4-A061-0E2E1F71F87F}" srcOrd="0" destOrd="0" presId="urn:microsoft.com/office/officeart/2009/3/layout/DescendingProcess"/>
    <dgm:cxn modelId="{59D1E155-2E58-4DA0-8A9C-DF1E4B62FE46}" type="presParOf" srcId="{383B0A5E-7598-443B-8C96-748DFB7CE18D}" destId="{92BEA527-02F2-4BB0-A6AA-A4C34E6A6727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F8BA86B-5E1C-41F4-A061-0E2E1F71F87F}">
      <dsp:nvSpPr>
        <dsp:cNvPr id="0" name=""/>
        <dsp:cNvSpPr/>
      </dsp:nvSpPr>
      <dsp:spPr>
        <a:xfrm rot="15242024" flipV="1">
          <a:off x="472537" y="84612"/>
          <a:ext cx="1245365" cy="2352311"/>
        </a:xfrm>
        <a:prstGeom prst="swooshArrow">
          <a:avLst>
            <a:gd name="adj1" fmla="val 16310"/>
            <a:gd name="adj2" fmla="val 31370"/>
          </a:avLst>
        </a:prstGeom>
        <a:solidFill>
          <a:srgbClr val="66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BEA527-02F2-4BB0-A6AA-A4C34E6A6727}">
      <dsp:nvSpPr>
        <dsp:cNvPr id="0" name=""/>
        <dsp:cNvSpPr/>
      </dsp:nvSpPr>
      <dsp:spPr>
        <a:xfrm>
          <a:off x="348230" y="108639"/>
          <a:ext cx="937832" cy="368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b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 </a:t>
          </a:r>
          <a:endParaRPr lang="fr-FR" sz="2200" kern="1200" dirty="0"/>
        </a:p>
      </dsp:txBody>
      <dsp:txXfrm>
        <a:off x="348230" y="108639"/>
        <a:ext cx="937832" cy="3686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F8BA86B-5E1C-41F4-A061-0E2E1F71F87F}">
      <dsp:nvSpPr>
        <dsp:cNvPr id="0" name=""/>
        <dsp:cNvSpPr/>
      </dsp:nvSpPr>
      <dsp:spPr>
        <a:xfrm rot="15242024" flipV="1">
          <a:off x="472537" y="84612"/>
          <a:ext cx="1245365" cy="2352311"/>
        </a:xfrm>
        <a:prstGeom prst="swooshArrow">
          <a:avLst>
            <a:gd name="adj1" fmla="val 16310"/>
            <a:gd name="adj2" fmla="val 31370"/>
          </a:avLst>
        </a:prstGeom>
        <a:solidFill>
          <a:srgbClr val="66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BEA527-02F2-4BB0-A6AA-A4C34E6A6727}">
      <dsp:nvSpPr>
        <dsp:cNvPr id="0" name=""/>
        <dsp:cNvSpPr/>
      </dsp:nvSpPr>
      <dsp:spPr>
        <a:xfrm>
          <a:off x="348230" y="108639"/>
          <a:ext cx="937832" cy="368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b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 </a:t>
          </a:r>
          <a:endParaRPr lang="fr-FR" sz="2200" kern="1200" dirty="0"/>
        </a:p>
      </dsp:txBody>
      <dsp:txXfrm>
        <a:off x="348230" y="108639"/>
        <a:ext cx="937832" cy="3686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7FFE4-8869-49CD-AB2A-1F91A3BAF2BA}" type="datetimeFigureOut">
              <a:rPr lang="fr-FR" smtClean="0"/>
              <a:pPr/>
              <a:t>25/04/2013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0945AA-E63E-469B-8165-EC36BDA01C6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83922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45AA-E63E-469B-8165-EC36BDA01C60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274500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smtClean="0"/>
              <a:t>Julien TRAN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5BDD3-BF1C-45A4-9CC1-C03BC9A679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FFB37-EBE7-4318-BF40-FD1EEEE9FF31}" type="datetimeFigureOut">
              <a:rPr lang="fr-FR"/>
              <a:pPr>
                <a:defRPr/>
              </a:pPr>
              <a:t>25/04/2013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E9FAB-83B3-49C1-933F-4B03A8B4AC1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E3528-575E-44E3-A8CF-9CA8624D2D33}" type="datetimeFigureOut">
              <a:rPr lang="fr-FR"/>
              <a:pPr>
                <a:defRPr/>
              </a:pPr>
              <a:t>25/04/2013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BAF9E-7AA3-48C8-A64C-AC995F51006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AA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pic>
        <p:nvPicPr>
          <p:cNvPr id="7" name="Image 12" descr="Essilor_P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 bwMode="auto">
          <a:xfrm>
            <a:off x="7956376" y="6093296"/>
            <a:ext cx="86409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8"/>
          <p:cNvSpPr txBox="1">
            <a:spLocks noChangeArrowheads="1"/>
          </p:cNvSpPr>
          <p:nvPr userDrawn="1"/>
        </p:nvSpPr>
        <p:spPr bwMode="auto">
          <a:xfrm>
            <a:off x="4788024" y="6237312"/>
            <a:ext cx="3024336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fr-FR" sz="1200" b="1" i="1" dirty="0" smtClean="0">
                <a:solidFill>
                  <a:srgbClr val="6666FF"/>
                </a:solidFill>
              </a:rPr>
              <a:t>Page </a:t>
            </a:r>
            <a:fld id="{E8E5BDD3-BF1C-45A4-9CC1-C03BC9A67951}" type="slidenum">
              <a:rPr lang="fr-FR" sz="1200" b="1" i="1" smtClean="0">
                <a:solidFill>
                  <a:srgbClr val="6666FF"/>
                </a:solidFill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r>
              <a:rPr lang="fr-FR" sz="1200" i="1" dirty="0" smtClean="0"/>
              <a:t> </a:t>
            </a:r>
            <a:r>
              <a:rPr lang="fr-FR" sz="1200" b="1" i="1" dirty="0" smtClean="0">
                <a:solidFill>
                  <a:srgbClr val="6666FF"/>
                </a:solidFill>
              </a:rPr>
              <a:t>/32         |       </a:t>
            </a:r>
            <a:r>
              <a:rPr kumimoji="0" lang="fr-FR" sz="1200" b="1" i="1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/>
                <a:latin typeface="Arial" pitchFamily="34" charset="0"/>
              </a:rPr>
              <a:t>Julien TRAN     |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6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1A9FD-61C4-479E-8325-E7393981DFE2}" type="datetimeFigureOut">
              <a:rPr lang="fr-FR"/>
              <a:pPr>
                <a:defRPr/>
              </a:pPr>
              <a:t>25/04/2013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D8F0F-6FDC-4144-9EB9-BCC8BB524B8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3FE90-BBB8-48F3-860A-8AEDFAE9F098}" type="datetimeFigureOut">
              <a:rPr lang="fr-FR"/>
              <a:pPr>
                <a:defRPr/>
              </a:pPr>
              <a:t>25/04/2013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F0DF0-DB8B-437C-8ACC-ACF2AA55EE9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BDDD9-BC6D-43ED-B438-417BD87C112D}" type="datetimeFigureOut">
              <a:rPr lang="fr-FR"/>
              <a:pPr>
                <a:defRPr/>
              </a:pPr>
              <a:t>25/04/2013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CA3A4-31C9-4227-8F26-5E7C517395E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20D25-BCA5-4F80-A95B-778C1D7EDEEF}" type="datetimeFigureOut">
              <a:rPr lang="fr-FR"/>
              <a:pPr>
                <a:defRPr/>
              </a:pPr>
              <a:t>25/04/2013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74AF6-2D8B-47FE-81CD-DAD86BB260E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AD1BF-4166-40E0-963E-E489E2FFA1D3}" type="datetimeFigureOut">
              <a:rPr lang="fr-FR"/>
              <a:pPr>
                <a:defRPr/>
              </a:pPr>
              <a:t>25/04/2013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16745-090D-48A2-8232-3BC158033F9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2A0F9-2634-4159-A704-79BB3926B48D}" type="datetimeFigureOut">
              <a:rPr lang="fr-FR"/>
              <a:pPr>
                <a:defRPr/>
              </a:pPr>
              <a:t>25/04/2013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7A890-82D3-47FB-AAB1-B01E8FB4A34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D0AA7-96A1-460A-B630-6B3CDD2DF56F}" type="datetimeFigureOut">
              <a:rPr lang="fr-FR"/>
              <a:pPr>
                <a:defRPr/>
              </a:pPr>
              <a:t>25/04/2013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AA270-FB12-48D3-96E8-49774EA9EA4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 dirty="0" smtClean="0"/>
              <a:t>Julien TRAN 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F74321-9322-4BF2-8E5F-A6652DEA817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chart" Target="../charts/chart1.xm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chart" Target="../charts/chart2.xml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-13000" contrast="30000"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11"/>
          <p:cNvSpPr>
            <a:spLocks noChangeArrowheads="1"/>
          </p:cNvSpPr>
          <p:nvPr/>
        </p:nvSpPr>
        <p:spPr bwMode="auto">
          <a:xfrm>
            <a:off x="1259632" y="1628800"/>
            <a:ext cx="6670675" cy="2232248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rgbClr val="6666FF">
                  <a:alpha val="55000"/>
                </a:srgb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 w="19050">
            <a:solidFill>
              <a:srgbClr val="6666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PROJET DE FIN D'ETUDES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" RECHERCHE ET DEVELOPEMMENT DES SOLUTIONS TECHNIQUES POUR LA CREATION D'UNE NOUVELLE MACHINE D'USINAGE DE VERRE OPHTALMIQUE "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3" name="Image 563" descr="Nouveau Logo ISEL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l="-8327" t="-10156" r="-8324" b="-11332"/>
          <a:stretch/>
        </p:blipFill>
        <p:spPr bwMode="auto">
          <a:xfrm>
            <a:off x="4212000" y="5652000"/>
            <a:ext cx="1008000" cy="972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Image 12" descr="Essilor_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 bwMode="auto">
          <a:xfrm>
            <a:off x="611560" y="5517232"/>
            <a:ext cx="1368152" cy="102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Image 7" descr="SUPII MECAVENIR"/>
          <p:cNvPicPr>
            <a:picLocks noChangeAspect="1" noChangeArrowheads="1"/>
          </p:cNvPicPr>
          <p:nvPr/>
        </p:nvPicPr>
        <p:blipFill>
          <a:blip r:embed="rId5" cstate="print">
            <a:lum contrast="24000"/>
          </a:blip>
          <a:srcRect l="-8903" t="-10936" r="-5935" b="-10936"/>
          <a:stretch>
            <a:fillRect/>
          </a:stretch>
        </p:blipFill>
        <p:spPr bwMode="auto">
          <a:xfrm>
            <a:off x="7537825" y="5848323"/>
            <a:ext cx="850599" cy="7303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4427984" y="548680"/>
            <a:ext cx="352839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Arial" pitchFamily="34" charset="0"/>
              </a:rPr>
              <a:t>Formation Ingénieur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Arial" pitchFamily="34" charset="0"/>
              </a:rPr>
              <a:t>Spécialité : Mécanique et Production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6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glow rad="101600">
                  <a:schemeClr val="tx2">
                    <a:lumMod val="40000"/>
                    <a:lumOff val="60000"/>
                    <a:alpha val="60000"/>
                  </a:schemeClr>
                </a:glow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tx2">
                    <a:lumMod val="40000"/>
                    <a:lumOff val="60000"/>
                    <a:alpha val="6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427984" y="4365105"/>
            <a:ext cx="3528392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Julien TRAN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1400" b="1" dirty="0" smtClean="0">
                <a:solidFill>
                  <a:srgbClr val="3366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Promotion 2010/2013</a:t>
            </a:r>
            <a:endParaRPr kumimoji="0" lang="fr-FR" sz="1400" b="1" i="0" u="none" strike="noStrike" cap="none" normalizeH="0" baseline="0" dirty="0" smtClean="0">
              <a:ln>
                <a:noFill/>
              </a:ln>
              <a:solidFill>
                <a:srgbClr val="3366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6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2367" y="1052736"/>
            <a:ext cx="86409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2.2/ Expression fonctionnelle du besoin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08" t="16489" r="16057" b="28047"/>
          <a:stretch>
            <a:fillRect/>
          </a:stretch>
        </p:blipFill>
        <p:spPr bwMode="auto">
          <a:xfrm>
            <a:off x="971600" y="2175531"/>
            <a:ext cx="667385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66810" y="5085184"/>
            <a:ext cx="6725469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Classement des fonctions</a:t>
            </a: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 par attribution de points.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111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2367" y="1052736"/>
            <a:ext cx="86409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2.2/ Expression fonctionnelle du besoin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66810" y="5240502"/>
            <a:ext cx="7589566" cy="92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Détermination</a:t>
            </a: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 des fonctions prioritaires pour leur étude et la recherche de solutions techniques.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347" t="18655" r="1102" b="24208"/>
          <a:stretch>
            <a:fillRect/>
          </a:stretch>
        </p:blipFill>
        <p:spPr bwMode="auto">
          <a:xfrm>
            <a:off x="795844" y="1772816"/>
            <a:ext cx="6532563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212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2367" y="1052736"/>
            <a:ext cx="86409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2.3/ Analyse de l’existant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5122" name="Image 1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66" t="24831" r="13959" b="12077"/>
          <a:stretch>
            <a:fillRect/>
          </a:stretch>
        </p:blipFill>
        <p:spPr bwMode="auto">
          <a:xfrm>
            <a:off x="533597" y="2697617"/>
            <a:ext cx="7444360" cy="3334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33597" y="1772816"/>
            <a:ext cx="7589566" cy="92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Etablissement d’un référentiel de</a:t>
            </a: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 comparaison pour les produits entrée de gamme / milieu de gamme / haut de gamme.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26" name="Image 693"/>
          <p:cNvPicPr>
            <a:picLocks noChangeAspect="1" noChangeArrowheads="1"/>
          </p:cNvPicPr>
          <p:nvPr/>
        </p:nvPicPr>
        <p:blipFill>
          <a:blip r:embed="rId4" cstate="print">
            <a:lum contrast="6000"/>
          </a:blip>
          <a:srcRect l="6786" t="24551" r="6535" b="11015"/>
          <a:stretch>
            <a:fillRect/>
          </a:stretch>
        </p:blipFill>
        <p:spPr bwMode="auto">
          <a:xfrm>
            <a:off x="611560" y="2492896"/>
            <a:ext cx="8271846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90511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9512" y="980728"/>
            <a:ext cx="604867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Aft>
                <a:spcPts val="1000"/>
              </a:spcAft>
            </a:pPr>
            <a:r>
              <a:rPr lang="fr-FR" sz="28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3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</a:t>
            </a:r>
            <a:r>
              <a:rPr lang="fr-FR" sz="28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Planning </a:t>
            </a:r>
            <a:r>
              <a:rPr lang="fr-FR" sz="28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prévisionnel </a:t>
            </a:r>
            <a:r>
              <a:rPr lang="fr-FR" sz="28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et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plan</a:t>
            </a:r>
            <a:r>
              <a:rPr kumimoji="0" lang="fr-FR" sz="28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d’actions</a:t>
            </a:r>
            <a:endParaRPr kumimoji="0" lang="fr-FR" sz="32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6588224" y="2471512"/>
            <a:ext cx="2225103" cy="254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Etablissement des dates limites, « Deadlines », pour chaque activités.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7170" name="Picture 2" descr="Planning-Previsionnel_v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18" t="13577" b="12051"/>
          <a:stretch>
            <a:fillRect/>
          </a:stretch>
        </p:blipFill>
        <p:spPr bwMode="auto">
          <a:xfrm>
            <a:off x="221885" y="2454649"/>
            <a:ext cx="6128162" cy="2918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Connecteur droit 2"/>
          <p:cNvCxnSpPr/>
          <p:nvPr/>
        </p:nvCxnSpPr>
        <p:spPr>
          <a:xfrm>
            <a:off x="3491880" y="2492896"/>
            <a:ext cx="0" cy="29523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5652120" y="2492896"/>
            <a:ext cx="0" cy="29523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6324698" y="2492896"/>
            <a:ext cx="0" cy="29523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707904" y="2636912"/>
            <a:ext cx="128607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</a:rPr>
              <a:t>Nano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</a:rPr>
              <a:t>V.0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</a:rPr>
              <a:t>04/12</a:t>
            </a:r>
            <a:endParaRPr lang="fr-FR" b="1" dirty="0" smtClean="0">
              <a:solidFill>
                <a:srgbClr val="FF0000"/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4224503" y="5431218"/>
            <a:ext cx="1286072" cy="5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</a:rPr>
              <a:t>Nano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</a:rPr>
              <a:t>V.1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</a:rPr>
              <a:t>02/13</a:t>
            </a:r>
            <a:endParaRPr lang="fr-FR" b="1" dirty="0" smtClean="0">
              <a:solidFill>
                <a:srgbClr val="FF0000"/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6414703" y="5431218"/>
            <a:ext cx="1286072" cy="5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</a:rPr>
              <a:t>Nano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</a:rPr>
              <a:t>V.2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</a:rPr>
              <a:t>04/13</a:t>
            </a:r>
            <a:endParaRPr lang="fr-FR" b="1" dirty="0" smtClean="0">
              <a:solidFill>
                <a:srgbClr val="FF0000"/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358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23528" y="2471512"/>
            <a:ext cx="8489799" cy="137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Définition des activés, des actions à mener, de leur(s) objectif(s), de leur durée, des indicateurs de performance et des personnes travaillant sur  chaque actions.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6" name="Flèche vers le bas 5"/>
          <p:cNvSpPr/>
          <p:nvPr/>
        </p:nvSpPr>
        <p:spPr>
          <a:xfrm>
            <a:off x="827584" y="3284984"/>
            <a:ext cx="731512" cy="720079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23528" y="4293096"/>
            <a:ext cx="399663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5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 activités :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Etude de la concurrence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Conception de la maquette 3D V.0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Conception de la maquette 3D V.1</a:t>
            </a:r>
            <a:endParaRPr lang="fr-FR" dirty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rgbClr val="6666FF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499992" y="4581128"/>
            <a:ext cx="399663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Conception de la maquette 3D V.2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Recherche de partenariat(s) pour une étude vibratoire</a:t>
            </a:r>
            <a:endParaRPr lang="fr-FR" dirty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79512" y="980728"/>
            <a:ext cx="604867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Aft>
                <a:spcPts val="1000"/>
              </a:spcAft>
            </a:pPr>
            <a:r>
              <a:rPr lang="fr-FR" sz="28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3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</a:t>
            </a:r>
            <a:r>
              <a:rPr lang="fr-FR" sz="28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Planning </a:t>
            </a:r>
            <a:r>
              <a:rPr lang="fr-FR" sz="28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prévisionnel </a:t>
            </a:r>
            <a:r>
              <a:rPr lang="fr-FR" sz="28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et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plan</a:t>
            </a:r>
            <a:r>
              <a:rPr kumimoji="0" lang="fr-FR" sz="28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d’actions</a:t>
            </a:r>
            <a:endParaRPr kumimoji="0" lang="fr-FR" sz="32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973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15650" y="3374109"/>
            <a:ext cx="1656184" cy="80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R&amp;D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8194" name="Picture 2" descr="http://stephaneremy.files.wordpress.com/2011/01/bonne-idc3a9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858" y="2553938"/>
            <a:ext cx="2609540" cy="24478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375890" y="5102302"/>
            <a:ext cx="165618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 smtClean="0">
                <a:solidFill>
                  <a:srgbClr val="6666FF"/>
                </a:solidFill>
                <a:latin typeface="Arial" pitchFamily="34" charset="0"/>
              </a:rPr>
              <a:t>NANO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b="1" dirty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dirty="0" smtClean="0">
              <a:ln>
                <a:noFill/>
              </a:ln>
              <a:solidFill>
                <a:srgbClr val="6666FF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4.1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Etude de la concurrence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838370" y="2924944"/>
            <a:ext cx="3943188" cy="284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Ludovic JOUARD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Première tâche :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Étude de la concurrence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9" name="Flèche vers le bas 8"/>
          <p:cNvSpPr/>
          <p:nvPr/>
        </p:nvSpPr>
        <p:spPr>
          <a:xfrm>
            <a:off x="6444208" y="3519944"/>
            <a:ext cx="731512" cy="720079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97655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4.1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Etude de la concurrence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51" t="14885" r="22345" b="7411"/>
          <a:stretch>
            <a:fillRect/>
          </a:stretch>
        </p:blipFill>
        <p:spPr bwMode="auto">
          <a:xfrm>
            <a:off x="673909" y="2820523"/>
            <a:ext cx="3125788" cy="2679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139952" y="2553937"/>
            <a:ext cx="4896544" cy="294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Décapotage,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Démontage des gros ensembles mécaniques,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Prise de dimensions,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Relevé de conception mécanique choisi pour chaque fonction du produit.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20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6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535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4.2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Conception de la maquette 3D NANO V.0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139952" y="2553937"/>
            <a:ext cx="4896544" cy="202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Prise des contraintes et exigences R&amp;D,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Esquisse d’un schéma cinématique papier,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Esquisse d’un schéma cinématique sur </a:t>
            </a:r>
            <a:r>
              <a:rPr lang="fr-FR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Solidworks</a:t>
            </a: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.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sz="20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20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6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242" name="Picture 2" descr="AAAA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886" t="8832" r="18265" b="15782"/>
          <a:stretch>
            <a:fillRect/>
          </a:stretch>
        </p:blipFill>
        <p:spPr bwMode="auto">
          <a:xfrm>
            <a:off x="291728" y="2563065"/>
            <a:ext cx="3632200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139952" y="4797152"/>
            <a:ext cx="4896544" cy="109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2000" dirty="0" smtClean="0">
                <a:solidFill>
                  <a:srgbClr val="6666FF"/>
                </a:solidFill>
                <a:latin typeface="Arial" pitchFamily="34" charset="0"/>
              </a:rPr>
              <a:t>Travail fastidieux et difficile à réutiliser par une autre personne.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2000" dirty="0" smtClean="0">
                <a:solidFill>
                  <a:srgbClr val="6666FF"/>
                </a:solidFill>
                <a:latin typeface="Arial" pitchFamily="34" charset="0"/>
              </a:rPr>
              <a:t>Solution : pas de schémas cinématiques </a:t>
            </a:r>
            <a:endParaRPr lang="fr-FR" sz="2000" dirty="0">
              <a:solidFill>
                <a:srgbClr val="6666FF"/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2000" dirty="0" smtClean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2000" dirty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2000" dirty="0" smtClean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600" i="0" u="none" strike="noStrike" cap="none" normalizeH="0" dirty="0" smtClean="0">
              <a:ln>
                <a:noFill/>
              </a:ln>
              <a:solidFill>
                <a:srgbClr val="6666FF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969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4.2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Conception de la maquette 3D NANO V.0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139952" y="2553937"/>
            <a:ext cx="4896544" cy="337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Conception sur </a:t>
            </a:r>
            <a:r>
              <a:rPr lang="fr-FR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Solidwork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 de chaque ensemble mécanique,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Recherche et acquisition des pièces du commerce,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Assemblage des ensembles mécaniques,</a:t>
            </a:r>
          </a:p>
          <a:p>
            <a:pPr lvl="0">
              <a:spcAft>
                <a:spcPts val="1000"/>
              </a:spcAft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Réflexion sur le design et réalisation du capotage.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4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870" t="18443" r="25296" b="12004"/>
          <a:stretch>
            <a:fillRect/>
          </a:stretch>
        </p:blipFill>
        <p:spPr bwMode="auto">
          <a:xfrm>
            <a:off x="587343" y="2609963"/>
            <a:ext cx="3198813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5358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4.2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Conception de la maquette 3D NANO V.0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347864" y="2553937"/>
            <a:ext cx="5688632" cy="1379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Réalisation de rendus photographiques avec </a:t>
            </a:r>
            <a:r>
              <a:rPr lang="fr-FR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Photoview</a:t>
            </a: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 360,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Mise en situation dans un magasin optique.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sz="20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20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6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2290" name="Picture 2" descr="nano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168" t="4016" r="18530"/>
          <a:stretch>
            <a:fillRect/>
          </a:stretch>
        </p:blipFill>
        <p:spPr bwMode="auto">
          <a:xfrm>
            <a:off x="539552" y="2553937"/>
            <a:ext cx="2305050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dans opticien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328738"/>
            <a:ext cx="4792609" cy="3597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Zoo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70510"/>
            <a:ext cx="3232150" cy="2155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961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971600" y="548680"/>
            <a:ext cx="7272808" cy="75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Sommaire</a:t>
            </a:r>
            <a:endParaRPr kumimoji="0" lang="fr-FR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115616" y="1556793"/>
            <a:ext cx="792088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2800" b="1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1/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Introduction</a:t>
            </a:r>
          </a:p>
          <a:p>
            <a:pPr>
              <a:spcAft>
                <a:spcPts val="1000"/>
              </a:spcAft>
            </a:pPr>
            <a:r>
              <a:rPr lang="fr-FR" sz="2800" b="1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2</a:t>
            </a:r>
            <a:r>
              <a:rPr lang="fr-FR" sz="2800" b="1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/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Cahier</a:t>
            </a:r>
            <a:r>
              <a:rPr kumimoji="0" lang="fr-FR" sz="28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 des charges</a:t>
            </a:r>
          </a:p>
          <a:p>
            <a:pPr>
              <a:spcAft>
                <a:spcPts val="1000"/>
              </a:spcAft>
            </a:pPr>
            <a:r>
              <a:rPr lang="fr-FR" sz="2800" b="1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3/ </a:t>
            </a:r>
            <a:r>
              <a:rPr lang="fr-FR" sz="2800" b="1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Planning </a:t>
            </a:r>
            <a:r>
              <a:rPr lang="fr-FR" sz="2800" b="1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prévisionnel </a:t>
            </a:r>
            <a:r>
              <a:rPr lang="fr-FR" sz="2800" b="1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et plan d’actions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>
              <a:spcAft>
                <a:spcPts val="1000"/>
              </a:spcAft>
            </a:pPr>
            <a:r>
              <a:rPr lang="fr-FR" sz="2800" b="1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4/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Méthodes,</a:t>
            </a:r>
            <a:r>
              <a:rPr kumimoji="0" lang="fr-FR" sz="28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 population, résultats et discussions</a:t>
            </a:r>
          </a:p>
          <a:p>
            <a:pPr>
              <a:spcAft>
                <a:spcPts val="1000"/>
              </a:spcAft>
            </a:pPr>
            <a:r>
              <a:rPr lang="fr-FR" sz="2800" b="1" dirty="0" smtClean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5/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Conclusion(s)</a:t>
            </a:r>
          </a:p>
          <a:p>
            <a:pPr>
              <a:spcAft>
                <a:spcPts val="1000"/>
              </a:spcAft>
            </a:pPr>
            <a:endParaRPr kumimoji="0" lang="fr-FR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kumimoji="0" lang="fr-FR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4.2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Conception de la maquette 3D NANO V.0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932040" y="2564904"/>
            <a:ext cx="410445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Réalisation d’un film 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Prise des exigences et contraintes,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Réflexion et prise de décision du déroulements de chaque scène,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Création d’un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« </a:t>
            </a:r>
            <a:r>
              <a:rPr lang="fr-FR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storyboard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 », une planche dessin retraçant une histoire</a:t>
            </a: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>
              <a:spcAft>
                <a:spcPts val="1000"/>
              </a:spcAft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Auto-formation sur 3DVIA,</a:t>
            </a:r>
          </a:p>
          <a:p>
            <a:pPr lvl="0">
              <a:spcAft>
                <a:spcPts val="1000"/>
              </a:spcAft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Création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du film sur 3DVIA.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>
              <a:spcAft>
                <a:spcPts val="1000"/>
              </a:spcAft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4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lum contrast="-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471" t="10223" r="24774" b="15144"/>
          <a:stretch>
            <a:fillRect/>
          </a:stretch>
        </p:blipFill>
        <p:spPr bwMode="auto">
          <a:xfrm>
            <a:off x="467544" y="2708920"/>
            <a:ext cx="4167188" cy="2957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8709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4.2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Conception de la maquette 3D NANO V.0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932040" y="2553937"/>
            <a:ext cx="4104456" cy="245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Objectifs du film 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 smtClean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Présentation du travail des R&amp;D,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Sensibilisation auprès de la direction d’ Essilor,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>
              <a:spcAft>
                <a:spcPts val="1000"/>
              </a:spcAft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Présentation des capacités de 3DVIA et </a:t>
            </a:r>
            <a:r>
              <a:rPr lang="fr-FR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Solidworks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4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497" t="13019" r="12204" b="21663"/>
          <a:stretch>
            <a:fillRect/>
          </a:stretch>
        </p:blipFill>
        <p:spPr bwMode="auto">
          <a:xfrm>
            <a:off x="228780" y="2713353"/>
            <a:ext cx="2160240" cy="1198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550" t="18613" r="14648" b="21924"/>
          <a:stretch>
            <a:fillRect/>
          </a:stretch>
        </p:blipFill>
        <p:spPr bwMode="auto">
          <a:xfrm>
            <a:off x="2483768" y="2704546"/>
            <a:ext cx="2075683" cy="1185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031" t="20296" r="20692" b="21385"/>
          <a:stretch>
            <a:fillRect/>
          </a:stretch>
        </p:blipFill>
        <p:spPr bwMode="auto">
          <a:xfrm>
            <a:off x="251521" y="4022560"/>
            <a:ext cx="2137500" cy="137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6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616" t="13043" r="18997" b="21341"/>
          <a:stretch>
            <a:fillRect/>
          </a:stretch>
        </p:blipFill>
        <p:spPr bwMode="auto">
          <a:xfrm>
            <a:off x="2515744" y="4022560"/>
            <a:ext cx="2145506" cy="137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011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4.2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Conception de la maquette 3D NANO V.0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777234" y="2557061"/>
            <a:ext cx="4259262" cy="303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Présentation de NANO V.O à la journée porte ouverte Essilor 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 smtClean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Réflexion et discussion sur les sujets à aborder lors de la présentation (Ludovic JOUARD),</a:t>
            </a:r>
          </a:p>
          <a:p>
            <a:pPr>
              <a:spcAft>
                <a:spcPts val="1000"/>
              </a:spcAft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Rédaction de la plaquette de présentation.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4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850" t="15277" r="25838" b="19734"/>
          <a:stretch>
            <a:fillRect/>
          </a:stretch>
        </p:blipFill>
        <p:spPr bwMode="auto">
          <a:xfrm>
            <a:off x="259452" y="2557062"/>
            <a:ext cx="4312548" cy="3262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1558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283968" y="2492896"/>
            <a:ext cx="475252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Reprise de la maquette 3D NANO V.0 et modifications des ensembles mécaniques,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>
              <a:spcAft>
                <a:spcPts val="1000"/>
              </a:spcAft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Intégration d’une </a:t>
            </a:r>
            <a:r>
              <a:rPr lang="fr-FR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électrobroche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pour remplacer le moteur utilisé généralement dans les meuleuses Essilor.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Avantages :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Poids, dimensions, Vitesse de rotation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4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4.3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Conception de la maquette 3D NANO V.1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16387" name="Picture 3" descr="Moteur nan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724" r="8519"/>
          <a:stretch/>
        </p:blipFill>
        <p:spPr bwMode="auto">
          <a:xfrm>
            <a:off x="97787" y="2492896"/>
            <a:ext cx="4186968" cy="2916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8196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283968" y="2492896"/>
            <a:ext cx="475252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Intégration de nouveaux outils,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>
              <a:spcAft>
                <a:spcPts val="1000"/>
              </a:spcAft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Plusieurs scénarios d’outils pour des solutions 1 ou 2 </a:t>
            </a:r>
            <a:r>
              <a:rPr lang="fr-FR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électrobroches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,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élaborés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par Ludovic JOUARD et Sébastien PINAULT.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Avantages :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Poids, dimensions.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4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4.3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Conception de la maquette 3D NANO V.1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42" t="13280" r="6783" b="6311"/>
          <a:stretch>
            <a:fillRect/>
          </a:stretch>
        </p:blipFill>
        <p:spPr bwMode="auto">
          <a:xfrm>
            <a:off x="401780" y="2522612"/>
            <a:ext cx="3384376" cy="1976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755" t="11154" r="31720" b="4100"/>
          <a:stretch>
            <a:fillRect/>
          </a:stretch>
        </p:blipFill>
        <p:spPr bwMode="auto">
          <a:xfrm>
            <a:off x="1625916" y="4535355"/>
            <a:ext cx="2160240" cy="1963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661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39552" y="1868004"/>
            <a:ext cx="849694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Conception de plusieurs scénarios (nombres d’axes machine)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4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333864" y="2399717"/>
            <a:ext cx="4002087" cy="3883025"/>
            <a:chOff x="2030413" y="2268538"/>
            <a:chExt cx="4002087" cy="3883025"/>
          </a:xfrm>
        </p:grpSpPr>
        <p:pic>
          <p:nvPicPr>
            <p:cNvPr id="17414" name="Picture 6"/>
            <p:cNvPicPr>
              <a:picLocks noChangeAspect="1" noChangeArrowheads="1"/>
            </p:cNvPicPr>
            <p:nvPr/>
          </p:nvPicPr>
          <p:blipFill>
            <a:blip r:embed="rId3" cstate="print">
              <a:lum contrast="6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8972" t="15344" r="24347" b="11823"/>
            <a:stretch>
              <a:fillRect/>
            </a:stretch>
          </p:blipFill>
          <p:spPr bwMode="auto">
            <a:xfrm>
              <a:off x="2030413" y="2268538"/>
              <a:ext cx="3490912" cy="388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AutoShape 3"/>
            <p:cNvSpPr>
              <a:spLocks noChangeArrowheads="1"/>
            </p:cNvSpPr>
            <p:nvPr/>
          </p:nvSpPr>
          <p:spPr bwMode="auto">
            <a:xfrm rot="16200000">
              <a:off x="4213225" y="3287713"/>
              <a:ext cx="1644650" cy="527050"/>
            </a:xfrm>
            <a:prstGeom prst="leftRightArrow">
              <a:avLst>
                <a:gd name="adj1" fmla="val 50000"/>
                <a:gd name="adj2" fmla="val 62410"/>
              </a:avLst>
            </a:prstGeom>
            <a:gradFill rotWithShape="1">
              <a:gsLst>
                <a:gs pos="0">
                  <a:srgbClr val="9933FF"/>
                </a:gs>
                <a:gs pos="50000">
                  <a:srgbClr val="FFFFFF"/>
                </a:gs>
                <a:gs pos="100000">
                  <a:srgbClr val="9933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 rot="-1586502">
              <a:off x="4387850" y="4568825"/>
              <a:ext cx="1644650" cy="527050"/>
            </a:xfrm>
            <a:prstGeom prst="leftRightArrow">
              <a:avLst>
                <a:gd name="adj1" fmla="val 50000"/>
                <a:gd name="adj2" fmla="val 62410"/>
              </a:avLst>
            </a:prstGeom>
            <a:gradFill rotWithShape="1">
              <a:gsLst>
                <a:gs pos="0">
                  <a:srgbClr val="9933FF"/>
                </a:gs>
                <a:gs pos="50000">
                  <a:srgbClr val="FFFFFF"/>
                </a:gs>
                <a:gs pos="100000">
                  <a:srgbClr val="9933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 rot="14527549">
              <a:off x="2921000" y="2438400"/>
              <a:ext cx="558800" cy="571500"/>
            </a:xfrm>
            <a:custGeom>
              <a:avLst/>
              <a:gdLst>
                <a:gd name="G0" fmla="+- 50269 0 0"/>
                <a:gd name="G1" fmla="+- 4430429 0 0"/>
                <a:gd name="G2" fmla="+- 50269 0 4430429"/>
                <a:gd name="G3" fmla="+- 10800 0 0"/>
                <a:gd name="G4" fmla="+- 0 0 5026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216 0 0"/>
                <a:gd name="G9" fmla="+- 0 0 4430429"/>
                <a:gd name="G10" fmla="+- 8216 0 2700"/>
                <a:gd name="G11" fmla="cos G10 50269"/>
                <a:gd name="G12" fmla="sin G10 50269"/>
                <a:gd name="G13" fmla="cos 13500 50269"/>
                <a:gd name="G14" fmla="sin 13500 50269"/>
                <a:gd name="G15" fmla="+- G11 10800 0"/>
                <a:gd name="G16" fmla="+- G12 10800 0"/>
                <a:gd name="G17" fmla="+- G13 10800 0"/>
                <a:gd name="G18" fmla="+- G14 10800 0"/>
                <a:gd name="G19" fmla="*/ 8216 1 2"/>
                <a:gd name="G20" fmla="+- G19 5400 0"/>
                <a:gd name="G21" fmla="cos G20 50269"/>
                <a:gd name="G22" fmla="sin G20 50269"/>
                <a:gd name="G23" fmla="+- G21 10800 0"/>
                <a:gd name="G24" fmla="+- G12 G23 G22"/>
                <a:gd name="G25" fmla="+- G22 G23 G11"/>
                <a:gd name="G26" fmla="cos 10800 50269"/>
                <a:gd name="G27" fmla="sin 10800 50269"/>
                <a:gd name="G28" fmla="cos 8216 50269"/>
                <a:gd name="G29" fmla="sin 8216 5026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4430429"/>
                <a:gd name="G36" fmla="sin G34 4430429"/>
                <a:gd name="G37" fmla="+/ 4430429 5026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216 G39"/>
                <a:gd name="G43" fmla="sin 821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865 w 21600"/>
                <a:gd name="T5" fmla="*/ 4731 h 21600"/>
                <a:gd name="T6" fmla="*/ 14422 w 21600"/>
                <a:gd name="T7" fmla="*/ 19590 h 21600"/>
                <a:gd name="T8" fmla="*/ 4003 w 21600"/>
                <a:gd name="T9" fmla="*/ 6183 h 21600"/>
                <a:gd name="T10" fmla="*/ 24298 w 21600"/>
                <a:gd name="T11" fmla="*/ 10980 h 21600"/>
                <a:gd name="T12" fmla="*/ 20253 w 21600"/>
                <a:gd name="T13" fmla="*/ 14919 h 21600"/>
                <a:gd name="T14" fmla="*/ 16315 w 21600"/>
                <a:gd name="T15" fmla="*/ 1087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9015" y="10909"/>
                  </a:moveTo>
                  <a:cubicBezTo>
                    <a:pt x="19015" y="10873"/>
                    <a:pt x="19016" y="10836"/>
                    <a:pt x="19016" y="10800"/>
                  </a:cubicBezTo>
                  <a:cubicBezTo>
                    <a:pt x="19016" y="6262"/>
                    <a:pt x="15337" y="2584"/>
                    <a:pt x="10800" y="2584"/>
                  </a:cubicBezTo>
                  <a:cubicBezTo>
                    <a:pt x="6262" y="2584"/>
                    <a:pt x="2584" y="6262"/>
                    <a:pt x="2584" y="10800"/>
                  </a:cubicBezTo>
                  <a:cubicBezTo>
                    <a:pt x="2584" y="15337"/>
                    <a:pt x="6262" y="19016"/>
                    <a:pt x="10800" y="19016"/>
                  </a:cubicBezTo>
                  <a:cubicBezTo>
                    <a:pt x="11873" y="19016"/>
                    <a:pt x="12937" y="18805"/>
                    <a:pt x="13930" y="18396"/>
                  </a:cubicBezTo>
                  <a:lnTo>
                    <a:pt x="14915" y="20785"/>
                  </a:lnTo>
                  <a:cubicBezTo>
                    <a:pt x="13609" y="21323"/>
                    <a:pt x="12211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848"/>
                    <a:pt x="21599" y="10896"/>
                    <a:pt x="21599" y="10944"/>
                  </a:cubicBezTo>
                  <a:lnTo>
                    <a:pt x="24298" y="10980"/>
                  </a:lnTo>
                  <a:lnTo>
                    <a:pt x="20253" y="14919"/>
                  </a:lnTo>
                  <a:lnTo>
                    <a:pt x="16315" y="10873"/>
                  </a:lnTo>
                  <a:lnTo>
                    <a:pt x="19015" y="10909"/>
                  </a:lnTo>
                  <a:close/>
                </a:path>
              </a:pathLst>
            </a:custGeom>
            <a:solidFill>
              <a:srgbClr val="9933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4644118" y="2373812"/>
            <a:ext cx="3913187" cy="3525837"/>
            <a:chOff x="2154238" y="3338513"/>
            <a:chExt cx="3913187" cy="3525837"/>
          </a:xfrm>
        </p:grpSpPr>
        <p:pic>
          <p:nvPicPr>
            <p:cNvPr id="17415" name="Picture 7"/>
            <p:cNvPicPr>
              <a:picLocks noChangeAspect="1" noChangeArrowheads="1"/>
            </p:cNvPicPr>
            <p:nvPr/>
          </p:nvPicPr>
          <p:blipFill>
            <a:blip r:embed="rId4" cstate="print">
              <a:lum contrast="6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45621" t="17188" r="21260" b="14525"/>
            <a:stretch>
              <a:fillRect/>
            </a:stretch>
          </p:blipFill>
          <p:spPr bwMode="auto">
            <a:xfrm>
              <a:off x="2268538" y="3338513"/>
              <a:ext cx="3016250" cy="3525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 rot="14527549">
              <a:off x="3144838" y="3611563"/>
              <a:ext cx="558800" cy="571500"/>
            </a:xfrm>
            <a:custGeom>
              <a:avLst/>
              <a:gdLst>
                <a:gd name="G0" fmla="+- 50269 0 0"/>
                <a:gd name="G1" fmla="+- 4430429 0 0"/>
                <a:gd name="G2" fmla="+- 50269 0 4430429"/>
                <a:gd name="G3" fmla="+- 10800 0 0"/>
                <a:gd name="G4" fmla="+- 0 0 5026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216 0 0"/>
                <a:gd name="G9" fmla="+- 0 0 4430429"/>
                <a:gd name="G10" fmla="+- 8216 0 2700"/>
                <a:gd name="G11" fmla="cos G10 50269"/>
                <a:gd name="G12" fmla="sin G10 50269"/>
                <a:gd name="G13" fmla="cos 13500 50269"/>
                <a:gd name="G14" fmla="sin 13500 50269"/>
                <a:gd name="G15" fmla="+- G11 10800 0"/>
                <a:gd name="G16" fmla="+- G12 10800 0"/>
                <a:gd name="G17" fmla="+- G13 10800 0"/>
                <a:gd name="G18" fmla="+- G14 10800 0"/>
                <a:gd name="G19" fmla="*/ 8216 1 2"/>
                <a:gd name="G20" fmla="+- G19 5400 0"/>
                <a:gd name="G21" fmla="cos G20 50269"/>
                <a:gd name="G22" fmla="sin G20 50269"/>
                <a:gd name="G23" fmla="+- G21 10800 0"/>
                <a:gd name="G24" fmla="+- G12 G23 G22"/>
                <a:gd name="G25" fmla="+- G22 G23 G11"/>
                <a:gd name="G26" fmla="cos 10800 50269"/>
                <a:gd name="G27" fmla="sin 10800 50269"/>
                <a:gd name="G28" fmla="cos 8216 50269"/>
                <a:gd name="G29" fmla="sin 8216 5026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4430429"/>
                <a:gd name="G36" fmla="sin G34 4430429"/>
                <a:gd name="G37" fmla="+/ 4430429 5026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216 G39"/>
                <a:gd name="G43" fmla="sin 821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865 w 21600"/>
                <a:gd name="T5" fmla="*/ 4731 h 21600"/>
                <a:gd name="T6" fmla="*/ 14422 w 21600"/>
                <a:gd name="T7" fmla="*/ 19590 h 21600"/>
                <a:gd name="T8" fmla="*/ 4003 w 21600"/>
                <a:gd name="T9" fmla="*/ 6183 h 21600"/>
                <a:gd name="T10" fmla="*/ 24298 w 21600"/>
                <a:gd name="T11" fmla="*/ 10980 h 21600"/>
                <a:gd name="T12" fmla="*/ 20253 w 21600"/>
                <a:gd name="T13" fmla="*/ 14919 h 21600"/>
                <a:gd name="T14" fmla="*/ 16315 w 21600"/>
                <a:gd name="T15" fmla="*/ 1087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9015" y="10909"/>
                  </a:moveTo>
                  <a:cubicBezTo>
                    <a:pt x="19015" y="10873"/>
                    <a:pt x="19016" y="10836"/>
                    <a:pt x="19016" y="10800"/>
                  </a:cubicBezTo>
                  <a:cubicBezTo>
                    <a:pt x="19016" y="6262"/>
                    <a:pt x="15337" y="2584"/>
                    <a:pt x="10800" y="2584"/>
                  </a:cubicBezTo>
                  <a:cubicBezTo>
                    <a:pt x="6262" y="2584"/>
                    <a:pt x="2584" y="6262"/>
                    <a:pt x="2584" y="10800"/>
                  </a:cubicBezTo>
                  <a:cubicBezTo>
                    <a:pt x="2584" y="15337"/>
                    <a:pt x="6262" y="19016"/>
                    <a:pt x="10800" y="19016"/>
                  </a:cubicBezTo>
                  <a:cubicBezTo>
                    <a:pt x="11873" y="19016"/>
                    <a:pt x="12937" y="18805"/>
                    <a:pt x="13930" y="18396"/>
                  </a:cubicBezTo>
                  <a:lnTo>
                    <a:pt x="14915" y="20785"/>
                  </a:lnTo>
                  <a:cubicBezTo>
                    <a:pt x="13609" y="21323"/>
                    <a:pt x="12211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848"/>
                    <a:pt x="21599" y="10896"/>
                    <a:pt x="21599" y="10944"/>
                  </a:cubicBezTo>
                  <a:lnTo>
                    <a:pt x="24298" y="10980"/>
                  </a:lnTo>
                  <a:lnTo>
                    <a:pt x="20253" y="14919"/>
                  </a:lnTo>
                  <a:lnTo>
                    <a:pt x="16315" y="10873"/>
                  </a:lnTo>
                  <a:lnTo>
                    <a:pt x="19015" y="10909"/>
                  </a:lnTo>
                  <a:close/>
                </a:path>
              </a:pathLst>
            </a:custGeom>
            <a:solidFill>
              <a:srgbClr val="9933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 rot="14527549">
              <a:off x="2160588" y="6299200"/>
              <a:ext cx="558800" cy="571500"/>
            </a:xfrm>
            <a:custGeom>
              <a:avLst/>
              <a:gdLst>
                <a:gd name="G0" fmla="+- 50269 0 0"/>
                <a:gd name="G1" fmla="+- 4430429 0 0"/>
                <a:gd name="G2" fmla="+- 50269 0 4430429"/>
                <a:gd name="G3" fmla="+- 10800 0 0"/>
                <a:gd name="G4" fmla="+- 0 0 5026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216 0 0"/>
                <a:gd name="G9" fmla="+- 0 0 4430429"/>
                <a:gd name="G10" fmla="+- 8216 0 2700"/>
                <a:gd name="G11" fmla="cos G10 50269"/>
                <a:gd name="G12" fmla="sin G10 50269"/>
                <a:gd name="G13" fmla="cos 13500 50269"/>
                <a:gd name="G14" fmla="sin 13500 50269"/>
                <a:gd name="G15" fmla="+- G11 10800 0"/>
                <a:gd name="G16" fmla="+- G12 10800 0"/>
                <a:gd name="G17" fmla="+- G13 10800 0"/>
                <a:gd name="G18" fmla="+- G14 10800 0"/>
                <a:gd name="G19" fmla="*/ 8216 1 2"/>
                <a:gd name="G20" fmla="+- G19 5400 0"/>
                <a:gd name="G21" fmla="cos G20 50269"/>
                <a:gd name="G22" fmla="sin G20 50269"/>
                <a:gd name="G23" fmla="+- G21 10800 0"/>
                <a:gd name="G24" fmla="+- G12 G23 G22"/>
                <a:gd name="G25" fmla="+- G22 G23 G11"/>
                <a:gd name="G26" fmla="cos 10800 50269"/>
                <a:gd name="G27" fmla="sin 10800 50269"/>
                <a:gd name="G28" fmla="cos 8216 50269"/>
                <a:gd name="G29" fmla="sin 8216 5026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4430429"/>
                <a:gd name="G36" fmla="sin G34 4430429"/>
                <a:gd name="G37" fmla="+/ 4430429 5026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216 G39"/>
                <a:gd name="G43" fmla="sin 821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865 w 21600"/>
                <a:gd name="T5" fmla="*/ 4731 h 21600"/>
                <a:gd name="T6" fmla="*/ 14422 w 21600"/>
                <a:gd name="T7" fmla="*/ 19590 h 21600"/>
                <a:gd name="T8" fmla="*/ 4003 w 21600"/>
                <a:gd name="T9" fmla="*/ 6183 h 21600"/>
                <a:gd name="T10" fmla="*/ 24298 w 21600"/>
                <a:gd name="T11" fmla="*/ 10980 h 21600"/>
                <a:gd name="T12" fmla="*/ 20253 w 21600"/>
                <a:gd name="T13" fmla="*/ 14919 h 21600"/>
                <a:gd name="T14" fmla="*/ 16315 w 21600"/>
                <a:gd name="T15" fmla="*/ 1087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9015" y="10909"/>
                  </a:moveTo>
                  <a:cubicBezTo>
                    <a:pt x="19015" y="10873"/>
                    <a:pt x="19016" y="10836"/>
                    <a:pt x="19016" y="10800"/>
                  </a:cubicBezTo>
                  <a:cubicBezTo>
                    <a:pt x="19016" y="6262"/>
                    <a:pt x="15337" y="2584"/>
                    <a:pt x="10800" y="2584"/>
                  </a:cubicBezTo>
                  <a:cubicBezTo>
                    <a:pt x="6262" y="2584"/>
                    <a:pt x="2584" y="6262"/>
                    <a:pt x="2584" y="10800"/>
                  </a:cubicBezTo>
                  <a:cubicBezTo>
                    <a:pt x="2584" y="15337"/>
                    <a:pt x="6262" y="19016"/>
                    <a:pt x="10800" y="19016"/>
                  </a:cubicBezTo>
                  <a:cubicBezTo>
                    <a:pt x="11873" y="19016"/>
                    <a:pt x="12937" y="18805"/>
                    <a:pt x="13930" y="18396"/>
                  </a:cubicBezTo>
                  <a:lnTo>
                    <a:pt x="14915" y="20785"/>
                  </a:lnTo>
                  <a:cubicBezTo>
                    <a:pt x="13609" y="21323"/>
                    <a:pt x="12211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848"/>
                    <a:pt x="21599" y="10896"/>
                    <a:pt x="21599" y="10944"/>
                  </a:cubicBezTo>
                  <a:lnTo>
                    <a:pt x="24298" y="10980"/>
                  </a:lnTo>
                  <a:lnTo>
                    <a:pt x="20253" y="14919"/>
                  </a:lnTo>
                  <a:lnTo>
                    <a:pt x="16315" y="10873"/>
                  </a:lnTo>
                  <a:lnTo>
                    <a:pt x="19015" y="10909"/>
                  </a:lnTo>
                  <a:close/>
                </a:path>
              </a:pathLst>
            </a:custGeom>
            <a:solidFill>
              <a:srgbClr val="9933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 rot="16200000">
              <a:off x="4213225" y="4349750"/>
              <a:ext cx="1644650" cy="527050"/>
            </a:xfrm>
            <a:prstGeom prst="leftRightArrow">
              <a:avLst>
                <a:gd name="adj1" fmla="val 50000"/>
                <a:gd name="adj2" fmla="val 62410"/>
              </a:avLst>
            </a:prstGeom>
            <a:gradFill rotWithShape="1">
              <a:gsLst>
                <a:gs pos="0">
                  <a:srgbClr val="9933FF"/>
                </a:gs>
                <a:gs pos="50000">
                  <a:srgbClr val="FFFFFF"/>
                </a:gs>
                <a:gs pos="100000">
                  <a:srgbClr val="9933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 rot="-1586502">
              <a:off x="4422775" y="5619750"/>
              <a:ext cx="1644650" cy="527050"/>
            </a:xfrm>
            <a:prstGeom prst="leftRightArrow">
              <a:avLst>
                <a:gd name="adj1" fmla="val 50000"/>
                <a:gd name="adj2" fmla="val 62410"/>
              </a:avLst>
            </a:prstGeom>
            <a:gradFill rotWithShape="1">
              <a:gsLst>
                <a:gs pos="0">
                  <a:srgbClr val="9933FF"/>
                </a:gs>
                <a:gs pos="50000">
                  <a:srgbClr val="FFFFFF"/>
                </a:gs>
                <a:gs pos="100000">
                  <a:srgbClr val="9933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251520" y="6165304"/>
            <a:ext cx="308748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3 axes et 1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électrobroche</a:t>
            </a: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6221424" y="5558761"/>
            <a:ext cx="308748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4 axes et 1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électrobroche</a:t>
            </a: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846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grpSp>
        <p:nvGrpSpPr>
          <p:cNvPr id="18" name="Groupe 17"/>
          <p:cNvGrpSpPr/>
          <p:nvPr/>
        </p:nvGrpSpPr>
        <p:grpSpPr>
          <a:xfrm>
            <a:off x="910035" y="1726084"/>
            <a:ext cx="4330700" cy="4644504"/>
            <a:chOff x="1806575" y="2213496"/>
            <a:chExt cx="4330700" cy="4644504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3" cstate="print">
              <a:lum contrast="6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828" t="12239" r="28740" b="15477"/>
            <a:stretch>
              <a:fillRect/>
            </a:stretch>
          </p:blipFill>
          <p:spPr bwMode="auto">
            <a:xfrm>
              <a:off x="1806575" y="2213496"/>
              <a:ext cx="3919538" cy="401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 rot="16200000">
              <a:off x="5051425" y="2978150"/>
              <a:ext cx="1644650" cy="527050"/>
            </a:xfrm>
            <a:prstGeom prst="leftRightArrow">
              <a:avLst>
                <a:gd name="adj1" fmla="val 50000"/>
                <a:gd name="adj2" fmla="val 62410"/>
              </a:avLst>
            </a:prstGeom>
            <a:gradFill rotWithShape="1">
              <a:gsLst>
                <a:gs pos="0">
                  <a:srgbClr val="9933FF"/>
                </a:gs>
                <a:gs pos="50000">
                  <a:srgbClr val="FFFFFF"/>
                </a:gs>
                <a:gs pos="100000">
                  <a:srgbClr val="9933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 rot="-647967">
              <a:off x="2349500" y="6330950"/>
              <a:ext cx="1644650" cy="527050"/>
            </a:xfrm>
            <a:prstGeom prst="leftRightArrow">
              <a:avLst>
                <a:gd name="adj1" fmla="val 50000"/>
                <a:gd name="adj2" fmla="val 62410"/>
              </a:avLst>
            </a:prstGeom>
            <a:gradFill rotWithShape="1">
              <a:gsLst>
                <a:gs pos="0">
                  <a:srgbClr val="9933FF"/>
                </a:gs>
                <a:gs pos="50000">
                  <a:srgbClr val="FFFFFF"/>
                </a:gs>
                <a:gs pos="100000">
                  <a:srgbClr val="9933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AutoShape 5"/>
            <p:cNvSpPr>
              <a:spLocks noChangeArrowheads="1"/>
            </p:cNvSpPr>
            <p:nvPr/>
          </p:nvSpPr>
          <p:spPr bwMode="auto">
            <a:xfrm rot="14527549">
              <a:off x="4181475" y="5927725"/>
              <a:ext cx="558800" cy="571500"/>
            </a:xfrm>
            <a:custGeom>
              <a:avLst/>
              <a:gdLst>
                <a:gd name="G0" fmla="+- 50269 0 0"/>
                <a:gd name="G1" fmla="+- 4430429 0 0"/>
                <a:gd name="G2" fmla="+- 50269 0 4430429"/>
                <a:gd name="G3" fmla="+- 10800 0 0"/>
                <a:gd name="G4" fmla="+- 0 0 5026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216 0 0"/>
                <a:gd name="G9" fmla="+- 0 0 4430429"/>
                <a:gd name="G10" fmla="+- 8216 0 2700"/>
                <a:gd name="G11" fmla="cos G10 50269"/>
                <a:gd name="G12" fmla="sin G10 50269"/>
                <a:gd name="G13" fmla="cos 13500 50269"/>
                <a:gd name="G14" fmla="sin 13500 50269"/>
                <a:gd name="G15" fmla="+- G11 10800 0"/>
                <a:gd name="G16" fmla="+- G12 10800 0"/>
                <a:gd name="G17" fmla="+- G13 10800 0"/>
                <a:gd name="G18" fmla="+- G14 10800 0"/>
                <a:gd name="G19" fmla="*/ 8216 1 2"/>
                <a:gd name="G20" fmla="+- G19 5400 0"/>
                <a:gd name="G21" fmla="cos G20 50269"/>
                <a:gd name="G22" fmla="sin G20 50269"/>
                <a:gd name="G23" fmla="+- G21 10800 0"/>
                <a:gd name="G24" fmla="+- G12 G23 G22"/>
                <a:gd name="G25" fmla="+- G22 G23 G11"/>
                <a:gd name="G26" fmla="cos 10800 50269"/>
                <a:gd name="G27" fmla="sin 10800 50269"/>
                <a:gd name="G28" fmla="cos 8216 50269"/>
                <a:gd name="G29" fmla="sin 8216 5026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4430429"/>
                <a:gd name="G36" fmla="sin G34 4430429"/>
                <a:gd name="G37" fmla="+/ 4430429 5026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216 G39"/>
                <a:gd name="G43" fmla="sin 821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865 w 21600"/>
                <a:gd name="T5" fmla="*/ 4731 h 21600"/>
                <a:gd name="T6" fmla="*/ 14422 w 21600"/>
                <a:gd name="T7" fmla="*/ 19590 h 21600"/>
                <a:gd name="T8" fmla="*/ 4003 w 21600"/>
                <a:gd name="T9" fmla="*/ 6183 h 21600"/>
                <a:gd name="T10" fmla="*/ 24298 w 21600"/>
                <a:gd name="T11" fmla="*/ 10980 h 21600"/>
                <a:gd name="T12" fmla="*/ 20253 w 21600"/>
                <a:gd name="T13" fmla="*/ 14919 h 21600"/>
                <a:gd name="T14" fmla="*/ 16315 w 21600"/>
                <a:gd name="T15" fmla="*/ 1087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9015" y="10909"/>
                  </a:moveTo>
                  <a:cubicBezTo>
                    <a:pt x="19015" y="10873"/>
                    <a:pt x="19016" y="10836"/>
                    <a:pt x="19016" y="10800"/>
                  </a:cubicBezTo>
                  <a:cubicBezTo>
                    <a:pt x="19016" y="6262"/>
                    <a:pt x="15337" y="2584"/>
                    <a:pt x="10800" y="2584"/>
                  </a:cubicBezTo>
                  <a:cubicBezTo>
                    <a:pt x="6262" y="2584"/>
                    <a:pt x="2584" y="6262"/>
                    <a:pt x="2584" y="10800"/>
                  </a:cubicBezTo>
                  <a:cubicBezTo>
                    <a:pt x="2584" y="15337"/>
                    <a:pt x="6262" y="19016"/>
                    <a:pt x="10800" y="19016"/>
                  </a:cubicBezTo>
                  <a:cubicBezTo>
                    <a:pt x="11873" y="19016"/>
                    <a:pt x="12937" y="18805"/>
                    <a:pt x="13930" y="18396"/>
                  </a:cubicBezTo>
                  <a:lnTo>
                    <a:pt x="14915" y="20785"/>
                  </a:lnTo>
                  <a:cubicBezTo>
                    <a:pt x="13609" y="21323"/>
                    <a:pt x="12211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848"/>
                    <a:pt x="21599" y="10896"/>
                    <a:pt x="21599" y="10944"/>
                  </a:cubicBezTo>
                  <a:lnTo>
                    <a:pt x="24298" y="10980"/>
                  </a:lnTo>
                  <a:lnTo>
                    <a:pt x="20253" y="14919"/>
                  </a:lnTo>
                  <a:lnTo>
                    <a:pt x="16315" y="10873"/>
                  </a:lnTo>
                  <a:lnTo>
                    <a:pt x="19015" y="10909"/>
                  </a:lnTo>
                  <a:close/>
                </a:path>
              </a:pathLst>
            </a:custGeom>
            <a:solidFill>
              <a:srgbClr val="9933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AutoShape 6"/>
            <p:cNvSpPr>
              <a:spLocks noChangeArrowheads="1"/>
            </p:cNvSpPr>
            <p:nvPr/>
          </p:nvSpPr>
          <p:spPr bwMode="auto">
            <a:xfrm rot="14527549">
              <a:off x="4100513" y="5062538"/>
              <a:ext cx="558800" cy="571500"/>
            </a:xfrm>
            <a:custGeom>
              <a:avLst/>
              <a:gdLst>
                <a:gd name="G0" fmla="+- 50269 0 0"/>
                <a:gd name="G1" fmla="+- 4430429 0 0"/>
                <a:gd name="G2" fmla="+- 50269 0 4430429"/>
                <a:gd name="G3" fmla="+- 10800 0 0"/>
                <a:gd name="G4" fmla="+- 0 0 5026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216 0 0"/>
                <a:gd name="G9" fmla="+- 0 0 4430429"/>
                <a:gd name="G10" fmla="+- 8216 0 2700"/>
                <a:gd name="G11" fmla="cos G10 50269"/>
                <a:gd name="G12" fmla="sin G10 50269"/>
                <a:gd name="G13" fmla="cos 13500 50269"/>
                <a:gd name="G14" fmla="sin 13500 50269"/>
                <a:gd name="G15" fmla="+- G11 10800 0"/>
                <a:gd name="G16" fmla="+- G12 10800 0"/>
                <a:gd name="G17" fmla="+- G13 10800 0"/>
                <a:gd name="G18" fmla="+- G14 10800 0"/>
                <a:gd name="G19" fmla="*/ 8216 1 2"/>
                <a:gd name="G20" fmla="+- G19 5400 0"/>
                <a:gd name="G21" fmla="cos G20 50269"/>
                <a:gd name="G22" fmla="sin G20 50269"/>
                <a:gd name="G23" fmla="+- G21 10800 0"/>
                <a:gd name="G24" fmla="+- G12 G23 G22"/>
                <a:gd name="G25" fmla="+- G22 G23 G11"/>
                <a:gd name="G26" fmla="cos 10800 50269"/>
                <a:gd name="G27" fmla="sin 10800 50269"/>
                <a:gd name="G28" fmla="cos 8216 50269"/>
                <a:gd name="G29" fmla="sin 8216 5026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4430429"/>
                <a:gd name="G36" fmla="sin G34 4430429"/>
                <a:gd name="G37" fmla="+/ 4430429 5026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216 G39"/>
                <a:gd name="G43" fmla="sin 821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865 w 21600"/>
                <a:gd name="T5" fmla="*/ 4731 h 21600"/>
                <a:gd name="T6" fmla="*/ 14422 w 21600"/>
                <a:gd name="T7" fmla="*/ 19590 h 21600"/>
                <a:gd name="T8" fmla="*/ 4003 w 21600"/>
                <a:gd name="T9" fmla="*/ 6183 h 21600"/>
                <a:gd name="T10" fmla="*/ 24298 w 21600"/>
                <a:gd name="T11" fmla="*/ 10980 h 21600"/>
                <a:gd name="T12" fmla="*/ 20253 w 21600"/>
                <a:gd name="T13" fmla="*/ 14919 h 21600"/>
                <a:gd name="T14" fmla="*/ 16315 w 21600"/>
                <a:gd name="T15" fmla="*/ 1087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9015" y="10909"/>
                  </a:moveTo>
                  <a:cubicBezTo>
                    <a:pt x="19015" y="10873"/>
                    <a:pt x="19016" y="10836"/>
                    <a:pt x="19016" y="10800"/>
                  </a:cubicBezTo>
                  <a:cubicBezTo>
                    <a:pt x="19016" y="6262"/>
                    <a:pt x="15337" y="2584"/>
                    <a:pt x="10800" y="2584"/>
                  </a:cubicBezTo>
                  <a:cubicBezTo>
                    <a:pt x="6262" y="2584"/>
                    <a:pt x="2584" y="6262"/>
                    <a:pt x="2584" y="10800"/>
                  </a:cubicBezTo>
                  <a:cubicBezTo>
                    <a:pt x="2584" y="15337"/>
                    <a:pt x="6262" y="19016"/>
                    <a:pt x="10800" y="19016"/>
                  </a:cubicBezTo>
                  <a:cubicBezTo>
                    <a:pt x="11873" y="19016"/>
                    <a:pt x="12937" y="18805"/>
                    <a:pt x="13930" y="18396"/>
                  </a:cubicBezTo>
                  <a:lnTo>
                    <a:pt x="14915" y="20785"/>
                  </a:lnTo>
                  <a:cubicBezTo>
                    <a:pt x="13609" y="21323"/>
                    <a:pt x="12211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848"/>
                    <a:pt x="21599" y="10896"/>
                    <a:pt x="21599" y="10944"/>
                  </a:cubicBezTo>
                  <a:lnTo>
                    <a:pt x="24298" y="10980"/>
                  </a:lnTo>
                  <a:lnTo>
                    <a:pt x="20253" y="14919"/>
                  </a:lnTo>
                  <a:lnTo>
                    <a:pt x="16315" y="10873"/>
                  </a:lnTo>
                  <a:lnTo>
                    <a:pt x="19015" y="10909"/>
                  </a:lnTo>
                  <a:close/>
                </a:path>
              </a:pathLst>
            </a:custGeom>
            <a:solidFill>
              <a:srgbClr val="9933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508104" y="2060848"/>
            <a:ext cx="3087480" cy="404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4 axes et 1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électrobroche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5508104" y="2754262"/>
            <a:ext cx="3087480" cy="335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rgbClr val="6666FF"/>
                </a:solidFill>
                <a:latin typeface="Arial" pitchFamily="34" charset="0"/>
              </a:rPr>
              <a:t>Résultats et discussions :</a:t>
            </a:r>
          </a:p>
          <a:p>
            <a:pPr marL="285750" marR="0" lvl="0" indent="-285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Scénario 1 et 2 : Hauteur de la meuleuse trop grande à cause de l’orientation de 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l’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électrobroche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,</a:t>
            </a:r>
          </a:p>
          <a:p>
            <a:pPr marL="285750" marR="0" lvl="0" indent="-285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285750" marR="0" lvl="0" indent="-285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Scénario 3 : Dimensions du module verre, et espace nécessaire à sa rotation.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314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652120" y="2060742"/>
            <a:ext cx="3087480" cy="404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4 axes et 2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électrobroches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645" t="23097" r="36693" b="16869"/>
          <a:stretch>
            <a:fillRect/>
          </a:stretch>
        </p:blipFill>
        <p:spPr bwMode="auto">
          <a:xfrm>
            <a:off x="3059832" y="2270884"/>
            <a:ext cx="2376264" cy="278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674" t="13474" r="48051" b="14594"/>
          <a:stretch>
            <a:fillRect/>
          </a:stretch>
        </p:blipFill>
        <p:spPr bwMode="auto">
          <a:xfrm>
            <a:off x="469305" y="2060742"/>
            <a:ext cx="2446511" cy="323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796136" y="2727224"/>
            <a:ext cx="3087480" cy="335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rgbClr val="6666FF"/>
                </a:solidFill>
                <a:latin typeface="Arial" pitchFamily="34" charset="0"/>
              </a:rPr>
              <a:t>Résultats et discussions :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Encombrement de l’ensemble de 2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électrobroches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 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trop important, nécessitant une course du module verre trop grande (accès aux 2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électrobroches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).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816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67687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4.3.1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Reprise</a:t>
            </a:r>
            <a:r>
              <a:rPr kumimoji="0" lang="fr-FR" sz="20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de la solution 3 axes 1 </a:t>
            </a:r>
            <a:r>
              <a:rPr kumimoji="0" lang="fr-FR" sz="2000" b="1" i="0" u="none" strike="noStrike" cap="none" normalizeH="0" dirty="0" err="1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electrobroche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23528" y="2564904"/>
            <a:ext cx="820891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Création d’un maquette en carton taille réelle pour la présentation du concept le plus avancée et prometteur de NANO V.1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21506" name="Picture 2" descr="photo (4)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299" t="10049" r="20363" b="7874"/>
          <a:stretch>
            <a:fillRect/>
          </a:stretch>
        </p:blipFill>
        <p:spPr bwMode="auto">
          <a:xfrm>
            <a:off x="323528" y="3284984"/>
            <a:ext cx="3163294" cy="3239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779912" y="3268464"/>
            <a:ext cx="5256584" cy="252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rgbClr val="6666FF"/>
                </a:solidFill>
                <a:latin typeface="Arial" pitchFamily="34" charset="0"/>
              </a:rPr>
              <a:t>Résultats et discussions 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: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La maquette a été très utile pour réaliser des tests d’ergonomie, en plaçant le verre directement dans la maquette, elle a aussi permis a tous les personnes travaillants sur NANO de bien se rendre compte du volume de la maquette 3D NANO V.1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098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5629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4.4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Conception de la maquette 3D NANO V.2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35" t="15825" r="22171" b="12485"/>
          <a:stretch>
            <a:fillRect/>
          </a:stretch>
        </p:blipFill>
        <p:spPr bwMode="auto">
          <a:xfrm>
            <a:off x="971600" y="2369020"/>
            <a:ext cx="356235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788024" y="2434817"/>
            <a:ext cx="4032448" cy="149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5 axes et 2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électrobroches</a:t>
            </a: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8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285750" marR="0" lvl="0" indent="-285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Acquisitions des besoins et contraintes auprès de mon responsable</a:t>
            </a:r>
          </a:p>
          <a:p>
            <a:pPr marL="285750" marR="0" lvl="0" indent="-285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Mise à jour de la bascule verre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895528" y="4293096"/>
            <a:ext cx="4248472" cy="1740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rgbClr val="6666FF"/>
                </a:solidFill>
                <a:latin typeface="Arial" pitchFamily="34" charset="0"/>
              </a:rPr>
              <a:t>Résultats et discussions 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: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Chargement du verre non ergonomique et risque d’endommagement du verre sur les outils des 2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electrobroches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358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899592" y="822524"/>
            <a:ext cx="7200800" cy="75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1/ Introduction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1026" name="Picture 2" descr="C:\Users\Cookii\Desktop\CrizalUV_Thumbnail_thum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16" r="3219" b="10317"/>
          <a:stretch/>
        </p:blipFill>
        <p:spPr bwMode="auto">
          <a:xfrm>
            <a:off x="539552" y="2480444"/>
            <a:ext cx="2926979" cy="1794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962586" y="1827050"/>
            <a:ext cx="4857886" cy="155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N°1</a:t>
            </a: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 mondial en optique ophtalmique</a:t>
            </a:r>
            <a:endParaRPr lang="fr-FR" sz="10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000" i="0" u="none" strike="noStrike" cap="none" normalizeH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/>
            </a:r>
            <a:br>
              <a:rPr kumimoji="0" lang="fr-FR" sz="1000" i="0" u="none" strike="noStrike" cap="none" normalizeH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</a:b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Mission : Permettre à un maximum de personnes d’avoir une bonne vision, grâce à des verres adaptées aux besoins.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rgbClr val="6666FF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67883" y="5373216"/>
            <a:ext cx="709228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+ de 150 Millions d’euros chaque année investis en R&amp;D pour créer des nouveaux produits innovants.</a:t>
            </a:r>
          </a:p>
        </p:txBody>
      </p:sp>
      <p:sp>
        <p:nvSpPr>
          <p:cNvPr id="6" name="Flèche vers le bas 5"/>
          <p:cNvSpPr/>
          <p:nvPr/>
        </p:nvSpPr>
        <p:spPr>
          <a:xfrm>
            <a:off x="1824264" y="4509120"/>
            <a:ext cx="731512" cy="720079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16446" y="1827049"/>
            <a:ext cx="3435474" cy="4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u="sng" dirty="0" smtClean="0">
                <a:solidFill>
                  <a:srgbClr val="6666FF"/>
                </a:solidFill>
                <a:effectLst/>
                <a:latin typeface="Arial" pitchFamily="34" charset="0"/>
              </a:rPr>
              <a:t>Essilor international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962586" y="3499905"/>
            <a:ext cx="4857886" cy="77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>
              <a:spcAft>
                <a:spcPts val="1000"/>
              </a:spcAft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Comment ? En ayant des gammes de verres adaptés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à 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tout les types de clients.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rgbClr val="6666FF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1052736"/>
            <a:ext cx="7344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Méthodes,</a:t>
            </a:r>
            <a:r>
              <a:rPr kumimoji="0" lang="fr-FR" sz="2400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 population, résultats et discussions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71600" y="1700808"/>
            <a:ext cx="72008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4.5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Recherche de partenariat pour une étude vibratoire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95536" y="2434817"/>
            <a:ext cx="2952328" cy="74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Durée de vie des roulements théorique calculée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563988" y="2434817"/>
            <a:ext cx="2952328" cy="74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Durée de vie des roulements réelle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242196" y="2434817"/>
            <a:ext cx="1296144" cy="54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Aft>
                <a:spcPts val="1000"/>
              </a:spcAft>
            </a:pPr>
            <a:r>
              <a:rPr lang="fr-FR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≠</a:t>
            </a:r>
            <a:endParaRPr lang="fr-FR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2" name="Flèche vers le bas 11"/>
          <p:cNvSpPr/>
          <p:nvPr/>
        </p:nvSpPr>
        <p:spPr>
          <a:xfrm rot="16200000">
            <a:off x="821867" y="3302208"/>
            <a:ext cx="731512" cy="720079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547663" y="3429000"/>
            <a:ext cx="1512168" cy="61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rgbClr val="6666FF"/>
                </a:solidFill>
                <a:latin typeface="Arial" pitchFamily="34" charset="0"/>
              </a:rPr>
              <a:t>Vibrations</a:t>
            </a:r>
            <a:endParaRPr lang="fr-FR" sz="1600" dirty="0">
              <a:solidFill>
                <a:srgbClr val="6666FF"/>
              </a:solidFill>
              <a:latin typeface="Arial" pitchFamily="34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69032" y="4221088"/>
            <a:ext cx="4248472" cy="1740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Consultation des ressources collectées par Sébastien PINAULT (plaquette entreprise réalisant des prestations sur les études vibratoires,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Contact avec l’I.N.S.A,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Exposition de notre problème,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716016" y="4221088"/>
            <a:ext cx="4248472" cy="1740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Prise de rendez-vous et organisation de la rencontre,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Déplacement à l’I.N.S.A,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Recherche d’un accord.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372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23528" y="980728"/>
            <a:ext cx="4824536" cy="75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32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5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Conclusion(s)</a:t>
            </a:r>
            <a:endParaRPr kumimoji="0" lang="fr-FR" sz="36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286" t="14241" r="26956" b="15796"/>
          <a:stretch>
            <a:fillRect/>
          </a:stretch>
        </p:blipFill>
        <p:spPr bwMode="auto">
          <a:xfrm>
            <a:off x="292944" y="2060848"/>
            <a:ext cx="3632200" cy="3278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990" t="24884" r="26868" b="21428"/>
          <a:stretch>
            <a:fillRect/>
          </a:stretch>
        </p:blipFill>
        <p:spPr bwMode="auto">
          <a:xfrm>
            <a:off x="3968554" y="2060848"/>
            <a:ext cx="4754436" cy="3278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35" t="43558" r="35173" b="30623"/>
          <a:stretch>
            <a:fillRect/>
          </a:stretch>
        </p:blipFill>
        <p:spPr bwMode="auto">
          <a:xfrm>
            <a:off x="292944" y="1916832"/>
            <a:ext cx="4679950" cy="2306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292080" y="2644767"/>
            <a:ext cx="3770758" cy="85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Solution 4 axes avec 2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electrobroches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, donc haut de gamme, présente le plus de points favorables.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285750" marR="0" lvl="0" indent="-285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23528" y="4488268"/>
            <a:ext cx="6480720" cy="174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Aft>
                <a:spcPts val="1000"/>
              </a:spcAft>
            </a:pPr>
            <a:r>
              <a:rPr lang="fr-F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Travail restant à accomplir :</a:t>
            </a:r>
          </a:p>
          <a:p>
            <a:pPr lvl="0">
              <a:spcAft>
                <a:spcPts val="1000"/>
              </a:spcAft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285750" lvl="0" indent="-285750">
              <a:spcAft>
                <a:spcPts val="1000"/>
              </a:spcAft>
              <a:buFontTx/>
              <a:buChar char="-"/>
            </a:pPr>
            <a:r>
              <a:rPr lang="fr-F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Trouver une solution pour l’étanchéité,</a:t>
            </a:r>
          </a:p>
          <a:p>
            <a:pPr marL="285750" lvl="0" indent="-285750">
              <a:spcAft>
                <a:spcPts val="1000"/>
              </a:spcAft>
              <a:buFontTx/>
              <a:buChar char="-"/>
            </a:pPr>
            <a:r>
              <a:rPr lang="fr-F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Trouver une solution pour intégrer le </a:t>
            </a:r>
            <a:r>
              <a:rPr lang="fr-FR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palpage</a:t>
            </a:r>
            <a:r>
              <a:rPr lang="fr-F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 du 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verre</a:t>
            </a: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285750" marR="0" lvl="0" indent="-285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4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23528" y="980728"/>
            <a:ext cx="4824536" cy="75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32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5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Conclusion(s)</a:t>
            </a:r>
            <a:endParaRPr kumimoji="0" lang="fr-FR" sz="36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24578" name="Picture 2" descr="insa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88840"/>
            <a:ext cx="3475236" cy="1850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899592" y="4221088"/>
            <a:ext cx="6480720" cy="174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Aft>
                <a:spcPts val="1000"/>
              </a:spcAft>
            </a:pP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Définition d’un accord toujours en cours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…</a:t>
            </a: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285750" marR="0" lvl="0" indent="-285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lang="fr-F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377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962586" y="1589992"/>
            <a:ext cx="4857886" cy="196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Division d’Essilor international</a:t>
            </a:r>
            <a:endParaRPr lang="fr-FR" sz="10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  <a:p>
            <a:pPr lvl="0" algn="just">
              <a:spcAft>
                <a:spcPts val="1000"/>
              </a:spcAft>
            </a:pPr>
            <a:r>
              <a:rPr kumimoji="0" lang="fr-FR" sz="1000" i="0" u="none" strike="noStrike" cap="none" normalizeH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/>
            </a:r>
            <a:br>
              <a:rPr kumimoji="0" lang="fr-FR" sz="1000" i="0" u="none" strike="noStrike" cap="none" normalizeH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</a:b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Mission :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concevoir, fabriquer et commercialiser des équipements dédiés au dépistage visuels, mesures optiques et usinage de verres correcteurs.</a:t>
            </a: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2050" name="Image 13" descr="A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89992"/>
            <a:ext cx="3600400" cy="2074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16446" y="1101949"/>
            <a:ext cx="3435474" cy="4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000" b="1" u="sng" dirty="0" smtClean="0">
                <a:solidFill>
                  <a:srgbClr val="6666FF"/>
                </a:solidFill>
                <a:effectLst/>
                <a:latin typeface="Arial" pitchFamily="34" charset="0"/>
              </a:rPr>
              <a:t>Essilor Instruments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16446" y="5076082"/>
            <a:ext cx="1347242" cy="43204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Opticiens</a:t>
            </a:r>
            <a:endParaRPr kumimoji="0" lang="fr-FR" b="1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962586" y="3705724"/>
            <a:ext cx="2520280" cy="43204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G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ros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laboratoires</a:t>
            </a:r>
            <a:endParaRPr kumimoji="0" lang="fr-FR" b="1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16446" y="3669720"/>
            <a:ext cx="216024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Principaux clients</a:t>
            </a:r>
            <a:endParaRPr kumimoji="0" lang="fr-FR" b="1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3" name="Flèche vers le bas 12"/>
          <p:cNvSpPr/>
          <p:nvPr/>
        </p:nvSpPr>
        <p:spPr>
          <a:xfrm>
            <a:off x="724311" y="4197821"/>
            <a:ext cx="731512" cy="720079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vers le bas 13"/>
          <p:cNvSpPr/>
          <p:nvPr/>
        </p:nvSpPr>
        <p:spPr>
          <a:xfrm rot="16200000">
            <a:off x="2728116" y="3561709"/>
            <a:ext cx="731512" cy="720079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2733832" y="4557860"/>
            <a:ext cx="6086640" cy="139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Comment ? en adaptant nos produits aux</a:t>
            </a: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 différents types de clients et en innovant pour obtenir des parts de marchés, sur les nouveaux types de clients (pays émergeants).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229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phique 1"/>
          <p:cNvGraphicFramePr/>
          <p:nvPr>
            <p:extLst>
              <p:ext uri="{D42A27DB-BD31-4B8C-83A1-F6EECF244321}">
                <p14:modId xmlns="" xmlns:p14="http://schemas.microsoft.com/office/powerpoint/2010/main" val="2018082199"/>
              </p:ext>
            </p:extLst>
          </p:nvPr>
        </p:nvGraphicFramePr>
        <p:xfrm>
          <a:off x="1403648" y="3284984"/>
          <a:ext cx="5392107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Graphique 2"/>
          <p:cNvGraphicFramePr/>
          <p:nvPr>
            <p:extLst>
              <p:ext uri="{D42A27DB-BD31-4B8C-83A1-F6EECF244321}">
                <p14:modId xmlns="" xmlns:p14="http://schemas.microsoft.com/office/powerpoint/2010/main" val="3405607885"/>
              </p:ext>
            </p:extLst>
          </p:nvPr>
        </p:nvGraphicFramePr>
        <p:xfrm>
          <a:off x="1403648" y="2926999"/>
          <a:ext cx="5472608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835696" y="1484623"/>
            <a:ext cx="3312368" cy="139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Verres correcteurs</a:t>
            </a: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 :</a:t>
            </a:r>
            <a:endParaRPr kumimoji="0" lang="fr-FR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3 à 4 % en valeur / année,</a:t>
            </a: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  <a:p>
            <a:pPr algn="just">
              <a:spcAft>
                <a:spcPts val="1000"/>
              </a:spcAft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0 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à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2 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% en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volume 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/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année.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="" xmlns:p14="http://schemas.microsoft.com/office/powerpoint/2010/main" val="818813576"/>
              </p:ext>
            </p:extLst>
          </p:nvPr>
        </p:nvGraphicFramePr>
        <p:xfrm>
          <a:off x="4139952" y="908720"/>
          <a:ext cx="2952328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297976" y="2180333"/>
            <a:ext cx="1656184" cy="69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Opportunités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="" xmlns:p14="http://schemas.microsoft.com/office/powerpoint/2010/main" val="158355332"/>
              </p:ext>
            </p:extLst>
          </p:nvPr>
        </p:nvGraphicFramePr>
        <p:xfrm>
          <a:off x="-396552" y="908720"/>
          <a:ext cx="2952328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="" xmlns:p14="http://schemas.microsoft.com/office/powerpoint/2010/main" val="326659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6994E-6 L 0.32743 -2.46994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72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937 0.02058 L -0.14166 0.02058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1">
        <p:bldAsOne/>
      </p:bldGraphic>
      <p:bldGraphic spid="2" grpId="2">
        <p:bldAsOne/>
      </p:bldGraphic>
      <p:bldGraphic spid="3" grpId="0">
        <p:bldAsOne/>
      </p:bldGraphic>
      <p:bldGraphic spid="3" grpId="1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79512" y="1954042"/>
            <a:ext cx="8712968" cy="97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Essilor estimait en 2009 le nombre</a:t>
            </a: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 de personne ayant besoin d’une correction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visuelle et ne portant pas de lunettes à  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/>
                <a:latin typeface="Arial" pitchFamily="34" charset="0"/>
              </a:rPr>
              <a:t>2,4 milliards de personnes.</a:t>
            </a:r>
            <a:endParaRPr lang="fr-FR" b="1" dirty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79512" y="3140968"/>
            <a:ext cx="871296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/>
                <a:latin typeface="Arial" pitchFamily="34" charset="0"/>
              </a:rPr>
              <a:t>68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/>
                <a:latin typeface="Arial" pitchFamily="34" charset="0"/>
              </a:rPr>
              <a:t> % </a:t>
            </a: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de ces 2,4 milliards de personnes proviennent d’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/>
                <a:latin typeface="Arial" pitchFamily="34" charset="0"/>
              </a:rPr>
              <a:t>Asie.</a:t>
            </a:r>
            <a:endParaRPr lang="fr-FR" b="1" dirty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79512" y="1268760"/>
            <a:ext cx="871296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Verre</a:t>
            </a: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 Organique / verre minéral  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rgbClr val="6666FF"/>
                </a:solidFill>
                <a:effectLst/>
                <a:latin typeface="Arial" pitchFamily="34" charset="0"/>
              </a:rPr>
              <a:t>&gt; plus léger, finesse au bord du verre</a:t>
            </a:r>
            <a:endParaRPr lang="fr-FR" b="1" dirty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307395" y="4005064"/>
            <a:ext cx="858508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R&amp;D :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- Supprimer la capacité des machine à usiner du verre minéral,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- Créer une nouvelle machine (entrée de gamme).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endParaRPr kumimoji="0" lang="fr-FR" i="0" u="none" strike="noStrike" cap="none" normalizeH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Wingdings"/>
              <a:buChar char="Ø"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Redéfinir un cahier des charges pour cette nouvelle machine.</a:t>
            </a:r>
          </a:p>
        </p:txBody>
      </p:sp>
    </p:spTree>
    <p:extLst>
      <p:ext uri="{BB962C8B-B14F-4D97-AF65-F5344CB8AC3E}">
        <p14:creationId xmlns="" xmlns:p14="http://schemas.microsoft.com/office/powerpoint/2010/main" val="145231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9512" y="980728"/>
            <a:ext cx="86409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32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2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/ Cahier des charges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3200" b="1" dirty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	</a:t>
            </a:r>
            <a:r>
              <a:rPr lang="fr-FR" sz="24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2.1/ Présentation du problème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07395" y="2564904"/>
            <a:ext cx="8585085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Direction &gt; R&amp;D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&gt; nouveau projet : NANO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But : trouver des solutions techniques adaptées pour le développement de NANO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Les caractéristiques principales imposées sont :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Usinage de verre organique (pas de verre minéral),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Volume total inférieur à 0,5 m</a:t>
            </a:r>
            <a:r>
              <a:rPr lang="fr-FR" baseline="30000" dirty="0" smtClean="0">
                <a:solidFill>
                  <a:srgbClr val="6666FF"/>
                </a:solidFill>
                <a:latin typeface="Arial" pitchFamily="34" charset="0"/>
              </a:rPr>
              <a:t>3,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Poids inférieurs à 35 Kg avec l’emballage, 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lang="fr-FR" dirty="0" smtClean="0">
                <a:solidFill>
                  <a:srgbClr val="6666FF"/>
                </a:solidFill>
                <a:latin typeface="Arial" pitchFamily="34" charset="0"/>
              </a:rPr>
              <a:t>Coût de fabrication inférieur de 40 % par rapport à un produit de la gamme équivalente.</a:t>
            </a:r>
            <a:endParaRPr lang="fr-FR" baseline="30000" dirty="0">
              <a:solidFill>
                <a:srgbClr val="6666FF"/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667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2367" y="1052736"/>
            <a:ext cx="86409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2.2/ Expression fonctionnelle du besoin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256" t="23250" r="24561" b="15429"/>
          <a:stretch/>
        </p:blipFill>
        <p:spPr bwMode="auto">
          <a:xfrm>
            <a:off x="172367" y="1800664"/>
            <a:ext cx="6480720" cy="445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6653087" y="2190672"/>
            <a:ext cx="2160240" cy="180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Identification des 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-  Acteurs,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-  Leur fonction,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-  Les contraintes.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337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2367" y="1052736"/>
            <a:ext cx="86409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b="1" dirty="0" smtClean="0">
                <a:solidFill>
                  <a:srgbClr val="6666FF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" pitchFamily="34" charset="0"/>
              </a:rPr>
              <a:t>2.2/ Expression fonctionnelle du besoin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6666FF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30" t="16972" r="64789" b="44754"/>
          <a:stretch>
            <a:fillRect/>
          </a:stretch>
        </p:blipFill>
        <p:spPr bwMode="auto">
          <a:xfrm>
            <a:off x="611560" y="2104698"/>
            <a:ext cx="5047906" cy="357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012160" y="2190672"/>
            <a:ext cx="2801167" cy="303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Identification pour chaque fonctions des 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-  Critères,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-  Leur niveaux,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-  Leur flexibilit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é</a:t>
            </a:r>
            <a:r>
              <a:rPr kumimoji="0" lang="fr-FR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</a:rPr>
              <a:t>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i="0" u="none" strike="noStrike" cap="none" normalizeH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744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119</Template>
  <TotalTime>1109</TotalTime>
  <Words>1382</Words>
  <Application>Microsoft Office PowerPoint</Application>
  <PresentationFormat>Affichage à l'écran (4:3)</PresentationFormat>
  <Paragraphs>303</Paragraphs>
  <Slides>32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3" baseType="lpstr">
      <vt:lpstr>119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julien.tran</dc:creator>
  <cp:lastModifiedBy>guillau.druart</cp:lastModifiedBy>
  <cp:revision>113</cp:revision>
  <dcterms:created xsi:type="dcterms:W3CDTF">2013-04-22T09:27:16Z</dcterms:created>
  <dcterms:modified xsi:type="dcterms:W3CDTF">2013-04-25T08:25:17Z</dcterms:modified>
</cp:coreProperties>
</file>