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4" r:id="rId2"/>
    <p:sldId id="256" r:id="rId3"/>
    <p:sldId id="261" r:id="rId4"/>
    <p:sldId id="266" r:id="rId5"/>
    <p:sldId id="262" r:id="rId6"/>
    <p:sldId id="257" r:id="rId7"/>
    <p:sldId id="260" r:id="rId8"/>
    <p:sldId id="263" r:id="rId9"/>
    <p:sldId id="258" r:id="rId10"/>
    <p:sldId id="259" r:id="rId11"/>
    <p:sldId id="268" r:id="rId12"/>
    <p:sldId id="270" r:id="rId13"/>
    <p:sldId id="271" r:id="rId14"/>
    <p:sldId id="272" r:id="rId15"/>
    <p:sldId id="273" r:id="rId16"/>
    <p:sldId id="274" r:id="rId17"/>
    <p:sldId id="275" r:id="rId18"/>
    <p:sldId id="276"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Sous-titr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Titr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r-FR" smtClean="0"/>
              <a:t>Cliquez pour modifier le style du titre</a:t>
            </a:r>
            <a:endParaRPr kumimoji="0" lang="en-US"/>
          </a:p>
        </p:txBody>
      </p:sp>
      <p:cxnSp>
        <p:nvCxnSpPr>
          <p:cNvPr id="8" name="Connecteur droit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ce réservé de la date 14"/>
          <p:cNvSpPr>
            <a:spLocks noGrp="1"/>
          </p:cNvSpPr>
          <p:nvPr>
            <p:ph type="dt" sz="half" idx="10"/>
          </p:nvPr>
        </p:nvSpPr>
        <p:spPr/>
        <p:txBody>
          <a:bodyPr/>
          <a:lstStyle/>
          <a:p>
            <a:fld id="{A418FE70-0E95-491E-B68D-237F739AE99A}" type="datetimeFigureOut">
              <a:rPr lang="fr-FR" smtClean="0"/>
              <a:pPr/>
              <a:t>24/08/2012</a:t>
            </a:fld>
            <a:endParaRPr lang="fr-FR"/>
          </a:p>
        </p:txBody>
      </p:sp>
      <p:sp>
        <p:nvSpPr>
          <p:cNvPr id="16" name="Espace réservé du numéro de diapositive 15"/>
          <p:cNvSpPr>
            <a:spLocks noGrp="1"/>
          </p:cNvSpPr>
          <p:nvPr>
            <p:ph type="sldNum" sz="quarter" idx="11"/>
          </p:nvPr>
        </p:nvSpPr>
        <p:spPr/>
        <p:txBody>
          <a:bodyPr/>
          <a:lstStyle/>
          <a:p>
            <a:fld id="{3085F66B-2024-4584-9A00-942641531E92}" type="slidenum">
              <a:rPr lang="fr-FR" smtClean="0"/>
              <a:pPr/>
              <a:t>‹N°›</a:t>
            </a:fld>
            <a:endParaRPr lang="fr-FR"/>
          </a:p>
        </p:txBody>
      </p:sp>
      <p:sp>
        <p:nvSpPr>
          <p:cNvPr id="17" name="Espace réservé du pied de page 16"/>
          <p:cNvSpPr>
            <a:spLocks noGrp="1"/>
          </p:cNvSpPr>
          <p:nvPr>
            <p:ph type="ftr" sz="quarter" idx="12"/>
          </p:nvPr>
        </p:nvSpPr>
        <p:spPr/>
        <p:txBody>
          <a:bodyPr/>
          <a:lstStyle/>
          <a:p>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418FE70-0E95-491E-B68D-237F739AE99A}" type="datetimeFigureOut">
              <a:rPr lang="fr-FR" smtClean="0"/>
              <a:pPr/>
              <a:t>24/08/2012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85F66B-2024-4584-9A00-942641531E9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418FE70-0E95-491E-B68D-237F739AE99A}" type="datetimeFigureOut">
              <a:rPr lang="fr-FR" smtClean="0"/>
              <a:pPr/>
              <a:t>24/08/2012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85F66B-2024-4584-9A00-942641531E9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457200" y="1524000"/>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4" name="Espace réservé de la date 13"/>
          <p:cNvSpPr>
            <a:spLocks noGrp="1"/>
          </p:cNvSpPr>
          <p:nvPr>
            <p:ph type="dt" sz="half" idx="14"/>
          </p:nvPr>
        </p:nvSpPr>
        <p:spPr/>
        <p:txBody>
          <a:bodyPr/>
          <a:lstStyle/>
          <a:p>
            <a:fld id="{A418FE70-0E95-491E-B68D-237F739AE99A}" type="datetimeFigureOut">
              <a:rPr lang="fr-FR" smtClean="0"/>
              <a:pPr/>
              <a:t>24/08/2012</a:t>
            </a:fld>
            <a:endParaRPr lang="fr-FR"/>
          </a:p>
        </p:txBody>
      </p:sp>
      <p:sp>
        <p:nvSpPr>
          <p:cNvPr id="15" name="Espace réservé du numéro de diapositive 14"/>
          <p:cNvSpPr>
            <a:spLocks noGrp="1"/>
          </p:cNvSpPr>
          <p:nvPr>
            <p:ph type="sldNum" sz="quarter" idx="15"/>
          </p:nvPr>
        </p:nvSpPr>
        <p:spPr/>
        <p:txBody>
          <a:bodyPr/>
          <a:lstStyle>
            <a:lvl1pPr algn="ctr">
              <a:defRPr/>
            </a:lvl1pPr>
          </a:lstStyle>
          <a:p>
            <a:fld id="{3085F66B-2024-4584-9A00-942641531E92}" type="slidenum">
              <a:rPr lang="fr-FR" smtClean="0"/>
              <a:pPr/>
              <a:t>‹N°›</a:t>
            </a:fld>
            <a:endParaRPr lang="fr-FR"/>
          </a:p>
        </p:txBody>
      </p:sp>
      <p:sp>
        <p:nvSpPr>
          <p:cNvPr id="16" name="Espace réservé du pied de page 15"/>
          <p:cNvSpPr>
            <a:spLocks noGrp="1"/>
          </p:cNvSpPr>
          <p:nvPr>
            <p:ph type="ftr" sz="quarter" idx="16"/>
          </p:nvPr>
        </p:nvSpPr>
        <p:spPr/>
        <p:txBody>
          <a:bodyPr/>
          <a:lstStyle/>
          <a:p>
            <a:endParaRPr lang="fr-FR"/>
          </a:p>
        </p:txBody>
      </p:sp>
      <p:sp>
        <p:nvSpPr>
          <p:cNvPr id="17" name="Titre 16"/>
          <p:cNvSpPr>
            <a:spLocks noGrp="1"/>
          </p:cNvSpPr>
          <p:nvPr>
            <p:ph type="title"/>
          </p:nvPr>
        </p:nvSpPr>
        <p:spPr/>
        <p:txBody>
          <a:bodyPr rtlCol="0" anchor="b" anchorCtr="0"/>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A418FE70-0E95-491E-B68D-237F739AE99A}" type="datetimeFigureOut">
              <a:rPr lang="fr-FR" smtClean="0"/>
              <a:pPr/>
              <a:t>24/08/2012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085F66B-2024-4584-9A00-942641531E92}" type="slidenum">
              <a:rPr lang="fr-FR" smtClean="0"/>
              <a:pPr/>
              <a:t>‹N°›</a:t>
            </a:fld>
            <a:endParaRPr lang="fr-FR"/>
          </a:p>
        </p:txBody>
      </p:sp>
      <p:sp>
        <p:nvSpPr>
          <p:cNvPr id="2" name="Titr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cxnSp>
        <p:nvCxnSpPr>
          <p:cNvPr id="7" name="Connecteur droit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fld id="{A418FE70-0E95-491E-B68D-237F739AE99A}" type="datetimeFigureOut">
              <a:rPr lang="fr-FR" smtClean="0"/>
              <a:pPr/>
              <a:t>24/08/2012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085F66B-2024-4584-9A00-942641531E92}" type="slidenum">
              <a:rPr lang="fr-FR" smtClean="0"/>
              <a:pPr/>
              <a:t>‹N°›</a:t>
            </a:fld>
            <a:endParaRPr lang="fr-FR"/>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11" name="Espace réservé du contenu 10"/>
          <p:cNvSpPr>
            <a:spLocks noGrp="1"/>
          </p:cNvSpPr>
          <p:nvPr>
            <p:ph sz="half" idx="1"/>
          </p:nvPr>
        </p:nvSpPr>
        <p:spPr>
          <a:xfrm>
            <a:off x="457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fld id="{3085F66B-2024-4584-9A00-942641531E92}" type="slidenum">
              <a:rPr lang="fr-FR" smtClean="0"/>
              <a:pPr/>
              <a:t>‹N°›</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7" name="Espace réservé de la date 6"/>
          <p:cNvSpPr>
            <a:spLocks noGrp="1"/>
          </p:cNvSpPr>
          <p:nvPr>
            <p:ph type="dt" sz="half" idx="10"/>
          </p:nvPr>
        </p:nvSpPr>
        <p:spPr/>
        <p:txBody>
          <a:bodyPr/>
          <a:lstStyle/>
          <a:p>
            <a:fld id="{A418FE70-0E95-491E-B68D-237F739AE99A}" type="datetimeFigureOut">
              <a:rPr lang="fr-FR" smtClean="0"/>
              <a:pPr/>
              <a:t>24/08/2012</a:t>
            </a:fld>
            <a:endParaRPr lang="fr-FR"/>
          </a:p>
        </p:txBody>
      </p:sp>
      <p:sp>
        <p:nvSpPr>
          <p:cNvPr id="3" name="Espace réservé du text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32" name="Espace réservé du contenu 31"/>
          <p:cNvSpPr>
            <a:spLocks noGrp="1"/>
          </p:cNvSpPr>
          <p:nvPr>
            <p:ph sz="half" idx="2"/>
          </p:nvPr>
        </p:nvSpPr>
        <p:spPr>
          <a:xfrm>
            <a:off x="457200"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4" name="Espace réservé du contenu 33"/>
          <p:cNvSpPr>
            <a:spLocks noGrp="1"/>
          </p:cNvSpPr>
          <p:nvPr>
            <p:ph sz="quarter" idx="4"/>
          </p:nvPr>
        </p:nvSpPr>
        <p:spPr>
          <a:xfrm>
            <a:off x="4649788"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 name="Titre 1"/>
          <p:cNvSpPr>
            <a:spLocks noGrp="1"/>
          </p:cNvSpPr>
          <p:nvPr>
            <p:ph type="title"/>
          </p:nvPr>
        </p:nvSpPr>
        <p:spPr>
          <a:xfrm>
            <a:off x="457200" y="155448"/>
            <a:ext cx="8229600" cy="1143000"/>
          </a:xfrm>
        </p:spPr>
        <p:txBody>
          <a:bodyPr anchor="b" anchorCtr="0"/>
          <a:lstStyle>
            <a:lvl1pPr>
              <a:defRPr/>
            </a:lvl1pPr>
          </a:lstStyle>
          <a:p>
            <a:r>
              <a:rPr kumimoji="0" lang="fr-FR" smtClean="0"/>
              <a:t>Cliquez pour modifier le style du titre</a:t>
            </a:r>
            <a:endParaRPr kumimoji="0" lang="en-US"/>
          </a:p>
        </p:txBody>
      </p:sp>
      <p:sp>
        <p:nvSpPr>
          <p:cNvPr id="12" name="Espace réservé du text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cxnSp>
        <p:nvCxnSpPr>
          <p:cNvPr id="10" name="Connecteur droit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A418FE70-0E95-491E-B68D-237F739AE99A}" type="datetimeFigureOut">
              <a:rPr lang="fr-FR" smtClean="0"/>
              <a:pPr/>
              <a:t>24/08/2012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085F66B-2024-4584-9A00-942641531E92}" type="slidenum">
              <a:rPr lang="fr-FR" smtClean="0"/>
              <a:pPr/>
              <a:t>‹N°›</a:t>
            </a:fld>
            <a:endParaRPr lang="fr-FR"/>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418FE70-0E95-491E-B68D-237F739AE99A}" type="datetimeFigureOut">
              <a:rPr lang="fr-FR" smtClean="0"/>
              <a:pPr/>
              <a:t>24/08/2012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085F66B-2024-4584-9A00-942641531E9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9" name="Espace réservé du contenu 28"/>
          <p:cNvSpPr>
            <a:spLocks noGrp="1"/>
          </p:cNvSpPr>
          <p:nvPr>
            <p:ph sz="quarter" idx="1"/>
          </p:nvPr>
        </p:nvSpPr>
        <p:spPr>
          <a:xfrm>
            <a:off x="457200" y="457200"/>
            <a:ext cx="6248400" cy="5715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 name="Espace réservé du text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31" name="Titr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8" name="Espace réservé de la date 7"/>
          <p:cNvSpPr>
            <a:spLocks noGrp="1"/>
          </p:cNvSpPr>
          <p:nvPr>
            <p:ph type="dt" sz="half" idx="14"/>
          </p:nvPr>
        </p:nvSpPr>
        <p:spPr/>
        <p:txBody>
          <a:bodyPr/>
          <a:lstStyle/>
          <a:p>
            <a:fld id="{A418FE70-0E95-491E-B68D-237F739AE99A}" type="datetimeFigureOut">
              <a:rPr lang="fr-FR" smtClean="0"/>
              <a:pPr/>
              <a:t>24/08/2012</a:t>
            </a:fld>
            <a:endParaRPr lang="fr-FR"/>
          </a:p>
        </p:txBody>
      </p:sp>
      <p:sp>
        <p:nvSpPr>
          <p:cNvPr id="9" name="Espace réservé du numéro de diapositive 8"/>
          <p:cNvSpPr>
            <a:spLocks noGrp="1"/>
          </p:cNvSpPr>
          <p:nvPr>
            <p:ph type="sldNum" sz="quarter" idx="15"/>
          </p:nvPr>
        </p:nvSpPr>
        <p:spPr/>
        <p:txBody>
          <a:bodyPr/>
          <a:lstStyle/>
          <a:p>
            <a:fld id="{3085F66B-2024-4584-9A00-942641531E92}" type="slidenum">
              <a:rPr lang="fr-FR" smtClean="0"/>
              <a:pPr/>
              <a:t>‹N°›</a:t>
            </a:fld>
            <a:endParaRPr lang="fr-FR"/>
          </a:p>
        </p:txBody>
      </p:sp>
      <p:sp>
        <p:nvSpPr>
          <p:cNvPr id="10" name="Espace réservé du pied de page 9"/>
          <p:cNvSpPr>
            <a:spLocks noGrp="1"/>
          </p:cNvSpPr>
          <p:nvPr>
            <p:ph type="ftr" sz="quarter" idx="16"/>
          </p:nvPr>
        </p:nvSpPr>
        <p:spPr/>
        <p:txBody>
          <a:bodyPr/>
          <a:lstStyle/>
          <a:p>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8" name="Espace réservé de la date 7"/>
          <p:cNvSpPr>
            <a:spLocks noGrp="1"/>
          </p:cNvSpPr>
          <p:nvPr>
            <p:ph type="dt" sz="half" idx="10"/>
          </p:nvPr>
        </p:nvSpPr>
        <p:spPr/>
        <p:txBody>
          <a:bodyPr/>
          <a:lstStyle/>
          <a:p>
            <a:fld id="{A418FE70-0E95-491E-B68D-237F739AE99A}" type="datetimeFigureOut">
              <a:rPr lang="fr-FR" smtClean="0"/>
              <a:pPr/>
              <a:t>24/08/2012</a:t>
            </a:fld>
            <a:endParaRPr lang="fr-FR"/>
          </a:p>
        </p:txBody>
      </p:sp>
      <p:sp>
        <p:nvSpPr>
          <p:cNvPr id="9" name="Espace réservé du numéro de diapositive 8"/>
          <p:cNvSpPr>
            <a:spLocks noGrp="1"/>
          </p:cNvSpPr>
          <p:nvPr>
            <p:ph type="sldNum" sz="quarter" idx="11"/>
          </p:nvPr>
        </p:nvSpPr>
        <p:spPr/>
        <p:txBody>
          <a:bodyPr/>
          <a:lstStyle/>
          <a:p>
            <a:fld id="{3085F66B-2024-4584-9A00-942641531E92}" type="slidenum">
              <a:rPr lang="fr-FR" smtClean="0"/>
              <a:pPr/>
              <a:t>‹N°›</a:t>
            </a:fld>
            <a:endParaRPr lang="fr-FR"/>
          </a:p>
        </p:txBody>
      </p:sp>
      <p:sp>
        <p:nvSpPr>
          <p:cNvPr id="10" name="Espace réservé du pied de page 9"/>
          <p:cNvSpPr>
            <a:spLocks noGrp="1"/>
          </p:cNvSpPr>
          <p:nvPr>
            <p:ph type="ftr" sz="quarter" idx="12"/>
          </p:nvPr>
        </p:nvSpPr>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A418FE70-0E95-491E-B68D-237F739AE99A}" type="datetimeFigureOut">
              <a:rPr lang="fr-FR" smtClean="0"/>
              <a:pPr/>
              <a:t>24/08/2012</a:t>
            </a:fld>
            <a:endParaRPr lang="fr-FR"/>
          </a:p>
        </p:txBody>
      </p:sp>
      <p:sp>
        <p:nvSpPr>
          <p:cNvPr id="10" name="Espace réservé du pied de pag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fr-FR"/>
          </a:p>
        </p:txBody>
      </p:sp>
      <p:sp>
        <p:nvSpPr>
          <p:cNvPr id="22" name="Espace réservé du numéro de diapositiv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3085F66B-2024-4584-9A00-942641531E92}" type="slidenum">
              <a:rPr lang="fr-FR" smtClean="0"/>
              <a:pPr/>
              <a:t>‹N°›</a:t>
            </a:fld>
            <a:endParaRPr lang="fr-FR"/>
          </a:p>
        </p:txBody>
      </p:sp>
      <p:sp>
        <p:nvSpPr>
          <p:cNvPr id="5" name="Espace réservé du titre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fr-FR" smtClean="0"/>
              <a:t>Cliquez pour modifier le style du titre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 Id="rId4" Type="http://schemas.openxmlformats.org/officeDocument/2006/relationships/image" Target="../media/image6.jpeg"/></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 Id="rId4" Type="http://schemas.openxmlformats.org/officeDocument/2006/relationships/image" Target="../media/image6.jpeg"/></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 Id="rId4" Type="http://schemas.openxmlformats.org/officeDocument/2006/relationships/image" Target="../media/image6.jpeg"/></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 Id="rId4" Type="http://schemas.openxmlformats.org/officeDocument/2006/relationships/image" Target="../media/image6.jpeg"/></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p:cNvSpPr>
            <a:spLocks noGrp="1"/>
          </p:cNvSpPr>
          <p:nvPr>
            <p:ph type="subTitle" idx="1"/>
          </p:nvPr>
        </p:nvSpPr>
        <p:spPr/>
        <p:txBody>
          <a:bodyPr/>
          <a:lstStyle/>
          <a:p>
            <a:r>
              <a:rPr lang="fr-FR" dirty="0" smtClean="0"/>
              <a:t>Formations et fonctionnement martial.</a:t>
            </a:r>
            <a:endParaRPr lang="fr-FR" dirty="0"/>
          </a:p>
        </p:txBody>
      </p:sp>
      <p:sp>
        <p:nvSpPr>
          <p:cNvPr id="3" name="Titre 2"/>
          <p:cNvSpPr>
            <a:spLocks noGrp="1"/>
          </p:cNvSpPr>
          <p:nvPr>
            <p:ph type="ctrTitle"/>
          </p:nvPr>
        </p:nvSpPr>
        <p:spPr/>
        <p:txBody>
          <a:bodyPr/>
          <a:lstStyle/>
          <a:p>
            <a:r>
              <a:rPr lang="fr-FR" dirty="0" smtClean="0"/>
              <a:t>La dizaine, unité tactique</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3"/>
          <p:cNvGrpSpPr>
            <a:grpSpLocks noChangeAspect="1"/>
          </p:cNvGrpSpPr>
          <p:nvPr/>
        </p:nvGrpSpPr>
        <p:grpSpPr bwMode="auto">
          <a:xfrm>
            <a:off x="3635896" y="2204864"/>
            <a:ext cx="1152128" cy="1580682"/>
            <a:chOff x="4808" y="1672"/>
            <a:chExt cx="1856" cy="2545"/>
          </a:xfrm>
        </p:grpSpPr>
        <p:sp>
          <p:nvSpPr>
            <p:cNvPr id="3"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4"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1"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13" name="Group 13"/>
          <p:cNvGrpSpPr>
            <a:grpSpLocks noChangeAspect="1"/>
          </p:cNvGrpSpPr>
          <p:nvPr/>
        </p:nvGrpSpPr>
        <p:grpSpPr bwMode="auto">
          <a:xfrm>
            <a:off x="2555776" y="1556792"/>
            <a:ext cx="1177925" cy="1616075"/>
            <a:chOff x="4808" y="1672"/>
            <a:chExt cx="1856" cy="2545"/>
          </a:xfrm>
        </p:grpSpPr>
        <p:sp>
          <p:nvSpPr>
            <p:cNvPr id="14"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7"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8"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9"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0"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2"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3"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24" name="Group 13"/>
          <p:cNvGrpSpPr>
            <a:grpSpLocks noChangeAspect="1"/>
          </p:cNvGrpSpPr>
          <p:nvPr/>
        </p:nvGrpSpPr>
        <p:grpSpPr bwMode="auto">
          <a:xfrm>
            <a:off x="4716016" y="2780928"/>
            <a:ext cx="1177925" cy="1616075"/>
            <a:chOff x="4808" y="1672"/>
            <a:chExt cx="1856" cy="2545"/>
          </a:xfrm>
        </p:grpSpPr>
        <p:sp>
          <p:nvSpPr>
            <p:cNvPr id="25"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6"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7"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8"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9"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0"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1"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2"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33"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4"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35" name="Group 61"/>
          <p:cNvGrpSpPr>
            <a:grpSpLocks noChangeAspect="1"/>
          </p:cNvGrpSpPr>
          <p:nvPr/>
        </p:nvGrpSpPr>
        <p:grpSpPr bwMode="auto">
          <a:xfrm>
            <a:off x="323528" y="1988840"/>
            <a:ext cx="898525" cy="1516063"/>
            <a:chOff x="4531" y="6268"/>
            <a:chExt cx="1414" cy="2388"/>
          </a:xfrm>
        </p:grpSpPr>
        <p:sp>
          <p:nvSpPr>
            <p:cNvPr id="36"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37"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8"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9"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0"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1"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2"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3"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4"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45" name="Group 61"/>
          <p:cNvGrpSpPr>
            <a:grpSpLocks noChangeAspect="1"/>
          </p:cNvGrpSpPr>
          <p:nvPr/>
        </p:nvGrpSpPr>
        <p:grpSpPr bwMode="auto">
          <a:xfrm>
            <a:off x="1475656" y="2564904"/>
            <a:ext cx="898525" cy="1516063"/>
            <a:chOff x="4531" y="6268"/>
            <a:chExt cx="1414" cy="2388"/>
          </a:xfrm>
        </p:grpSpPr>
        <p:sp>
          <p:nvSpPr>
            <p:cNvPr id="46"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47"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8"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9"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0"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1"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2"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3"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4"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55" name="Group 61"/>
          <p:cNvGrpSpPr>
            <a:grpSpLocks noChangeAspect="1"/>
          </p:cNvGrpSpPr>
          <p:nvPr/>
        </p:nvGrpSpPr>
        <p:grpSpPr bwMode="auto">
          <a:xfrm>
            <a:off x="2555776" y="3140968"/>
            <a:ext cx="898525" cy="1516063"/>
            <a:chOff x="4531" y="6268"/>
            <a:chExt cx="1414" cy="2388"/>
          </a:xfrm>
        </p:grpSpPr>
        <p:sp>
          <p:nvSpPr>
            <p:cNvPr id="56"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57"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8"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9"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0"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1"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2"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3"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4"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65" name="Group 25"/>
          <p:cNvGrpSpPr>
            <a:grpSpLocks noChangeAspect="1"/>
          </p:cNvGrpSpPr>
          <p:nvPr/>
        </p:nvGrpSpPr>
        <p:grpSpPr bwMode="auto">
          <a:xfrm>
            <a:off x="3616325" y="1268760"/>
            <a:ext cx="955675" cy="1301750"/>
            <a:chOff x="4629" y="5554"/>
            <a:chExt cx="1505" cy="2051"/>
          </a:xfrm>
        </p:grpSpPr>
        <p:sp>
          <p:nvSpPr>
            <p:cNvPr id="66"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67"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8"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9"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0"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1"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2"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3"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4"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5"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76" name="Group 25"/>
          <p:cNvGrpSpPr>
            <a:grpSpLocks noChangeAspect="1"/>
          </p:cNvGrpSpPr>
          <p:nvPr/>
        </p:nvGrpSpPr>
        <p:grpSpPr bwMode="auto">
          <a:xfrm>
            <a:off x="4716016" y="1911226"/>
            <a:ext cx="955675" cy="1301750"/>
            <a:chOff x="4629" y="5554"/>
            <a:chExt cx="1505" cy="2051"/>
          </a:xfrm>
        </p:grpSpPr>
        <p:sp>
          <p:nvSpPr>
            <p:cNvPr id="77"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78"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9"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0"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1"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2"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3"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4"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5"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6"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87" name="Group 25"/>
          <p:cNvGrpSpPr>
            <a:grpSpLocks noChangeAspect="1"/>
          </p:cNvGrpSpPr>
          <p:nvPr/>
        </p:nvGrpSpPr>
        <p:grpSpPr bwMode="auto">
          <a:xfrm>
            <a:off x="5848573" y="2564904"/>
            <a:ext cx="955675" cy="1301750"/>
            <a:chOff x="4629" y="5554"/>
            <a:chExt cx="1505" cy="2051"/>
          </a:xfrm>
        </p:grpSpPr>
        <p:sp>
          <p:nvSpPr>
            <p:cNvPr id="88"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9"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0"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1"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2"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3"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4"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5"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6"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7"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cxnSp>
        <p:nvCxnSpPr>
          <p:cNvPr id="98" name="Connecteur droit 97"/>
          <p:cNvCxnSpPr/>
          <p:nvPr/>
        </p:nvCxnSpPr>
        <p:spPr>
          <a:xfrm flipV="1">
            <a:off x="971600" y="1628800"/>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99" name="Connecteur droit 98"/>
          <p:cNvCxnSpPr/>
          <p:nvPr/>
        </p:nvCxnSpPr>
        <p:spPr>
          <a:xfrm flipV="1">
            <a:off x="2123728" y="2204864"/>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00" name="Connecteur droit 99"/>
          <p:cNvCxnSpPr/>
          <p:nvPr/>
        </p:nvCxnSpPr>
        <p:spPr>
          <a:xfrm flipV="1">
            <a:off x="1547664" y="1916832"/>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01" name="Connecteur droit 100"/>
          <p:cNvCxnSpPr/>
          <p:nvPr/>
        </p:nvCxnSpPr>
        <p:spPr>
          <a:xfrm flipV="1">
            <a:off x="2627784" y="2564904"/>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02" name="Connecteur droit 101"/>
          <p:cNvCxnSpPr/>
          <p:nvPr/>
        </p:nvCxnSpPr>
        <p:spPr>
          <a:xfrm flipV="1">
            <a:off x="3203848" y="2852936"/>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03" name="Connecteur droit 102"/>
          <p:cNvCxnSpPr/>
          <p:nvPr/>
        </p:nvCxnSpPr>
        <p:spPr>
          <a:xfrm flipV="1">
            <a:off x="3707904" y="3212976"/>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04" name="Connecteur droit 103"/>
          <p:cNvCxnSpPr/>
          <p:nvPr/>
        </p:nvCxnSpPr>
        <p:spPr>
          <a:xfrm flipV="1">
            <a:off x="4283968" y="3573016"/>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05" name="Connecteur droit 104"/>
          <p:cNvCxnSpPr/>
          <p:nvPr/>
        </p:nvCxnSpPr>
        <p:spPr>
          <a:xfrm>
            <a:off x="2411760" y="2780928"/>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06" name="Connecteur droit 105"/>
          <p:cNvCxnSpPr/>
          <p:nvPr/>
        </p:nvCxnSpPr>
        <p:spPr>
          <a:xfrm>
            <a:off x="3707904" y="2204864"/>
            <a:ext cx="3384376" cy="1944216"/>
          </a:xfrm>
          <a:prstGeom prst="line">
            <a:avLst/>
          </a:prstGeom>
        </p:spPr>
        <p:style>
          <a:lnRef idx="1">
            <a:schemeClr val="accent1"/>
          </a:lnRef>
          <a:fillRef idx="0">
            <a:schemeClr val="accent1"/>
          </a:fillRef>
          <a:effectRef idx="0">
            <a:schemeClr val="accent1"/>
          </a:effectRef>
          <a:fontRef idx="minor">
            <a:schemeClr val="tx1"/>
          </a:fontRef>
        </p:style>
      </p:cxnSp>
      <p:grpSp>
        <p:nvGrpSpPr>
          <p:cNvPr id="107" name="Group 1"/>
          <p:cNvGrpSpPr>
            <a:grpSpLocks noChangeAspect="1"/>
          </p:cNvGrpSpPr>
          <p:nvPr/>
        </p:nvGrpSpPr>
        <p:grpSpPr bwMode="auto">
          <a:xfrm>
            <a:off x="3707904" y="3861048"/>
            <a:ext cx="898525" cy="1516063"/>
            <a:chOff x="4531" y="6268"/>
            <a:chExt cx="1414" cy="2388"/>
          </a:xfrm>
        </p:grpSpPr>
        <p:sp>
          <p:nvSpPr>
            <p:cNvPr id="108" name="AutoShape 1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09" name="Oval 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0" name="AutoShape 8"/>
            <p:cNvSpPr>
              <a:spLocks noChangeShapeType="1"/>
            </p:cNvSpPr>
            <p:nvPr/>
          </p:nvSpPr>
          <p:spPr bwMode="auto">
            <a:xfrm flipH="1">
              <a:off x="5576" y="7251"/>
              <a:ext cx="2" cy="240"/>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1" name="AutoShape 7"/>
            <p:cNvSpPr>
              <a:spLocks noChangeShapeType="1"/>
            </p:cNvSpPr>
            <p:nvPr/>
          </p:nvSpPr>
          <p:spPr bwMode="auto">
            <a:xfrm>
              <a:off x="5578" y="7372"/>
              <a:ext cx="1" cy="733"/>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2" name="AutoShape 6"/>
            <p:cNvSpPr>
              <a:spLocks noChangeShapeType="1"/>
            </p:cNvSpPr>
            <p:nvPr/>
          </p:nvSpPr>
          <p:spPr bwMode="auto">
            <a:xfrm flipH="1" flipV="1">
              <a:off x="5579" y="8105"/>
              <a:ext cx="262" cy="551"/>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3" name="AutoShape 5"/>
            <p:cNvSpPr>
              <a:spLocks noChangeShapeType="1"/>
            </p:cNvSpPr>
            <p:nvPr/>
          </p:nvSpPr>
          <p:spPr bwMode="auto">
            <a:xfrm flipV="1">
              <a:off x="5323" y="8105"/>
              <a:ext cx="256" cy="551"/>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4" name="AutoShape 4"/>
            <p:cNvSpPr>
              <a:spLocks noChangeShapeType="1"/>
            </p:cNvSpPr>
            <p:nvPr/>
          </p:nvSpPr>
          <p:spPr bwMode="auto">
            <a:xfrm flipH="1">
              <a:off x="5215" y="7469"/>
              <a:ext cx="385" cy="413"/>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5" name="AutoShape 3"/>
            <p:cNvSpPr>
              <a:spLocks noChangeShapeType="1"/>
            </p:cNvSpPr>
            <p:nvPr/>
          </p:nvSpPr>
          <p:spPr bwMode="auto">
            <a:xfrm>
              <a:off x="5005" y="7372"/>
              <a:ext cx="573" cy="98"/>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6" name="AutoShape 2"/>
            <p:cNvSpPr>
              <a:spLocks noChangeShapeType="1"/>
            </p:cNvSpPr>
            <p:nvPr/>
          </p:nvSpPr>
          <p:spPr bwMode="auto">
            <a:xfrm flipH="1" flipV="1">
              <a:off x="4681" y="6376"/>
              <a:ext cx="799" cy="2280"/>
            </a:xfrm>
            <a:prstGeom prst="straightConnector1">
              <a:avLst/>
            </a:prstGeom>
            <a:noFill/>
            <a:ln w="28575">
              <a:solidFill>
                <a:srgbClr val="B6DDE8"/>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cxnSp>
        <p:nvCxnSpPr>
          <p:cNvPr id="117" name="Connecteur droit 116"/>
          <p:cNvCxnSpPr/>
          <p:nvPr/>
        </p:nvCxnSpPr>
        <p:spPr>
          <a:xfrm>
            <a:off x="827584" y="3501008"/>
            <a:ext cx="3384376" cy="1944216"/>
          </a:xfrm>
          <a:prstGeom prst="line">
            <a:avLst/>
          </a:prstGeom>
        </p:spPr>
        <p:style>
          <a:lnRef idx="1">
            <a:schemeClr val="accent1"/>
          </a:lnRef>
          <a:fillRef idx="0">
            <a:schemeClr val="accent1"/>
          </a:fillRef>
          <a:effectRef idx="0">
            <a:schemeClr val="accent1"/>
          </a:effectRef>
          <a:fontRef idx="minor">
            <a:schemeClr val="tx1"/>
          </a:fontRef>
        </p:style>
      </p:cxnSp>
      <p:sp>
        <p:nvSpPr>
          <p:cNvPr id="118" name="ZoneTexte 117"/>
          <p:cNvSpPr txBox="1"/>
          <p:nvPr/>
        </p:nvSpPr>
        <p:spPr>
          <a:xfrm>
            <a:off x="323528" y="4725144"/>
            <a:ext cx="2520280" cy="430887"/>
          </a:xfrm>
          <a:prstGeom prst="rect">
            <a:avLst/>
          </a:prstGeom>
          <a:noFill/>
        </p:spPr>
        <p:txBody>
          <a:bodyPr wrap="square" rtlCol="0">
            <a:spAutoFit/>
          </a:bodyPr>
          <a:lstStyle/>
          <a:p>
            <a:r>
              <a:rPr lang="fr-FR" sz="1100" dirty="0" smtClean="0"/>
              <a:t>Commentaire : variante de la formation n°2.</a:t>
            </a:r>
            <a:endParaRPr lang="fr-FR" sz="1100" dirty="0"/>
          </a:p>
        </p:txBody>
      </p:sp>
      <p:sp>
        <p:nvSpPr>
          <p:cNvPr id="119" name="ZoneTexte 118"/>
          <p:cNvSpPr txBox="1"/>
          <p:nvPr/>
        </p:nvSpPr>
        <p:spPr>
          <a:xfrm>
            <a:off x="3779912" y="5733256"/>
            <a:ext cx="1872208" cy="400110"/>
          </a:xfrm>
          <a:prstGeom prst="rect">
            <a:avLst/>
          </a:prstGeom>
        </p:spPr>
        <p:style>
          <a:lnRef idx="0">
            <a:scrgbClr r="0" g="0" b="0"/>
          </a:lnRef>
          <a:fillRef idx="1002">
            <a:schemeClr val="dk2"/>
          </a:fillRef>
          <a:effectRef idx="0">
            <a:scrgbClr r="0" g="0" b="0"/>
          </a:effectRef>
          <a:fontRef idx="major"/>
        </p:style>
        <p:txBody>
          <a:bodyPr wrap="square" rtlCol="0">
            <a:spAutoFit/>
          </a:bodyPr>
          <a:lstStyle/>
          <a:p>
            <a:r>
              <a:rPr lang="fr-FR" sz="2000" dirty="0" smtClean="0"/>
              <a:t>Formation n°4</a:t>
            </a:r>
            <a:endParaRPr lang="fr-FR"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95736" y="188640"/>
            <a:ext cx="5266928" cy="606896"/>
          </a:xfrm>
        </p:spPr>
        <p:txBody>
          <a:bodyPr>
            <a:normAutofit fontScale="90000"/>
          </a:bodyPr>
          <a:lstStyle/>
          <a:p>
            <a:r>
              <a:rPr lang="fr-FR" sz="3600" dirty="0" smtClean="0">
                <a:solidFill>
                  <a:srgbClr val="002060"/>
                </a:solidFill>
                <a:latin typeface="Calibri" pitchFamily="34" charset="0"/>
                <a:cs typeface="Calibri" pitchFamily="34" charset="0"/>
              </a:rPr>
              <a:t>A.II.1</a:t>
            </a:r>
            <a:r>
              <a:rPr lang="fr-FR" sz="3600" dirty="0" smtClean="0">
                <a:solidFill>
                  <a:srgbClr val="002060"/>
                </a:solidFill>
                <a:latin typeface="Calibri" pitchFamily="34" charset="0"/>
                <a:cs typeface="Calibri" pitchFamily="34" charset="0"/>
              </a:rPr>
              <a:t>	Formations </a:t>
            </a:r>
            <a:r>
              <a:rPr lang="fr-FR" sz="3600" dirty="0" smtClean="0">
                <a:solidFill>
                  <a:srgbClr val="002060"/>
                </a:solidFill>
                <a:latin typeface="Calibri" pitchFamily="34" charset="0"/>
                <a:cs typeface="Calibri" pitchFamily="34" charset="0"/>
              </a:rPr>
              <a:t>d’attaque</a:t>
            </a:r>
            <a:endParaRPr lang="fr-FR" sz="3600" dirty="0">
              <a:solidFill>
                <a:srgbClr val="002060"/>
              </a:solidFill>
              <a:latin typeface="Calibri" pitchFamily="34" charset="0"/>
              <a:cs typeface="Calibri" pitchFamily="34" charset="0"/>
            </a:endParaRPr>
          </a:p>
        </p:txBody>
      </p:sp>
      <p:grpSp>
        <p:nvGrpSpPr>
          <p:cNvPr id="3" name="Group 13"/>
          <p:cNvGrpSpPr>
            <a:grpSpLocks noChangeAspect="1"/>
          </p:cNvGrpSpPr>
          <p:nvPr/>
        </p:nvGrpSpPr>
        <p:grpSpPr bwMode="auto">
          <a:xfrm>
            <a:off x="611560" y="3181077"/>
            <a:ext cx="1177925" cy="1616075"/>
            <a:chOff x="4808" y="1672"/>
            <a:chExt cx="1856" cy="2545"/>
          </a:xfrm>
        </p:grpSpPr>
        <p:sp>
          <p:nvSpPr>
            <p:cNvPr id="6"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7"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4"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4" name="Group 25"/>
          <p:cNvGrpSpPr>
            <a:grpSpLocks noChangeAspect="1"/>
          </p:cNvGrpSpPr>
          <p:nvPr/>
        </p:nvGrpSpPr>
        <p:grpSpPr bwMode="auto">
          <a:xfrm>
            <a:off x="4211960" y="3567410"/>
            <a:ext cx="955675" cy="1301750"/>
            <a:chOff x="4629" y="5554"/>
            <a:chExt cx="1505" cy="2051"/>
          </a:xfrm>
        </p:grpSpPr>
        <p:sp>
          <p:nvSpPr>
            <p:cNvPr id="17"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8"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9"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0"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2"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3"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4"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5"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6"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5" name="Group 61"/>
          <p:cNvGrpSpPr>
            <a:grpSpLocks noChangeAspect="1"/>
          </p:cNvGrpSpPr>
          <p:nvPr/>
        </p:nvGrpSpPr>
        <p:grpSpPr bwMode="auto">
          <a:xfrm>
            <a:off x="2483768" y="3353097"/>
            <a:ext cx="898525" cy="1516063"/>
            <a:chOff x="4531" y="6268"/>
            <a:chExt cx="1414" cy="2388"/>
          </a:xfrm>
        </p:grpSpPr>
        <p:sp>
          <p:nvSpPr>
            <p:cNvPr id="28"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9"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0"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1"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2"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3"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4"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5"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6"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sp>
        <p:nvSpPr>
          <p:cNvPr id="37" name="ZoneTexte 36"/>
          <p:cNvSpPr txBox="1"/>
          <p:nvPr/>
        </p:nvSpPr>
        <p:spPr>
          <a:xfrm>
            <a:off x="395536" y="5147900"/>
            <a:ext cx="1440160" cy="369332"/>
          </a:xfrm>
          <a:prstGeom prst="rect">
            <a:avLst/>
          </a:prstGeom>
          <a:noFill/>
        </p:spPr>
        <p:txBody>
          <a:bodyPr wrap="square" rtlCol="0">
            <a:spAutoFit/>
          </a:bodyPr>
          <a:lstStyle/>
          <a:p>
            <a:r>
              <a:rPr lang="fr-FR" dirty="0" smtClean="0"/>
              <a:t> </a:t>
            </a:r>
            <a:r>
              <a:rPr lang="fr-FR" dirty="0" smtClean="0">
                <a:latin typeface="Calibri" pitchFamily="34" charset="0"/>
                <a:cs typeface="Calibri" pitchFamily="34" charset="0"/>
              </a:rPr>
              <a:t>porteurs  x3 </a:t>
            </a:r>
            <a:endParaRPr lang="fr-FR" dirty="0">
              <a:latin typeface="Calibri" pitchFamily="34" charset="0"/>
              <a:cs typeface="Calibri" pitchFamily="34" charset="0"/>
            </a:endParaRPr>
          </a:p>
        </p:txBody>
      </p:sp>
      <p:sp>
        <p:nvSpPr>
          <p:cNvPr id="38" name="ZoneTexte 37"/>
          <p:cNvSpPr txBox="1"/>
          <p:nvPr/>
        </p:nvSpPr>
        <p:spPr>
          <a:xfrm>
            <a:off x="2483768" y="5147900"/>
            <a:ext cx="1440160" cy="369332"/>
          </a:xfrm>
          <a:prstGeom prst="rect">
            <a:avLst/>
          </a:prstGeom>
          <a:noFill/>
        </p:spPr>
        <p:txBody>
          <a:bodyPr wrap="square" rtlCol="0">
            <a:spAutoFit/>
          </a:bodyPr>
          <a:lstStyle/>
          <a:p>
            <a:r>
              <a:rPr lang="fr-FR" dirty="0" smtClean="0"/>
              <a:t> </a:t>
            </a:r>
            <a:r>
              <a:rPr lang="fr-FR" dirty="0" smtClean="0">
                <a:latin typeface="Calibri" pitchFamily="34" charset="0"/>
                <a:cs typeface="Calibri" pitchFamily="34" charset="0"/>
              </a:rPr>
              <a:t>lanciers  x3 </a:t>
            </a:r>
            <a:endParaRPr lang="fr-FR" dirty="0">
              <a:latin typeface="Calibri" pitchFamily="34" charset="0"/>
              <a:cs typeface="Calibri" pitchFamily="34" charset="0"/>
            </a:endParaRPr>
          </a:p>
        </p:txBody>
      </p:sp>
      <p:sp>
        <p:nvSpPr>
          <p:cNvPr id="39" name="ZoneTexte 38"/>
          <p:cNvSpPr txBox="1"/>
          <p:nvPr/>
        </p:nvSpPr>
        <p:spPr>
          <a:xfrm>
            <a:off x="4139952" y="5147900"/>
            <a:ext cx="1800200" cy="369332"/>
          </a:xfrm>
          <a:prstGeom prst="rect">
            <a:avLst/>
          </a:prstGeom>
          <a:noFill/>
        </p:spPr>
        <p:txBody>
          <a:bodyPr wrap="square" rtlCol="0">
            <a:spAutoFit/>
          </a:bodyPr>
          <a:lstStyle/>
          <a:p>
            <a:r>
              <a:rPr lang="fr-FR" dirty="0" smtClean="0"/>
              <a:t> </a:t>
            </a:r>
            <a:r>
              <a:rPr lang="fr-FR" dirty="0" smtClean="0">
                <a:latin typeface="Calibri" pitchFamily="34" charset="0"/>
                <a:cs typeface="Calibri" pitchFamily="34" charset="0"/>
              </a:rPr>
              <a:t>arbalétriers  x3 </a:t>
            </a:r>
            <a:endParaRPr lang="fr-FR" dirty="0">
              <a:latin typeface="Calibri" pitchFamily="34" charset="0"/>
              <a:cs typeface="Calibri" pitchFamily="34" charset="0"/>
            </a:endParaRPr>
          </a:p>
        </p:txBody>
      </p:sp>
      <p:grpSp>
        <p:nvGrpSpPr>
          <p:cNvPr id="16" name="Group 14"/>
          <p:cNvGrpSpPr>
            <a:grpSpLocks noChangeAspect="1"/>
          </p:cNvGrpSpPr>
          <p:nvPr/>
        </p:nvGrpSpPr>
        <p:grpSpPr bwMode="auto">
          <a:xfrm>
            <a:off x="6660232" y="3356843"/>
            <a:ext cx="1387475" cy="1584325"/>
            <a:chOff x="1417" y="3985"/>
            <a:chExt cx="2186" cy="2495"/>
          </a:xfrm>
        </p:grpSpPr>
        <p:sp>
          <p:nvSpPr>
            <p:cNvPr id="41" name="AutoShape 24"/>
            <p:cNvSpPr>
              <a:spLocks noChangeAspect="1" noChangeArrowheads="1" noTextEdit="1"/>
            </p:cNvSpPr>
            <p:nvPr/>
          </p:nvSpPr>
          <p:spPr bwMode="auto">
            <a:xfrm>
              <a:off x="1417" y="3985"/>
              <a:ext cx="2186" cy="249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42" name="Oval 23" descr="exmachina001_casque_web"/>
            <p:cNvSpPr>
              <a:spLocks noChangeArrowheads="1"/>
            </p:cNvSpPr>
            <p:nvPr/>
          </p:nvSpPr>
          <p:spPr bwMode="auto">
            <a:xfrm>
              <a:off x="2206" y="4599"/>
              <a:ext cx="421" cy="419"/>
            </a:xfrm>
            <a:prstGeom prst="ellipse">
              <a:avLst/>
            </a:prstGeom>
            <a:blipFill dpi="0" rotWithShape="0">
              <a:blip r:embed="rId2" cstate="print"/>
              <a:srcRect/>
              <a:stretch>
                <a:fillRect/>
              </a:stretch>
            </a:blip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3" name="AutoShape 22"/>
            <p:cNvSpPr>
              <a:spLocks noChangeShapeType="1"/>
            </p:cNvSpPr>
            <p:nvPr/>
          </p:nvSpPr>
          <p:spPr bwMode="auto">
            <a:xfrm flipH="1">
              <a:off x="2414" y="5018"/>
              <a:ext cx="2" cy="242"/>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4" name="AutoShape 21"/>
            <p:cNvSpPr>
              <a:spLocks noChangeShapeType="1"/>
            </p:cNvSpPr>
            <p:nvPr/>
          </p:nvSpPr>
          <p:spPr bwMode="auto">
            <a:xfrm>
              <a:off x="2416" y="5163"/>
              <a:ext cx="0" cy="734"/>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5" name="AutoShape 20"/>
            <p:cNvSpPr>
              <a:spLocks noChangeShapeType="1"/>
            </p:cNvSpPr>
            <p:nvPr/>
          </p:nvSpPr>
          <p:spPr bwMode="auto">
            <a:xfrm flipH="1" flipV="1">
              <a:off x="2416" y="5897"/>
              <a:ext cx="263" cy="549"/>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6" name="AutoShape 19"/>
            <p:cNvSpPr>
              <a:spLocks noChangeShapeType="1"/>
            </p:cNvSpPr>
            <p:nvPr/>
          </p:nvSpPr>
          <p:spPr bwMode="auto">
            <a:xfrm flipV="1">
              <a:off x="2159" y="5897"/>
              <a:ext cx="257" cy="549"/>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7" name="AutoShape 18"/>
            <p:cNvSpPr>
              <a:spLocks noChangeShapeType="1"/>
            </p:cNvSpPr>
            <p:nvPr/>
          </p:nvSpPr>
          <p:spPr bwMode="auto">
            <a:xfrm>
              <a:off x="2416" y="5260"/>
              <a:ext cx="819" cy="412"/>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8" name="AutoShape 17"/>
            <p:cNvSpPr>
              <a:spLocks noChangeShapeType="1"/>
            </p:cNvSpPr>
            <p:nvPr/>
          </p:nvSpPr>
          <p:spPr bwMode="auto">
            <a:xfrm>
              <a:off x="1912" y="5260"/>
              <a:ext cx="504" cy="0"/>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9" name="AutoShape 16" descr="DSC_1631"/>
            <p:cNvSpPr>
              <a:spLocks noChangeArrowheads="1"/>
            </p:cNvSpPr>
            <p:nvPr/>
          </p:nvSpPr>
          <p:spPr bwMode="auto">
            <a:xfrm rot="10800000">
              <a:off x="2639" y="5018"/>
              <a:ext cx="886" cy="1297"/>
            </a:xfrm>
            <a:prstGeom prst="triangle">
              <a:avLst>
                <a:gd name="adj" fmla="val 50000"/>
              </a:avLst>
            </a:prstGeom>
            <a:blipFill dpi="0" rotWithShape="0">
              <a:blip r:embed="rId4" cstate="print"/>
              <a:srcRect/>
              <a:stretch>
                <a:fillRect/>
              </a:stretch>
            </a:blipFill>
            <a:ln w="28575">
              <a:solidFill>
                <a:srgbClr val="B6DDE8"/>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50" name="AutoShape 15"/>
            <p:cNvSpPr>
              <a:spLocks noChangeShapeType="1"/>
            </p:cNvSpPr>
            <p:nvPr/>
          </p:nvSpPr>
          <p:spPr bwMode="auto">
            <a:xfrm flipH="1" flipV="1">
              <a:off x="1756" y="4126"/>
              <a:ext cx="337" cy="2214"/>
            </a:xfrm>
            <a:prstGeom prst="straightConnector1">
              <a:avLst/>
            </a:prstGeom>
            <a:noFill/>
            <a:ln w="28575">
              <a:solidFill>
                <a:srgbClr val="B6DDE8"/>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sp>
        <p:nvSpPr>
          <p:cNvPr id="51" name="ZoneTexte 50"/>
          <p:cNvSpPr txBox="1"/>
          <p:nvPr/>
        </p:nvSpPr>
        <p:spPr>
          <a:xfrm>
            <a:off x="6084168" y="5137447"/>
            <a:ext cx="2808312" cy="307777"/>
          </a:xfrm>
          <a:prstGeom prst="rect">
            <a:avLst/>
          </a:prstGeom>
          <a:noFill/>
        </p:spPr>
        <p:txBody>
          <a:bodyPr wrap="square" rtlCol="0">
            <a:spAutoFit/>
          </a:bodyPr>
          <a:lstStyle/>
          <a:p>
            <a:r>
              <a:rPr lang="fr-FR" sz="1400" dirty="0" smtClean="0">
                <a:latin typeface="Calibri" pitchFamily="34" charset="0"/>
                <a:cs typeface="Calibri" pitchFamily="34" charset="0"/>
              </a:rPr>
              <a:t>Sergent équipé comme les porteurs  </a:t>
            </a:r>
            <a:endParaRPr lang="fr-FR" sz="1400" dirty="0">
              <a:latin typeface="Calibri" pitchFamily="34" charset="0"/>
              <a:cs typeface="Calibri" pitchFamily="34" charset="0"/>
            </a:endParaRPr>
          </a:p>
        </p:txBody>
      </p:sp>
      <p:sp>
        <p:nvSpPr>
          <p:cNvPr id="52" name="Espace réservé du contenu 5"/>
          <p:cNvSpPr>
            <a:spLocks noGrp="1"/>
          </p:cNvSpPr>
          <p:nvPr>
            <p:ph idx="1"/>
          </p:nvPr>
        </p:nvSpPr>
        <p:spPr>
          <a:xfrm>
            <a:off x="467544" y="908720"/>
            <a:ext cx="8352928" cy="2664296"/>
          </a:xfrm>
        </p:spPr>
        <p:txBody>
          <a:bodyPr>
            <a:noAutofit/>
          </a:bodyPr>
          <a:lstStyle/>
          <a:p>
            <a:pPr>
              <a:spcBef>
                <a:spcPts val="0"/>
              </a:spcBef>
              <a:buNone/>
            </a:pPr>
            <a:r>
              <a:rPr lang="fr-FR" sz="1600" dirty="0" smtClean="0"/>
              <a:t>	</a:t>
            </a:r>
            <a:r>
              <a:rPr lang="fr-FR" sz="1400" dirty="0" smtClean="0"/>
              <a:t>Ces formations-ci sont issues de différents tests que nous avons réalisés avec notre cher sergent</a:t>
            </a:r>
          </a:p>
          <a:p>
            <a:pPr>
              <a:spcBef>
                <a:spcPts val="0"/>
              </a:spcBef>
              <a:buNone/>
            </a:pPr>
            <a:r>
              <a:rPr lang="fr-FR" sz="1400" dirty="0" smtClean="0"/>
              <a:t>	depuis le début de l’aventure médiévale. On y retrouve les méthodes de base pour la percée et </a:t>
            </a:r>
          </a:p>
          <a:p>
            <a:pPr>
              <a:spcBef>
                <a:spcPts val="0"/>
              </a:spcBef>
              <a:buNone/>
            </a:pPr>
            <a:r>
              <a:rPr lang="fr-FR" sz="1400" dirty="0" smtClean="0"/>
              <a:t>	</a:t>
            </a:r>
            <a:r>
              <a:rPr lang="fr-FR" sz="1400" dirty="0" smtClean="0"/>
              <a:t>l’encerclement bien connues depuis la bataille de cannes (Hannibal, -216).</a:t>
            </a:r>
            <a:endParaRPr lang="fr-FR" sz="1400" dirty="0" smtClean="0"/>
          </a:p>
          <a:p>
            <a:pPr>
              <a:buNone/>
            </a:pPr>
            <a:endParaRPr lang="fr-FR" sz="1400" dirty="0" smtClean="0"/>
          </a:p>
          <a:p>
            <a:pPr>
              <a:buNone/>
            </a:pPr>
            <a:r>
              <a:rPr lang="fr-FR" sz="1400" dirty="0" smtClean="0"/>
              <a:t>	On pourra les adopter </a:t>
            </a:r>
            <a:r>
              <a:rPr lang="fr-FR" sz="1400" dirty="0" smtClean="0"/>
              <a:t>pour avoir l’avantage du nombre de manière très locale ou encore pour percer les formations compactes, voire pour au contraire forcer l’adversaire à se resserrer. N’oublions pas qu’en tant que mercenaires (donc des soldats pros) nous sommes habitués à adopter quelques formations, nous avons le sens de la tactique sur le champ de bataille, d’où la variété des formations.</a:t>
            </a:r>
          </a:p>
          <a:p>
            <a:pPr>
              <a:buNone/>
            </a:pPr>
            <a:endParaRPr lang="fr-FR" sz="1400" dirty="0" smtClean="0"/>
          </a:p>
          <a:p>
            <a:pPr>
              <a:buNone/>
            </a:pPr>
            <a:r>
              <a:rPr lang="fr-FR" sz="1400" dirty="0" smtClean="0"/>
              <a:t>				          COMPOSITION : </a:t>
            </a:r>
          </a:p>
          <a:p>
            <a:pPr>
              <a:buNone/>
            </a:pPr>
            <a:endParaRPr lang="fr-FR" sz="1600" dirty="0" smtClean="0"/>
          </a:p>
          <a:p>
            <a:pPr>
              <a:buNone/>
            </a:pPr>
            <a:endParaRPr lang="fr-FR" sz="1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3"/>
          <p:cNvGrpSpPr>
            <a:grpSpLocks noChangeAspect="1"/>
          </p:cNvGrpSpPr>
          <p:nvPr/>
        </p:nvGrpSpPr>
        <p:grpSpPr bwMode="auto">
          <a:xfrm>
            <a:off x="2051720" y="1992334"/>
            <a:ext cx="1152128" cy="1580682"/>
            <a:chOff x="4808" y="1672"/>
            <a:chExt cx="1856" cy="2545"/>
          </a:xfrm>
        </p:grpSpPr>
        <p:sp>
          <p:nvSpPr>
            <p:cNvPr id="6"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7"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4"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3" name="Group 13"/>
          <p:cNvGrpSpPr>
            <a:grpSpLocks noChangeAspect="1"/>
          </p:cNvGrpSpPr>
          <p:nvPr/>
        </p:nvGrpSpPr>
        <p:grpSpPr bwMode="auto">
          <a:xfrm>
            <a:off x="1835696" y="948829"/>
            <a:ext cx="1177925" cy="1616075"/>
            <a:chOff x="4808" y="1672"/>
            <a:chExt cx="1856" cy="2545"/>
          </a:xfrm>
        </p:grpSpPr>
        <p:sp>
          <p:nvSpPr>
            <p:cNvPr id="17"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8"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9"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0"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2"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3"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4"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5"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6"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4" name="Group 13"/>
          <p:cNvGrpSpPr>
            <a:grpSpLocks noChangeAspect="1"/>
          </p:cNvGrpSpPr>
          <p:nvPr/>
        </p:nvGrpSpPr>
        <p:grpSpPr bwMode="auto">
          <a:xfrm>
            <a:off x="3131840" y="2564904"/>
            <a:ext cx="1177925" cy="1616075"/>
            <a:chOff x="4808" y="1672"/>
            <a:chExt cx="1856" cy="2545"/>
          </a:xfrm>
        </p:grpSpPr>
        <p:sp>
          <p:nvSpPr>
            <p:cNvPr id="28"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9"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0"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1"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2"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3"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4"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5"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36"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7"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5" name="Group 61"/>
          <p:cNvGrpSpPr>
            <a:grpSpLocks noChangeAspect="1"/>
          </p:cNvGrpSpPr>
          <p:nvPr/>
        </p:nvGrpSpPr>
        <p:grpSpPr bwMode="auto">
          <a:xfrm>
            <a:off x="1763688" y="1556792"/>
            <a:ext cx="898525" cy="1516063"/>
            <a:chOff x="4531" y="6268"/>
            <a:chExt cx="1414" cy="2388"/>
          </a:xfrm>
        </p:grpSpPr>
        <p:sp>
          <p:nvSpPr>
            <p:cNvPr id="39"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40"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1"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2"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3"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4"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5"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6"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7"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16" name="Group 61"/>
          <p:cNvGrpSpPr>
            <a:grpSpLocks noChangeAspect="1"/>
          </p:cNvGrpSpPr>
          <p:nvPr/>
        </p:nvGrpSpPr>
        <p:grpSpPr bwMode="auto">
          <a:xfrm>
            <a:off x="2051720" y="2564904"/>
            <a:ext cx="898525" cy="1516063"/>
            <a:chOff x="4531" y="6268"/>
            <a:chExt cx="1414" cy="2388"/>
          </a:xfrm>
        </p:grpSpPr>
        <p:sp>
          <p:nvSpPr>
            <p:cNvPr id="49"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50"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1"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2"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3"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4"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5"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6"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7"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27" name="Group 61"/>
          <p:cNvGrpSpPr>
            <a:grpSpLocks noChangeAspect="1"/>
          </p:cNvGrpSpPr>
          <p:nvPr/>
        </p:nvGrpSpPr>
        <p:grpSpPr bwMode="auto">
          <a:xfrm>
            <a:off x="3923928" y="2852936"/>
            <a:ext cx="898525" cy="1516063"/>
            <a:chOff x="4531" y="6268"/>
            <a:chExt cx="1414" cy="2388"/>
          </a:xfrm>
        </p:grpSpPr>
        <p:sp>
          <p:nvSpPr>
            <p:cNvPr id="59"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60"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1"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2"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3"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4"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5"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6"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7"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256" name="Group 25"/>
          <p:cNvGrpSpPr>
            <a:grpSpLocks noChangeAspect="1"/>
          </p:cNvGrpSpPr>
          <p:nvPr/>
        </p:nvGrpSpPr>
        <p:grpSpPr bwMode="auto">
          <a:xfrm>
            <a:off x="3059832" y="1772816"/>
            <a:ext cx="955675" cy="1301750"/>
            <a:chOff x="4629" y="5554"/>
            <a:chExt cx="1505" cy="2051"/>
          </a:xfrm>
        </p:grpSpPr>
        <p:sp>
          <p:nvSpPr>
            <p:cNvPr id="69"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70"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1"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2"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3"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4"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5"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6"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7"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8"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259" name="Group 25"/>
          <p:cNvGrpSpPr>
            <a:grpSpLocks noChangeAspect="1"/>
          </p:cNvGrpSpPr>
          <p:nvPr/>
        </p:nvGrpSpPr>
        <p:grpSpPr bwMode="auto">
          <a:xfrm>
            <a:off x="3635896" y="2060848"/>
            <a:ext cx="955675" cy="1301750"/>
            <a:chOff x="4629" y="5554"/>
            <a:chExt cx="1505" cy="2051"/>
          </a:xfrm>
        </p:grpSpPr>
        <p:sp>
          <p:nvSpPr>
            <p:cNvPr id="80"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1"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2"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3"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4"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5"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6"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7"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8"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9"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260" name="Group 25"/>
          <p:cNvGrpSpPr>
            <a:grpSpLocks noChangeAspect="1"/>
          </p:cNvGrpSpPr>
          <p:nvPr/>
        </p:nvGrpSpPr>
        <p:grpSpPr bwMode="auto">
          <a:xfrm>
            <a:off x="4211960" y="2420888"/>
            <a:ext cx="955675" cy="1301750"/>
            <a:chOff x="4629" y="5554"/>
            <a:chExt cx="1505" cy="2051"/>
          </a:xfrm>
        </p:grpSpPr>
        <p:sp>
          <p:nvSpPr>
            <p:cNvPr id="91"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92"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3"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4"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5"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6"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7"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8"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9"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0"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sp>
        <p:nvSpPr>
          <p:cNvPr id="15373" name="Rectangle 1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5385" name="Rectangle 2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261" name="Group 14"/>
          <p:cNvGrpSpPr>
            <a:grpSpLocks noChangeAspect="1"/>
          </p:cNvGrpSpPr>
          <p:nvPr/>
        </p:nvGrpSpPr>
        <p:grpSpPr bwMode="auto">
          <a:xfrm>
            <a:off x="5004048" y="2924944"/>
            <a:ext cx="1387475" cy="1584325"/>
            <a:chOff x="1417" y="3985"/>
            <a:chExt cx="2186" cy="2495"/>
          </a:xfrm>
        </p:grpSpPr>
        <p:sp>
          <p:nvSpPr>
            <p:cNvPr id="15384" name="AutoShape 24"/>
            <p:cNvSpPr>
              <a:spLocks noChangeAspect="1" noChangeArrowheads="1" noTextEdit="1"/>
            </p:cNvSpPr>
            <p:nvPr/>
          </p:nvSpPr>
          <p:spPr bwMode="auto">
            <a:xfrm>
              <a:off x="1417" y="3985"/>
              <a:ext cx="2186" cy="249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83" name="Oval 23" descr="exmachina001_casque_web"/>
            <p:cNvSpPr>
              <a:spLocks noChangeArrowheads="1"/>
            </p:cNvSpPr>
            <p:nvPr/>
          </p:nvSpPr>
          <p:spPr bwMode="auto">
            <a:xfrm>
              <a:off x="2206" y="4599"/>
              <a:ext cx="421" cy="419"/>
            </a:xfrm>
            <a:prstGeom prst="ellipse">
              <a:avLst/>
            </a:prstGeom>
            <a:blipFill dpi="0" rotWithShape="0">
              <a:blip r:embed="rId2" cstate="print"/>
              <a:srcRect/>
              <a:stretch>
                <a:fillRect/>
              </a:stretch>
            </a:blip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82" name="AutoShape 22"/>
            <p:cNvSpPr>
              <a:spLocks noChangeShapeType="1"/>
            </p:cNvSpPr>
            <p:nvPr/>
          </p:nvSpPr>
          <p:spPr bwMode="auto">
            <a:xfrm flipH="1">
              <a:off x="2414" y="5018"/>
              <a:ext cx="2" cy="242"/>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81" name="AutoShape 21"/>
            <p:cNvSpPr>
              <a:spLocks noChangeShapeType="1"/>
            </p:cNvSpPr>
            <p:nvPr/>
          </p:nvSpPr>
          <p:spPr bwMode="auto">
            <a:xfrm>
              <a:off x="2416" y="5163"/>
              <a:ext cx="0" cy="734"/>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80" name="AutoShape 20"/>
            <p:cNvSpPr>
              <a:spLocks noChangeShapeType="1"/>
            </p:cNvSpPr>
            <p:nvPr/>
          </p:nvSpPr>
          <p:spPr bwMode="auto">
            <a:xfrm flipH="1" flipV="1">
              <a:off x="2416" y="5897"/>
              <a:ext cx="263" cy="549"/>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79" name="AutoShape 19"/>
            <p:cNvSpPr>
              <a:spLocks noChangeShapeType="1"/>
            </p:cNvSpPr>
            <p:nvPr/>
          </p:nvSpPr>
          <p:spPr bwMode="auto">
            <a:xfrm flipV="1">
              <a:off x="2159" y="5897"/>
              <a:ext cx="257" cy="549"/>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78" name="AutoShape 18"/>
            <p:cNvSpPr>
              <a:spLocks noChangeShapeType="1"/>
            </p:cNvSpPr>
            <p:nvPr/>
          </p:nvSpPr>
          <p:spPr bwMode="auto">
            <a:xfrm>
              <a:off x="2416" y="5260"/>
              <a:ext cx="819" cy="412"/>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77" name="AutoShape 17"/>
            <p:cNvSpPr>
              <a:spLocks noChangeShapeType="1"/>
            </p:cNvSpPr>
            <p:nvPr/>
          </p:nvSpPr>
          <p:spPr bwMode="auto">
            <a:xfrm>
              <a:off x="1912" y="5260"/>
              <a:ext cx="504" cy="0"/>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76" name="AutoShape 16" descr="DSC_1631"/>
            <p:cNvSpPr>
              <a:spLocks noChangeArrowheads="1"/>
            </p:cNvSpPr>
            <p:nvPr/>
          </p:nvSpPr>
          <p:spPr bwMode="auto">
            <a:xfrm rot="10800000">
              <a:off x="2639" y="5018"/>
              <a:ext cx="886" cy="1297"/>
            </a:xfrm>
            <a:prstGeom prst="triangle">
              <a:avLst>
                <a:gd name="adj" fmla="val 50000"/>
              </a:avLst>
            </a:prstGeom>
            <a:blipFill dpi="0" rotWithShape="0">
              <a:blip r:embed="rId4" cstate="print"/>
              <a:srcRect/>
              <a:stretch>
                <a:fillRect/>
              </a:stretch>
            </a:blipFill>
            <a:ln w="28575">
              <a:solidFill>
                <a:srgbClr val="B6DDE8"/>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5375" name="AutoShape 15"/>
            <p:cNvSpPr>
              <a:spLocks noChangeShapeType="1"/>
            </p:cNvSpPr>
            <p:nvPr/>
          </p:nvSpPr>
          <p:spPr bwMode="auto">
            <a:xfrm flipH="1" flipV="1">
              <a:off x="1756" y="4126"/>
              <a:ext cx="337" cy="2214"/>
            </a:xfrm>
            <a:prstGeom prst="straightConnector1">
              <a:avLst/>
            </a:prstGeom>
            <a:noFill/>
            <a:ln w="28575">
              <a:solidFill>
                <a:srgbClr val="B6DDE8"/>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cxnSp>
        <p:nvCxnSpPr>
          <p:cNvPr id="128" name="Connecteur droit 127"/>
          <p:cNvCxnSpPr/>
          <p:nvPr/>
        </p:nvCxnSpPr>
        <p:spPr>
          <a:xfrm flipV="1">
            <a:off x="1187624" y="1196752"/>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29" name="Connecteur droit 128"/>
          <p:cNvCxnSpPr/>
          <p:nvPr/>
        </p:nvCxnSpPr>
        <p:spPr>
          <a:xfrm flipV="1">
            <a:off x="2339752" y="1772816"/>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0" name="Connecteur droit 129"/>
          <p:cNvCxnSpPr/>
          <p:nvPr/>
        </p:nvCxnSpPr>
        <p:spPr>
          <a:xfrm flipV="1">
            <a:off x="1763688" y="1484784"/>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1" name="Connecteur droit 130"/>
          <p:cNvCxnSpPr/>
          <p:nvPr/>
        </p:nvCxnSpPr>
        <p:spPr>
          <a:xfrm flipV="1">
            <a:off x="2843808" y="2132856"/>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2" name="Connecteur droit 131"/>
          <p:cNvCxnSpPr/>
          <p:nvPr/>
        </p:nvCxnSpPr>
        <p:spPr>
          <a:xfrm flipV="1">
            <a:off x="3419872" y="2420888"/>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3" name="Connecteur droit 132"/>
          <p:cNvCxnSpPr/>
          <p:nvPr/>
        </p:nvCxnSpPr>
        <p:spPr>
          <a:xfrm flipV="1">
            <a:off x="3923928" y="2780928"/>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4" name="Connecteur droit 133"/>
          <p:cNvCxnSpPr/>
          <p:nvPr/>
        </p:nvCxnSpPr>
        <p:spPr>
          <a:xfrm flipV="1">
            <a:off x="4499992" y="3140968"/>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6" name="Connecteur droit 135"/>
          <p:cNvCxnSpPr/>
          <p:nvPr/>
        </p:nvCxnSpPr>
        <p:spPr>
          <a:xfrm>
            <a:off x="1115616" y="3140968"/>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8" name="Connecteur droit 137"/>
          <p:cNvCxnSpPr/>
          <p:nvPr/>
        </p:nvCxnSpPr>
        <p:spPr>
          <a:xfrm>
            <a:off x="2627784" y="2348880"/>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9" name="Connecteur droit 138"/>
          <p:cNvCxnSpPr/>
          <p:nvPr/>
        </p:nvCxnSpPr>
        <p:spPr>
          <a:xfrm>
            <a:off x="3923928" y="1772816"/>
            <a:ext cx="3384376" cy="1944216"/>
          </a:xfrm>
          <a:prstGeom prst="line">
            <a:avLst/>
          </a:prstGeom>
        </p:spPr>
        <p:style>
          <a:lnRef idx="1">
            <a:schemeClr val="accent1"/>
          </a:lnRef>
          <a:fillRef idx="0">
            <a:schemeClr val="accent1"/>
          </a:fillRef>
          <a:effectRef idx="0">
            <a:schemeClr val="accent1"/>
          </a:effectRef>
          <a:fontRef idx="minor">
            <a:schemeClr val="tx1"/>
          </a:fontRef>
        </p:style>
      </p:cxnSp>
      <p:sp>
        <p:nvSpPr>
          <p:cNvPr id="257" name="ZoneTexte 256"/>
          <p:cNvSpPr txBox="1"/>
          <p:nvPr/>
        </p:nvSpPr>
        <p:spPr>
          <a:xfrm>
            <a:off x="395536" y="4581128"/>
            <a:ext cx="2520280" cy="1277273"/>
          </a:xfrm>
          <a:prstGeom prst="rect">
            <a:avLst/>
          </a:prstGeom>
          <a:noFill/>
        </p:spPr>
        <p:txBody>
          <a:bodyPr wrap="square" rtlCol="0">
            <a:spAutoFit/>
          </a:bodyPr>
          <a:lstStyle/>
          <a:p>
            <a:r>
              <a:rPr lang="fr-FR" sz="1100" dirty="0" smtClean="0"/>
              <a:t>Commentaire : formation </a:t>
            </a:r>
            <a:r>
              <a:rPr lang="fr-FR" sz="1100" dirty="0" smtClean="0"/>
              <a:t>offensive offrant la supériorité numérique locale, faite pour percer la ligne adverse aussi bien à la charge  qu’après une brève interruption du combat et un retour aux positions.</a:t>
            </a:r>
          </a:p>
          <a:p>
            <a:endParaRPr lang="fr-FR" sz="1100" dirty="0" smtClean="0"/>
          </a:p>
        </p:txBody>
      </p:sp>
      <p:sp>
        <p:nvSpPr>
          <p:cNvPr id="258" name="ZoneTexte 257"/>
          <p:cNvSpPr txBox="1"/>
          <p:nvPr/>
        </p:nvSpPr>
        <p:spPr>
          <a:xfrm>
            <a:off x="3635896" y="5733256"/>
            <a:ext cx="1728192" cy="400110"/>
          </a:xfrm>
          <a:prstGeom prst="rect">
            <a:avLst/>
          </a:prstGeom>
        </p:spPr>
        <p:style>
          <a:lnRef idx="0">
            <a:scrgbClr r="0" g="0" b="0"/>
          </a:lnRef>
          <a:fillRef idx="1002">
            <a:schemeClr val="dk2"/>
          </a:fillRef>
          <a:effectRef idx="0">
            <a:scrgbClr r="0" g="0" b="0"/>
          </a:effectRef>
          <a:fontRef idx="major"/>
        </p:style>
        <p:txBody>
          <a:bodyPr wrap="square" rtlCol="0">
            <a:spAutoFit/>
          </a:bodyPr>
          <a:lstStyle/>
          <a:p>
            <a:r>
              <a:rPr lang="fr-FR" sz="2000" dirty="0" smtClean="0"/>
              <a:t>L</a:t>
            </a:r>
            <a:r>
              <a:rPr lang="fr-FR" sz="2000" dirty="0" smtClean="0"/>
              <a:t>e coin</a:t>
            </a:r>
            <a:endParaRPr lang="fr-FR" sz="2000" dirty="0"/>
          </a:p>
        </p:txBody>
      </p:sp>
      <p:cxnSp>
        <p:nvCxnSpPr>
          <p:cNvPr id="123" name="Connecteur droit 122"/>
          <p:cNvCxnSpPr/>
          <p:nvPr/>
        </p:nvCxnSpPr>
        <p:spPr>
          <a:xfrm>
            <a:off x="1475656" y="2924944"/>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 name="Connecteur droit 123"/>
          <p:cNvCxnSpPr/>
          <p:nvPr/>
        </p:nvCxnSpPr>
        <p:spPr>
          <a:xfrm>
            <a:off x="1907704" y="2780928"/>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 name="Connecteur droit 124"/>
          <p:cNvCxnSpPr/>
          <p:nvPr/>
        </p:nvCxnSpPr>
        <p:spPr>
          <a:xfrm>
            <a:off x="2267744" y="2564904"/>
            <a:ext cx="3384376" cy="1944216"/>
          </a:xfrm>
          <a:prstGeom prst="line">
            <a:avLst/>
          </a:prstGeom>
        </p:spPr>
        <p:style>
          <a:lnRef idx="1">
            <a:schemeClr val="accent1"/>
          </a:lnRef>
          <a:fillRef idx="0">
            <a:schemeClr val="accent1"/>
          </a:fillRef>
          <a:effectRef idx="0">
            <a:schemeClr val="accent1"/>
          </a:effectRef>
          <a:fontRef idx="minor">
            <a:schemeClr val="tx1"/>
          </a:fontRef>
        </p:style>
      </p:cxnSp>
      <p:sp>
        <p:nvSpPr>
          <p:cNvPr id="126" name="Rectangle 125"/>
          <p:cNvSpPr/>
          <p:nvPr/>
        </p:nvSpPr>
        <p:spPr>
          <a:xfrm>
            <a:off x="5831632" y="4625260"/>
            <a:ext cx="3060848" cy="1107996"/>
          </a:xfrm>
          <a:prstGeom prst="rect">
            <a:avLst/>
          </a:prstGeom>
        </p:spPr>
        <p:txBody>
          <a:bodyPr wrap="square">
            <a:spAutoFit/>
          </a:bodyPr>
          <a:lstStyle/>
          <a:p>
            <a:pPr lvl="0"/>
            <a:r>
              <a:rPr lang="fr-FR" sz="1100" dirty="0" smtClean="0">
                <a:solidFill>
                  <a:prstClr val="white"/>
                </a:solidFill>
              </a:rPr>
              <a:t>Ici l’espace entre deux combattants a été réduit de moitié (deux lignes ont fusionné en un triangle) et au moment de la charge,  les soldats sont au contact de leurs voisins pour plus d’impact. Les arbalétriers poussent derrière.</a:t>
            </a:r>
            <a:endParaRPr lang="fr-FR" sz="1100" dirty="0">
              <a:solidFill>
                <a:prstClr val="white"/>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13"/>
          <p:cNvGrpSpPr>
            <a:grpSpLocks noChangeAspect="1"/>
          </p:cNvGrpSpPr>
          <p:nvPr/>
        </p:nvGrpSpPr>
        <p:grpSpPr bwMode="auto">
          <a:xfrm>
            <a:off x="1835696" y="948829"/>
            <a:ext cx="1177925" cy="1616075"/>
            <a:chOff x="4808" y="1672"/>
            <a:chExt cx="1856" cy="2545"/>
          </a:xfrm>
        </p:grpSpPr>
        <p:sp>
          <p:nvSpPr>
            <p:cNvPr id="17"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8"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9"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0"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2"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3"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4"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5"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6"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2" name="Group 13"/>
          <p:cNvGrpSpPr>
            <a:grpSpLocks noChangeAspect="1"/>
          </p:cNvGrpSpPr>
          <p:nvPr/>
        </p:nvGrpSpPr>
        <p:grpSpPr bwMode="auto">
          <a:xfrm>
            <a:off x="1907704" y="1488278"/>
            <a:ext cx="1152128" cy="1580682"/>
            <a:chOff x="4808" y="1672"/>
            <a:chExt cx="1856" cy="2545"/>
          </a:xfrm>
        </p:grpSpPr>
        <p:sp>
          <p:nvSpPr>
            <p:cNvPr id="6"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7"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4"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5" name="Group 61"/>
          <p:cNvGrpSpPr>
            <a:grpSpLocks noChangeAspect="1"/>
          </p:cNvGrpSpPr>
          <p:nvPr/>
        </p:nvGrpSpPr>
        <p:grpSpPr bwMode="auto">
          <a:xfrm>
            <a:off x="1873275" y="2060848"/>
            <a:ext cx="898525" cy="1516063"/>
            <a:chOff x="4531" y="6268"/>
            <a:chExt cx="1414" cy="2388"/>
          </a:xfrm>
        </p:grpSpPr>
        <p:sp>
          <p:nvSpPr>
            <p:cNvPr id="39"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40"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1"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2"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3"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4"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5"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6"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7"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16" name="Group 61"/>
          <p:cNvGrpSpPr>
            <a:grpSpLocks noChangeAspect="1"/>
          </p:cNvGrpSpPr>
          <p:nvPr/>
        </p:nvGrpSpPr>
        <p:grpSpPr bwMode="auto">
          <a:xfrm>
            <a:off x="2051720" y="2564904"/>
            <a:ext cx="898525" cy="1516063"/>
            <a:chOff x="4531" y="6268"/>
            <a:chExt cx="1414" cy="2388"/>
          </a:xfrm>
        </p:grpSpPr>
        <p:sp>
          <p:nvSpPr>
            <p:cNvPr id="49"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50"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1"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2"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3"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4"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5"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6"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7"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27" name="Group 61"/>
          <p:cNvGrpSpPr>
            <a:grpSpLocks noChangeAspect="1"/>
          </p:cNvGrpSpPr>
          <p:nvPr/>
        </p:nvGrpSpPr>
        <p:grpSpPr bwMode="auto">
          <a:xfrm>
            <a:off x="2987824" y="2705025"/>
            <a:ext cx="898525" cy="1516063"/>
            <a:chOff x="4531" y="6268"/>
            <a:chExt cx="1414" cy="2388"/>
          </a:xfrm>
        </p:grpSpPr>
        <p:sp>
          <p:nvSpPr>
            <p:cNvPr id="59"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60"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1"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2"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3"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4"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5"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6"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7"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256" name="Group 25"/>
          <p:cNvGrpSpPr>
            <a:grpSpLocks noChangeAspect="1"/>
          </p:cNvGrpSpPr>
          <p:nvPr/>
        </p:nvGrpSpPr>
        <p:grpSpPr bwMode="auto">
          <a:xfrm>
            <a:off x="3059832" y="1772816"/>
            <a:ext cx="955675" cy="1301750"/>
            <a:chOff x="4629" y="5554"/>
            <a:chExt cx="1505" cy="2051"/>
          </a:xfrm>
        </p:grpSpPr>
        <p:sp>
          <p:nvSpPr>
            <p:cNvPr id="69"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70"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1"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2"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3"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4"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5"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6"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7"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8"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259" name="Group 25"/>
          <p:cNvGrpSpPr>
            <a:grpSpLocks noChangeAspect="1"/>
          </p:cNvGrpSpPr>
          <p:nvPr/>
        </p:nvGrpSpPr>
        <p:grpSpPr bwMode="auto">
          <a:xfrm>
            <a:off x="3635896" y="2060848"/>
            <a:ext cx="955675" cy="1301750"/>
            <a:chOff x="4629" y="5554"/>
            <a:chExt cx="1505" cy="2051"/>
          </a:xfrm>
        </p:grpSpPr>
        <p:sp>
          <p:nvSpPr>
            <p:cNvPr id="80"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1"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2"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3"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4"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5"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6"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7"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8"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9"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260" name="Group 25"/>
          <p:cNvGrpSpPr>
            <a:grpSpLocks noChangeAspect="1"/>
          </p:cNvGrpSpPr>
          <p:nvPr/>
        </p:nvGrpSpPr>
        <p:grpSpPr bwMode="auto">
          <a:xfrm>
            <a:off x="4211960" y="2420888"/>
            <a:ext cx="955675" cy="1301750"/>
            <a:chOff x="4629" y="5554"/>
            <a:chExt cx="1505" cy="2051"/>
          </a:xfrm>
        </p:grpSpPr>
        <p:sp>
          <p:nvSpPr>
            <p:cNvPr id="91"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92"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3"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4"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5"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6"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7"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8"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9"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0"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sp>
        <p:nvSpPr>
          <p:cNvPr id="15373" name="Rectangle 1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4" name="Group 13"/>
          <p:cNvGrpSpPr>
            <a:grpSpLocks noChangeAspect="1"/>
          </p:cNvGrpSpPr>
          <p:nvPr/>
        </p:nvGrpSpPr>
        <p:grpSpPr bwMode="auto">
          <a:xfrm>
            <a:off x="4114155" y="2749029"/>
            <a:ext cx="1177925" cy="1616075"/>
            <a:chOff x="4808" y="1672"/>
            <a:chExt cx="1856" cy="2545"/>
          </a:xfrm>
        </p:grpSpPr>
        <p:sp>
          <p:nvSpPr>
            <p:cNvPr id="28"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9"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0"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1"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2"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3"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4"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5"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36"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7"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sp>
        <p:nvSpPr>
          <p:cNvPr id="15385" name="Rectangle 2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261" name="Group 14"/>
          <p:cNvGrpSpPr>
            <a:grpSpLocks noChangeAspect="1"/>
          </p:cNvGrpSpPr>
          <p:nvPr/>
        </p:nvGrpSpPr>
        <p:grpSpPr bwMode="auto">
          <a:xfrm>
            <a:off x="5004048" y="2924944"/>
            <a:ext cx="1387475" cy="1584325"/>
            <a:chOff x="1417" y="3985"/>
            <a:chExt cx="2186" cy="2495"/>
          </a:xfrm>
        </p:grpSpPr>
        <p:sp>
          <p:nvSpPr>
            <p:cNvPr id="15384" name="AutoShape 24"/>
            <p:cNvSpPr>
              <a:spLocks noChangeAspect="1" noChangeArrowheads="1" noTextEdit="1"/>
            </p:cNvSpPr>
            <p:nvPr/>
          </p:nvSpPr>
          <p:spPr bwMode="auto">
            <a:xfrm>
              <a:off x="1417" y="3985"/>
              <a:ext cx="2186" cy="249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83" name="Oval 23" descr="exmachina001_casque_web"/>
            <p:cNvSpPr>
              <a:spLocks noChangeArrowheads="1"/>
            </p:cNvSpPr>
            <p:nvPr/>
          </p:nvSpPr>
          <p:spPr bwMode="auto">
            <a:xfrm>
              <a:off x="2206" y="4599"/>
              <a:ext cx="421" cy="419"/>
            </a:xfrm>
            <a:prstGeom prst="ellipse">
              <a:avLst/>
            </a:prstGeom>
            <a:blipFill dpi="0" rotWithShape="0">
              <a:blip r:embed="rId2" cstate="print"/>
              <a:srcRect/>
              <a:stretch>
                <a:fillRect/>
              </a:stretch>
            </a:blip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82" name="AutoShape 22"/>
            <p:cNvSpPr>
              <a:spLocks noChangeShapeType="1"/>
            </p:cNvSpPr>
            <p:nvPr/>
          </p:nvSpPr>
          <p:spPr bwMode="auto">
            <a:xfrm flipH="1">
              <a:off x="2414" y="5018"/>
              <a:ext cx="2" cy="242"/>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81" name="AutoShape 21"/>
            <p:cNvSpPr>
              <a:spLocks noChangeShapeType="1"/>
            </p:cNvSpPr>
            <p:nvPr/>
          </p:nvSpPr>
          <p:spPr bwMode="auto">
            <a:xfrm>
              <a:off x="2416" y="5163"/>
              <a:ext cx="0" cy="734"/>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80" name="AutoShape 20"/>
            <p:cNvSpPr>
              <a:spLocks noChangeShapeType="1"/>
            </p:cNvSpPr>
            <p:nvPr/>
          </p:nvSpPr>
          <p:spPr bwMode="auto">
            <a:xfrm flipH="1" flipV="1">
              <a:off x="2416" y="5897"/>
              <a:ext cx="263" cy="549"/>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79" name="AutoShape 19"/>
            <p:cNvSpPr>
              <a:spLocks noChangeShapeType="1"/>
            </p:cNvSpPr>
            <p:nvPr/>
          </p:nvSpPr>
          <p:spPr bwMode="auto">
            <a:xfrm flipV="1">
              <a:off x="2159" y="5897"/>
              <a:ext cx="257" cy="549"/>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78" name="AutoShape 18"/>
            <p:cNvSpPr>
              <a:spLocks noChangeShapeType="1"/>
            </p:cNvSpPr>
            <p:nvPr/>
          </p:nvSpPr>
          <p:spPr bwMode="auto">
            <a:xfrm>
              <a:off x="2416" y="5260"/>
              <a:ext cx="819" cy="412"/>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77" name="AutoShape 17"/>
            <p:cNvSpPr>
              <a:spLocks noChangeShapeType="1"/>
            </p:cNvSpPr>
            <p:nvPr/>
          </p:nvSpPr>
          <p:spPr bwMode="auto">
            <a:xfrm>
              <a:off x="1912" y="5260"/>
              <a:ext cx="504" cy="0"/>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76" name="AutoShape 16" descr="DSC_1631"/>
            <p:cNvSpPr>
              <a:spLocks noChangeArrowheads="1"/>
            </p:cNvSpPr>
            <p:nvPr/>
          </p:nvSpPr>
          <p:spPr bwMode="auto">
            <a:xfrm rot="10800000">
              <a:off x="2639" y="5018"/>
              <a:ext cx="886" cy="1297"/>
            </a:xfrm>
            <a:prstGeom prst="triangle">
              <a:avLst>
                <a:gd name="adj" fmla="val 50000"/>
              </a:avLst>
            </a:prstGeom>
            <a:blipFill dpi="0" rotWithShape="0">
              <a:blip r:embed="rId4" cstate="print"/>
              <a:srcRect/>
              <a:stretch>
                <a:fillRect/>
              </a:stretch>
            </a:blipFill>
            <a:ln w="28575">
              <a:solidFill>
                <a:srgbClr val="B6DDE8"/>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5375" name="AutoShape 15"/>
            <p:cNvSpPr>
              <a:spLocks noChangeShapeType="1"/>
            </p:cNvSpPr>
            <p:nvPr/>
          </p:nvSpPr>
          <p:spPr bwMode="auto">
            <a:xfrm flipH="1" flipV="1">
              <a:off x="1756" y="4126"/>
              <a:ext cx="337" cy="2214"/>
            </a:xfrm>
            <a:prstGeom prst="straightConnector1">
              <a:avLst/>
            </a:prstGeom>
            <a:noFill/>
            <a:ln w="28575">
              <a:solidFill>
                <a:srgbClr val="B6DDE8"/>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cxnSp>
        <p:nvCxnSpPr>
          <p:cNvPr id="128" name="Connecteur droit 127"/>
          <p:cNvCxnSpPr/>
          <p:nvPr/>
        </p:nvCxnSpPr>
        <p:spPr>
          <a:xfrm flipV="1">
            <a:off x="1187624" y="1196752"/>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29" name="Connecteur droit 128"/>
          <p:cNvCxnSpPr/>
          <p:nvPr/>
        </p:nvCxnSpPr>
        <p:spPr>
          <a:xfrm flipV="1">
            <a:off x="2339752" y="1772816"/>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0" name="Connecteur droit 129"/>
          <p:cNvCxnSpPr/>
          <p:nvPr/>
        </p:nvCxnSpPr>
        <p:spPr>
          <a:xfrm flipV="1">
            <a:off x="1763688" y="1484784"/>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1" name="Connecteur droit 130"/>
          <p:cNvCxnSpPr/>
          <p:nvPr/>
        </p:nvCxnSpPr>
        <p:spPr>
          <a:xfrm flipV="1">
            <a:off x="2843808" y="2132856"/>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2" name="Connecteur droit 131"/>
          <p:cNvCxnSpPr/>
          <p:nvPr/>
        </p:nvCxnSpPr>
        <p:spPr>
          <a:xfrm flipV="1">
            <a:off x="3419872" y="2420888"/>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3" name="Connecteur droit 132"/>
          <p:cNvCxnSpPr/>
          <p:nvPr/>
        </p:nvCxnSpPr>
        <p:spPr>
          <a:xfrm flipV="1">
            <a:off x="3923928" y="2780928"/>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4" name="Connecteur droit 133"/>
          <p:cNvCxnSpPr/>
          <p:nvPr/>
        </p:nvCxnSpPr>
        <p:spPr>
          <a:xfrm flipV="1">
            <a:off x="4499992" y="3140968"/>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6" name="Connecteur droit 135"/>
          <p:cNvCxnSpPr/>
          <p:nvPr/>
        </p:nvCxnSpPr>
        <p:spPr>
          <a:xfrm>
            <a:off x="1115616" y="3140968"/>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8" name="Connecteur droit 137"/>
          <p:cNvCxnSpPr/>
          <p:nvPr/>
        </p:nvCxnSpPr>
        <p:spPr>
          <a:xfrm>
            <a:off x="2627784" y="2348880"/>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9" name="Connecteur droit 138"/>
          <p:cNvCxnSpPr/>
          <p:nvPr/>
        </p:nvCxnSpPr>
        <p:spPr>
          <a:xfrm>
            <a:off x="3923928" y="1772816"/>
            <a:ext cx="3384376" cy="1944216"/>
          </a:xfrm>
          <a:prstGeom prst="line">
            <a:avLst/>
          </a:prstGeom>
        </p:spPr>
        <p:style>
          <a:lnRef idx="1">
            <a:schemeClr val="accent1"/>
          </a:lnRef>
          <a:fillRef idx="0">
            <a:schemeClr val="accent1"/>
          </a:fillRef>
          <a:effectRef idx="0">
            <a:schemeClr val="accent1"/>
          </a:effectRef>
          <a:fontRef idx="minor">
            <a:schemeClr val="tx1"/>
          </a:fontRef>
        </p:style>
      </p:cxnSp>
      <p:sp>
        <p:nvSpPr>
          <p:cNvPr id="257" name="ZoneTexte 256"/>
          <p:cNvSpPr txBox="1"/>
          <p:nvPr/>
        </p:nvSpPr>
        <p:spPr>
          <a:xfrm>
            <a:off x="395536" y="4581128"/>
            <a:ext cx="2520280" cy="1277273"/>
          </a:xfrm>
          <a:prstGeom prst="rect">
            <a:avLst/>
          </a:prstGeom>
          <a:noFill/>
        </p:spPr>
        <p:txBody>
          <a:bodyPr wrap="square" rtlCol="0">
            <a:spAutoFit/>
          </a:bodyPr>
          <a:lstStyle/>
          <a:p>
            <a:r>
              <a:rPr lang="fr-FR" sz="1100" dirty="0" smtClean="0"/>
              <a:t>Commentaire : </a:t>
            </a:r>
            <a:r>
              <a:rPr lang="fr-FR" sz="1100" dirty="0" smtClean="0"/>
              <a:t>dans cette variante, on a trois légers à la lance longue au centre. Le but est de pouvoir attaquer une formation de cavaliers ou de procédé à un encerclement local (voir roulements) </a:t>
            </a:r>
          </a:p>
          <a:p>
            <a:endParaRPr lang="fr-FR" sz="1100" dirty="0" smtClean="0"/>
          </a:p>
        </p:txBody>
      </p:sp>
      <p:sp>
        <p:nvSpPr>
          <p:cNvPr id="258" name="ZoneTexte 257"/>
          <p:cNvSpPr txBox="1"/>
          <p:nvPr/>
        </p:nvSpPr>
        <p:spPr>
          <a:xfrm>
            <a:off x="3635896" y="5733256"/>
            <a:ext cx="2016224" cy="400110"/>
          </a:xfrm>
          <a:prstGeom prst="rect">
            <a:avLst/>
          </a:prstGeom>
        </p:spPr>
        <p:style>
          <a:lnRef idx="0">
            <a:scrgbClr r="0" g="0" b="0"/>
          </a:lnRef>
          <a:fillRef idx="1002">
            <a:schemeClr val="dk2"/>
          </a:fillRef>
          <a:effectRef idx="0">
            <a:scrgbClr r="0" g="0" b="0"/>
          </a:effectRef>
          <a:fontRef idx="major"/>
        </p:style>
        <p:txBody>
          <a:bodyPr wrap="square" rtlCol="0">
            <a:spAutoFit/>
          </a:bodyPr>
          <a:lstStyle/>
          <a:p>
            <a:r>
              <a:rPr lang="fr-FR" sz="2000" dirty="0" smtClean="0"/>
              <a:t>L</a:t>
            </a:r>
            <a:r>
              <a:rPr lang="fr-FR" sz="2000" dirty="0" smtClean="0"/>
              <a:t>e coin version 2</a:t>
            </a:r>
            <a:endParaRPr lang="fr-FR" sz="2000" dirty="0"/>
          </a:p>
        </p:txBody>
      </p:sp>
      <p:cxnSp>
        <p:nvCxnSpPr>
          <p:cNvPr id="123" name="Connecteur droit 122"/>
          <p:cNvCxnSpPr/>
          <p:nvPr/>
        </p:nvCxnSpPr>
        <p:spPr>
          <a:xfrm>
            <a:off x="1475656" y="2924944"/>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 name="Connecteur droit 123"/>
          <p:cNvCxnSpPr/>
          <p:nvPr/>
        </p:nvCxnSpPr>
        <p:spPr>
          <a:xfrm>
            <a:off x="1907704" y="2780928"/>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 name="Connecteur droit 124"/>
          <p:cNvCxnSpPr/>
          <p:nvPr/>
        </p:nvCxnSpPr>
        <p:spPr>
          <a:xfrm>
            <a:off x="2267744" y="2564904"/>
            <a:ext cx="3384376" cy="1944216"/>
          </a:xfrm>
          <a:prstGeom prst="line">
            <a:avLst/>
          </a:prstGeom>
        </p:spPr>
        <p:style>
          <a:lnRef idx="1">
            <a:schemeClr val="accent1"/>
          </a:lnRef>
          <a:fillRef idx="0">
            <a:schemeClr val="accent1"/>
          </a:fillRef>
          <a:effectRef idx="0">
            <a:schemeClr val="accent1"/>
          </a:effectRef>
          <a:fontRef idx="minor">
            <a:schemeClr val="tx1"/>
          </a:fontRef>
        </p:style>
      </p:cxnSp>
      <p:sp>
        <p:nvSpPr>
          <p:cNvPr id="126" name="Rectangle 125"/>
          <p:cNvSpPr/>
          <p:nvPr/>
        </p:nvSpPr>
        <p:spPr>
          <a:xfrm>
            <a:off x="5831632" y="4625260"/>
            <a:ext cx="3060848" cy="600164"/>
          </a:xfrm>
          <a:prstGeom prst="rect">
            <a:avLst/>
          </a:prstGeom>
        </p:spPr>
        <p:txBody>
          <a:bodyPr wrap="square">
            <a:spAutoFit/>
          </a:bodyPr>
          <a:lstStyle/>
          <a:p>
            <a:pPr lvl="0"/>
            <a:r>
              <a:rPr lang="fr-FR" sz="1100" dirty="0" smtClean="0">
                <a:solidFill>
                  <a:prstClr val="white"/>
                </a:solidFill>
              </a:rPr>
              <a:t>Ici les porteurs se doivent de protéger les flancs des lanciers et les arbalétriers soutiennent le centre en cas de charge.</a:t>
            </a:r>
            <a:endParaRPr lang="fr-FR" sz="1100" dirty="0">
              <a:solidFill>
                <a:prstClr val="white"/>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3"/>
          <p:cNvGrpSpPr>
            <a:grpSpLocks noChangeAspect="1"/>
          </p:cNvGrpSpPr>
          <p:nvPr/>
        </p:nvGrpSpPr>
        <p:grpSpPr bwMode="auto">
          <a:xfrm>
            <a:off x="2195736" y="2460997"/>
            <a:ext cx="1177925" cy="1616075"/>
            <a:chOff x="4808" y="1672"/>
            <a:chExt cx="1856" cy="2545"/>
          </a:xfrm>
        </p:grpSpPr>
        <p:sp>
          <p:nvSpPr>
            <p:cNvPr id="17"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8"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9"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0"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2"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3"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4"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5"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6"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3" name="Group 13"/>
          <p:cNvGrpSpPr>
            <a:grpSpLocks noChangeAspect="1"/>
          </p:cNvGrpSpPr>
          <p:nvPr/>
        </p:nvGrpSpPr>
        <p:grpSpPr bwMode="auto">
          <a:xfrm>
            <a:off x="2771800" y="2780928"/>
            <a:ext cx="1152128" cy="1580682"/>
            <a:chOff x="4808" y="1672"/>
            <a:chExt cx="1856" cy="2545"/>
          </a:xfrm>
        </p:grpSpPr>
        <p:sp>
          <p:nvSpPr>
            <p:cNvPr id="6"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7"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4"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4" name="Group 61"/>
          <p:cNvGrpSpPr>
            <a:grpSpLocks noChangeAspect="1"/>
          </p:cNvGrpSpPr>
          <p:nvPr/>
        </p:nvGrpSpPr>
        <p:grpSpPr bwMode="auto">
          <a:xfrm>
            <a:off x="2017291" y="908720"/>
            <a:ext cx="898525" cy="1516063"/>
            <a:chOff x="4531" y="6268"/>
            <a:chExt cx="1414" cy="2388"/>
          </a:xfrm>
        </p:grpSpPr>
        <p:sp>
          <p:nvSpPr>
            <p:cNvPr id="39"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40"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1"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2"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3"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4"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5"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6"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7"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5" name="Group 61"/>
          <p:cNvGrpSpPr>
            <a:grpSpLocks noChangeAspect="1"/>
          </p:cNvGrpSpPr>
          <p:nvPr/>
        </p:nvGrpSpPr>
        <p:grpSpPr bwMode="auto">
          <a:xfrm>
            <a:off x="2483768" y="1192857"/>
            <a:ext cx="898525" cy="1516063"/>
            <a:chOff x="4531" y="6268"/>
            <a:chExt cx="1414" cy="2388"/>
          </a:xfrm>
        </p:grpSpPr>
        <p:sp>
          <p:nvSpPr>
            <p:cNvPr id="49"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50"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1"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2"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3"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4"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5"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6"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7"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16" name="Group 61"/>
          <p:cNvGrpSpPr>
            <a:grpSpLocks noChangeAspect="1"/>
          </p:cNvGrpSpPr>
          <p:nvPr/>
        </p:nvGrpSpPr>
        <p:grpSpPr bwMode="auto">
          <a:xfrm>
            <a:off x="3059832" y="1484784"/>
            <a:ext cx="898525" cy="1516063"/>
            <a:chOff x="4531" y="6268"/>
            <a:chExt cx="1414" cy="2388"/>
          </a:xfrm>
        </p:grpSpPr>
        <p:sp>
          <p:nvSpPr>
            <p:cNvPr id="59"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60"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1"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2"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3"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4"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5"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6"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7"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27" name="Group 25"/>
          <p:cNvGrpSpPr>
            <a:grpSpLocks noChangeAspect="1"/>
          </p:cNvGrpSpPr>
          <p:nvPr/>
        </p:nvGrpSpPr>
        <p:grpSpPr bwMode="auto">
          <a:xfrm>
            <a:off x="4211960" y="2348880"/>
            <a:ext cx="955675" cy="1301750"/>
            <a:chOff x="4629" y="5554"/>
            <a:chExt cx="1505" cy="2051"/>
          </a:xfrm>
        </p:grpSpPr>
        <p:sp>
          <p:nvSpPr>
            <p:cNvPr id="69"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70"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1"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2"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3"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4"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5"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6"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7"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8"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256" name="Group 25"/>
          <p:cNvGrpSpPr>
            <a:grpSpLocks noChangeAspect="1"/>
          </p:cNvGrpSpPr>
          <p:nvPr/>
        </p:nvGrpSpPr>
        <p:grpSpPr bwMode="auto">
          <a:xfrm>
            <a:off x="4788024" y="2708920"/>
            <a:ext cx="955675" cy="1301750"/>
            <a:chOff x="4629" y="5554"/>
            <a:chExt cx="1505" cy="2051"/>
          </a:xfrm>
        </p:grpSpPr>
        <p:sp>
          <p:nvSpPr>
            <p:cNvPr id="80"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1"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2"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3"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4"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5"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6"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7"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8"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9"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259" name="Group 25"/>
          <p:cNvGrpSpPr>
            <a:grpSpLocks noChangeAspect="1"/>
          </p:cNvGrpSpPr>
          <p:nvPr/>
        </p:nvGrpSpPr>
        <p:grpSpPr bwMode="auto">
          <a:xfrm>
            <a:off x="5364088" y="3068960"/>
            <a:ext cx="955675" cy="1301750"/>
            <a:chOff x="4629" y="5554"/>
            <a:chExt cx="1505" cy="2051"/>
          </a:xfrm>
        </p:grpSpPr>
        <p:sp>
          <p:nvSpPr>
            <p:cNvPr id="91"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92"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3"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4"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5"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6"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7"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8"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9"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0"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sp>
        <p:nvSpPr>
          <p:cNvPr id="15373" name="Rectangle 1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260" name="Group 13"/>
          <p:cNvGrpSpPr>
            <a:grpSpLocks noChangeAspect="1"/>
          </p:cNvGrpSpPr>
          <p:nvPr/>
        </p:nvGrpSpPr>
        <p:grpSpPr bwMode="auto">
          <a:xfrm>
            <a:off x="3347864" y="3068960"/>
            <a:ext cx="1177925" cy="1616075"/>
            <a:chOff x="4808" y="1672"/>
            <a:chExt cx="1856" cy="2545"/>
          </a:xfrm>
        </p:grpSpPr>
        <p:sp>
          <p:nvSpPr>
            <p:cNvPr id="28"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9"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0"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1"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2"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3"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4"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5"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36"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7"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sp>
        <p:nvSpPr>
          <p:cNvPr id="15385" name="Rectangle 2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261" name="Group 14"/>
          <p:cNvGrpSpPr>
            <a:grpSpLocks noChangeAspect="1"/>
          </p:cNvGrpSpPr>
          <p:nvPr/>
        </p:nvGrpSpPr>
        <p:grpSpPr bwMode="auto">
          <a:xfrm>
            <a:off x="3832597" y="3501008"/>
            <a:ext cx="1387475" cy="1584325"/>
            <a:chOff x="1417" y="3985"/>
            <a:chExt cx="2186" cy="2495"/>
          </a:xfrm>
        </p:grpSpPr>
        <p:sp>
          <p:nvSpPr>
            <p:cNvPr id="15384" name="AutoShape 24"/>
            <p:cNvSpPr>
              <a:spLocks noChangeAspect="1" noChangeArrowheads="1" noTextEdit="1"/>
            </p:cNvSpPr>
            <p:nvPr/>
          </p:nvSpPr>
          <p:spPr bwMode="auto">
            <a:xfrm>
              <a:off x="1417" y="3985"/>
              <a:ext cx="2186" cy="249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83" name="Oval 23" descr="exmachina001_casque_web"/>
            <p:cNvSpPr>
              <a:spLocks noChangeArrowheads="1"/>
            </p:cNvSpPr>
            <p:nvPr/>
          </p:nvSpPr>
          <p:spPr bwMode="auto">
            <a:xfrm>
              <a:off x="2206" y="4599"/>
              <a:ext cx="421" cy="419"/>
            </a:xfrm>
            <a:prstGeom prst="ellipse">
              <a:avLst/>
            </a:prstGeom>
            <a:blipFill dpi="0" rotWithShape="0">
              <a:blip r:embed="rId2" cstate="print"/>
              <a:srcRect/>
              <a:stretch>
                <a:fillRect/>
              </a:stretch>
            </a:blip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82" name="AutoShape 22"/>
            <p:cNvSpPr>
              <a:spLocks noChangeShapeType="1"/>
            </p:cNvSpPr>
            <p:nvPr/>
          </p:nvSpPr>
          <p:spPr bwMode="auto">
            <a:xfrm flipH="1">
              <a:off x="2414" y="5018"/>
              <a:ext cx="2" cy="242"/>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81" name="AutoShape 21"/>
            <p:cNvSpPr>
              <a:spLocks noChangeShapeType="1"/>
            </p:cNvSpPr>
            <p:nvPr/>
          </p:nvSpPr>
          <p:spPr bwMode="auto">
            <a:xfrm>
              <a:off x="2416" y="5163"/>
              <a:ext cx="0" cy="734"/>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80" name="AutoShape 20"/>
            <p:cNvSpPr>
              <a:spLocks noChangeShapeType="1"/>
            </p:cNvSpPr>
            <p:nvPr/>
          </p:nvSpPr>
          <p:spPr bwMode="auto">
            <a:xfrm flipH="1" flipV="1">
              <a:off x="2416" y="5897"/>
              <a:ext cx="263" cy="549"/>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79" name="AutoShape 19"/>
            <p:cNvSpPr>
              <a:spLocks noChangeShapeType="1"/>
            </p:cNvSpPr>
            <p:nvPr/>
          </p:nvSpPr>
          <p:spPr bwMode="auto">
            <a:xfrm flipV="1">
              <a:off x="2159" y="5897"/>
              <a:ext cx="257" cy="549"/>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78" name="AutoShape 18"/>
            <p:cNvSpPr>
              <a:spLocks noChangeShapeType="1"/>
            </p:cNvSpPr>
            <p:nvPr/>
          </p:nvSpPr>
          <p:spPr bwMode="auto">
            <a:xfrm>
              <a:off x="2416" y="5260"/>
              <a:ext cx="819" cy="412"/>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77" name="AutoShape 17"/>
            <p:cNvSpPr>
              <a:spLocks noChangeShapeType="1"/>
            </p:cNvSpPr>
            <p:nvPr/>
          </p:nvSpPr>
          <p:spPr bwMode="auto">
            <a:xfrm>
              <a:off x="1912" y="5260"/>
              <a:ext cx="504" cy="0"/>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76" name="AutoShape 16" descr="DSC_1631"/>
            <p:cNvSpPr>
              <a:spLocks noChangeArrowheads="1"/>
            </p:cNvSpPr>
            <p:nvPr/>
          </p:nvSpPr>
          <p:spPr bwMode="auto">
            <a:xfrm rot="10800000">
              <a:off x="2639" y="5018"/>
              <a:ext cx="886" cy="1297"/>
            </a:xfrm>
            <a:prstGeom prst="triangle">
              <a:avLst>
                <a:gd name="adj" fmla="val 50000"/>
              </a:avLst>
            </a:prstGeom>
            <a:blipFill dpi="0" rotWithShape="0">
              <a:blip r:embed="rId4" cstate="print"/>
              <a:srcRect/>
              <a:stretch>
                <a:fillRect/>
              </a:stretch>
            </a:blipFill>
            <a:ln w="28575">
              <a:solidFill>
                <a:srgbClr val="B6DDE8"/>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5375" name="AutoShape 15"/>
            <p:cNvSpPr>
              <a:spLocks noChangeShapeType="1"/>
            </p:cNvSpPr>
            <p:nvPr/>
          </p:nvSpPr>
          <p:spPr bwMode="auto">
            <a:xfrm flipH="1" flipV="1">
              <a:off x="1756" y="4126"/>
              <a:ext cx="337" cy="2214"/>
            </a:xfrm>
            <a:prstGeom prst="straightConnector1">
              <a:avLst/>
            </a:prstGeom>
            <a:noFill/>
            <a:ln w="28575">
              <a:solidFill>
                <a:srgbClr val="B6DDE8"/>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cxnSp>
        <p:nvCxnSpPr>
          <p:cNvPr id="128" name="Connecteur droit 127"/>
          <p:cNvCxnSpPr/>
          <p:nvPr/>
        </p:nvCxnSpPr>
        <p:spPr>
          <a:xfrm flipV="1">
            <a:off x="1187624" y="1196752"/>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29" name="Connecteur droit 128"/>
          <p:cNvCxnSpPr/>
          <p:nvPr/>
        </p:nvCxnSpPr>
        <p:spPr>
          <a:xfrm flipV="1">
            <a:off x="2339752" y="1772816"/>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0" name="Connecteur droit 129"/>
          <p:cNvCxnSpPr/>
          <p:nvPr/>
        </p:nvCxnSpPr>
        <p:spPr>
          <a:xfrm flipV="1">
            <a:off x="1763688" y="1484784"/>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1" name="Connecteur droit 130"/>
          <p:cNvCxnSpPr/>
          <p:nvPr/>
        </p:nvCxnSpPr>
        <p:spPr>
          <a:xfrm flipV="1">
            <a:off x="2843808" y="2132856"/>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2" name="Connecteur droit 131"/>
          <p:cNvCxnSpPr/>
          <p:nvPr/>
        </p:nvCxnSpPr>
        <p:spPr>
          <a:xfrm flipV="1">
            <a:off x="3419872" y="2420888"/>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3" name="Connecteur droit 132"/>
          <p:cNvCxnSpPr/>
          <p:nvPr/>
        </p:nvCxnSpPr>
        <p:spPr>
          <a:xfrm flipV="1">
            <a:off x="3923928" y="2780928"/>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4" name="Connecteur droit 133"/>
          <p:cNvCxnSpPr/>
          <p:nvPr/>
        </p:nvCxnSpPr>
        <p:spPr>
          <a:xfrm flipV="1">
            <a:off x="4499992" y="3140968"/>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6" name="Connecteur droit 135"/>
          <p:cNvCxnSpPr/>
          <p:nvPr/>
        </p:nvCxnSpPr>
        <p:spPr>
          <a:xfrm>
            <a:off x="1115616" y="3140968"/>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8" name="Connecteur droit 137"/>
          <p:cNvCxnSpPr/>
          <p:nvPr/>
        </p:nvCxnSpPr>
        <p:spPr>
          <a:xfrm>
            <a:off x="2627784" y="2348880"/>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9" name="Connecteur droit 138"/>
          <p:cNvCxnSpPr/>
          <p:nvPr/>
        </p:nvCxnSpPr>
        <p:spPr>
          <a:xfrm>
            <a:off x="3923928" y="1772816"/>
            <a:ext cx="3384376" cy="1944216"/>
          </a:xfrm>
          <a:prstGeom prst="line">
            <a:avLst/>
          </a:prstGeom>
        </p:spPr>
        <p:style>
          <a:lnRef idx="1">
            <a:schemeClr val="accent1"/>
          </a:lnRef>
          <a:fillRef idx="0">
            <a:schemeClr val="accent1"/>
          </a:fillRef>
          <a:effectRef idx="0">
            <a:schemeClr val="accent1"/>
          </a:effectRef>
          <a:fontRef idx="minor">
            <a:schemeClr val="tx1"/>
          </a:fontRef>
        </p:style>
      </p:cxnSp>
      <p:sp>
        <p:nvSpPr>
          <p:cNvPr id="257" name="ZoneTexte 256"/>
          <p:cNvSpPr txBox="1"/>
          <p:nvPr/>
        </p:nvSpPr>
        <p:spPr>
          <a:xfrm>
            <a:off x="395536" y="4581128"/>
            <a:ext cx="2520280" cy="1446550"/>
          </a:xfrm>
          <a:prstGeom prst="rect">
            <a:avLst/>
          </a:prstGeom>
          <a:noFill/>
        </p:spPr>
        <p:txBody>
          <a:bodyPr wrap="square" rtlCol="0">
            <a:spAutoFit/>
          </a:bodyPr>
          <a:lstStyle/>
          <a:p>
            <a:r>
              <a:rPr lang="fr-FR" sz="1100" dirty="0" smtClean="0"/>
              <a:t>Commentaire : </a:t>
            </a:r>
            <a:r>
              <a:rPr lang="fr-FR" sz="1100" dirty="0" smtClean="0"/>
              <a:t>formation classique des armées de la république romaine, elle a notamment servi contre les Cimbres et les teutons en -101. Tout l’inté</a:t>
            </a:r>
            <a:r>
              <a:rPr lang="fr-FR" sz="1100" dirty="0" smtClean="0"/>
              <a:t>rêt est de laisser une aile se faire enfoncer lentement et de retourner l’autre aile vers le flan adverse.</a:t>
            </a:r>
            <a:endParaRPr lang="fr-FR" sz="1100" dirty="0" smtClean="0"/>
          </a:p>
          <a:p>
            <a:endParaRPr lang="fr-FR" sz="1100" dirty="0" smtClean="0"/>
          </a:p>
        </p:txBody>
      </p:sp>
      <p:sp>
        <p:nvSpPr>
          <p:cNvPr id="258" name="ZoneTexte 257"/>
          <p:cNvSpPr txBox="1"/>
          <p:nvPr/>
        </p:nvSpPr>
        <p:spPr>
          <a:xfrm>
            <a:off x="3923928" y="5589240"/>
            <a:ext cx="1296144" cy="400110"/>
          </a:xfrm>
          <a:prstGeom prst="rect">
            <a:avLst/>
          </a:prstGeom>
        </p:spPr>
        <p:style>
          <a:lnRef idx="0">
            <a:scrgbClr r="0" g="0" b="0"/>
          </a:lnRef>
          <a:fillRef idx="1002">
            <a:schemeClr val="dk2"/>
          </a:fillRef>
          <a:effectRef idx="0">
            <a:scrgbClr r="0" g="0" b="0"/>
          </a:effectRef>
          <a:fontRef idx="major"/>
        </p:style>
        <p:txBody>
          <a:bodyPr wrap="square" rtlCol="0">
            <a:spAutoFit/>
          </a:bodyPr>
          <a:lstStyle/>
          <a:p>
            <a:r>
              <a:rPr lang="fr-FR" sz="2000" dirty="0" smtClean="0"/>
              <a:t>L’escalier</a:t>
            </a:r>
            <a:endParaRPr lang="fr-FR" sz="2000" dirty="0"/>
          </a:p>
        </p:txBody>
      </p:sp>
      <p:cxnSp>
        <p:nvCxnSpPr>
          <p:cNvPr id="123" name="Connecteur droit 122"/>
          <p:cNvCxnSpPr/>
          <p:nvPr/>
        </p:nvCxnSpPr>
        <p:spPr>
          <a:xfrm>
            <a:off x="1475656" y="2924944"/>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 name="Connecteur droit 123"/>
          <p:cNvCxnSpPr/>
          <p:nvPr/>
        </p:nvCxnSpPr>
        <p:spPr>
          <a:xfrm>
            <a:off x="1907704" y="2780928"/>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 name="Connecteur droit 124"/>
          <p:cNvCxnSpPr/>
          <p:nvPr/>
        </p:nvCxnSpPr>
        <p:spPr>
          <a:xfrm>
            <a:off x="2267744" y="2564904"/>
            <a:ext cx="3384376" cy="1944216"/>
          </a:xfrm>
          <a:prstGeom prst="line">
            <a:avLst/>
          </a:prstGeom>
        </p:spPr>
        <p:style>
          <a:lnRef idx="1">
            <a:schemeClr val="accent1"/>
          </a:lnRef>
          <a:fillRef idx="0">
            <a:schemeClr val="accent1"/>
          </a:fillRef>
          <a:effectRef idx="0">
            <a:schemeClr val="accent1"/>
          </a:effectRef>
          <a:fontRef idx="minor">
            <a:schemeClr val="tx1"/>
          </a:fontRef>
        </p:style>
      </p:cxnSp>
      <p:sp>
        <p:nvSpPr>
          <p:cNvPr id="126" name="Rectangle 125"/>
          <p:cNvSpPr/>
          <p:nvPr/>
        </p:nvSpPr>
        <p:spPr>
          <a:xfrm>
            <a:off x="5831632" y="4625260"/>
            <a:ext cx="3060848" cy="938719"/>
          </a:xfrm>
          <a:prstGeom prst="rect">
            <a:avLst/>
          </a:prstGeom>
        </p:spPr>
        <p:txBody>
          <a:bodyPr wrap="square">
            <a:spAutoFit/>
          </a:bodyPr>
          <a:lstStyle/>
          <a:p>
            <a:pPr lvl="0"/>
            <a:r>
              <a:rPr lang="fr-FR" sz="1100" dirty="0" smtClean="0">
                <a:solidFill>
                  <a:prstClr val="white"/>
                </a:solidFill>
              </a:rPr>
              <a:t>Ici les porteurs donnent l’impact de la charge en appuyant l’ennemi vers les lanciers. Ainsi,  il est forcé de se tourner vers les lanciers et offre son flan aux arbalétriers.</a:t>
            </a:r>
          </a:p>
          <a:p>
            <a:pPr lvl="0"/>
            <a:endParaRPr lang="fr-FR" sz="1100" dirty="0">
              <a:solidFill>
                <a:prstClr val="white"/>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3"/>
          <p:cNvGrpSpPr>
            <a:grpSpLocks noChangeAspect="1"/>
          </p:cNvGrpSpPr>
          <p:nvPr/>
        </p:nvGrpSpPr>
        <p:grpSpPr bwMode="auto">
          <a:xfrm>
            <a:off x="611560" y="1556792"/>
            <a:ext cx="1177925" cy="1616075"/>
            <a:chOff x="4808" y="1672"/>
            <a:chExt cx="1856" cy="2545"/>
          </a:xfrm>
        </p:grpSpPr>
        <p:sp>
          <p:nvSpPr>
            <p:cNvPr id="17"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8"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9"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0"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2"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3"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4"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5"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6"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3" name="Group 13"/>
          <p:cNvGrpSpPr>
            <a:grpSpLocks noChangeAspect="1"/>
          </p:cNvGrpSpPr>
          <p:nvPr/>
        </p:nvGrpSpPr>
        <p:grpSpPr bwMode="auto">
          <a:xfrm>
            <a:off x="1187624" y="1844824"/>
            <a:ext cx="1152128" cy="1580682"/>
            <a:chOff x="4808" y="1672"/>
            <a:chExt cx="1856" cy="2545"/>
          </a:xfrm>
        </p:grpSpPr>
        <p:sp>
          <p:nvSpPr>
            <p:cNvPr id="6"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7"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4"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4" name="Group 61"/>
          <p:cNvGrpSpPr>
            <a:grpSpLocks noChangeAspect="1"/>
          </p:cNvGrpSpPr>
          <p:nvPr/>
        </p:nvGrpSpPr>
        <p:grpSpPr bwMode="auto">
          <a:xfrm>
            <a:off x="3059832" y="1484784"/>
            <a:ext cx="898525" cy="1516063"/>
            <a:chOff x="4531" y="6268"/>
            <a:chExt cx="1414" cy="2388"/>
          </a:xfrm>
        </p:grpSpPr>
        <p:sp>
          <p:nvSpPr>
            <p:cNvPr id="39"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40"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1"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2"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3"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4"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5"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6"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7"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5" name="Group 61"/>
          <p:cNvGrpSpPr>
            <a:grpSpLocks noChangeAspect="1"/>
          </p:cNvGrpSpPr>
          <p:nvPr/>
        </p:nvGrpSpPr>
        <p:grpSpPr bwMode="auto">
          <a:xfrm>
            <a:off x="3635896" y="1844824"/>
            <a:ext cx="898525" cy="1516063"/>
            <a:chOff x="4531" y="6268"/>
            <a:chExt cx="1414" cy="2388"/>
          </a:xfrm>
        </p:grpSpPr>
        <p:sp>
          <p:nvSpPr>
            <p:cNvPr id="49"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50"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1"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2"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3"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4"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5"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6"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7"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16" name="Group 61"/>
          <p:cNvGrpSpPr>
            <a:grpSpLocks noChangeAspect="1"/>
          </p:cNvGrpSpPr>
          <p:nvPr/>
        </p:nvGrpSpPr>
        <p:grpSpPr bwMode="auto">
          <a:xfrm>
            <a:off x="4211960" y="2132856"/>
            <a:ext cx="898525" cy="1516063"/>
            <a:chOff x="4531" y="6268"/>
            <a:chExt cx="1414" cy="2388"/>
          </a:xfrm>
        </p:grpSpPr>
        <p:sp>
          <p:nvSpPr>
            <p:cNvPr id="59"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60"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1"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2"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3"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4"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5"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6"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7"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27" name="Group 25"/>
          <p:cNvGrpSpPr>
            <a:grpSpLocks noChangeAspect="1"/>
          </p:cNvGrpSpPr>
          <p:nvPr/>
        </p:nvGrpSpPr>
        <p:grpSpPr bwMode="auto">
          <a:xfrm>
            <a:off x="4355976" y="1196752"/>
            <a:ext cx="955675" cy="1301750"/>
            <a:chOff x="4629" y="5554"/>
            <a:chExt cx="1505" cy="2051"/>
          </a:xfrm>
        </p:grpSpPr>
        <p:sp>
          <p:nvSpPr>
            <p:cNvPr id="69"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70"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1"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2"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3"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4"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5"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6"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7"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8"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256" name="Group 25"/>
          <p:cNvGrpSpPr>
            <a:grpSpLocks noChangeAspect="1"/>
          </p:cNvGrpSpPr>
          <p:nvPr/>
        </p:nvGrpSpPr>
        <p:grpSpPr bwMode="auto">
          <a:xfrm>
            <a:off x="4932040" y="1556792"/>
            <a:ext cx="955675" cy="1301750"/>
            <a:chOff x="4629" y="5554"/>
            <a:chExt cx="1505" cy="2051"/>
          </a:xfrm>
        </p:grpSpPr>
        <p:sp>
          <p:nvSpPr>
            <p:cNvPr id="80"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1"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2"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3"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4"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5"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6"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7"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8"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9"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259" name="Group 25"/>
          <p:cNvGrpSpPr>
            <a:grpSpLocks noChangeAspect="1"/>
          </p:cNvGrpSpPr>
          <p:nvPr/>
        </p:nvGrpSpPr>
        <p:grpSpPr bwMode="auto">
          <a:xfrm>
            <a:off x="5436096" y="1844824"/>
            <a:ext cx="955675" cy="1301750"/>
            <a:chOff x="4629" y="5554"/>
            <a:chExt cx="1505" cy="2051"/>
          </a:xfrm>
        </p:grpSpPr>
        <p:sp>
          <p:nvSpPr>
            <p:cNvPr id="91"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92"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3"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4"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5"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6"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7"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8"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9"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0"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sp>
        <p:nvSpPr>
          <p:cNvPr id="15373" name="Rectangle 1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260" name="Group 13"/>
          <p:cNvGrpSpPr>
            <a:grpSpLocks noChangeAspect="1"/>
          </p:cNvGrpSpPr>
          <p:nvPr/>
        </p:nvGrpSpPr>
        <p:grpSpPr bwMode="auto">
          <a:xfrm>
            <a:off x="3347864" y="3068960"/>
            <a:ext cx="1177925" cy="1616075"/>
            <a:chOff x="4808" y="1672"/>
            <a:chExt cx="1856" cy="2545"/>
          </a:xfrm>
        </p:grpSpPr>
        <p:sp>
          <p:nvSpPr>
            <p:cNvPr id="28"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9"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0"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1"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2"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3"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4"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5"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36"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7"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sp>
        <p:nvSpPr>
          <p:cNvPr id="15385" name="Rectangle 2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261" name="Group 14"/>
          <p:cNvGrpSpPr>
            <a:grpSpLocks noChangeAspect="1"/>
          </p:cNvGrpSpPr>
          <p:nvPr/>
        </p:nvGrpSpPr>
        <p:grpSpPr bwMode="auto">
          <a:xfrm>
            <a:off x="3779912" y="3501008"/>
            <a:ext cx="1387475" cy="1584325"/>
            <a:chOff x="1417" y="3985"/>
            <a:chExt cx="2186" cy="2495"/>
          </a:xfrm>
        </p:grpSpPr>
        <p:sp>
          <p:nvSpPr>
            <p:cNvPr id="15384" name="AutoShape 24"/>
            <p:cNvSpPr>
              <a:spLocks noChangeAspect="1" noChangeArrowheads="1" noTextEdit="1"/>
            </p:cNvSpPr>
            <p:nvPr/>
          </p:nvSpPr>
          <p:spPr bwMode="auto">
            <a:xfrm>
              <a:off x="1417" y="3985"/>
              <a:ext cx="2186" cy="249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83" name="Oval 23" descr="exmachina001_casque_web"/>
            <p:cNvSpPr>
              <a:spLocks noChangeArrowheads="1"/>
            </p:cNvSpPr>
            <p:nvPr/>
          </p:nvSpPr>
          <p:spPr bwMode="auto">
            <a:xfrm>
              <a:off x="2206" y="4599"/>
              <a:ext cx="421" cy="419"/>
            </a:xfrm>
            <a:prstGeom prst="ellipse">
              <a:avLst/>
            </a:prstGeom>
            <a:blipFill dpi="0" rotWithShape="0">
              <a:blip r:embed="rId2" cstate="print"/>
              <a:srcRect/>
              <a:stretch>
                <a:fillRect/>
              </a:stretch>
            </a:blip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82" name="AutoShape 22"/>
            <p:cNvSpPr>
              <a:spLocks noChangeShapeType="1"/>
            </p:cNvSpPr>
            <p:nvPr/>
          </p:nvSpPr>
          <p:spPr bwMode="auto">
            <a:xfrm flipH="1">
              <a:off x="2414" y="5018"/>
              <a:ext cx="2" cy="242"/>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81" name="AutoShape 21"/>
            <p:cNvSpPr>
              <a:spLocks noChangeShapeType="1"/>
            </p:cNvSpPr>
            <p:nvPr/>
          </p:nvSpPr>
          <p:spPr bwMode="auto">
            <a:xfrm>
              <a:off x="2416" y="5163"/>
              <a:ext cx="0" cy="734"/>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80" name="AutoShape 20"/>
            <p:cNvSpPr>
              <a:spLocks noChangeShapeType="1"/>
            </p:cNvSpPr>
            <p:nvPr/>
          </p:nvSpPr>
          <p:spPr bwMode="auto">
            <a:xfrm flipH="1" flipV="1">
              <a:off x="2416" y="5897"/>
              <a:ext cx="263" cy="549"/>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79" name="AutoShape 19"/>
            <p:cNvSpPr>
              <a:spLocks noChangeShapeType="1"/>
            </p:cNvSpPr>
            <p:nvPr/>
          </p:nvSpPr>
          <p:spPr bwMode="auto">
            <a:xfrm flipV="1">
              <a:off x="2159" y="5897"/>
              <a:ext cx="257" cy="549"/>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78" name="AutoShape 18"/>
            <p:cNvSpPr>
              <a:spLocks noChangeShapeType="1"/>
            </p:cNvSpPr>
            <p:nvPr/>
          </p:nvSpPr>
          <p:spPr bwMode="auto">
            <a:xfrm>
              <a:off x="2416" y="5260"/>
              <a:ext cx="819" cy="412"/>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77" name="AutoShape 17"/>
            <p:cNvSpPr>
              <a:spLocks noChangeShapeType="1"/>
            </p:cNvSpPr>
            <p:nvPr/>
          </p:nvSpPr>
          <p:spPr bwMode="auto">
            <a:xfrm>
              <a:off x="1912" y="5260"/>
              <a:ext cx="504" cy="0"/>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76" name="AutoShape 16" descr="DSC_1631"/>
            <p:cNvSpPr>
              <a:spLocks noChangeArrowheads="1"/>
            </p:cNvSpPr>
            <p:nvPr/>
          </p:nvSpPr>
          <p:spPr bwMode="auto">
            <a:xfrm rot="10800000">
              <a:off x="2639" y="5018"/>
              <a:ext cx="886" cy="1297"/>
            </a:xfrm>
            <a:prstGeom prst="triangle">
              <a:avLst>
                <a:gd name="adj" fmla="val 50000"/>
              </a:avLst>
            </a:prstGeom>
            <a:blipFill dpi="0" rotWithShape="0">
              <a:blip r:embed="rId4" cstate="print"/>
              <a:srcRect/>
              <a:stretch>
                <a:fillRect/>
              </a:stretch>
            </a:blipFill>
            <a:ln w="28575">
              <a:solidFill>
                <a:srgbClr val="B6DDE8"/>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5375" name="AutoShape 15"/>
            <p:cNvSpPr>
              <a:spLocks noChangeShapeType="1"/>
            </p:cNvSpPr>
            <p:nvPr/>
          </p:nvSpPr>
          <p:spPr bwMode="auto">
            <a:xfrm flipH="1" flipV="1">
              <a:off x="1756" y="4126"/>
              <a:ext cx="337" cy="2214"/>
            </a:xfrm>
            <a:prstGeom prst="straightConnector1">
              <a:avLst/>
            </a:prstGeom>
            <a:noFill/>
            <a:ln w="28575">
              <a:solidFill>
                <a:srgbClr val="B6DDE8"/>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cxnSp>
        <p:nvCxnSpPr>
          <p:cNvPr id="128" name="Connecteur droit 127"/>
          <p:cNvCxnSpPr/>
          <p:nvPr/>
        </p:nvCxnSpPr>
        <p:spPr>
          <a:xfrm flipV="1">
            <a:off x="1187624" y="1196752"/>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29" name="Connecteur droit 128"/>
          <p:cNvCxnSpPr/>
          <p:nvPr/>
        </p:nvCxnSpPr>
        <p:spPr>
          <a:xfrm flipV="1">
            <a:off x="2339752" y="1772816"/>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0" name="Connecteur droit 129"/>
          <p:cNvCxnSpPr/>
          <p:nvPr/>
        </p:nvCxnSpPr>
        <p:spPr>
          <a:xfrm flipV="1">
            <a:off x="1763688" y="1484784"/>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1" name="Connecteur droit 130"/>
          <p:cNvCxnSpPr/>
          <p:nvPr/>
        </p:nvCxnSpPr>
        <p:spPr>
          <a:xfrm flipV="1">
            <a:off x="2843808" y="2132856"/>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2" name="Connecteur droit 131"/>
          <p:cNvCxnSpPr/>
          <p:nvPr/>
        </p:nvCxnSpPr>
        <p:spPr>
          <a:xfrm flipV="1">
            <a:off x="3419872" y="2420888"/>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3" name="Connecteur droit 132"/>
          <p:cNvCxnSpPr/>
          <p:nvPr/>
        </p:nvCxnSpPr>
        <p:spPr>
          <a:xfrm flipV="1">
            <a:off x="3923928" y="2780928"/>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4" name="Connecteur droit 133"/>
          <p:cNvCxnSpPr/>
          <p:nvPr/>
        </p:nvCxnSpPr>
        <p:spPr>
          <a:xfrm flipV="1">
            <a:off x="4499992" y="3140968"/>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6" name="Connecteur droit 135"/>
          <p:cNvCxnSpPr/>
          <p:nvPr/>
        </p:nvCxnSpPr>
        <p:spPr>
          <a:xfrm>
            <a:off x="1115616" y="3140968"/>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8" name="Connecteur droit 137"/>
          <p:cNvCxnSpPr/>
          <p:nvPr/>
        </p:nvCxnSpPr>
        <p:spPr>
          <a:xfrm>
            <a:off x="2627784" y="2348880"/>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9" name="Connecteur droit 138"/>
          <p:cNvCxnSpPr/>
          <p:nvPr/>
        </p:nvCxnSpPr>
        <p:spPr>
          <a:xfrm>
            <a:off x="3923928" y="1772816"/>
            <a:ext cx="3384376" cy="1944216"/>
          </a:xfrm>
          <a:prstGeom prst="line">
            <a:avLst/>
          </a:prstGeom>
        </p:spPr>
        <p:style>
          <a:lnRef idx="1">
            <a:schemeClr val="accent1"/>
          </a:lnRef>
          <a:fillRef idx="0">
            <a:schemeClr val="accent1"/>
          </a:fillRef>
          <a:effectRef idx="0">
            <a:schemeClr val="accent1"/>
          </a:effectRef>
          <a:fontRef idx="minor">
            <a:schemeClr val="tx1"/>
          </a:fontRef>
        </p:style>
      </p:cxnSp>
      <p:sp>
        <p:nvSpPr>
          <p:cNvPr id="257" name="ZoneTexte 256"/>
          <p:cNvSpPr txBox="1"/>
          <p:nvPr/>
        </p:nvSpPr>
        <p:spPr>
          <a:xfrm>
            <a:off x="395536" y="4581128"/>
            <a:ext cx="2520280" cy="1446550"/>
          </a:xfrm>
          <a:prstGeom prst="rect">
            <a:avLst/>
          </a:prstGeom>
          <a:noFill/>
        </p:spPr>
        <p:txBody>
          <a:bodyPr wrap="square" rtlCol="0">
            <a:spAutoFit/>
          </a:bodyPr>
          <a:lstStyle/>
          <a:p>
            <a:r>
              <a:rPr lang="fr-FR" sz="1100" dirty="0" smtClean="0"/>
              <a:t>Commentaire : </a:t>
            </a:r>
            <a:r>
              <a:rPr lang="fr-FR" sz="1100" dirty="0" smtClean="0"/>
              <a:t>formation faite pour recevoir ou donner une charge, elle s’appuie sur des porteurs très lourds sur les extrémités, deu</a:t>
            </a:r>
            <a:r>
              <a:rPr lang="fr-FR" sz="1100" dirty="0" smtClean="0"/>
              <a:t>x porteurs qui reculent au milieu et les lanciers qui bloquent le flux devant des arbalétriers qui tirent droit devant.</a:t>
            </a:r>
            <a:endParaRPr lang="fr-FR" sz="1100" dirty="0" smtClean="0"/>
          </a:p>
          <a:p>
            <a:endParaRPr lang="fr-FR" sz="1100" dirty="0" smtClean="0"/>
          </a:p>
        </p:txBody>
      </p:sp>
      <p:sp>
        <p:nvSpPr>
          <p:cNvPr id="258" name="ZoneTexte 257"/>
          <p:cNvSpPr txBox="1"/>
          <p:nvPr/>
        </p:nvSpPr>
        <p:spPr>
          <a:xfrm>
            <a:off x="4067944" y="5589240"/>
            <a:ext cx="648072" cy="400110"/>
          </a:xfrm>
          <a:prstGeom prst="rect">
            <a:avLst/>
          </a:prstGeom>
        </p:spPr>
        <p:style>
          <a:lnRef idx="0">
            <a:scrgbClr r="0" g="0" b="0"/>
          </a:lnRef>
          <a:fillRef idx="1002">
            <a:schemeClr val="dk2"/>
          </a:fillRef>
          <a:effectRef idx="0">
            <a:scrgbClr r="0" g="0" b="0"/>
          </a:effectRef>
          <a:fontRef idx="major"/>
        </p:style>
        <p:txBody>
          <a:bodyPr wrap="square" rtlCol="0">
            <a:spAutoFit/>
          </a:bodyPr>
          <a:lstStyle/>
          <a:p>
            <a:r>
              <a:rPr lang="fr-FR" sz="2000" dirty="0" smtClean="0"/>
              <a:t>le Y</a:t>
            </a:r>
            <a:endParaRPr lang="fr-FR" sz="2000" dirty="0"/>
          </a:p>
        </p:txBody>
      </p:sp>
      <p:cxnSp>
        <p:nvCxnSpPr>
          <p:cNvPr id="123" name="Connecteur droit 122"/>
          <p:cNvCxnSpPr/>
          <p:nvPr/>
        </p:nvCxnSpPr>
        <p:spPr>
          <a:xfrm>
            <a:off x="1475656" y="2924944"/>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 name="Connecteur droit 123"/>
          <p:cNvCxnSpPr/>
          <p:nvPr/>
        </p:nvCxnSpPr>
        <p:spPr>
          <a:xfrm>
            <a:off x="1907704" y="2780928"/>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 name="Connecteur droit 124"/>
          <p:cNvCxnSpPr/>
          <p:nvPr/>
        </p:nvCxnSpPr>
        <p:spPr>
          <a:xfrm>
            <a:off x="2267744" y="2564904"/>
            <a:ext cx="3384376" cy="1944216"/>
          </a:xfrm>
          <a:prstGeom prst="line">
            <a:avLst/>
          </a:prstGeom>
        </p:spPr>
        <p:style>
          <a:lnRef idx="1">
            <a:schemeClr val="accent1"/>
          </a:lnRef>
          <a:fillRef idx="0">
            <a:schemeClr val="accent1"/>
          </a:fillRef>
          <a:effectRef idx="0">
            <a:schemeClr val="accent1"/>
          </a:effectRef>
          <a:fontRef idx="minor">
            <a:schemeClr val="tx1"/>
          </a:fontRef>
        </p:style>
      </p:cxnSp>
      <p:sp>
        <p:nvSpPr>
          <p:cNvPr id="126" name="Rectangle 125"/>
          <p:cNvSpPr/>
          <p:nvPr/>
        </p:nvSpPr>
        <p:spPr>
          <a:xfrm>
            <a:off x="5831632" y="4625260"/>
            <a:ext cx="3060848" cy="769441"/>
          </a:xfrm>
          <a:prstGeom prst="rect">
            <a:avLst/>
          </a:prstGeom>
        </p:spPr>
        <p:txBody>
          <a:bodyPr wrap="square">
            <a:spAutoFit/>
          </a:bodyPr>
          <a:lstStyle/>
          <a:p>
            <a:pPr lvl="0"/>
            <a:r>
              <a:rPr lang="fr-FR" sz="1100" dirty="0" smtClean="0">
                <a:solidFill>
                  <a:prstClr val="white"/>
                </a:solidFill>
              </a:rPr>
              <a:t>Il est indispensable que les porteurs des extrémités reculent le moins possible et que les lanciers retiennent le flot d’adversaires pour faciliter le travail des arbalétriers.</a:t>
            </a:r>
            <a:endParaRPr lang="fr-FR" sz="1100" dirty="0">
              <a:solidFill>
                <a:prstClr val="white"/>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67744" y="332656"/>
            <a:ext cx="5266928" cy="750912"/>
          </a:xfrm>
        </p:spPr>
        <p:txBody>
          <a:bodyPr>
            <a:normAutofit/>
          </a:bodyPr>
          <a:lstStyle/>
          <a:p>
            <a:r>
              <a:rPr lang="fr-FR" sz="3600" dirty="0" smtClean="0">
                <a:solidFill>
                  <a:srgbClr val="002060"/>
                </a:solidFill>
                <a:latin typeface="Calibri" pitchFamily="34" charset="0"/>
                <a:cs typeface="Calibri" pitchFamily="34" charset="0"/>
              </a:rPr>
              <a:t>A.II.2</a:t>
            </a:r>
            <a:r>
              <a:rPr lang="fr-FR" sz="3600" dirty="0" smtClean="0">
                <a:solidFill>
                  <a:srgbClr val="002060"/>
                </a:solidFill>
                <a:latin typeface="Calibri" pitchFamily="34" charset="0"/>
                <a:cs typeface="Calibri" pitchFamily="34" charset="0"/>
              </a:rPr>
              <a:t>	</a:t>
            </a:r>
            <a:r>
              <a:rPr lang="fr-FR" sz="3600" dirty="0" smtClean="0">
                <a:solidFill>
                  <a:srgbClr val="002060"/>
                </a:solidFill>
                <a:latin typeface="Calibri" pitchFamily="34" charset="0"/>
                <a:cs typeface="Calibri" pitchFamily="34" charset="0"/>
              </a:rPr>
              <a:t> Formations d’attaque</a:t>
            </a:r>
            <a:endParaRPr lang="fr-FR" sz="3600" dirty="0">
              <a:solidFill>
                <a:srgbClr val="002060"/>
              </a:solidFill>
              <a:latin typeface="Calibri" pitchFamily="34" charset="0"/>
              <a:cs typeface="Calibri" pitchFamily="34" charset="0"/>
            </a:endParaRPr>
          </a:p>
        </p:txBody>
      </p:sp>
      <p:grpSp>
        <p:nvGrpSpPr>
          <p:cNvPr id="3" name="Group 13"/>
          <p:cNvGrpSpPr>
            <a:grpSpLocks noChangeAspect="1"/>
          </p:cNvGrpSpPr>
          <p:nvPr/>
        </p:nvGrpSpPr>
        <p:grpSpPr bwMode="auto">
          <a:xfrm>
            <a:off x="1547664" y="1772816"/>
            <a:ext cx="1177925" cy="1616075"/>
            <a:chOff x="4808" y="1672"/>
            <a:chExt cx="1856" cy="2545"/>
          </a:xfrm>
        </p:grpSpPr>
        <p:sp>
          <p:nvSpPr>
            <p:cNvPr id="6"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7"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4"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4" name="Group 25"/>
          <p:cNvGrpSpPr>
            <a:grpSpLocks noChangeAspect="1"/>
          </p:cNvGrpSpPr>
          <p:nvPr/>
        </p:nvGrpSpPr>
        <p:grpSpPr bwMode="auto">
          <a:xfrm>
            <a:off x="6372200" y="1988840"/>
            <a:ext cx="955675" cy="1301750"/>
            <a:chOff x="4629" y="5554"/>
            <a:chExt cx="1505" cy="2051"/>
          </a:xfrm>
        </p:grpSpPr>
        <p:sp>
          <p:nvSpPr>
            <p:cNvPr id="17"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8"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9"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0"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2"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3"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4"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5"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6"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5" name="Group 61"/>
          <p:cNvGrpSpPr>
            <a:grpSpLocks noChangeAspect="1"/>
          </p:cNvGrpSpPr>
          <p:nvPr/>
        </p:nvGrpSpPr>
        <p:grpSpPr bwMode="auto">
          <a:xfrm>
            <a:off x="3995936" y="1772816"/>
            <a:ext cx="898525" cy="1516063"/>
            <a:chOff x="4531" y="6268"/>
            <a:chExt cx="1414" cy="2388"/>
          </a:xfrm>
        </p:grpSpPr>
        <p:sp>
          <p:nvSpPr>
            <p:cNvPr id="28"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9"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0"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1"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2"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3"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4"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5"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6"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sp>
        <p:nvSpPr>
          <p:cNvPr id="37" name="ZoneTexte 36"/>
          <p:cNvSpPr txBox="1"/>
          <p:nvPr/>
        </p:nvSpPr>
        <p:spPr>
          <a:xfrm>
            <a:off x="1331640" y="3717032"/>
            <a:ext cx="1440160" cy="369332"/>
          </a:xfrm>
          <a:prstGeom prst="rect">
            <a:avLst/>
          </a:prstGeom>
          <a:noFill/>
        </p:spPr>
        <p:txBody>
          <a:bodyPr wrap="square" rtlCol="0">
            <a:spAutoFit/>
          </a:bodyPr>
          <a:lstStyle/>
          <a:p>
            <a:r>
              <a:rPr lang="fr-FR" dirty="0" smtClean="0"/>
              <a:t> </a:t>
            </a:r>
            <a:r>
              <a:rPr lang="fr-FR" dirty="0" smtClean="0">
                <a:latin typeface="Calibri" pitchFamily="34" charset="0"/>
                <a:cs typeface="Calibri" pitchFamily="34" charset="0"/>
              </a:rPr>
              <a:t>porteurs  x3 </a:t>
            </a:r>
            <a:endParaRPr lang="fr-FR" dirty="0">
              <a:latin typeface="Calibri" pitchFamily="34" charset="0"/>
              <a:cs typeface="Calibri" pitchFamily="34" charset="0"/>
            </a:endParaRPr>
          </a:p>
        </p:txBody>
      </p:sp>
      <p:sp>
        <p:nvSpPr>
          <p:cNvPr id="38" name="ZoneTexte 37"/>
          <p:cNvSpPr txBox="1"/>
          <p:nvPr/>
        </p:nvSpPr>
        <p:spPr>
          <a:xfrm>
            <a:off x="3923928" y="3717032"/>
            <a:ext cx="1440160" cy="369332"/>
          </a:xfrm>
          <a:prstGeom prst="rect">
            <a:avLst/>
          </a:prstGeom>
          <a:noFill/>
        </p:spPr>
        <p:txBody>
          <a:bodyPr wrap="square" rtlCol="0">
            <a:spAutoFit/>
          </a:bodyPr>
          <a:lstStyle/>
          <a:p>
            <a:r>
              <a:rPr lang="fr-FR" dirty="0" smtClean="0"/>
              <a:t> </a:t>
            </a:r>
            <a:r>
              <a:rPr lang="fr-FR" dirty="0" smtClean="0">
                <a:latin typeface="Calibri" pitchFamily="34" charset="0"/>
                <a:cs typeface="Calibri" pitchFamily="34" charset="0"/>
              </a:rPr>
              <a:t>lanciers  x3 </a:t>
            </a:r>
            <a:endParaRPr lang="fr-FR" dirty="0">
              <a:latin typeface="Calibri" pitchFamily="34" charset="0"/>
              <a:cs typeface="Calibri" pitchFamily="34" charset="0"/>
            </a:endParaRPr>
          </a:p>
        </p:txBody>
      </p:sp>
      <p:sp>
        <p:nvSpPr>
          <p:cNvPr id="39" name="ZoneTexte 38"/>
          <p:cNvSpPr txBox="1"/>
          <p:nvPr/>
        </p:nvSpPr>
        <p:spPr>
          <a:xfrm>
            <a:off x="6300192" y="3645024"/>
            <a:ext cx="1800200" cy="369332"/>
          </a:xfrm>
          <a:prstGeom prst="rect">
            <a:avLst/>
          </a:prstGeom>
          <a:noFill/>
        </p:spPr>
        <p:txBody>
          <a:bodyPr wrap="square" rtlCol="0">
            <a:spAutoFit/>
          </a:bodyPr>
          <a:lstStyle/>
          <a:p>
            <a:r>
              <a:rPr lang="fr-FR" dirty="0" smtClean="0"/>
              <a:t> </a:t>
            </a:r>
            <a:r>
              <a:rPr lang="fr-FR" dirty="0" smtClean="0">
                <a:latin typeface="Calibri" pitchFamily="34" charset="0"/>
                <a:cs typeface="Calibri" pitchFamily="34" charset="0"/>
              </a:rPr>
              <a:t>arbalétriers  x3 </a:t>
            </a:r>
            <a:endParaRPr lang="fr-FR" dirty="0">
              <a:latin typeface="Calibri" pitchFamily="34" charset="0"/>
              <a:cs typeface="Calibri" pitchFamily="34" charset="0"/>
            </a:endParaRPr>
          </a:p>
        </p:txBody>
      </p:sp>
      <p:sp>
        <p:nvSpPr>
          <p:cNvPr id="51" name="ZoneTexte 50"/>
          <p:cNvSpPr txBox="1"/>
          <p:nvPr/>
        </p:nvSpPr>
        <p:spPr>
          <a:xfrm>
            <a:off x="3275856" y="5877272"/>
            <a:ext cx="2808312" cy="307777"/>
          </a:xfrm>
          <a:prstGeom prst="rect">
            <a:avLst/>
          </a:prstGeom>
          <a:noFill/>
        </p:spPr>
        <p:txBody>
          <a:bodyPr wrap="square" rtlCol="0">
            <a:spAutoFit/>
          </a:bodyPr>
          <a:lstStyle/>
          <a:p>
            <a:r>
              <a:rPr lang="fr-FR" sz="1400" dirty="0" smtClean="0">
                <a:latin typeface="Calibri" pitchFamily="34" charset="0"/>
                <a:cs typeface="Calibri" pitchFamily="34" charset="0"/>
              </a:rPr>
              <a:t>Sergent équipé comme les lanciers  </a:t>
            </a:r>
            <a:endParaRPr lang="fr-FR" sz="1400" dirty="0">
              <a:latin typeface="Calibri" pitchFamily="34" charset="0"/>
              <a:cs typeface="Calibri" pitchFamily="34" charset="0"/>
            </a:endParaRPr>
          </a:p>
        </p:txBody>
      </p:sp>
      <p:grpSp>
        <p:nvGrpSpPr>
          <p:cNvPr id="16" name="Group 1"/>
          <p:cNvGrpSpPr>
            <a:grpSpLocks noChangeAspect="1"/>
          </p:cNvGrpSpPr>
          <p:nvPr/>
        </p:nvGrpSpPr>
        <p:grpSpPr bwMode="auto">
          <a:xfrm>
            <a:off x="4067944" y="4293096"/>
            <a:ext cx="898525" cy="1516063"/>
            <a:chOff x="4531" y="6268"/>
            <a:chExt cx="1414" cy="2388"/>
          </a:xfrm>
        </p:grpSpPr>
        <p:sp>
          <p:nvSpPr>
            <p:cNvPr id="53" name="AutoShape 1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54" name="Oval 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5" name="AutoShape 8"/>
            <p:cNvSpPr>
              <a:spLocks noChangeShapeType="1"/>
            </p:cNvSpPr>
            <p:nvPr/>
          </p:nvSpPr>
          <p:spPr bwMode="auto">
            <a:xfrm flipH="1">
              <a:off x="5576" y="7251"/>
              <a:ext cx="2" cy="240"/>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6" name="AutoShape 7"/>
            <p:cNvSpPr>
              <a:spLocks noChangeShapeType="1"/>
            </p:cNvSpPr>
            <p:nvPr/>
          </p:nvSpPr>
          <p:spPr bwMode="auto">
            <a:xfrm>
              <a:off x="5578" y="7372"/>
              <a:ext cx="1" cy="733"/>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7" name="AutoShape 6"/>
            <p:cNvSpPr>
              <a:spLocks noChangeShapeType="1"/>
            </p:cNvSpPr>
            <p:nvPr/>
          </p:nvSpPr>
          <p:spPr bwMode="auto">
            <a:xfrm flipH="1" flipV="1">
              <a:off x="5579" y="8105"/>
              <a:ext cx="262" cy="551"/>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8" name="AutoShape 5"/>
            <p:cNvSpPr>
              <a:spLocks noChangeShapeType="1"/>
            </p:cNvSpPr>
            <p:nvPr/>
          </p:nvSpPr>
          <p:spPr bwMode="auto">
            <a:xfrm flipV="1">
              <a:off x="5323" y="8105"/>
              <a:ext cx="256" cy="551"/>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9" name="AutoShape 4"/>
            <p:cNvSpPr>
              <a:spLocks noChangeShapeType="1"/>
            </p:cNvSpPr>
            <p:nvPr/>
          </p:nvSpPr>
          <p:spPr bwMode="auto">
            <a:xfrm flipH="1">
              <a:off x="5215" y="7469"/>
              <a:ext cx="385" cy="413"/>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0" name="AutoShape 3"/>
            <p:cNvSpPr>
              <a:spLocks noChangeShapeType="1"/>
            </p:cNvSpPr>
            <p:nvPr/>
          </p:nvSpPr>
          <p:spPr bwMode="auto">
            <a:xfrm>
              <a:off x="5005" y="7372"/>
              <a:ext cx="573" cy="98"/>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1" name="AutoShape 2"/>
            <p:cNvSpPr>
              <a:spLocks noChangeShapeType="1"/>
            </p:cNvSpPr>
            <p:nvPr/>
          </p:nvSpPr>
          <p:spPr bwMode="auto">
            <a:xfrm flipH="1" flipV="1">
              <a:off x="4681" y="6376"/>
              <a:ext cx="799" cy="2280"/>
            </a:xfrm>
            <a:prstGeom prst="straightConnector1">
              <a:avLst/>
            </a:prstGeom>
            <a:noFill/>
            <a:ln w="28575">
              <a:solidFill>
                <a:srgbClr val="B6DDE8"/>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3"/>
          <p:cNvGrpSpPr>
            <a:grpSpLocks noChangeAspect="1"/>
          </p:cNvGrpSpPr>
          <p:nvPr/>
        </p:nvGrpSpPr>
        <p:grpSpPr bwMode="auto">
          <a:xfrm>
            <a:off x="4139952" y="2708920"/>
            <a:ext cx="1177925" cy="1616075"/>
            <a:chOff x="4808" y="1672"/>
            <a:chExt cx="1856" cy="2545"/>
          </a:xfrm>
        </p:grpSpPr>
        <p:sp>
          <p:nvSpPr>
            <p:cNvPr id="28"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9"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0"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1"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2"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3"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4"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5"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36"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7"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16" name="Group 61"/>
          <p:cNvGrpSpPr>
            <a:grpSpLocks noChangeAspect="1"/>
          </p:cNvGrpSpPr>
          <p:nvPr/>
        </p:nvGrpSpPr>
        <p:grpSpPr bwMode="auto">
          <a:xfrm>
            <a:off x="1619672" y="1124744"/>
            <a:ext cx="898525" cy="1516063"/>
            <a:chOff x="4531" y="6268"/>
            <a:chExt cx="1414" cy="2388"/>
          </a:xfrm>
        </p:grpSpPr>
        <p:sp>
          <p:nvSpPr>
            <p:cNvPr id="49"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50"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1"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2"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3"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4"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5"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6"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7"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3" name="Group 13"/>
          <p:cNvGrpSpPr>
            <a:grpSpLocks noChangeAspect="1"/>
          </p:cNvGrpSpPr>
          <p:nvPr/>
        </p:nvGrpSpPr>
        <p:grpSpPr bwMode="auto">
          <a:xfrm>
            <a:off x="1907704" y="1484784"/>
            <a:ext cx="1177925" cy="1616075"/>
            <a:chOff x="4808" y="1672"/>
            <a:chExt cx="1856" cy="2545"/>
          </a:xfrm>
        </p:grpSpPr>
        <p:sp>
          <p:nvSpPr>
            <p:cNvPr id="17"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8"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9"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0"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2"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3"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4"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5"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6"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5" name="Group 61"/>
          <p:cNvGrpSpPr>
            <a:grpSpLocks noChangeAspect="1"/>
          </p:cNvGrpSpPr>
          <p:nvPr/>
        </p:nvGrpSpPr>
        <p:grpSpPr bwMode="auto">
          <a:xfrm>
            <a:off x="1907704" y="2060848"/>
            <a:ext cx="898525" cy="1516063"/>
            <a:chOff x="4531" y="6268"/>
            <a:chExt cx="1414" cy="2388"/>
          </a:xfrm>
        </p:grpSpPr>
        <p:sp>
          <p:nvSpPr>
            <p:cNvPr id="39"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40"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1"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2"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3"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4"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5"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6"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7"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27" name="Group 61"/>
          <p:cNvGrpSpPr>
            <a:grpSpLocks noChangeAspect="1"/>
          </p:cNvGrpSpPr>
          <p:nvPr/>
        </p:nvGrpSpPr>
        <p:grpSpPr bwMode="auto">
          <a:xfrm>
            <a:off x="2987824" y="2708920"/>
            <a:ext cx="898525" cy="1516063"/>
            <a:chOff x="4531" y="6268"/>
            <a:chExt cx="1414" cy="2388"/>
          </a:xfrm>
        </p:grpSpPr>
        <p:sp>
          <p:nvSpPr>
            <p:cNvPr id="59"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60"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1"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2"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3"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4"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5"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6"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7"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256" name="Group 25"/>
          <p:cNvGrpSpPr>
            <a:grpSpLocks noChangeAspect="1"/>
          </p:cNvGrpSpPr>
          <p:nvPr/>
        </p:nvGrpSpPr>
        <p:grpSpPr bwMode="auto">
          <a:xfrm>
            <a:off x="3059832" y="1772816"/>
            <a:ext cx="955675" cy="1301750"/>
            <a:chOff x="4629" y="5554"/>
            <a:chExt cx="1505" cy="2051"/>
          </a:xfrm>
        </p:grpSpPr>
        <p:sp>
          <p:nvSpPr>
            <p:cNvPr id="69"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70"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1"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2"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3"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4"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5"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6"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7"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8"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259" name="Group 25"/>
          <p:cNvGrpSpPr>
            <a:grpSpLocks noChangeAspect="1"/>
          </p:cNvGrpSpPr>
          <p:nvPr/>
        </p:nvGrpSpPr>
        <p:grpSpPr bwMode="auto">
          <a:xfrm>
            <a:off x="3635896" y="2060848"/>
            <a:ext cx="955675" cy="1301750"/>
            <a:chOff x="4629" y="5554"/>
            <a:chExt cx="1505" cy="2051"/>
          </a:xfrm>
        </p:grpSpPr>
        <p:sp>
          <p:nvSpPr>
            <p:cNvPr id="80"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1"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2"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3"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4"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5"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6"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7"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8"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9"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260" name="Group 25"/>
          <p:cNvGrpSpPr>
            <a:grpSpLocks noChangeAspect="1"/>
          </p:cNvGrpSpPr>
          <p:nvPr/>
        </p:nvGrpSpPr>
        <p:grpSpPr bwMode="auto">
          <a:xfrm>
            <a:off x="4211960" y="2420888"/>
            <a:ext cx="955675" cy="1301750"/>
            <a:chOff x="4629" y="5554"/>
            <a:chExt cx="1505" cy="2051"/>
          </a:xfrm>
        </p:grpSpPr>
        <p:sp>
          <p:nvSpPr>
            <p:cNvPr id="91"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92"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3"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4"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5"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6"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7"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8"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9"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0"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sp>
        <p:nvSpPr>
          <p:cNvPr id="15373" name="Rectangle 1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5385" name="Rectangle 2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cxnSp>
        <p:nvCxnSpPr>
          <p:cNvPr id="128" name="Connecteur droit 127"/>
          <p:cNvCxnSpPr/>
          <p:nvPr/>
        </p:nvCxnSpPr>
        <p:spPr>
          <a:xfrm flipV="1">
            <a:off x="1187624" y="1196752"/>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29" name="Connecteur droit 128"/>
          <p:cNvCxnSpPr/>
          <p:nvPr/>
        </p:nvCxnSpPr>
        <p:spPr>
          <a:xfrm flipV="1">
            <a:off x="2339752" y="1772816"/>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0" name="Connecteur droit 129"/>
          <p:cNvCxnSpPr/>
          <p:nvPr/>
        </p:nvCxnSpPr>
        <p:spPr>
          <a:xfrm flipV="1">
            <a:off x="1763688" y="1484784"/>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1" name="Connecteur droit 130"/>
          <p:cNvCxnSpPr/>
          <p:nvPr/>
        </p:nvCxnSpPr>
        <p:spPr>
          <a:xfrm flipV="1">
            <a:off x="2843808" y="2132856"/>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2" name="Connecteur droit 131"/>
          <p:cNvCxnSpPr/>
          <p:nvPr/>
        </p:nvCxnSpPr>
        <p:spPr>
          <a:xfrm flipV="1">
            <a:off x="3419872" y="2420888"/>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3" name="Connecteur droit 132"/>
          <p:cNvCxnSpPr/>
          <p:nvPr/>
        </p:nvCxnSpPr>
        <p:spPr>
          <a:xfrm flipV="1">
            <a:off x="3923928" y="2780928"/>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4" name="Connecteur droit 133"/>
          <p:cNvCxnSpPr/>
          <p:nvPr/>
        </p:nvCxnSpPr>
        <p:spPr>
          <a:xfrm flipV="1">
            <a:off x="4499992" y="3140968"/>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6" name="Connecteur droit 135"/>
          <p:cNvCxnSpPr/>
          <p:nvPr/>
        </p:nvCxnSpPr>
        <p:spPr>
          <a:xfrm>
            <a:off x="1115616" y="3140968"/>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8" name="Connecteur droit 137"/>
          <p:cNvCxnSpPr/>
          <p:nvPr/>
        </p:nvCxnSpPr>
        <p:spPr>
          <a:xfrm>
            <a:off x="2627784" y="2348880"/>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9" name="Connecteur droit 138"/>
          <p:cNvCxnSpPr/>
          <p:nvPr/>
        </p:nvCxnSpPr>
        <p:spPr>
          <a:xfrm>
            <a:off x="3923928" y="1772816"/>
            <a:ext cx="3384376" cy="1944216"/>
          </a:xfrm>
          <a:prstGeom prst="line">
            <a:avLst/>
          </a:prstGeom>
        </p:spPr>
        <p:style>
          <a:lnRef idx="1">
            <a:schemeClr val="accent1"/>
          </a:lnRef>
          <a:fillRef idx="0">
            <a:schemeClr val="accent1"/>
          </a:fillRef>
          <a:effectRef idx="0">
            <a:schemeClr val="accent1"/>
          </a:effectRef>
          <a:fontRef idx="minor">
            <a:schemeClr val="tx1"/>
          </a:fontRef>
        </p:style>
      </p:cxnSp>
      <p:sp>
        <p:nvSpPr>
          <p:cNvPr id="257" name="ZoneTexte 256"/>
          <p:cNvSpPr txBox="1"/>
          <p:nvPr/>
        </p:nvSpPr>
        <p:spPr>
          <a:xfrm>
            <a:off x="395536" y="4581128"/>
            <a:ext cx="2520280" cy="1615827"/>
          </a:xfrm>
          <a:prstGeom prst="rect">
            <a:avLst/>
          </a:prstGeom>
          <a:noFill/>
        </p:spPr>
        <p:txBody>
          <a:bodyPr wrap="square" rtlCol="0">
            <a:spAutoFit/>
          </a:bodyPr>
          <a:lstStyle/>
          <a:p>
            <a:r>
              <a:rPr lang="fr-FR" sz="1100" dirty="0" smtClean="0"/>
              <a:t>Commentaire : formation </a:t>
            </a:r>
            <a:r>
              <a:rPr lang="fr-FR" sz="1100" dirty="0" smtClean="0"/>
              <a:t>offensive offrant la supériorité numérique locale, faite pour percer la ligne adverse aussi bien à la charge  qu’après une brève interruption du combat et un retour aux positions.</a:t>
            </a:r>
          </a:p>
          <a:p>
            <a:r>
              <a:rPr lang="fr-FR" sz="1100" dirty="0" smtClean="0"/>
              <a:t>L’avantage ici est que les lanciers sont bien couverts par les porteurs.</a:t>
            </a:r>
            <a:endParaRPr lang="fr-FR" sz="1100" dirty="0" smtClean="0"/>
          </a:p>
          <a:p>
            <a:endParaRPr lang="fr-FR" sz="1100" dirty="0" smtClean="0"/>
          </a:p>
        </p:txBody>
      </p:sp>
      <p:sp>
        <p:nvSpPr>
          <p:cNvPr id="258" name="ZoneTexte 257"/>
          <p:cNvSpPr txBox="1"/>
          <p:nvPr/>
        </p:nvSpPr>
        <p:spPr>
          <a:xfrm>
            <a:off x="3923928" y="5661248"/>
            <a:ext cx="1080120" cy="400110"/>
          </a:xfrm>
          <a:prstGeom prst="rect">
            <a:avLst/>
          </a:prstGeom>
        </p:spPr>
        <p:style>
          <a:lnRef idx="0">
            <a:scrgbClr r="0" g="0" b="0"/>
          </a:lnRef>
          <a:fillRef idx="1002">
            <a:schemeClr val="dk2"/>
          </a:fillRef>
          <a:effectRef idx="0">
            <a:scrgbClr r="0" g="0" b="0"/>
          </a:effectRef>
          <a:fontRef idx="major"/>
        </p:style>
        <p:txBody>
          <a:bodyPr wrap="square" rtlCol="0">
            <a:spAutoFit/>
          </a:bodyPr>
          <a:lstStyle/>
          <a:p>
            <a:r>
              <a:rPr lang="fr-FR" sz="2000" dirty="0" smtClean="0"/>
              <a:t>L</a:t>
            </a:r>
            <a:r>
              <a:rPr lang="fr-FR" sz="2000" dirty="0" smtClean="0"/>
              <a:t>e coin</a:t>
            </a:r>
            <a:endParaRPr lang="fr-FR" sz="2000" dirty="0"/>
          </a:p>
        </p:txBody>
      </p:sp>
      <p:cxnSp>
        <p:nvCxnSpPr>
          <p:cNvPr id="123" name="Connecteur droit 122"/>
          <p:cNvCxnSpPr/>
          <p:nvPr/>
        </p:nvCxnSpPr>
        <p:spPr>
          <a:xfrm>
            <a:off x="1475656" y="2924944"/>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 name="Connecteur droit 123"/>
          <p:cNvCxnSpPr/>
          <p:nvPr/>
        </p:nvCxnSpPr>
        <p:spPr>
          <a:xfrm>
            <a:off x="1907704" y="2780928"/>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 name="Connecteur droit 124"/>
          <p:cNvCxnSpPr/>
          <p:nvPr/>
        </p:nvCxnSpPr>
        <p:spPr>
          <a:xfrm>
            <a:off x="2267744" y="2564904"/>
            <a:ext cx="3384376" cy="1944216"/>
          </a:xfrm>
          <a:prstGeom prst="line">
            <a:avLst/>
          </a:prstGeom>
        </p:spPr>
        <p:style>
          <a:lnRef idx="1">
            <a:schemeClr val="accent1"/>
          </a:lnRef>
          <a:fillRef idx="0">
            <a:schemeClr val="accent1"/>
          </a:fillRef>
          <a:effectRef idx="0">
            <a:schemeClr val="accent1"/>
          </a:effectRef>
          <a:fontRef idx="minor">
            <a:schemeClr val="tx1"/>
          </a:fontRef>
        </p:style>
      </p:cxnSp>
      <p:sp>
        <p:nvSpPr>
          <p:cNvPr id="126" name="Rectangle 125"/>
          <p:cNvSpPr/>
          <p:nvPr/>
        </p:nvSpPr>
        <p:spPr>
          <a:xfrm>
            <a:off x="5831632" y="4625260"/>
            <a:ext cx="3060848" cy="769441"/>
          </a:xfrm>
          <a:prstGeom prst="rect">
            <a:avLst/>
          </a:prstGeom>
        </p:spPr>
        <p:txBody>
          <a:bodyPr wrap="square">
            <a:spAutoFit/>
          </a:bodyPr>
          <a:lstStyle/>
          <a:p>
            <a:pPr lvl="0"/>
            <a:r>
              <a:rPr lang="fr-FR" sz="1100" dirty="0" smtClean="0">
                <a:solidFill>
                  <a:prstClr val="white"/>
                </a:solidFill>
              </a:rPr>
              <a:t>Mêmes remarques que dans la situation précédente (4P, 3L, 3A) en soulignant le fait que cette formation est aussi très adaptée à la réception de charge.</a:t>
            </a:r>
            <a:endParaRPr lang="fr-FR" sz="1100" dirty="0">
              <a:solidFill>
                <a:prstClr val="white"/>
              </a:solidFill>
            </a:endParaRPr>
          </a:p>
        </p:txBody>
      </p:sp>
      <p:grpSp>
        <p:nvGrpSpPr>
          <p:cNvPr id="127" name="Group 1"/>
          <p:cNvGrpSpPr>
            <a:grpSpLocks noChangeAspect="1"/>
          </p:cNvGrpSpPr>
          <p:nvPr/>
        </p:nvGrpSpPr>
        <p:grpSpPr bwMode="auto">
          <a:xfrm>
            <a:off x="4932040" y="2996952"/>
            <a:ext cx="898525" cy="1516063"/>
            <a:chOff x="4531" y="6268"/>
            <a:chExt cx="1414" cy="2388"/>
          </a:xfrm>
        </p:grpSpPr>
        <p:sp>
          <p:nvSpPr>
            <p:cNvPr id="135" name="AutoShape 1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37" name="Oval 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0" name="AutoShape 8"/>
            <p:cNvSpPr>
              <a:spLocks noChangeShapeType="1"/>
            </p:cNvSpPr>
            <p:nvPr/>
          </p:nvSpPr>
          <p:spPr bwMode="auto">
            <a:xfrm flipH="1">
              <a:off x="5576" y="7251"/>
              <a:ext cx="2" cy="240"/>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1" name="AutoShape 7"/>
            <p:cNvSpPr>
              <a:spLocks noChangeShapeType="1"/>
            </p:cNvSpPr>
            <p:nvPr/>
          </p:nvSpPr>
          <p:spPr bwMode="auto">
            <a:xfrm>
              <a:off x="5578" y="7372"/>
              <a:ext cx="1" cy="733"/>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2" name="AutoShape 6"/>
            <p:cNvSpPr>
              <a:spLocks noChangeShapeType="1"/>
            </p:cNvSpPr>
            <p:nvPr/>
          </p:nvSpPr>
          <p:spPr bwMode="auto">
            <a:xfrm flipH="1" flipV="1">
              <a:off x="5579" y="8105"/>
              <a:ext cx="262" cy="551"/>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 name="AutoShape 5"/>
            <p:cNvSpPr>
              <a:spLocks noChangeShapeType="1"/>
            </p:cNvSpPr>
            <p:nvPr/>
          </p:nvSpPr>
          <p:spPr bwMode="auto">
            <a:xfrm flipV="1">
              <a:off x="5323" y="8105"/>
              <a:ext cx="256" cy="551"/>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4" name="AutoShape 4"/>
            <p:cNvSpPr>
              <a:spLocks noChangeShapeType="1"/>
            </p:cNvSpPr>
            <p:nvPr/>
          </p:nvSpPr>
          <p:spPr bwMode="auto">
            <a:xfrm flipH="1">
              <a:off x="5215" y="7469"/>
              <a:ext cx="385" cy="413"/>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5" name="AutoShape 3"/>
            <p:cNvSpPr>
              <a:spLocks noChangeShapeType="1"/>
            </p:cNvSpPr>
            <p:nvPr/>
          </p:nvSpPr>
          <p:spPr bwMode="auto">
            <a:xfrm>
              <a:off x="5005" y="7372"/>
              <a:ext cx="573" cy="98"/>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6" name="AutoShape 2"/>
            <p:cNvSpPr>
              <a:spLocks noChangeShapeType="1"/>
            </p:cNvSpPr>
            <p:nvPr/>
          </p:nvSpPr>
          <p:spPr bwMode="auto">
            <a:xfrm flipH="1" flipV="1">
              <a:off x="4681" y="6376"/>
              <a:ext cx="799" cy="2280"/>
            </a:xfrm>
            <a:prstGeom prst="straightConnector1">
              <a:avLst/>
            </a:prstGeom>
            <a:noFill/>
            <a:ln w="28575">
              <a:solidFill>
                <a:srgbClr val="B6DDE8"/>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2" name="Group 13"/>
          <p:cNvGrpSpPr>
            <a:grpSpLocks noChangeAspect="1"/>
          </p:cNvGrpSpPr>
          <p:nvPr/>
        </p:nvGrpSpPr>
        <p:grpSpPr bwMode="auto">
          <a:xfrm>
            <a:off x="2195736" y="2492896"/>
            <a:ext cx="1152128" cy="1580682"/>
            <a:chOff x="4808" y="1672"/>
            <a:chExt cx="1856" cy="2545"/>
          </a:xfrm>
        </p:grpSpPr>
        <p:sp>
          <p:nvSpPr>
            <p:cNvPr id="6"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7"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4"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3"/>
          <p:cNvGrpSpPr>
            <a:grpSpLocks noChangeAspect="1"/>
          </p:cNvGrpSpPr>
          <p:nvPr/>
        </p:nvGrpSpPr>
        <p:grpSpPr bwMode="auto">
          <a:xfrm>
            <a:off x="3563888" y="2420888"/>
            <a:ext cx="1177925" cy="1616075"/>
            <a:chOff x="4808" y="1672"/>
            <a:chExt cx="1856" cy="2545"/>
          </a:xfrm>
        </p:grpSpPr>
        <p:sp>
          <p:nvSpPr>
            <p:cNvPr id="28"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9"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0"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1"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2"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3"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4"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5"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36"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7"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3" name="Group 61"/>
          <p:cNvGrpSpPr>
            <a:grpSpLocks noChangeAspect="1"/>
          </p:cNvGrpSpPr>
          <p:nvPr/>
        </p:nvGrpSpPr>
        <p:grpSpPr bwMode="auto">
          <a:xfrm>
            <a:off x="467544" y="1628800"/>
            <a:ext cx="898525" cy="1516063"/>
            <a:chOff x="4531" y="6268"/>
            <a:chExt cx="1414" cy="2388"/>
          </a:xfrm>
        </p:grpSpPr>
        <p:sp>
          <p:nvSpPr>
            <p:cNvPr id="49"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50"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1"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2"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3"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4"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5"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6"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7"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4" name="Group 13"/>
          <p:cNvGrpSpPr>
            <a:grpSpLocks noChangeAspect="1"/>
          </p:cNvGrpSpPr>
          <p:nvPr/>
        </p:nvGrpSpPr>
        <p:grpSpPr bwMode="auto">
          <a:xfrm>
            <a:off x="2411760" y="1772816"/>
            <a:ext cx="1177925" cy="1616075"/>
            <a:chOff x="4808" y="1672"/>
            <a:chExt cx="1856" cy="2545"/>
          </a:xfrm>
        </p:grpSpPr>
        <p:sp>
          <p:nvSpPr>
            <p:cNvPr id="17"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8"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9"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0"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2"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3"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4"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5"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6"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5" name="Group 61"/>
          <p:cNvGrpSpPr>
            <a:grpSpLocks noChangeAspect="1"/>
          </p:cNvGrpSpPr>
          <p:nvPr/>
        </p:nvGrpSpPr>
        <p:grpSpPr bwMode="auto">
          <a:xfrm>
            <a:off x="1331640" y="1700808"/>
            <a:ext cx="898525" cy="1516063"/>
            <a:chOff x="4531" y="6268"/>
            <a:chExt cx="1414" cy="2388"/>
          </a:xfrm>
        </p:grpSpPr>
        <p:sp>
          <p:nvSpPr>
            <p:cNvPr id="39"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40"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1"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2"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3"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4"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5"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6"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7"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16" name="Group 61"/>
          <p:cNvGrpSpPr>
            <a:grpSpLocks noChangeAspect="1"/>
          </p:cNvGrpSpPr>
          <p:nvPr/>
        </p:nvGrpSpPr>
        <p:grpSpPr bwMode="auto">
          <a:xfrm>
            <a:off x="3563888" y="2996952"/>
            <a:ext cx="898525" cy="1516063"/>
            <a:chOff x="4531" y="6268"/>
            <a:chExt cx="1414" cy="2388"/>
          </a:xfrm>
        </p:grpSpPr>
        <p:sp>
          <p:nvSpPr>
            <p:cNvPr id="59"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60"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1"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2"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3"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4"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5"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6"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7"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27" name="Group 25"/>
          <p:cNvGrpSpPr>
            <a:grpSpLocks noChangeAspect="1"/>
          </p:cNvGrpSpPr>
          <p:nvPr/>
        </p:nvGrpSpPr>
        <p:grpSpPr bwMode="auto">
          <a:xfrm>
            <a:off x="2051720" y="1124744"/>
            <a:ext cx="955675" cy="1301750"/>
            <a:chOff x="4629" y="5554"/>
            <a:chExt cx="1505" cy="2051"/>
          </a:xfrm>
        </p:grpSpPr>
        <p:sp>
          <p:nvSpPr>
            <p:cNvPr id="69"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70"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1"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2"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3"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4"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5"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6"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7"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8"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256" name="Group 25"/>
          <p:cNvGrpSpPr>
            <a:grpSpLocks noChangeAspect="1"/>
          </p:cNvGrpSpPr>
          <p:nvPr/>
        </p:nvGrpSpPr>
        <p:grpSpPr bwMode="auto">
          <a:xfrm>
            <a:off x="5436096" y="3068960"/>
            <a:ext cx="955675" cy="1301750"/>
            <a:chOff x="4629" y="5554"/>
            <a:chExt cx="1505" cy="2051"/>
          </a:xfrm>
        </p:grpSpPr>
        <p:sp>
          <p:nvSpPr>
            <p:cNvPr id="80"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1"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2"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3"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4"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5"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6"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7"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8"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9"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259" name="Group 25"/>
          <p:cNvGrpSpPr>
            <a:grpSpLocks noChangeAspect="1"/>
          </p:cNvGrpSpPr>
          <p:nvPr/>
        </p:nvGrpSpPr>
        <p:grpSpPr bwMode="auto">
          <a:xfrm>
            <a:off x="2555776" y="1484784"/>
            <a:ext cx="955675" cy="1301750"/>
            <a:chOff x="4629" y="5554"/>
            <a:chExt cx="1505" cy="2051"/>
          </a:xfrm>
        </p:grpSpPr>
        <p:sp>
          <p:nvSpPr>
            <p:cNvPr id="91"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92"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3"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4"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5"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6"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7"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8"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9"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0"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sp>
        <p:nvSpPr>
          <p:cNvPr id="15373" name="Rectangle 1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5385" name="Rectangle 2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cxnSp>
        <p:nvCxnSpPr>
          <p:cNvPr id="128" name="Connecteur droit 127"/>
          <p:cNvCxnSpPr/>
          <p:nvPr/>
        </p:nvCxnSpPr>
        <p:spPr>
          <a:xfrm flipV="1">
            <a:off x="1187624" y="1196752"/>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29" name="Connecteur droit 128"/>
          <p:cNvCxnSpPr/>
          <p:nvPr/>
        </p:nvCxnSpPr>
        <p:spPr>
          <a:xfrm flipV="1">
            <a:off x="2339752" y="1772816"/>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0" name="Connecteur droit 129"/>
          <p:cNvCxnSpPr/>
          <p:nvPr/>
        </p:nvCxnSpPr>
        <p:spPr>
          <a:xfrm flipV="1">
            <a:off x="1763688" y="1484784"/>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1" name="Connecteur droit 130"/>
          <p:cNvCxnSpPr/>
          <p:nvPr/>
        </p:nvCxnSpPr>
        <p:spPr>
          <a:xfrm flipV="1">
            <a:off x="2843808" y="2132856"/>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2" name="Connecteur droit 131"/>
          <p:cNvCxnSpPr/>
          <p:nvPr/>
        </p:nvCxnSpPr>
        <p:spPr>
          <a:xfrm flipV="1">
            <a:off x="3419872" y="2420888"/>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3" name="Connecteur droit 132"/>
          <p:cNvCxnSpPr/>
          <p:nvPr/>
        </p:nvCxnSpPr>
        <p:spPr>
          <a:xfrm flipV="1">
            <a:off x="3923928" y="2780928"/>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4" name="Connecteur droit 133"/>
          <p:cNvCxnSpPr/>
          <p:nvPr/>
        </p:nvCxnSpPr>
        <p:spPr>
          <a:xfrm flipV="1">
            <a:off x="4499992" y="3140968"/>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6" name="Connecteur droit 135"/>
          <p:cNvCxnSpPr/>
          <p:nvPr/>
        </p:nvCxnSpPr>
        <p:spPr>
          <a:xfrm>
            <a:off x="1115616" y="3140968"/>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8" name="Connecteur droit 137"/>
          <p:cNvCxnSpPr/>
          <p:nvPr/>
        </p:nvCxnSpPr>
        <p:spPr>
          <a:xfrm>
            <a:off x="2627784" y="2348880"/>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9" name="Connecteur droit 138"/>
          <p:cNvCxnSpPr/>
          <p:nvPr/>
        </p:nvCxnSpPr>
        <p:spPr>
          <a:xfrm>
            <a:off x="3923928" y="1772816"/>
            <a:ext cx="3384376" cy="1944216"/>
          </a:xfrm>
          <a:prstGeom prst="line">
            <a:avLst/>
          </a:prstGeom>
        </p:spPr>
        <p:style>
          <a:lnRef idx="1">
            <a:schemeClr val="accent1"/>
          </a:lnRef>
          <a:fillRef idx="0">
            <a:schemeClr val="accent1"/>
          </a:fillRef>
          <a:effectRef idx="0">
            <a:schemeClr val="accent1"/>
          </a:effectRef>
          <a:fontRef idx="minor">
            <a:schemeClr val="tx1"/>
          </a:fontRef>
        </p:style>
      </p:cxnSp>
      <p:sp>
        <p:nvSpPr>
          <p:cNvPr id="257" name="ZoneTexte 256"/>
          <p:cNvSpPr txBox="1"/>
          <p:nvPr/>
        </p:nvSpPr>
        <p:spPr>
          <a:xfrm>
            <a:off x="395536" y="4581128"/>
            <a:ext cx="2520280" cy="1615827"/>
          </a:xfrm>
          <a:prstGeom prst="rect">
            <a:avLst/>
          </a:prstGeom>
          <a:noFill/>
        </p:spPr>
        <p:txBody>
          <a:bodyPr wrap="square" rtlCol="0">
            <a:spAutoFit/>
          </a:bodyPr>
          <a:lstStyle/>
          <a:p>
            <a:r>
              <a:rPr lang="fr-FR" sz="1100" dirty="0" smtClean="0"/>
              <a:t>Commentaire : </a:t>
            </a:r>
            <a:r>
              <a:rPr lang="fr-FR" sz="1100" dirty="0" smtClean="0"/>
              <a:t>combinaison d’Hannibal et de Rome, cette formation est une formation de harcèlement adaptée au combat contre les  porteurs. Les lanciers  harassent l’ennemi sur les flancs et le forcent à charger le centre et ainsi à découvrir les flancs.</a:t>
            </a:r>
          </a:p>
          <a:p>
            <a:endParaRPr lang="fr-FR" sz="1100" dirty="0" smtClean="0"/>
          </a:p>
        </p:txBody>
      </p:sp>
      <p:sp>
        <p:nvSpPr>
          <p:cNvPr id="258" name="ZoneTexte 257"/>
          <p:cNvSpPr txBox="1"/>
          <p:nvPr/>
        </p:nvSpPr>
        <p:spPr>
          <a:xfrm>
            <a:off x="3707904" y="5661248"/>
            <a:ext cx="1584176" cy="400110"/>
          </a:xfrm>
          <a:prstGeom prst="rect">
            <a:avLst/>
          </a:prstGeom>
        </p:spPr>
        <p:style>
          <a:lnRef idx="0">
            <a:scrgbClr r="0" g="0" b="0"/>
          </a:lnRef>
          <a:fillRef idx="1002">
            <a:schemeClr val="dk2"/>
          </a:fillRef>
          <a:effectRef idx="0">
            <a:scrgbClr r="0" g="0" b="0"/>
          </a:effectRef>
          <a:fontRef idx="major"/>
        </p:style>
        <p:txBody>
          <a:bodyPr wrap="square" rtlCol="0">
            <a:spAutoFit/>
          </a:bodyPr>
          <a:lstStyle/>
          <a:p>
            <a:r>
              <a:rPr lang="fr-FR" sz="2000" dirty="0" smtClean="0"/>
              <a:t>L</a:t>
            </a:r>
            <a:r>
              <a:rPr lang="fr-FR" sz="2000" dirty="0" smtClean="0"/>
              <a:t>e croissant</a:t>
            </a:r>
            <a:endParaRPr lang="fr-FR" sz="2000" dirty="0"/>
          </a:p>
        </p:txBody>
      </p:sp>
      <p:cxnSp>
        <p:nvCxnSpPr>
          <p:cNvPr id="123" name="Connecteur droit 122"/>
          <p:cNvCxnSpPr/>
          <p:nvPr/>
        </p:nvCxnSpPr>
        <p:spPr>
          <a:xfrm>
            <a:off x="1475656" y="2924944"/>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4" name="Connecteur droit 123"/>
          <p:cNvCxnSpPr/>
          <p:nvPr/>
        </p:nvCxnSpPr>
        <p:spPr>
          <a:xfrm>
            <a:off x="1907704" y="2780928"/>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5" name="Connecteur droit 124"/>
          <p:cNvCxnSpPr/>
          <p:nvPr/>
        </p:nvCxnSpPr>
        <p:spPr>
          <a:xfrm>
            <a:off x="2267744" y="2564904"/>
            <a:ext cx="3384376" cy="1944216"/>
          </a:xfrm>
          <a:prstGeom prst="line">
            <a:avLst/>
          </a:prstGeom>
        </p:spPr>
        <p:style>
          <a:lnRef idx="1">
            <a:schemeClr val="accent1"/>
          </a:lnRef>
          <a:fillRef idx="0">
            <a:schemeClr val="accent1"/>
          </a:fillRef>
          <a:effectRef idx="0">
            <a:schemeClr val="accent1"/>
          </a:effectRef>
          <a:fontRef idx="minor">
            <a:schemeClr val="tx1"/>
          </a:fontRef>
        </p:style>
      </p:cxnSp>
      <p:sp>
        <p:nvSpPr>
          <p:cNvPr id="126" name="Rectangle 125"/>
          <p:cNvSpPr/>
          <p:nvPr/>
        </p:nvSpPr>
        <p:spPr>
          <a:xfrm>
            <a:off x="5831632" y="4625260"/>
            <a:ext cx="3060848" cy="769441"/>
          </a:xfrm>
          <a:prstGeom prst="rect">
            <a:avLst/>
          </a:prstGeom>
        </p:spPr>
        <p:txBody>
          <a:bodyPr wrap="square">
            <a:spAutoFit/>
          </a:bodyPr>
          <a:lstStyle/>
          <a:p>
            <a:pPr lvl="0"/>
            <a:r>
              <a:rPr lang="fr-FR" sz="1100" dirty="0" smtClean="0">
                <a:solidFill>
                  <a:prstClr val="white"/>
                </a:solidFill>
              </a:rPr>
              <a:t>Mêmes remarques que dans la situation précédente (4P, 3L, 3A) en soulignant le fait que cette formation est aussi très adaptée à la réception de charge.</a:t>
            </a:r>
            <a:endParaRPr lang="fr-FR" sz="1100" dirty="0">
              <a:solidFill>
                <a:prstClr val="white"/>
              </a:solidFill>
            </a:endParaRPr>
          </a:p>
        </p:txBody>
      </p:sp>
      <p:grpSp>
        <p:nvGrpSpPr>
          <p:cNvPr id="260" name="Group 1"/>
          <p:cNvGrpSpPr>
            <a:grpSpLocks noChangeAspect="1"/>
          </p:cNvGrpSpPr>
          <p:nvPr/>
        </p:nvGrpSpPr>
        <p:grpSpPr bwMode="auto">
          <a:xfrm>
            <a:off x="3779912" y="3573016"/>
            <a:ext cx="898525" cy="1516063"/>
            <a:chOff x="4531" y="6268"/>
            <a:chExt cx="1414" cy="2388"/>
          </a:xfrm>
        </p:grpSpPr>
        <p:sp>
          <p:nvSpPr>
            <p:cNvPr id="135" name="AutoShape 1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37" name="Oval 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0" name="AutoShape 8"/>
            <p:cNvSpPr>
              <a:spLocks noChangeShapeType="1"/>
            </p:cNvSpPr>
            <p:nvPr/>
          </p:nvSpPr>
          <p:spPr bwMode="auto">
            <a:xfrm flipH="1">
              <a:off x="5576" y="7251"/>
              <a:ext cx="2" cy="240"/>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1" name="AutoShape 7"/>
            <p:cNvSpPr>
              <a:spLocks noChangeShapeType="1"/>
            </p:cNvSpPr>
            <p:nvPr/>
          </p:nvSpPr>
          <p:spPr bwMode="auto">
            <a:xfrm>
              <a:off x="5578" y="7372"/>
              <a:ext cx="1" cy="733"/>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2" name="AutoShape 6"/>
            <p:cNvSpPr>
              <a:spLocks noChangeShapeType="1"/>
            </p:cNvSpPr>
            <p:nvPr/>
          </p:nvSpPr>
          <p:spPr bwMode="auto">
            <a:xfrm flipH="1" flipV="1">
              <a:off x="5579" y="8105"/>
              <a:ext cx="262" cy="551"/>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 name="AutoShape 5"/>
            <p:cNvSpPr>
              <a:spLocks noChangeShapeType="1"/>
            </p:cNvSpPr>
            <p:nvPr/>
          </p:nvSpPr>
          <p:spPr bwMode="auto">
            <a:xfrm flipV="1">
              <a:off x="5323" y="8105"/>
              <a:ext cx="256" cy="551"/>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4" name="AutoShape 4"/>
            <p:cNvSpPr>
              <a:spLocks noChangeShapeType="1"/>
            </p:cNvSpPr>
            <p:nvPr/>
          </p:nvSpPr>
          <p:spPr bwMode="auto">
            <a:xfrm flipH="1">
              <a:off x="5215" y="7469"/>
              <a:ext cx="385" cy="413"/>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5" name="AutoShape 3"/>
            <p:cNvSpPr>
              <a:spLocks noChangeShapeType="1"/>
            </p:cNvSpPr>
            <p:nvPr/>
          </p:nvSpPr>
          <p:spPr bwMode="auto">
            <a:xfrm>
              <a:off x="5005" y="7372"/>
              <a:ext cx="573" cy="98"/>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6" name="AutoShape 2"/>
            <p:cNvSpPr>
              <a:spLocks noChangeShapeType="1"/>
            </p:cNvSpPr>
            <p:nvPr/>
          </p:nvSpPr>
          <p:spPr bwMode="auto">
            <a:xfrm flipH="1" flipV="1">
              <a:off x="4681" y="6376"/>
              <a:ext cx="799" cy="2280"/>
            </a:xfrm>
            <a:prstGeom prst="straightConnector1">
              <a:avLst/>
            </a:prstGeom>
            <a:noFill/>
            <a:ln w="28575">
              <a:solidFill>
                <a:srgbClr val="B6DDE8"/>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261" name="Group 13"/>
          <p:cNvGrpSpPr>
            <a:grpSpLocks noChangeAspect="1"/>
          </p:cNvGrpSpPr>
          <p:nvPr/>
        </p:nvGrpSpPr>
        <p:grpSpPr bwMode="auto">
          <a:xfrm>
            <a:off x="3419872" y="1916832"/>
            <a:ext cx="1152128" cy="1580682"/>
            <a:chOff x="4808" y="1672"/>
            <a:chExt cx="1856" cy="2545"/>
          </a:xfrm>
        </p:grpSpPr>
        <p:sp>
          <p:nvSpPr>
            <p:cNvPr id="6"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7"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4"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1547664" y="332656"/>
            <a:ext cx="6552728" cy="750912"/>
          </a:xfrm>
        </p:spPr>
        <p:txBody>
          <a:bodyPr>
            <a:normAutofit fontScale="90000"/>
          </a:bodyPr>
          <a:lstStyle/>
          <a:p>
            <a:r>
              <a:rPr lang="fr-FR" dirty="0" smtClean="0"/>
              <a:t>Le fonctionnement en dizaine</a:t>
            </a:r>
            <a:endParaRPr lang="fr-FR" dirty="0"/>
          </a:p>
        </p:txBody>
      </p:sp>
      <p:sp>
        <p:nvSpPr>
          <p:cNvPr id="5" name="Espace réservé du contenu 4"/>
          <p:cNvSpPr>
            <a:spLocks noGrp="1"/>
          </p:cNvSpPr>
          <p:nvPr>
            <p:ph sz="half" idx="1"/>
          </p:nvPr>
        </p:nvSpPr>
        <p:spPr>
          <a:xfrm>
            <a:off x="179512" y="1844824"/>
            <a:ext cx="4536504" cy="3960440"/>
          </a:xfrm>
        </p:spPr>
        <p:txBody>
          <a:bodyPr>
            <a:normAutofit/>
          </a:bodyPr>
          <a:lstStyle/>
          <a:p>
            <a:r>
              <a:rPr lang="fr-FR" sz="1800" dirty="0" smtClean="0">
                <a:latin typeface="Calibri" pitchFamily="34" charset="0"/>
                <a:cs typeface="Calibri" pitchFamily="34" charset="0"/>
              </a:rPr>
              <a:t>But : retrouver le fonctionnement, l’organisation martiale d’un groupe de soldats de métier organisé en dizaine.</a:t>
            </a:r>
          </a:p>
          <a:p>
            <a:r>
              <a:rPr lang="fr-FR" sz="1800" dirty="0" smtClean="0">
                <a:latin typeface="Calibri" pitchFamily="34" charset="0"/>
                <a:cs typeface="Calibri" pitchFamily="34" charset="0"/>
              </a:rPr>
              <a:t>Méthode : recherche de formations permettant un roulement régulier, pour faire face à différents adversaires et s’imbriquer dans une ligne de bataille plus grande.</a:t>
            </a:r>
          </a:p>
          <a:p>
            <a:r>
              <a:rPr lang="fr-FR" sz="1800" dirty="0" smtClean="0">
                <a:latin typeface="Calibri" pitchFamily="34" charset="0"/>
                <a:cs typeface="Calibri" pitchFamily="34" charset="0"/>
              </a:rPr>
              <a:t>Hypothèse : la dizaine comporte un sergent lourdement équipé, trois arbalétriers et 6 porteurs </a:t>
            </a:r>
          </a:p>
          <a:p>
            <a:r>
              <a:rPr lang="fr-FR" sz="1800" dirty="0" smtClean="0">
                <a:latin typeface="Calibri" pitchFamily="34" charset="0"/>
                <a:cs typeface="Calibri" pitchFamily="34" charset="0"/>
              </a:rPr>
              <a:t>Inspiration : </a:t>
            </a:r>
            <a:r>
              <a:rPr lang="fr-FR" sz="1800" u="sng" dirty="0" err="1" smtClean="0">
                <a:latin typeface="Calibri" pitchFamily="34" charset="0"/>
                <a:cs typeface="Calibri" pitchFamily="34" charset="0"/>
              </a:rPr>
              <a:t>Epitoma</a:t>
            </a:r>
            <a:r>
              <a:rPr lang="fr-FR" sz="1800" u="sng" dirty="0" smtClean="0">
                <a:latin typeface="Calibri" pitchFamily="34" charset="0"/>
                <a:cs typeface="Calibri" pitchFamily="34" charset="0"/>
              </a:rPr>
              <a:t> </a:t>
            </a:r>
            <a:r>
              <a:rPr lang="fr-FR" sz="1800" u="sng" dirty="0" err="1" smtClean="0">
                <a:latin typeface="Calibri" pitchFamily="34" charset="0"/>
                <a:cs typeface="Calibri" pitchFamily="34" charset="0"/>
              </a:rPr>
              <a:t>rei</a:t>
            </a:r>
            <a:r>
              <a:rPr lang="fr-FR" sz="1800" u="sng" dirty="0" smtClean="0">
                <a:latin typeface="Calibri" pitchFamily="34" charset="0"/>
                <a:cs typeface="Calibri" pitchFamily="34" charset="0"/>
              </a:rPr>
              <a:t> </a:t>
            </a:r>
            <a:r>
              <a:rPr lang="fr-FR" sz="1800" u="sng" dirty="0" err="1" smtClean="0">
                <a:latin typeface="Calibri" pitchFamily="34" charset="0"/>
                <a:cs typeface="Calibri" pitchFamily="34" charset="0"/>
              </a:rPr>
              <a:t>Militaris</a:t>
            </a:r>
            <a:r>
              <a:rPr lang="fr-FR" sz="1800" dirty="0" smtClean="0">
                <a:latin typeface="Calibri" pitchFamily="34" charset="0"/>
                <a:cs typeface="Calibri" pitchFamily="34" charset="0"/>
              </a:rPr>
              <a:t> (Végèce)</a:t>
            </a:r>
            <a:endParaRPr lang="fr-FR" sz="1800" dirty="0">
              <a:latin typeface="Calibri" pitchFamily="34" charset="0"/>
              <a:cs typeface="Calibri" pitchFamily="34" charset="0"/>
            </a:endParaRPr>
          </a:p>
        </p:txBody>
      </p:sp>
      <p:sp>
        <p:nvSpPr>
          <p:cNvPr id="14348"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4360" name="Rectangle 2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14349" name="Group 13"/>
          <p:cNvGrpSpPr>
            <a:grpSpLocks noChangeAspect="1"/>
          </p:cNvGrpSpPr>
          <p:nvPr/>
        </p:nvGrpSpPr>
        <p:grpSpPr bwMode="auto">
          <a:xfrm>
            <a:off x="4932040" y="1340768"/>
            <a:ext cx="1177925" cy="1616075"/>
            <a:chOff x="4808" y="1672"/>
            <a:chExt cx="1856" cy="2545"/>
          </a:xfrm>
        </p:grpSpPr>
        <p:sp>
          <p:nvSpPr>
            <p:cNvPr id="14359"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4358"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57"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56"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55"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54"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53"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52"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4351"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50"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sp>
        <p:nvSpPr>
          <p:cNvPr id="14372" name="Rectangle 3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14361" name="Group 25"/>
          <p:cNvGrpSpPr>
            <a:grpSpLocks noChangeAspect="1"/>
          </p:cNvGrpSpPr>
          <p:nvPr/>
        </p:nvGrpSpPr>
        <p:grpSpPr bwMode="auto">
          <a:xfrm>
            <a:off x="7668344" y="1556792"/>
            <a:ext cx="955675" cy="1301750"/>
            <a:chOff x="4629" y="5554"/>
            <a:chExt cx="1505" cy="2051"/>
          </a:xfrm>
        </p:grpSpPr>
        <p:sp>
          <p:nvSpPr>
            <p:cNvPr id="14371"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4370"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69"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68"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67"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66"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65"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64"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63"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62"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sp>
        <p:nvSpPr>
          <p:cNvPr id="14385" name="Rectangle 4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14373" name="Group 37"/>
          <p:cNvGrpSpPr>
            <a:grpSpLocks noChangeAspect="1"/>
          </p:cNvGrpSpPr>
          <p:nvPr/>
        </p:nvGrpSpPr>
        <p:grpSpPr bwMode="auto">
          <a:xfrm>
            <a:off x="4860032" y="4293096"/>
            <a:ext cx="1368425" cy="1423988"/>
            <a:chOff x="5070" y="5174"/>
            <a:chExt cx="2155" cy="2242"/>
          </a:xfrm>
        </p:grpSpPr>
        <p:sp>
          <p:nvSpPr>
            <p:cNvPr id="14384" name="AutoShape 48"/>
            <p:cNvSpPr>
              <a:spLocks noChangeAspect="1" noChangeArrowheads="1" noTextEdit="1"/>
            </p:cNvSpPr>
            <p:nvPr/>
          </p:nvSpPr>
          <p:spPr bwMode="auto">
            <a:xfrm>
              <a:off x="5070" y="5174"/>
              <a:ext cx="2155" cy="2242"/>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4383" name="Oval 47" descr="exmachina001_casque_web"/>
            <p:cNvSpPr>
              <a:spLocks noChangeArrowheads="1"/>
            </p:cNvSpPr>
            <p:nvPr/>
          </p:nvSpPr>
          <p:spPr bwMode="auto">
            <a:xfrm>
              <a:off x="5678" y="5528"/>
              <a:ext cx="421" cy="420"/>
            </a:xfrm>
            <a:prstGeom prst="ellipse">
              <a:avLst/>
            </a:prstGeom>
            <a:blipFill dpi="0" rotWithShape="0">
              <a:blip r:embed="rId2" cstate="print"/>
              <a:srcRect/>
              <a:stretch>
                <a:fillRect/>
              </a:stretch>
            </a:blipFill>
            <a:ln w="28575">
              <a:solidFill>
                <a:srgbClr val="FF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82" name="AutoShape 46"/>
            <p:cNvSpPr>
              <a:spLocks noChangeShapeType="1"/>
            </p:cNvSpPr>
            <p:nvPr/>
          </p:nvSpPr>
          <p:spPr bwMode="auto">
            <a:xfrm flipH="1">
              <a:off x="5886" y="5948"/>
              <a:ext cx="2" cy="241"/>
            </a:xfrm>
            <a:prstGeom prst="straightConnector1">
              <a:avLst/>
            </a:prstGeom>
            <a:noFill/>
            <a:ln w="28575">
              <a:solidFill>
                <a:srgbClr val="FF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81" name="AutoShape 45"/>
            <p:cNvSpPr>
              <a:spLocks noChangeShapeType="1"/>
            </p:cNvSpPr>
            <p:nvPr/>
          </p:nvSpPr>
          <p:spPr bwMode="auto">
            <a:xfrm>
              <a:off x="5888" y="6092"/>
              <a:ext cx="1" cy="733"/>
            </a:xfrm>
            <a:prstGeom prst="straightConnector1">
              <a:avLst/>
            </a:prstGeom>
            <a:noFill/>
            <a:ln w="28575">
              <a:solidFill>
                <a:srgbClr val="FF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80" name="AutoShape 44"/>
            <p:cNvSpPr>
              <a:spLocks noChangeShapeType="1"/>
            </p:cNvSpPr>
            <p:nvPr/>
          </p:nvSpPr>
          <p:spPr bwMode="auto">
            <a:xfrm flipH="1" flipV="1">
              <a:off x="5889" y="6825"/>
              <a:ext cx="263" cy="550"/>
            </a:xfrm>
            <a:prstGeom prst="straightConnector1">
              <a:avLst/>
            </a:prstGeom>
            <a:noFill/>
            <a:ln w="28575">
              <a:solidFill>
                <a:srgbClr val="FF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79" name="AutoShape 43"/>
            <p:cNvSpPr>
              <a:spLocks noChangeShapeType="1"/>
            </p:cNvSpPr>
            <p:nvPr/>
          </p:nvSpPr>
          <p:spPr bwMode="auto">
            <a:xfrm flipV="1">
              <a:off x="5632" y="6825"/>
              <a:ext cx="257" cy="550"/>
            </a:xfrm>
            <a:prstGeom prst="straightConnector1">
              <a:avLst/>
            </a:prstGeom>
            <a:noFill/>
            <a:ln w="28575">
              <a:solidFill>
                <a:srgbClr val="FF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78" name="AutoShape 42"/>
            <p:cNvSpPr>
              <a:spLocks noChangeShapeType="1"/>
            </p:cNvSpPr>
            <p:nvPr/>
          </p:nvSpPr>
          <p:spPr bwMode="auto">
            <a:xfrm>
              <a:off x="5888" y="6189"/>
              <a:ext cx="819" cy="412"/>
            </a:xfrm>
            <a:prstGeom prst="straightConnector1">
              <a:avLst/>
            </a:prstGeom>
            <a:noFill/>
            <a:ln w="28575">
              <a:solidFill>
                <a:srgbClr val="FF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77" name="AutoShape 41"/>
            <p:cNvSpPr>
              <a:spLocks noChangeShapeType="1"/>
            </p:cNvSpPr>
            <p:nvPr/>
          </p:nvSpPr>
          <p:spPr bwMode="auto">
            <a:xfrm>
              <a:off x="5385" y="6189"/>
              <a:ext cx="503" cy="0"/>
            </a:xfrm>
            <a:prstGeom prst="straightConnector1">
              <a:avLst/>
            </a:prstGeom>
            <a:noFill/>
            <a:ln w="28575">
              <a:solidFill>
                <a:srgbClr val="FF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76" name="AutoShape 40" descr="exmachina003bouclier_web"/>
            <p:cNvSpPr>
              <a:spLocks noChangeArrowheads="1"/>
            </p:cNvSpPr>
            <p:nvPr/>
          </p:nvSpPr>
          <p:spPr bwMode="auto">
            <a:xfrm rot="10800000">
              <a:off x="6112" y="5948"/>
              <a:ext cx="885" cy="1296"/>
            </a:xfrm>
            <a:prstGeom prst="triangle">
              <a:avLst>
                <a:gd name="adj" fmla="val 50000"/>
              </a:avLst>
            </a:prstGeom>
            <a:blipFill dpi="0" rotWithShape="0">
              <a:blip r:embed="rId4" cstate="print"/>
              <a:srcRect/>
              <a:stretch>
                <a:fillRect/>
              </a:stretch>
            </a:blipFill>
            <a:ln w="28575">
              <a:solidFill>
                <a:srgbClr val="FF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4375" name="AutoShape 39"/>
            <p:cNvSpPr>
              <a:spLocks noChangeShapeType="1"/>
            </p:cNvSpPr>
            <p:nvPr/>
          </p:nvSpPr>
          <p:spPr bwMode="auto">
            <a:xfrm>
              <a:off x="5205" y="5296"/>
              <a:ext cx="210" cy="1064"/>
            </a:xfrm>
            <a:prstGeom prst="straightConnector1">
              <a:avLst/>
            </a:prstGeom>
            <a:noFill/>
            <a:ln w="28575">
              <a:solidFill>
                <a:srgbClr val="FF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74" name="AutoShape 38"/>
            <p:cNvSpPr>
              <a:spLocks noChangeShapeType="1"/>
            </p:cNvSpPr>
            <p:nvPr/>
          </p:nvSpPr>
          <p:spPr bwMode="auto">
            <a:xfrm flipV="1">
              <a:off x="5190" y="6122"/>
              <a:ext cx="345" cy="97"/>
            </a:xfrm>
            <a:prstGeom prst="straightConnector1">
              <a:avLst/>
            </a:prstGeom>
            <a:noFill/>
            <a:ln w="28575">
              <a:solidFill>
                <a:srgbClr val="FF0000"/>
              </a:solidFill>
              <a:round/>
              <a:headEnd/>
              <a:tailEnd/>
            </a:ln>
          </p:spPr>
          <p:txBody>
            <a:bodyPr vert="horz" wrap="square" lIns="91440" tIns="45720" rIns="91440" bIns="45720" numCol="1" anchor="t" anchorCtr="0" compatLnSpc="1">
              <a:prstTxWarp prst="textNoShape">
                <a:avLst/>
              </a:prstTxWarp>
            </a:bodyPr>
            <a:lstStyle/>
            <a:p>
              <a:endParaRPr lang="fr-FR"/>
            </a:p>
          </p:txBody>
        </p:sp>
      </p:grpSp>
      <p:sp>
        <p:nvSpPr>
          <p:cNvPr id="14396" name="Rectangle 6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4407" name="Rectangle 7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14397" name="Group 61"/>
          <p:cNvGrpSpPr>
            <a:grpSpLocks noChangeAspect="1"/>
          </p:cNvGrpSpPr>
          <p:nvPr/>
        </p:nvGrpSpPr>
        <p:grpSpPr bwMode="auto">
          <a:xfrm>
            <a:off x="7740352" y="4437112"/>
            <a:ext cx="898525" cy="1516063"/>
            <a:chOff x="4531" y="6268"/>
            <a:chExt cx="1414" cy="2388"/>
          </a:xfrm>
        </p:grpSpPr>
        <p:sp>
          <p:nvSpPr>
            <p:cNvPr id="14406"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4405"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404"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403"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402"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401"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400"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99"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98"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sp>
        <p:nvSpPr>
          <p:cNvPr id="14420" name="Rectangle 8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14408" name="Group 72"/>
          <p:cNvGrpSpPr>
            <a:grpSpLocks noChangeAspect="1"/>
          </p:cNvGrpSpPr>
          <p:nvPr/>
        </p:nvGrpSpPr>
        <p:grpSpPr bwMode="auto">
          <a:xfrm>
            <a:off x="6444208" y="3140968"/>
            <a:ext cx="1260475" cy="1406525"/>
            <a:chOff x="5166" y="4936"/>
            <a:chExt cx="1575" cy="1758"/>
          </a:xfrm>
        </p:grpSpPr>
        <p:sp>
          <p:nvSpPr>
            <p:cNvPr id="14419" name="AutoShape 83"/>
            <p:cNvSpPr>
              <a:spLocks noChangeAspect="1" noChangeArrowheads="1" noTextEdit="1"/>
            </p:cNvSpPr>
            <p:nvPr/>
          </p:nvSpPr>
          <p:spPr bwMode="auto">
            <a:xfrm>
              <a:off x="5166" y="4936"/>
              <a:ext cx="1575" cy="175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4418" name="Oval 82" descr="exmachina001_casque_web"/>
            <p:cNvSpPr>
              <a:spLocks noChangeArrowheads="1"/>
            </p:cNvSpPr>
            <p:nvPr/>
          </p:nvSpPr>
          <p:spPr bwMode="auto">
            <a:xfrm>
              <a:off x="5632" y="5201"/>
              <a:ext cx="334" cy="333"/>
            </a:xfrm>
            <a:prstGeom prst="ellipse">
              <a:avLst/>
            </a:prstGeom>
            <a:blipFill dpi="0" rotWithShape="0">
              <a:blip r:embed="rId2" cstate="print"/>
              <a:srcRect/>
              <a:stretch>
                <a:fillRect/>
              </a:stretch>
            </a:blip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417" name="AutoShape 81"/>
            <p:cNvSpPr>
              <a:spLocks noChangeShapeType="1"/>
            </p:cNvSpPr>
            <p:nvPr/>
          </p:nvSpPr>
          <p:spPr bwMode="auto">
            <a:xfrm flipH="1">
              <a:off x="5797" y="5534"/>
              <a:ext cx="2" cy="192"/>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416" name="AutoShape 80"/>
            <p:cNvSpPr>
              <a:spLocks noChangeShapeType="1"/>
            </p:cNvSpPr>
            <p:nvPr/>
          </p:nvSpPr>
          <p:spPr bwMode="auto">
            <a:xfrm>
              <a:off x="5799" y="5649"/>
              <a:ext cx="0" cy="582"/>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415" name="AutoShape 79"/>
            <p:cNvSpPr>
              <a:spLocks noChangeShapeType="1"/>
            </p:cNvSpPr>
            <p:nvPr/>
          </p:nvSpPr>
          <p:spPr bwMode="auto">
            <a:xfrm flipH="1" flipV="1">
              <a:off x="5799" y="6231"/>
              <a:ext cx="209" cy="436"/>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414" name="AutoShape 78"/>
            <p:cNvSpPr>
              <a:spLocks noChangeShapeType="1"/>
            </p:cNvSpPr>
            <p:nvPr/>
          </p:nvSpPr>
          <p:spPr bwMode="auto">
            <a:xfrm flipV="1">
              <a:off x="5595" y="6231"/>
              <a:ext cx="204" cy="436"/>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413" name="AutoShape 77"/>
            <p:cNvSpPr>
              <a:spLocks noChangeShapeType="1"/>
            </p:cNvSpPr>
            <p:nvPr/>
          </p:nvSpPr>
          <p:spPr bwMode="auto">
            <a:xfrm>
              <a:off x="5799" y="5726"/>
              <a:ext cx="650" cy="327"/>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412" name="AutoShape 76"/>
            <p:cNvSpPr>
              <a:spLocks noChangeShapeType="1"/>
            </p:cNvSpPr>
            <p:nvPr/>
          </p:nvSpPr>
          <p:spPr bwMode="auto">
            <a:xfrm>
              <a:off x="5399" y="5726"/>
              <a:ext cx="400" cy="0"/>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411" name="AutoShape 75" descr="DSC_1631"/>
            <p:cNvSpPr>
              <a:spLocks noChangeArrowheads="1"/>
            </p:cNvSpPr>
            <p:nvPr/>
          </p:nvSpPr>
          <p:spPr bwMode="auto">
            <a:xfrm rot="10800000">
              <a:off x="5976" y="5534"/>
              <a:ext cx="703" cy="1029"/>
            </a:xfrm>
            <a:prstGeom prst="triangle">
              <a:avLst>
                <a:gd name="adj" fmla="val 50000"/>
              </a:avLst>
            </a:prstGeom>
            <a:blipFill dpi="0" rotWithShape="0">
              <a:blip r:embed="rId5" cstate="print"/>
              <a:srcRect/>
              <a:stretch>
                <a:fillRect/>
              </a:stretch>
            </a:blipFill>
            <a:ln w="28575">
              <a:solidFill>
                <a:srgbClr val="B6DDE8"/>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4410" name="AutoShape 74"/>
            <p:cNvSpPr>
              <a:spLocks noChangeShapeType="1"/>
            </p:cNvSpPr>
            <p:nvPr/>
          </p:nvSpPr>
          <p:spPr bwMode="auto">
            <a:xfrm>
              <a:off x="5256" y="5017"/>
              <a:ext cx="167" cy="844"/>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409" name="AutoShape 73"/>
            <p:cNvSpPr>
              <a:spLocks noChangeShapeType="1"/>
            </p:cNvSpPr>
            <p:nvPr/>
          </p:nvSpPr>
          <p:spPr bwMode="auto">
            <a:xfrm flipV="1">
              <a:off x="5245" y="5673"/>
              <a:ext cx="273" cy="77"/>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grpSp>
      <p:sp>
        <p:nvSpPr>
          <p:cNvPr id="91" name="ZoneTexte 90"/>
          <p:cNvSpPr txBox="1"/>
          <p:nvPr/>
        </p:nvSpPr>
        <p:spPr>
          <a:xfrm>
            <a:off x="4644008" y="3068960"/>
            <a:ext cx="1800200" cy="461665"/>
          </a:xfrm>
          <a:prstGeom prst="rect">
            <a:avLst/>
          </a:prstGeom>
          <a:noFill/>
        </p:spPr>
        <p:txBody>
          <a:bodyPr wrap="square" rtlCol="0">
            <a:spAutoFit/>
          </a:bodyPr>
          <a:lstStyle/>
          <a:p>
            <a:r>
              <a:rPr lang="fr-FR" sz="1200" dirty="0" smtClean="0">
                <a:latin typeface="Calibri" pitchFamily="34" charset="0"/>
                <a:cs typeface="Calibri" pitchFamily="34" charset="0"/>
              </a:rPr>
              <a:t>Porteur (lance-bouclier-couteau)</a:t>
            </a:r>
            <a:endParaRPr lang="fr-FR" sz="1200" dirty="0">
              <a:latin typeface="Calibri" pitchFamily="34" charset="0"/>
              <a:cs typeface="Calibri" pitchFamily="34" charset="0"/>
            </a:endParaRPr>
          </a:p>
        </p:txBody>
      </p:sp>
      <p:sp>
        <p:nvSpPr>
          <p:cNvPr id="92" name="ZoneTexte 91"/>
          <p:cNvSpPr txBox="1"/>
          <p:nvPr/>
        </p:nvSpPr>
        <p:spPr>
          <a:xfrm>
            <a:off x="7812360" y="2852936"/>
            <a:ext cx="936104" cy="276999"/>
          </a:xfrm>
          <a:prstGeom prst="rect">
            <a:avLst/>
          </a:prstGeom>
          <a:noFill/>
        </p:spPr>
        <p:txBody>
          <a:bodyPr wrap="square" rtlCol="0">
            <a:spAutoFit/>
          </a:bodyPr>
          <a:lstStyle/>
          <a:p>
            <a:r>
              <a:rPr lang="fr-FR" sz="1200" dirty="0" smtClean="0">
                <a:latin typeface="Calibri" pitchFamily="34" charset="0"/>
                <a:cs typeface="Calibri" pitchFamily="34" charset="0"/>
              </a:rPr>
              <a:t>arbalétrier</a:t>
            </a:r>
            <a:endParaRPr lang="fr-FR" sz="1200" dirty="0">
              <a:latin typeface="Calibri" pitchFamily="34" charset="0"/>
              <a:cs typeface="Calibri" pitchFamily="34" charset="0"/>
            </a:endParaRPr>
          </a:p>
        </p:txBody>
      </p:sp>
      <p:sp>
        <p:nvSpPr>
          <p:cNvPr id="93" name="ZoneTexte 92"/>
          <p:cNvSpPr txBox="1"/>
          <p:nvPr/>
        </p:nvSpPr>
        <p:spPr>
          <a:xfrm>
            <a:off x="6588224" y="4581128"/>
            <a:ext cx="936104" cy="276999"/>
          </a:xfrm>
          <a:prstGeom prst="rect">
            <a:avLst/>
          </a:prstGeom>
          <a:noFill/>
        </p:spPr>
        <p:txBody>
          <a:bodyPr wrap="square" rtlCol="0">
            <a:spAutoFit/>
          </a:bodyPr>
          <a:lstStyle/>
          <a:p>
            <a:r>
              <a:rPr lang="fr-FR" sz="1200" dirty="0" smtClean="0">
                <a:latin typeface="Calibri" pitchFamily="34" charset="0"/>
                <a:cs typeface="Calibri" pitchFamily="34" charset="0"/>
              </a:rPr>
              <a:t>Le sergent</a:t>
            </a:r>
            <a:endParaRPr lang="fr-FR" sz="1200" dirty="0">
              <a:latin typeface="Calibri" pitchFamily="34" charset="0"/>
              <a:cs typeface="Calibri" pitchFamily="34" charset="0"/>
            </a:endParaRPr>
          </a:p>
        </p:txBody>
      </p:sp>
      <p:sp>
        <p:nvSpPr>
          <p:cNvPr id="94" name="ZoneTexte 93"/>
          <p:cNvSpPr txBox="1"/>
          <p:nvPr/>
        </p:nvSpPr>
        <p:spPr>
          <a:xfrm>
            <a:off x="4572000" y="5805264"/>
            <a:ext cx="1800200" cy="461665"/>
          </a:xfrm>
          <a:prstGeom prst="rect">
            <a:avLst/>
          </a:prstGeom>
          <a:noFill/>
        </p:spPr>
        <p:txBody>
          <a:bodyPr wrap="square" rtlCol="0">
            <a:spAutoFit/>
          </a:bodyPr>
          <a:lstStyle/>
          <a:p>
            <a:r>
              <a:rPr lang="fr-FR" sz="1200" dirty="0" smtClean="0">
                <a:latin typeface="Calibri" pitchFamily="34" charset="0"/>
                <a:cs typeface="Calibri" pitchFamily="34" charset="0"/>
              </a:rPr>
              <a:t>Porteur (épée-bouclier-couteau?)</a:t>
            </a:r>
            <a:endParaRPr lang="fr-FR" sz="1200" dirty="0">
              <a:latin typeface="Calibri" pitchFamily="34" charset="0"/>
              <a:cs typeface="Calibri" pitchFamily="34" charset="0"/>
            </a:endParaRPr>
          </a:p>
        </p:txBody>
      </p:sp>
      <p:sp>
        <p:nvSpPr>
          <p:cNvPr id="95" name="ZoneTexte 94"/>
          <p:cNvSpPr txBox="1"/>
          <p:nvPr/>
        </p:nvSpPr>
        <p:spPr>
          <a:xfrm>
            <a:off x="7559824" y="5949280"/>
            <a:ext cx="1584176" cy="276999"/>
          </a:xfrm>
          <a:prstGeom prst="rect">
            <a:avLst/>
          </a:prstGeom>
          <a:noFill/>
        </p:spPr>
        <p:txBody>
          <a:bodyPr wrap="square" rtlCol="0">
            <a:spAutoFit/>
          </a:bodyPr>
          <a:lstStyle/>
          <a:p>
            <a:r>
              <a:rPr lang="fr-FR" sz="1200" dirty="0" smtClean="0">
                <a:latin typeface="Calibri" pitchFamily="34" charset="0"/>
                <a:cs typeface="Calibri" pitchFamily="34" charset="0"/>
              </a:rPr>
              <a:t>Lancier à deux mains</a:t>
            </a:r>
            <a:endParaRPr lang="fr-FR" sz="1200"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95936" y="260648"/>
            <a:ext cx="1522512" cy="678904"/>
          </a:xfrm>
        </p:spPr>
        <p:txBody>
          <a:bodyPr>
            <a:normAutofit fontScale="90000"/>
          </a:bodyPr>
          <a:lstStyle/>
          <a:p>
            <a:r>
              <a:rPr lang="fr-FR" dirty="0" smtClean="0">
                <a:latin typeface="Calibri" pitchFamily="34" charset="0"/>
                <a:cs typeface="Calibri" pitchFamily="34" charset="0"/>
              </a:rPr>
              <a:t>Plan :</a:t>
            </a:r>
            <a:endParaRPr lang="fr-FR" dirty="0">
              <a:latin typeface="Calibri" pitchFamily="34" charset="0"/>
              <a:cs typeface="Calibri" pitchFamily="34" charset="0"/>
            </a:endParaRPr>
          </a:p>
        </p:txBody>
      </p:sp>
      <p:sp>
        <p:nvSpPr>
          <p:cNvPr id="3" name="Espace réservé du contenu 2"/>
          <p:cNvSpPr>
            <a:spLocks noGrp="1"/>
          </p:cNvSpPr>
          <p:nvPr>
            <p:ph sz="half" idx="1"/>
          </p:nvPr>
        </p:nvSpPr>
        <p:spPr>
          <a:xfrm>
            <a:off x="1979712" y="980728"/>
            <a:ext cx="5400600" cy="5328592"/>
          </a:xfrm>
        </p:spPr>
        <p:txBody>
          <a:bodyPr>
            <a:normAutofit lnSpcReduction="10000"/>
          </a:bodyPr>
          <a:lstStyle/>
          <a:p>
            <a:pPr marL="571500" indent="-571500">
              <a:buNone/>
            </a:pPr>
            <a:r>
              <a:rPr lang="fr-FR" sz="2400" i="1" dirty="0" smtClean="0">
                <a:latin typeface="Calibri" pitchFamily="34" charset="0"/>
                <a:cs typeface="Calibri" pitchFamily="34" charset="0"/>
              </a:rPr>
              <a:t>	Explications préliminaires</a:t>
            </a:r>
          </a:p>
          <a:p>
            <a:pPr marL="571500" indent="-571500">
              <a:buFont typeface="+mj-lt"/>
              <a:buAutoNum type="alphaUcPeriod"/>
            </a:pPr>
            <a:r>
              <a:rPr lang="fr-FR" sz="3200" u="sng" dirty="0" smtClean="0">
                <a:solidFill>
                  <a:schemeClr val="bg2"/>
                </a:solidFill>
                <a:latin typeface="Calibri" pitchFamily="34" charset="0"/>
                <a:cs typeface="Calibri" pitchFamily="34" charset="0"/>
              </a:rPr>
              <a:t>Les formations</a:t>
            </a:r>
          </a:p>
          <a:p>
            <a:pPr marL="937260" lvl="1" indent="-571500">
              <a:buFont typeface="+mj-lt"/>
              <a:buAutoNum type="romanUcPeriod"/>
            </a:pPr>
            <a:r>
              <a:rPr lang="fr-FR" dirty="0" smtClean="0">
                <a:solidFill>
                  <a:srgbClr val="002060"/>
                </a:solidFill>
                <a:latin typeface="Calibri" pitchFamily="34" charset="0"/>
                <a:cs typeface="Calibri" pitchFamily="34" charset="0"/>
              </a:rPr>
              <a:t>Formations de base</a:t>
            </a:r>
          </a:p>
          <a:p>
            <a:pPr marL="1303020" lvl="2" indent="-571500">
              <a:buFont typeface="+mj-lt"/>
              <a:buAutoNum type="arabicPeriod"/>
            </a:pPr>
            <a:r>
              <a:rPr lang="fr-FR" sz="1600" dirty="0" smtClean="0">
                <a:latin typeface="Calibri" pitchFamily="34" charset="0"/>
                <a:cs typeface="Calibri" pitchFamily="34" charset="0"/>
              </a:rPr>
              <a:t>4 porteurs, trois lanciers, trois arbalétriers</a:t>
            </a:r>
          </a:p>
          <a:p>
            <a:pPr marL="1303020" lvl="2" indent="-571500">
              <a:buFont typeface="+mj-lt"/>
              <a:buAutoNum type="arabicPeriod"/>
            </a:pPr>
            <a:r>
              <a:rPr lang="fr-FR" sz="1600" dirty="0" smtClean="0">
                <a:latin typeface="Calibri" pitchFamily="34" charset="0"/>
                <a:cs typeface="Calibri" pitchFamily="34" charset="0"/>
              </a:rPr>
              <a:t>3 porteurs, </a:t>
            </a:r>
            <a:r>
              <a:rPr lang="fr-FR" sz="1600" dirty="0" smtClean="0">
                <a:latin typeface="Calibri" pitchFamily="34" charset="0"/>
                <a:cs typeface="Calibri" pitchFamily="34" charset="0"/>
              </a:rPr>
              <a:t>quatre</a:t>
            </a:r>
            <a:r>
              <a:rPr lang="fr-FR" sz="1600" dirty="0" smtClean="0">
                <a:latin typeface="Calibri" pitchFamily="34" charset="0"/>
                <a:cs typeface="Calibri" pitchFamily="34" charset="0"/>
              </a:rPr>
              <a:t> </a:t>
            </a:r>
            <a:r>
              <a:rPr lang="fr-FR" sz="1600" dirty="0" smtClean="0">
                <a:latin typeface="Calibri" pitchFamily="34" charset="0"/>
                <a:cs typeface="Calibri" pitchFamily="34" charset="0"/>
              </a:rPr>
              <a:t>lanciers, trois arbalétriers</a:t>
            </a:r>
          </a:p>
          <a:p>
            <a:pPr marL="937260" lvl="1" indent="-571500">
              <a:buFont typeface="+mj-lt"/>
              <a:buAutoNum type="romanUcPeriod"/>
            </a:pPr>
            <a:r>
              <a:rPr lang="fr-FR" dirty="0" smtClean="0">
                <a:solidFill>
                  <a:srgbClr val="002060"/>
                </a:solidFill>
                <a:latin typeface="Calibri" pitchFamily="34" charset="0"/>
                <a:cs typeface="Calibri" pitchFamily="34" charset="0"/>
              </a:rPr>
              <a:t>Formations d’attaque</a:t>
            </a:r>
          </a:p>
          <a:p>
            <a:pPr marL="1303020" lvl="2" indent="-571500">
              <a:buFont typeface="+mj-lt"/>
              <a:buAutoNum type="arabicPeriod"/>
            </a:pPr>
            <a:r>
              <a:rPr lang="fr-FR" sz="1600" dirty="0" smtClean="0">
                <a:latin typeface="Calibri" pitchFamily="34" charset="0"/>
                <a:cs typeface="Calibri" pitchFamily="34" charset="0"/>
              </a:rPr>
              <a:t>4 porteurs, trois lanciers, trois arbalétriers</a:t>
            </a:r>
          </a:p>
          <a:p>
            <a:pPr marL="1303020" lvl="2" indent="-571500">
              <a:buFont typeface="+mj-lt"/>
              <a:buAutoNum type="arabicPeriod"/>
            </a:pPr>
            <a:r>
              <a:rPr lang="fr-FR" sz="1600" dirty="0" smtClean="0">
                <a:latin typeface="Calibri" pitchFamily="34" charset="0"/>
                <a:cs typeface="Calibri" pitchFamily="34" charset="0"/>
              </a:rPr>
              <a:t>3 porteurs, </a:t>
            </a:r>
            <a:r>
              <a:rPr lang="fr-FR" sz="1600" dirty="0" smtClean="0">
                <a:latin typeface="Calibri" pitchFamily="34" charset="0"/>
                <a:cs typeface="Calibri" pitchFamily="34" charset="0"/>
              </a:rPr>
              <a:t>quatre</a:t>
            </a:r>
            <a:r>
              <a:rPr lang="fr-FR" sz="1600" dirty="0" smtClean="0">
                <a:latin typeface="Calibri" pitchFamily="34" charset="0"/>
                <a:cs typeface="Calibri" pitchFamily="34" charset="0"/>
              </a:rPr>
              <a:t> </a:t>
            </a:r>
            <a:r>
              <a:rPr lang="fr-FR" sz="1600" dirty="0" smtClean="0">
                <a:latin typeface="Calibri" pitchFamily="34" charset="0"/>
                <a:cs typeface="Calibri" pitchFamily="34" charset="0"/>
              </a:rPr>
              <a:t>lanciers, trois arbalétriers</a:t>
            </a:r>
          </a:p>
          <a:p>
            <a:pPr marL="937260" lvl="1" indent="-571500">
              <a:buFont typeface="+mj-lt"/>
              <a:buAutoNum type="romanUcPeriod"/>
            </a:pPr>
            <a:r>
              <a:rPr lang="fr-FR" dirty="0" smtClean="0">
                <a:solidFill>
                  <a:srgbClr val="002060"/>
                </a:solidFill>
                <a:latin typeface="Calibri" pitchFamily="34" charset="0"/>
                <a:cs typeface="Calibri" pitchFamily="34" charset="0"/>
              </a:rPr>
              <a:t>Formations de défense/réception</a:t>
            </a:r>
          </a:p>
          <a:p>
            <a:pPr marL="1303020" lvl="2" indent="-571500">
              <a:buFont typeface="+mj-lt"/>
              <a:buAutoNum type="arabicPeriod"/>
            </a:pPr>
            <a:r>
              <a:rPr lang="fr-FR" sz="1600" dirty="0" smtClean="0">
                <a:latin typeface="Calibri" pitchFamily="34" charset="0"/>
                <a:cs typeface="Calibri" pitchFamily="34" charset="0"/>
              </a:rPr>
              <a:t>4 porteurs, trois lanciers, trois arbalétriers</a:t>
            </a:r>
          </a:p>
          <a:p>
            <a:pPr marL="1303020" lvl="2" indent="-571500">
              <a:buFont typeface="+mj-lt"/>
              <a:buAutoNum type="arabicPeriod"/>
            </a:pPr>
            <a:r>
              <a:rPr lang="fr-FR" sz="1600" dirty="0" smtClean="0">
                <a:latin typeface="Calibri" pitchFamily="34" charset="0"/>
                <a:cs typeface="Calibri" pitchFamily="34" charset="0"/>
              </a:rPr>
              <a:t>3 porteurs, </a:t>
            </a:r>
            <a:r>
              <a:rPr lang="fr-FR" sz="1600" dirty="0" smtClean="0">
                <a:latin typeface="Calibri" pitchFamily="34" charset="0"/>
                <a:cs typeface="Calibri" pitchFamily="34" charset="0"/>
              </a:rPr>
              <a:t>quatre </a:t>
            </a:r>
            <a:r>
              <a:rPr lang="fr-FR" sz="1600" dirty="0" smtClean="0">
                <a:latin typeface="Calibri" pitchFamily="34" charset="0"/>
                <a:cs typeface="Calibri" pitchFamily="34" charset="0"/>
              </a:rPr>
              <a:t>lanciers, trois arbalétriers</a:t>
            </a:r>
          </a:p>
          <a:p>
            <a:pPr marL="571500" indent="-571500">
              <a:buNone/>
            </a:pPr>
            <a:endParaRPr lang="fr-FR" sz="1200" dirty="0" smtClean="0">
              <a:latin typeface="Calibri" pitchFamily="34" charset="0"/>
              <a:cs typeface="Calibri" pitchFamily="34" charset="0"/>
            </a:endParaRPr>
          </a:p>
          <a:p>
            <a:pPr marL="571500" indent="-571500">
              <a:buFont typeface="+mj-lt"/>
              <a:buAutoNum type="alphaUcPeriod" startAt="2"/>
            </a:pPr>
            <a:r>
              <a:rPr lang="fr-FR" sz="3200" u="sng" dirty="0" smtClean="0">
                <a:solidFill>
                  <a:schemeClr val="bg2"/>
                </a:solidFill>
                <a:latin typeface="Calibri" pitchFamily="34" charset="0"/>
                <a:cs typeface="Calibri" pitchFamily="34" charset="0"/>
              </a:rPr>
              <a:t>Les roulements</a:t>
            </a:r>
          </a:p>
          <a:p>
            <a:pPr marL="937260" lvl="1" indent="-571500">
              <a:buFont typeface="+mj-lt"/>
              <a:buAutoNum type="romanUcPeriod"/>
            </a:pPr>
            <a:r>
              <a:rPr lang="fr-FR" dirty="0" smtClean="0">
                <a:solidFill>
                  <a:srgbClr val="002060"/>
                </a:solidFill>
                <a:latin typeface="Calibri" pitchFamily="34" charset="0"/>
                <a:cs typeface="Calibri" pitchFamily="34" charset="0"/>
              </a:rPr>
              <a:t>Roulements d’endurance</a:t>
            </a:r>
          </a:p>
          <a:p>
            <a:pPr marL="937260" lvl="1" indent="-571500">
              <a:buFont typeface="+mj-lt"/>
              <a:buAutoNum type="romanUcPeriod"/>
            </a:pPr>
            <a:r>
              <a:rPr lang="fr-FR" dirty="0" smtClean="0">
                <a:solidFill>
                  <a:srgbClr val="002060"/>
                </a:solidFill>
                <a:latin typeface="Calibri" pitchFamily="34" charset="0"/>
                <a:cs typeface="Calibri" pitchFamily="34" charset="0"/>
              </a:rPr>
              <a:t>Roulements tactiques</a:t>
            </a:r>
          </a:p>
          <a:p>
            <a:pPr marL="571500" indent="-571500">
              <a:buNone/>
            </a:pPr>
            <a:endParaRPr lang="fr-FR" sz="1800" dirty="0" smtClean="0"/>
          </a:p>
          <a:p>
            <a:pPr marL="571500" indent="-571500">
              <a:buNone/>
            </a:pPr>
            <a:endParaRPr lang="fr-FR" sz="1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91680" y="404664"/>
            <a:ext cx="6131024" cy="750912"/>
          </a:xfrm>
        </p:spPr>
        <p:txBody>
          <a:bodyPr/>
          <a:lstStyle/>
          <a:p>
            <a:r>
              <a:rPr lang="fr-FR" dirty="0" smtClean="0">
                <a:latin typeface="Calibri" pitchFamily="34" charset="0"/>
                <a:cs typeface="Calibri" pitchFamily="34" charset="0"/>
              </a:rPr>
              <a:t>Explications préliminaires</a:t>
            </a:r>
            <a:endParaRPr lang="fr-FR" dirty="0">
              <a:latin typeface="Calibri" pitchFamily="34" charset="0"/>
              <a:cs typeface="Calibri" pitchFamily="34" charset="0"/>
            </a:endParaRPr>
          </a:p>
        </p:txBody>
      </p:sp>
      <p:sp>
        <p:nvSpPr>
          <p:cNvPr id="3" name="Espace réservé du contenu 2"/>
          <p:cNvSpPr>
            <a:spLocks noGrp="1"/>
          </p:cNvSpPr>
          <p:nvPr>
            <p:ph sz="half" idx="1"/>
          </p:nvPr>
        </p:nvSpPr>
        <p:spPr>
          <a:xfrm>
            <a:off x="395536" y="2204864"/>
            <a:ext cx="4059936" cy="3273152"/>
          </a:xfrm>
        </p:spPr>
        <p:txBody>
          <a:bodyPr>
            <a:normAutofit fontScale="85000" lnSpcReduction="20000"/>
          </a:bodyPr>
          <a:lstStyle/>
          <a:p>
            <a:pPr>
              <a:buNone/>
            </a:pPr>
            <a:r>
              <a:rPr lang="fr-FR" sz="1800" dirty="0" smtClean="0">
                <a:latin typeface="Calibri" pitchFamily="34" charset="0"/>
                <a:cs typeface="Calibri" pitchFamily="34" charset="0"/>
              </a:rPr>
              <a:t>	</a:t>
            </a:r>
            <a:r>
              <a:rPr lang="fr-FR" sz="1900" dirty="0" smtClean="0">
                <a:latin typeface="Calibri" pitchFamily="34" charset="0"/>
                <a:cs typeface="Calibri" pitchFamily="34" charset="0"/>
              </a:rPr>
              <a:t>Sur les schémas descriptifs, les soldats d’un même rang sont séparés de l’espace correspondant à un soldat, soit environ un mètre, de quoi avoir liberté de porter des coups de côté sans trop ouvrir la ligne.</a:t>
            </a:r>
          </a:p>
          <a:p>
            <a:pPr>
              <a:buNone/>
            </a:pPr>
            <a:endParaRPr lang="fr-FR" sz="1900" dirty="0" smtClean="0">
              <a:latin typeface="Calibri" pitchFamily="34" charset="0"/>
              <a:cs typeface="Calibri" pitchFamily="34" charset="0"/>
            </a:endParaRPr>
          </a:p>
          <a:p>
            <a:pPr>
              <a:spcBef>
                <a:spcPts val="0"/>
              </a:spcBef>
              <a:buNone/>
            </a:pPr>
            <a:r>
              <a:rPr lang="fr-FR" sz="1900" dirty="0" smtClean="0">
                <a:latin typeface="Calibri" pitchFamily="34" charset="0"/>
                <a:cs typeface="Calibri" pitchFamily="34" charset="0"/>
              </a:rPr>
              <a:t>Entre deux rangs, l’espace est de deux</a:t>
            </a:r>
          </a:p>
          <a:p>
            <a:pPr>
              <a:spcBef>
                <a:spcPts val="0"/>
              </a:spcBef>
              <a:buNone/>
            </a:pPr>
            <a:r>
              <a:rPr lang="fr-FR" sz="1900" dirty="0" smtClean="0">
                <a:latin typeface="Calibri" pitchFamily="34" charset="0"/>
                <a:cs typeface="Calibri" pitchFamily="34" charset="0"/>
              </a:rPr>
              <a:t>soldats, soit deux mètres. Pratique pour</a:t>
            </a:r>
          </a:p>
          <a:p>
            <a:pPr>
              <a:spcBef>
                <a:spcPts val="0"/>
              </a:spcBef>
              <a:buNone/>
            </a:pPr>
            <a:r>
              <a:rPr lang="fr-FR" sz="1900" dirty="0" smtClean="0">
                <a:latin typeface="Calibri" pitchFamily="34" charset="0"/>
                <a:cs typeface="Calibri" pitchFamily="34" charset="0"/>
              </a:rPr>
              <a:t>éviter un mauvais coup de lance, le </a:t>
            </a:r>
          </a:p>
          <a:p>
            <a:pPr>
              <a:spcBef>
                <a:spcPts val="0"/>
              </a:spcBef>
              <a:buNone/>
            </a:pPr>
            <a:r>
              <a:rPr lang="fr-FR" sz="1900" dirty="0" smtClean="0">
                <a:latin typeface="Calibri" pitchFamily="34" charset="0"/>
                <a:cs typeface="Calibri" pitchFamily="34" charset="0"/>
              </a:rPr>
              <a:t>rang arrière n’est pas non lus trop loin en </a:t>
            </a:r>
          </a:p>
          <a:p>
            <a:pPr>
              <a:spcBef>
                <a:spcPts val="0"/>
              </a:spcBef>
              <a:buNone/>
            </a:pPr>
            <a:r>
              <a:rPr lang="fr-FR" sz="1900" dirty="0" smtClean="0">
                <a:latin typeface="Calibri" pitchFamily="34" charset="0"/>
                <a:cs typeface="Calibri" pitchFamily="34" charset="0"/>
              </a:rPr>
              <a:t>cas de brèche.</a:t>
            </a:r>
          </a:p>
          <a:p>
            <a:pPr>
              <a:spcBef>
                <a:spcPts val="0"/>
              </a:spcBef>
              <a:buNone/>
            </a:pPr>
            <a:endParaRPr lang="fr-FR" sz="1900" dirty="0" smtClean="0">
              <a:latin typeface="Calibri" pitchFamily="34" charset="0"/>
              <a:cs typeface="Calibri" pitchFamily="34" charset="0"/>
            </a:endParaRPr>
          </a:p>
          <a:p>
            <a:pPr>
              <a:spcBef>
                <a:spcPts val="0"/>
              </a:spcBef>
              <a:buNone/>
            </a:pPr>
            <a:r>
              <a:rPr lang="fr-FR" sz="1900" dirty="0" smtClean="0">
                <a:latin typeface="Calibri" pitchFamily="34" charset="0"/>
                <a:cs typeface="Calibri" pitchFamily="34" charset="0"/>
              </a:rPr>
              <a:t>	Le sergent est équipé en soldat lourd. Je considère qu’il pourra combattre avec tout type d’armement (sauf l’arbalète)</a:t>
            </a:r>
          </a:p>
          <a:p>
            <a:pPr>
              <a:buNone/>
            </a:pPr>
            <a:endParaRPr lang="fr-FR" sz="1800" dirty="0" smtClean="0">
              <a:latin typeface="Calibri" pitchFamily="34" charset="0"/>
              <a:cs typeface="Calibri" pitchFamily="34" charset="0"/>
            </a:endParaRPr>
          </a:p>
          <a:p>
            <a:pPr>
              <a:buNone/>
            </a:pPr>
            <a:endParaRPr lang="fr-FR" sz="1800" dirty="0">
              <a:latin typeface="Calibri" pitchFamily="34" charset="0"/>
              <a:cs typeface="Calibri" pitchFamily="34" charset="0"/>
            </a:endParaRPr>
          </a:p>
        </p:txBody>
      </p:sp>
      <p:sp>
        <p:nvSpPr>
          <p:cNvPr id="4" name="Espace réservé du contenu 3"/>
          <p:cNvSpPr>
            <a:spLocks noGrp="1"/>
          </p:cNvSpPr>
          <p:nvPr>
            <p:ph sz="half" idx="2"/>
          </p:nvPr>
        </p:nvSpPr>
        <p:spPr>
          <a:xfrm>
            <a:off x="4648200" y="1524000"/>
            <a:ext cx="4059936" cy="5001344"/>
          </a:xfrm>
        </p:spPr>
        <p:txBody>
          <a:bodyPr>
            <a:normAutofit fontScale="85000" lnSpcReduction="20000"/>
          </a:bodyPr>
          <a:lstStyle/>
          <a:p>
            <a:pPr>
              <a:buNone/>
            </a:pPr>
            <a:r>
              <a:rPr lang="fr-FR" sz="1800" dirty="0" smtClean="0"/>
              <a:t>Source d’inspiration : </a:t>
            </a:r>
            <a:r>
              <a:rPr lang="fr-FR" sz="1800" u="sng" dirty="0" err="1" smtClean="0"/>
              <a:t>Epitoma</a:t>
            </a:r>
            <a:r>
              <a:rPr lang="fr-FR" sz="1800" u="sng" dirty="0" smtClean="0"/>
              <a:t> </a:t>
            </a:r>
            <a:r>
              <a:rPr lang="fr-FR" sz="1800" u="sng" dirty="0" err="1" smtClean="0"/>
              <a:t>Rei</a:t>
            </a:r>
            <a:r>
              <a:rPr lang="fr-FR" sz="1800" u="sng" dirty="0" smtClean="0"/>
              <a:t> </a:t>
            </a:r>
            <a:r>
              <a:rPr lang="fr-FR" sz="1800" u="sng" dirty="0" err="1" smtClean="0"/>
              <a:t>Militaris</a:t>
            </a:r>
            <a:r>
              <a:rPr lang="fr-FR" sz="1800" dirty="0" smtClean="0"/>
              <a:t>, Chapitre 12, paragraphe </a:t>
            </a:r>
            <a:r>
              <a:rPr lang="fr-FR" sz="1800" i="1" dirty="0" smtClean="0"/>
              <a:t>Des espaces et des intervalles </a:t>
            </a:r>
          </a:p>
          <a:p>
            <a:r>
              <a:rPr lang="fr-FR" sz="1600" dirty="0" smtClean="0"/>
              <a:t>« Après avoir expliqué l'ordonnance d'une armée en bataille, voyons quel espace il faut pour l'y ranger. Dans l'étendue de mille pas de terrain, un rang doit contenir mille six cent </a:t>
            </a:r>
            <a:r>
              <a:rPr lang="fr-FR" sz="1600" dirty="0" err="1" smtClean="0"/>
              <a:t>soixante-six</a:t>
            </a:r>
            <a:r>
              <a:rPr lang="fr-FR" sz="1600" dirty="0" smtClean="0"/>
              <a:t> fantassins, parce que chaque homme occupe trois pieds [90 centimètres]de front que si dans mille pas de terrain, on veut former six rangs, il faut avoir neuf mille neuf cent quatre-vingt-seize hommes ; et si de ce même nombre or veut ne faire que trois rangs, il faudra occuper deux mille pas de terrain ; mais il vaut mieux augmenter le nombre des rangs que d'étendre trop le front de sa bataille. »</a:t>
            </a:r>
          </a:p>
          <a:p>
            <a:r>
              <a:rPr lang="fr-FR" sz="1600" dirty="0" smtClean="0"/>
              <a:t>« Il faut laisser entre chaque rang un espace de sept pieds [2,10 mètres], y compris un pied qu'occupe chaque soldat dans son rang : ainsi, en rangeant une armée de dix mille hommes sur six de hauteur, elle occupera quatre mille neuf cent quatre-vingt-dix-huit pieds de long sur quarante-deux de large ; si vous ne lui en donnez que trois de hauteur, elle occupera neuf mille neuf cent quatre-vingt-seize pieds de long sur vingt et un de large. »</a:t>
            </a:r>
          </a:p>
          <a:p>
            <a:pPr>
              <a:buNone/>
            </a:pPr>
            <a:endParaRPr lang="fr-FR"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95736" y="188640"/>
            <a:ext cx="5266928" cy="606896"/>
          </a:xfrm>
        </p:spPr>
        <p:txBody>
          <a:bodyPr>
            <a:normAutofit fontScale="90000"/>
          </a:bodyPr>
          <a:lstStyle/>
          <a:p>
            <a:r>
              <a:rPr lang="fr-FR" sz="3600" dirty="0" smtClean="0">
                <a:solidFill>
                  <a:srgbClr val="002060"/>
                </a:solidFill>
                <a:latin typeface="Calibri" pitchFamily="34" charset="0"/>
                <a:cs typeface="Calibri" pitchFamily="34" charset="0"/>
              </a:rPr>
              <a:t>A.I.1	Formations de base</a:t>
            </a:r>
            <a:endParaRPr lang="fr-FR" sz="3600" dirty="0">
              <a:solidFill>
                <a:srgbClr val="002060"/>
              </a:solidFill>
              <a:latin typeface="Calibri" pitchFamily="34" charset="0"/>
              <a:cs typeface="Calibri" pitchFamily="34" charset="0"/>
            </a:endParaRPr>
          </a:p>
        </p:txBody>
      </p:sp>
      <p:grpSp>
        <p:nvGrpSpPr>
          <p:cNvPr id="5" name="Group 13"/>
          <p:cNvGrpSpPr>
            <a:grpSpLocks noChangeAspect="1"/>
          </p:cNvGrpSpPr>
          <p:nvPr/>
        </p:nvGrpSpPr>
        <p:grpSpPr bwMode="auto">
          <a:xfrm>
            <a:off x="611560" y="2924944"/>
            <a:ext cx="1177925" cy="1616075"/>
            <a:chOff x="4808" y="1672"/>
            <a:chExt cx="1856" cy="2545"/>
          </a:xfrm>
        </p:grpSpPr>
        <p:sp>
          <p:nvSpPr>
            <p:cNvPr id="6"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7"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4"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16" name="Group 25"/>
          <p:cNvGrpSpPr>
            <a:grpSpLocks noChangeAspect="1"/>
          </p:cNvGrpSpPr>
          <p:nvPr/>
        </p:nvGrpSpPr>
        <p:grpSpPr bwMode="auto">
          <a:xfrm>
            <a:off x="4211960" y="3284984"/>
            <a:ext cx="955675" cy="1301750"/>
            <a:chOff x="4629" y="5554"/>
            <a:chExt cx="1505" cy="2051"/>
          </a:xfrm>
        </p:grpSpPr>
        <p:sp>
          <p:nvSpPr>
            <p:cNvPr id="17"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8"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9"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0"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2"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3"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4"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5"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6"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27" name="Group 61"/>
          <p:cNvGrpSpPr>
            <a:grpSpLocks noChangeAspect="1"/>
          </p:cNvGrpSpPr>
          <p:nvPr/>
        </p:nvGrpSpPr>
        <p:grpSpPr bwMode="auto">
          <a:xfrm>
            <a:off x="2483768" y="3068960"/>
            <a:ext cx="898525" cy="1516063"/>
            <a:chOff x="4531" y="6268"/>
            <a:chExt cx="1414" cy="2388"/>
          </a:xfrm>
        </p:grpSpPr>
        <p:sp>
          <p:nvSpPr>
            <p:cNvPr id="28"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9"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0"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1"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2"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3"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4"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5"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6"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sp>
        <p:nvSpPr>
          <p:cNvPr id="37" name="ZoneTexte 36"/>
          <p:cNvSpPr txBox="1"/>
          <p:nvPr/>
        </p:nvSpPr>
        <p:spPr>
          <a:xfrm>
            <a:off x="395536" y="4869160"/>
            <a:ext cx="1440160" cy="369332"/>
          </a:xfrm>
          <a:prstGeom prst="rect">
            <a:avLst/>
          </a:prstGeom>
          <a:noFill/>
        </p:spPr>
        <p:txBody>
          <a:bodyPr wrap="square" rtlCol="0">
            <a:spAutoFit/>
          </a:bodyPr>
          <a:lstStyle/>
          <a:p>
            <a:r>
              <a:rPr lang="fr-FR" dirty="0" smtClean="0"/>
              <a:t> </a:t>
            </a:r>
            <a:r>
              <a:rPr lang="fr-FR" dirty="0" smtClean="0">
                <a:latin typeface="Calibri" pitchFamily="34" charset="0"/>
                <a:cs typeface="Calibri" pitchFamily="34" charset="0"/>
              </a:rPr>
              <a:t>porteurs  x3 </a:t>
            </a:r>
            <a:endParaRPr lang="fr-FR" dirty="0">
              <a:latin typeface="Calibri" pitchFamily="34" charset="0"/>
              <a:cs typeface="Calibri" pitchFamily="34" charset="0"/>
            </a:endParaRPr>
          </a:p>
        </p:txBody>
      </p:sp>
      <p:sp>
        <p:nvSpPr>
          <p:cNvPr id="38" name="ZoneTexte 37"/>
          <p:cNvSpPr txBox="1"/>
          <p:nvPr/>
        </p:nvSpPr>
        <p:spPr>
          <a:xfrm>
            <a:off x="2483768" y="4869160"/>
            <a:ext cx="1440160" cy="369332"/>
          </a:xfrm>
          <a:prstGeom prst="rect">
            <a:avLst/>
          </a:prstGeom>
          <a:noFill/>
        </p:spPr>
        <p:txBody>
          <a:bodyPr wrap="square" rtlCol="0">
            <a:spAutoFit/>
          </a:bodyPr>
          <a:lstStyle/>
          <a:p>
            <a:r>
              <a:rPr lang="fr-FR" dirty="0" smtClean="0"/>
              <a:t> </a:t>
            </a:r>
            <a:r>
              <a:rPr lang="fr-FR" dirty="0" smtClean="0">
                <a:latin typeface="Calibri" pitchFamily="34" charset="0"/>
                <a:cs typeface="Calibri" pitchFamily="34" charset="0"/>
              </a:rPr>
              <a:t>lanciers  x3 </a:t>
            </a:r>
            <a:endParaRPr lang="fr-FR" dirty="0">
              <a:latin typeface="Calibri" pitchFamily="34" charset="0"/>
              <a:cs typeface="Calibri" pitchFamily="34" charset="0"/>
            </a:endParaRPr>
          </a:p>
        </p:txBody>
      </p:sp>
      <p:sp>
        <p:nvSpPr>
          <p:cNvPr id="39" name="ZoneTexte 38"/>
          <p:cNvSpPr txBox="1"/>
          <p:nvPr/>
        </p:nvSpPr>
        <p:spPr>
          <a:xfrm>
            <a:off x="4139952" y="4869160"/>
            <a:ext cx="1800200" cy="369332"/>
          </a:xfrm>
          <a:prstGeom prst="rect">
            <a:avLst/>
          </a:prstGeom>
          <a:noFill/>
        </p:spPr>
        <p:txBody>
          <a:bodyPr wrap="square" rtlCol="0">
            <a:spAutoFit/>
          </a:bodyPr>
          <a:lstStyle/>
          <a:p>
            <a:r>
              <a:rPr lang="fr-FR" dirty="0" smtClean="0"/>
              <a:t> </a:t>
            </a:r>
            <a:r>
              <a:rPr lang="fr-FR" dirty="0" smtClean="0">
                <a:latin typeface="Calibri" pitchFamily="34" charset="0"/>
                <a:cs typeface="Calibri" pitchFamily="34" charset="0"/>
              </a:rPr>
              <a:t>arbalétriers  x3 </a:t>
            </a:r>
            <a:endParaRPr lang="fr-FR" dirty="0">
              <a:latin typeface="Calibri" pitchFamily="34" charset="0"/>
              <a:cs typeface="Calibri" pitchFamily="34" charset="0"/>
            </a:endParaRPr>
          </a:p>
        </p:txBody>
      </p:sp>
      <p:grpSp>
        <p:nvGrpSpPr>
          <p:cNvPr id="40" name="Group 14"/>
          <p:cNvGrpSpPr>
            <a:grpSpLocks noChangeAspect="1"/>
          </p:cNvGrpSpPr>
          <p:nvPr/>
        </p:nvGrpSpPr>
        <p:grpSpPr bwMode="auto">
          <a:xfrm>
            <a:off x="6660232" y="3068960"/>
            <a:ext cx="1387475" cy="1584325"/>
            <a:chOff x="1417" y="3985"/>
            <a:chExt cx="2186" cy="2495"/>
          </a:xfrm>
        </p:grpSpPr>
        <p:sp>
          <p:nvSpPr>
            <p:cNvPr id="41" name="AutoShape 24"/>
            <p:cNvSpPr>
              <a:spLocks noChangeAspect="1" noChangeArrowheads="1" noTextEdit="1"/>
            </p:cNvSpPr>
            <p:nvPr/>
          </p:nvSpPr>
          <p:spPr bwMode="auto">
            <a:xfrm>
              <a:off x="1417" y="3985"/>
              <a:ext cx="2186" cy="249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42" name="Oval 23" descr="exmachina001_casque_web"/>
            <p:cNvSpPr>
              <a:spLocks noChangeArrowheads="1"/>
            </p:cNvSpPr>
            <p:nvPr/>
          </p:nvSpPr>
          <p:spPr bwMode="auto">
            <a:xfrm>
              <a:off x="2206" y="4599"/>
              <a:ext cx="421" cy="419"/>
            </a:xfrm>
            <a:prstGeom prst="ellipse">
              <a:avLst/>
            </a:prstGeom>
            <a:blipFill dpi="0" rotWithShape="0">
              <a:blip r:embed="rId2" cstate="print"/>
              <a:srcRect/>
              <a:stretch>
                <a:fillRect/>
              </a:stretch>
            </a:blip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3" name="AutoShape 22"/>
            <p:cNvSpPr>
              <a:spLocks noChangeShapeType="1"/>
            </p:cNvSpPr>
            <p:nvPr/>
          </p:nvSpPr>
          <p:spPr bwMode="auto">
            <a:xfrm flipH="1">
              <a:off x="2414" y="5018"/>
              <a:ext cx="2" cy="242"/>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4" name="AutoShape 21"/>
            <p:cNvSpPr>
              <a:spLocks noChangeShapeType="1"/>
            </p:cNvSpPr>
            <p:nvPr/>
          </p:nvSpPr>
          <p:spPr bwMode="auto">
            <a:xfrm>
              <a:off x="2416" y="5163"/>
              <a:ext cx="0" cy="734"/>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5" name="AutoShape 20"/>
            <p:cNvSpPr>
              <a:spLocks noChangeShapeType="1"/>
            </p:cNvSpPr>
            <p:nvPr/>
          </p:nvSpPr>
          <p:spPr bwMode="auto">
            <a:xfrm flipH="1" flipV="1">
              <a:off x="2416" y="5897"/>
              <a:ext cx="263" cy="549"/>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6" name="AutoShape 19"/>
            <p:cNvSpPr>
              <a:spLocks noChangeShapeType="1"/>
            </p:cNvSpPr>
            <p:nvPr/>
          </p:nvSpPr>
          <p:spPr bwMode="auto">
            <a:xfrm flipV="1">
              <a:off x="2159" y="5897"/>
              <a:ext cx="257" cy="549"/>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7" name="AutoShape 18"/>
            <p:cNvSpPr>
              <a:spLocks noChangeShapeType="1"/>
            </p:cNvSpPr>
            <p:nvPr/>
          </p:nvSpPr>
          <p:spPr bwMode="auto">
            <a:xfrm>
              <a:off x="2416" y="5260"/>
              <a:ext cx="819" cy="412"/>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8" name="AutoShape 17"/>
            <p:cNvSpPr>
              <a:spLocks noChangeShapeType="1"/>
            </p:cNvSpPr>
            <p:nvPr/>
          </p:nvSpPr>
          <p:spPr bwMode="auto">
            <a:xfrm>
              <a:off x="1912" y="5260"/>
              <a:ext cx="504" cy="0"/>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9" name="AutoShape 16" descr="DSC_1631"/>
            <p:cNvSpPr>
              <a:spLocks noChangeArrowheads="1"/>
            </p:cNvSpPr>
            <p:nvPr/>
          </p:nvSpPr>
          <p:spPr bwMode="auto">
            <a:xfrm rot="10800000">
              <a:off x="2639" y="5018"/>
              <a:ext cx="886" cy="1297"/>
            </a:xfrm>
            <a:prstGeom prst="triangle">
              <a:avLst>
                <a:gd name="adj" fmla="val 50000"/>
              </a:avLst>
            </a:prstGeom>
            <a:blipFill dpi="0" rotWithShape="0">
              <a:blip r:embed="rId4" cstate="print"/>
              <a:srcRect/>
              <a:stretch>
                <a:fillRect/>
              </a:stretch>
            </a:blipFill>
            <a:ln w="28575">
              <a:solidFill>
                <a:srgbClr val="B6DDE8"/>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50" name="AutoShape 15"/>
            <p:cNvSpPr>
              <a:spLocks noChangeShapeType="1"/>
            </p:cNvSpPr>
            <p:nvPr/>
          </p:nvSpPr>
          <p:spPr bwMode="auto">
            <a:xfrm flipH="1" flipV="1">
              <a:off x="1756" y="4126"/>
              <a:ext cx="337" cy="2214"/>
            </a:xfrm>
            <a:prstGeom prst="straightConnector1">
              <a:avLst/>
            </a:prstGeom>
            <a:noFill/>
            <a:ln w="28575">
              <a:solidFill>
                <a:srgbClr val="B6DDE8"/>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sp>
        <p:nvSpPr>
          <p:cNvPr id="51" name="ZoneTexte 50"/>
          <p:cNvSpPr txBox="1"/>
          <p:nvPr/>
        </p:nvSpPr>
        <p:spPr>
          <a:xfrm>
            <a:off x="6084168" y="4869160"/>
            <a:ext cx="2808312" cy="307777"/>
          </a:xfrm>
          <a:prstGeom prst="rect">
            <a:avLst/>
          </a:prstGeom>
          <a:noFill/>
        </p:spPr>
        <p:txBody>
          <a:bodyPr wrap="square" rtlCol="0">
            <a:spAutoFit/>
          </a:bodyPr>
          <a:lstStyle/>
          <a:p>
            <a:r>
              <a:rPr lang="fr-FR" sz="1400" dirty="0" smtClean="0">
                <a:latin typeface="Calibri" pitchFamily="34" charset="0"/>
                <a:cs typeface="Calibri" pitchFamily="34" charset="0"/>
              </a:rPr>
              <a:t>Sergent équipé comme les porteurs  </a:t>
            </a:r>
            <a:endParaRPr lang="fr-FR" sz="1400" dirty="0">
              <a:latin typeface="Calibri" pitchFamily="34" charset="0"/>
              <a:cs typeface="Calibri" pitchFamily="34" charset="0"/>
            </a:endParaRPr>
          </a:p>
        </p:txBody>
      </p:sp>
      <p:sp>
        <p:nvSpPr>
          <p:cNvPr id="52" name="Espace réservé du contenu 5"/>
          <p:cNvSpPr>
            <a:spLocks noGrp="1"/>
          </p:cNvSpPr>
          <p:nvPr>
            <p:ph idx="1"/>
          </p:nvPr>
        </p:nvSpPr>
        <p:spPr>
          <a:xfrm>
            <a:off x="467544" y="908720"/>
            <a:ext cx="8229600" cy="2088232"/>
          </a:xfrm>
        </p:spPr>
        <p:txBody>
          <a:bodyPr>
            <a:normAutofit fontScale="92500" lnSpcReduction="20000"/>
          </a:bodyPr>
          <a:lstStyle/>
          <a:p>
            <a:pPr>
              <a:buNone/>
            </a:pPr>
            <a:r>
              <a:rPr lang="fr-FR" sz="1600" dirty="0" smtClean="0"/>
              <a:t>	Ces formations très simples sont inspirées de la disposition des troupes romaines (http://upload.wikimedia.org/wikipedia/commons/c/cb/Arm%C3%A9e_consulaire_polybienne_IIIe_s._av._J.-C.svg)</a:t>
            </a:r>
          </a:p>
          <a:p>
            <a:pPr>
              <a:buNone/>
            </a:pPr>
            <a:endParaRPr lang="fr-FR" sz="1600" dirty="0" smtClean="0"/>
          </a:p>
          <a:p>
            <a:pPr>
              <a:buNone/>
            </a:pPr>
            <a:r>
              <a:rPr lang="fr-FR" sz="1600" dirty="0" smtClean="0"/>
              <a:t>	On pourra les adopter aussi bien pour manœuvrer rapidement que pour attendre le mouvement de l’ennemi, ou encore en combat contre une force inférieure ou égale en nombre (pour éviter d’être débordé…) ou, selon le cas, face à une force de cavalerie.</a:t>
            </a:r>
          </a:p>
          <a:p>
            <a:pPr>
              <a:buNone/>
            </a:pPr>
            <a:endParaRPr lang="fr-FR" sz="1600" dirty="0" smtClean="0"/>
          </a:p>
          <a:p>
            <a:pPr>
              <a:buNone/>
            </a:pPr>
            <a:r>
              <a:rPr lang="fr-FR" sz="1600" dirty="0" smtClean="0"/>
              <a:t>				          COMPOSITION : </a:t>
            </a:r>
          </a:p>
          <a:p>
            <a:pPr>
              <a:buNone/>
            </a:pPr>
            <a:endParaRPr lang="fr-FR" sz="1600" dirty="0" smtClean="0"/>
          </a:p>
          <a:p>
            <a:pPr>
              <a:buNone/>
            </a:pPr>
            <a:endParaRPr lang="fr-FR" sz="1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3"/>
          <p:cNvGrpSpPr>
            <a:grpSpLocks noChangeAspect="1"/>
          </p:cNvGrpSpPr>
          <p:nvPr/>
        </p:nvGrpSpPr>
        <p:grpSpPr bwMode="auto">
          <a:xfrm>
            <a:off x="1907704" y="2060848"/>
            <a:ext cx="1152128" cy="1580682"/>
            <a:chOff x="4808" y="1672"/>
            <a:chExt cx="1856" cy="2545"/>
          </a:xfrm>
        </p:grpSpPr>
        <p:sp>
          <p:nvSpPr>
            <p:cNvPr id="6"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7"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4"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16" name="Group 13"/>
          <p:cNvGrpSpPr>
            <a:grpSpLocks noChangeAspect="1"/>
          </p:cNvGrpSpPr>
          <p:nvPr/>
        </p:nvGrpSpPr>
        <p:grpSpPr bwMode="auto">
          <a:xfrm>
            <a:off x="899592" y="1340768"/>
            <a:ext cx="1177925" cy="1616075"/>
            <a:chOff x="4808" y="1672"/>
            <a:chExt cx="1856" cy="2545"/>
          </a:xfrm>
        </p:grpSpPr>
        <p:sp>
          <p:nvSpPr>
            <p:cNvPr id="17"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8"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9"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0"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2"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3"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4"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5"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6"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27" name="Group 13"/>
          <p:cNvGrpSpPr>
            <a:grpSpLocks noChangeAspect="1"/>
          </p:cNvGrpSpPr>
          <p:nvPr/>
        </p:nvGrpSpPr>
        <p:grpSpPr bwMode="auto">
          <a:xfrm>
            <a:off x="2987824" y="2636912"/>
            <a:ext cx="1177925" cy="1616075"/>
            <a:chOff x="4808" y="1672"/>
            <a:chExt cx="1856" cy="2545"/>
          </a:xfrm>
        </p:grpSpPr>
        <p:sp>
          <p:nvSpPr>
            <p:cNvPr id="28"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9"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0"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1"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2"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3"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4"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5"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36"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7"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38" name="Group 61"/>
          <p:cNvGrpSpPr>
            <a:grpSpLocks noChangeAspect="1"/>
          </p:cNvGrpSpPr>
          <p:nvPr/>
        </p:nvGrpSpPr>
        <p:grpSpPr bwMode="auto">
          <a:xfrm>
            <a:off x="2555776" y="1192857"/>
            <a:ext cx="898525" cy="1516063"/>
            <a:chOff x="4531" y="6268"/>
            <a:chExt cx="1414" cy="2388"/>
          </a:xfrm>
        </p:grpSpPr>
        <p:sp>
          <p:nvSpPr>
            <p:cNvPr id="39"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40"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1"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2"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3"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4"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5"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6"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7"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48" name="Group 61"/>
          <p:cNvGrpSpPr>
            <a:grpSpLocks noChangeAspect="1"/>
          </p:cNvGrpSpPr>
          <p:nvPr/>
        </p:nvGrpSpPr>
        <p:grpSpPr bwMode="auto">
          <a:xfrm>
            <a:off x="3635896" y="1840929"/>
            <a:ext cx="898525" cy="1516063"/>
            <a:chOff x="4531" y="6268"/>
            <a:chExt cx="1414" cy="2388"/>
          </a:xfrm>
        </p:grpSpPr>
        <p:sp>
          <p:nvSpPr>
            <p:cNvPr id="49"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50"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1"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2"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3"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4"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5"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6"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7"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58" name="Group 61"/>
          <p:cNvGrpSpPr>
            <a:grpSpLocks noChangeAspect="1"/>
          </p:cNvGrpSpPr>
          <p:nvPr/>
        </p:nvGrpSpPr>
        <p:grpSpPr bwMode="auto">
          <a:xfrm>
            <a:off x="4716016" y="2489001"/>
            <a:ext cx="898525" cy="1516063"/>
            <a:chOff x="4531" y="6268"/>
            <a:chExt cx="1414" cy="2388"/>
          </a:xfrm>
        </p:grpSpPr>
        <p:sp>
          <p:nvSpPr>
            <p:cNvPr id="59"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60"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1"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2"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3"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4"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5"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6"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7"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68" name="Group 25"/>
          <p:cNvGrpSpPr>
            <a:grpSpLocks noChangeAspect="1"/>
          </p:cNvGrpSpPr>
          <p:nvPr/>
        </p:nvGrpSpPr>
        <p:grpSpPr bwMode="auto">
          <a:xfrm>
            <a:off x="3832349" y="836712"/>
            <a:ext cx="955675" cy="1301750"/>
            <a:chOff x="4629" y="5554"/>
            <a:chExt cx="1505" cy="2051"/>
          </a:xfrm>
        </p:grpSpPr>
        <p:sp>
          <p:nvSpPr>
            <p:cNvPr id="69"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70"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1"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2"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3"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4"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5"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6"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7"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8"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79" name="Group 25"/>
          <p:cNvGrpSpPr>
            <a:grpSpLocks noChangeAspect="1"/>
          </p:cNvGrpSpPr>
          <p:nvPr/>
        </p:nvGrpSpPr>
        <p:grpSpPr bwMode="auto">
          <a:xfrm>
            <a:off x="4932040" y="1479178"/>
            <a:ext cx="955675" cy="1301750"/>
            <a:chOff x="4629" y="5554"/>
            <a:chExt cx="1505" cy="2051"/>
          </a:xfrm>
        </p:grpSpPr>
        <p:sp>
          <p:nvSpPr>
            <p:cNvPr id="80"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1"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2"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3"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4"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5"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6"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7"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8"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9"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90" name="Group 25"/>
          <p:cNvGrpSpPr>
            <a:grpSpLocks noChangeAspect="1"/>
          </p:cNvGrpSpPr>
          <p:nvPr/>
        </p:nvGrpSpPr>
        <p:grpSpPr bwMode="auto">
          <a:xfrm>
            <a:off x="6064597" y="2132856"/>
            <a:ext cx="955675" cy="1301750"/>
            <a:chOff x="4629" y="5554"/>
            <a:chExt cx="1505" cy="2051"/>
          </a:xfrm>
        </p:grpSpPr>
        <p:sp>
          <p:nvSpPr>
            <p:cNvPr id="91"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92"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3"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4"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5"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6"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7"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8"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9"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0"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sp>
        <p:nvSpPr>
          <p:cNvPr id="15373" name="Rectangle 1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15385" name="Rectangle 2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15374" name="Group 14"/>
          <p:cNvGrpSpPr>
            <a:grpSpLocks noChangeAspect="1"/>
          </p:cNvGrpSpPr>
          <p:nvPr/>
        </p:nvGrpSpPr>
        <p:grpSpPr bwMode="auto">
          <a:xfrm>
            <a:off x="4067944" y="3356843"/>
            <a:ext cx="1387475" cy="1584325"/>
            <a:chOff x="1417" y="3985"/>
            <a:chExt cx="2186" cy="2495"/>
          </a:xfrm>
        </p:grpSpPr>
        <p:sp>
          <p:nvSpPr>
            <p:cNvPr id="15384" name="AutoShape 24"/>
            <p:cNvSpPr>
              <a:spLocks noChangeAspect="1" noChangeArrowheads="1" noTextEdit="1"/>
            </p:cNvSpPr>
            <p:nvPr/>
          </p:nvSpPr>
          <p:spPr bwMode="auto">
            <a:xfrm>
              <a:off x="1417" y="3985"/>
              <a:ext cx="2186" cy="249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5383" name="Oval 23" descr="exmachina001_casque_web"/>
            <p:cNvSpPr>
              <a:spLocks noChangeArrowheads="1"/>
            </p:cNvSpPr>
            <p:nvPr/>
          </p:nvSpPr>
          <p:spPr bwMode="auto">
            <a:xfrm>
              <a:off x="2206" y="4599"/>
              <a:ext cx="421" cy="419"/>
            </a:xfrm>
            <a:prstGeom prst="ellipse">
              <a:avLst/>
            </a:prstGeom>
            <a:blipFill dpi="0" rotWithShape="0">
              <a:blip r:embed="rId2" cstate="print"/>
              <a:srcRect/>
              <a:stretch>
                <a:fillRect/>
              </a:stretch>
            </a:blip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82" name="AutoShape 22"/>
            <p:cNvSpPr>
              <a:spLocks noChangeShapeType="1"/>
            </p:cNvSpPr>
            <p:nvPr/>
          </p:nvSpPr>
          <p:spPr bwMode="auto">
            <a:xfrm flipH="1">
              <a:off x="2414" y="5018"/>
              <a:ext cx="2" cy="242"/>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81" name="AutoShape 21"/>
            <p:cNvSpPr>
              <a:spLocks noChangeShapeType="1"/>
            </p:cNvSpPr>
            <p:nvPr/>
          </p:nvSpPr>
          <p:spPr bwMode="auto">
            <a:xfrm>
              <a:off x="2416" y="5163"/>
              <a:ext cx="0" cy="734"/>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80" name="AutoShape 20"/>
            <p:cNvSpPr>
              <a:spLocks noChangeShapeType="1"/>
            </p:cNvSpPr>
            <p:nvPr/>
          </p:nvSpPr>
          <p:spPr bwMode="auto">
            <a:xfrm flipH="1" flipV="1">
              <a:off x="2416" y="5897"/>
              <a:ext cx="263" cy="549"/>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79" name="AutoShape 19"/>
            <p:cNvSpPr>
              <a:spLocks noChangeShapeType="1"/>
            </p:cNvSpPr>
            <p:nvPr/>
          </p:nvSpPr>
          <p:spPr bwMode="auto">
            <a:xfrm flipV="1">
              <a:off x="2159" y="5897"/>
              <a:ext cx="257" cy="549"/>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78" name="AutoShape 18"/>
            <p:cNvSpPr>
              <a:spLocks noChangeShapeType="1"/>
            </p:cNvSpPr>
            <p:nvPr/>
          </p:nvSpPr>
          <p:spPr bwMode="auto">
            <a:xfrm>
              <a:off x="2416" y="5260"/>
              <a:ext cx="819" cy="412"/>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77" name="AutoShape 17"/>
            <p:cNvSpPr>
              <a:spLocks noChangeShapeType="1"/>
            </p:cNvSpPr>
            <p:nvPr/>
          </p:nvSpPr>
          <p:spPr bwMode="auto">
            <a:xfrm>
              <a:off x="1912" y="5260"/>
              <a:ext cx="504" cy="0"/>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376" name="AutoShape 16" descr="DSC_1631"/>
            <p:cNvSpPr>
              <a:spLocks noChangeArrowheads="1"/>
            </p:cNvSpPr>
            <p:nvPr/>
          </p:nvSpPr>
          <p:spPr bwMode="auto">
            <a:xfrm rot="10800000">
              <a:off x="2639" y="5018"/>
              <a:ext cx="886" cy="1297"/>
            </a:xfrm>
            <a:prstGeom prst="triangle">
              <a:avLst>
                <a:gd name="adj" fmla="val 50000"/>
              </a:avLst>
            </a:prstGeom>
            <a:blipFill dpi="0" rotWithShape="0">
              <a:blip r:embed="rId4" cstate="print"/>
              <a:srcRect/>
              <a:stretch>
                <a:fillRect/>
              </a:stretch>
            </a:blipFill>
            <a:ln w="28575">
              <a:solidFill>
                <a:srgbClr val="B6DDE8"/>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5375" name="AutoShape 15"/>
            <p:cNvSpPr>
              <a:spLocks noChangeShapeType="1"/>
            </p:cNvSpPr>
            <p:nvPr/>
          </p:nvSpPr>
          <p:spPr bwMode="auto">
            <a:xfrm flipH="1" flipV="1">
              <a:off x="1756" y="4126"/>
              <a:ext cx="337" cy="2214"/>
            </a:xfrm>
            <a:prstGeom prst="straightConnector1">
              <a:avLst/>
            </a:prstGeom>
            <a:noFill/>
            <a:ln w="28575">
              <a:solidFill>
                <a:srgbClr val="B6DDE8"/>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cxnSp>
        <p:nvCxnSpPr>
          <p:cNvPr id="128" name="Connecteur droit 127"/>
          <p:cNvCxnSpPr/>
          <p:nvPr/>
        </p:nvCxnSpPr>
        <p:spPr>
          <a:xfrm flipV="1">
            <a:off x="1187624" y="1196752"/>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29" name="Connecteur droit 128"/>
          <p:cNvCxnSpPr/>
          <p:nvPr/>
        </p:nvCxnSpPr>
        <p:spPr>
          <a:xfrm flipV="1">
            <a:off x="2339752" y="1772816"/>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0" name="Connecteur droit 129"/>
          <p:cNvCxnSpPr/>
          <p:nvPr/>
        </p:nvCxnSpPr>
        <p:spPr>
          <a:xfrm flipV="1">
            <a:off x="1763688" y="1484784"/>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1" name="Connecteur droit 130"/>
          <p:cNvCxnSpPr/>
          <p:nvPr/>
        </p:nvCxnSpPr>
        <p:spPr>
          <a:xfrm flipV="1">
            <a:off x="2843808" y="2132856"/>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2" name="Connecteur droit 131"/>
          <p:cNvCxnSpPr/>
          <p:nvPr/>
        </p:nvCxnSpPr>
        <p:spPr>
          <a:xfrm flipV="1">
            <a:off x="3419872" y="2420888"/>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3" name="Connecteur droit 132"/>
          <p:cNvCxnSpPr/>
          <p:nvPr/>
        </p:nvCxnSpPr>
        <p:spPr>
          <a:xfrm flipV="1">
            <a:off x="3923928" y="2780928"/>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4" name="Connecteur droit 133"/>
          <p:cNvCxnSpPr/>
          <p:nvPr/>
        </p:nvCxnSpPr>
        <p:spPr>
          <a:xfrm flipV="1">
            <a:off x="4499992" y="3140968"/>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6" name="Connecteur droit 135"/>
          <p:cNvCxnSpPr/>
          <p:nvPr/>
        </p:nvCxnSpPr>
        <p:spPr>
          <a:xfrm>
            <a:off x="1115616" y="3140968"/>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8" name="Connecteur droit 137"/>
          <p:cNvCxnSpPr/>
          <p:nvPr/>
        </p:nvCxnSpPr>
        <p:spPr>
          <a:xfrm>
            <a:off x="2627784" y="2348880"/>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9" name="Connecteur droit 138"/>
          <p:cNvCxnSpPr/>
          <p:nvPr/>
        </p:nvCxnSpPr>
        <p:spPr>
          <a:xfrm>
            <a:off x="3923928" y="1772816"/>
            <a:ext cx="3384376" cy="1944216"/>
          </a:xfrm>
          <a:prstGeom prst="line">
            <a:avLst/>
          </a:prstGeom>
        </p:spPr>
        <p:style>
          <a:lnRef idx="1">
            <a:schemeClr val="accent1"/>
          </a:lnRef>
          <a:fillRef idx="0">
            <a:schemeClr val="accent1"/>
          </a:fillRef>
          <a:effectRef idx="0">
            <a:schemeClr val="accent1"/>
          </a:effectRef>
          <a:fontRef idx="minor">
            <a:schemeClr val="tx1"/>
          </a:fontRef>
        </p:style>
      </p:cxnSp>
      <p:sp>
        <p:nvSpPr>
          <p:cNvPr id="257" name="ZoneTexte 256"/>
          <p:cNvSpPr txBox="1"/>
          <p:nvPr/>
        </p:nvSpPr>
        <p:spPr>
          <a:xfrm>
            <a:off x="323528" y="4725144"/>
            <a:ext cx="2520280" cy="430887"/>
          </a:xfrm>
          <a:prstGeom prst="rect">
            <a:avLst/>
          </a:prstGeom>
          <a:noFill/>
        </p:spPr>
        <p:txBody>
          <a:bodyPr wrap="square" rtlCol="0">
            <a:spAutoFit/>
          </a:bodyPr>
          <a:lstStyle/>
          <a:p>
            <a:r>
              <a:rPr lang="fr-FR" sz="1100" dirty="0" smtClean="0"/>
              <a:t>Commentaire : formation défensive très simple et polyvalente. </a:t>
            </a:r>
            <a:endParaRPr lang="fr-FR" sz="1100" dirty="0"/>
          </a:p>
        </p:txBody>
      </p:sp>
      <p:sp>
        <p:nvSpPr>
          <p:cNvPr id="258" name="ZoneTexte 257"/>
          <p:cNvSpPr txBox="1"/>
          <p:nvPr/>
        </p:nvSpPr>
        <p:spPr>
          <a:xfrm>
            <a:off x="3635896" y="5733256"/>
            <a:ext cx="1728192" cy="400110"/>
          </a:xfrm>
          <a:prstGeom prst="rect">
            <a:avLst/>
          </a:prstGeom>
        </p:spPr>
        <p:style>
          <a:lnRef idx="0">
            <a:scrgbClr r="0" g="0" b="0"/>
          </a:lnRef>
          <a:fillRef idx="1002">
            <a:schemeClr val="dk2"/>
          </a:fillRef>
          <a:effectRef idx="0">
            <a:scrgbClr r="0" g="0" b="0"/>
          </a:effectRef>
          <a:fontRef idx="major"/>
        </p:style>
        <p:txBody>
          <a:bodyPr wrap="square" rtlCol="0">
            <a:spAutoFit/>
          </a:bodyPr>
          <a:lstStyle/>
          <a:p>
            <a:r>
              <a:rPr lang="fr-FR" sz="2000" dirty="0" smtClean="0"/>
              <a:t>Formation n°1</a:t>
            </a:r>
            <a:endParaRPr lang="fr-FR"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9" name="Rectangle 1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16" name="Group 13"/>
          <p:cNvGrpSpPr>
            <a:grpSpLocks noChangeAspect="1"/>
          </p:cNvGrpSpPr>
          <p:nvPr/>
        </p:nvGrpSpPr>
        <p:grpSpPr bwMode="auto">
          <a:xfrm>
            <a:off x="3275856" y="1916832"/>
            <a:ext cx="1152128" cy="1580682"/>
            <a:chOff x="4808" y="1672"/>
            <a:chExt cx="1856" cy="2545"/>
          </a:xfrm>
        </p:grpSpPr>
        <p:sp>
          <p:nvSpPr>
            <p:cNvPr id="17"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8"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9"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0"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2"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3"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4"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5"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6"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27" name="Group 13"/>
          <p:cNvGrpSpPr>
            <a:grpSpLocks noChangeAspect="1"/>
          </p:cNvGrpSpPr>
          <p:nvPr/>
        </p:nvGrpSpPr>
        <p:grpSpPr bwMode="auto">
          <a:xfrm>
            <a:off x="2195736" y="1268760"/>
            <a:ext cx="1177925" cy="1616075"/>
            <a:chOff x="4808" y="1672"/>
            <a:chExt cx="1856" cy="2545"/>
          </a:xfrm>
        </p:grpSpPr>
        <p:sp>
          <p:nvSpPr>
            <p:cNvPr id="28"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9"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0"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1"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2"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3"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4"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5"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36"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7"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38" name="Group 13"/>
          <p:cNvGrpSpPr>
            <a:grpSpLocks noChangeAspect="1"/>
          </p:cNvGrpSpPr>
          <p:nvPr/>
        </p:nvGrpSpPr>
        <p:grpSpPr bwMode="auto">
          <a:xfrm>
            <a:off x="4355976" y="2564904"/>
            <a:ext cx="1177925" cy="1616075"/>
            <a:chOff x="4808" y="1672"/>
            <a:chExt cx="1856" cy="2545"/>
          </a:xfrm>
        </p:grpSpPr>
        <p:sp>
          <p:nvSpPr>
            <p:cNvPr id="39"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40"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1"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2"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3"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4"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5"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6"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47"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8"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49" name="Group 61"/>
          <p:cNvGrpSpPr>
            <a:grpSpLocks noChangeAspect="1"/>
          </p:cNvGrpSpPr>
          <p:nvPr/>
        </p:nvGrpSpPr>
        <p:grpSpPr bwMode="auto">
          <a:xfrm>
            <a:off x="1115616" y="2348880"/>
            <a:ext cx="898525" cy="1516063"/>
            <a:chOff x="4531" y="6268"/>
            <a:chExt cx="1414" cy="2388"/>
          </a:xfrm>
        </p:grpSpPr>
        <p:sp>
          <p:nvSpPr>
            <p:cNvPr id="50"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51"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2"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3"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4"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5"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6"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7"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8"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59" name="Group 61"/>
          <p:cNvGrpSpPr>
            <a:grpSpLocks noChangeAspect="1"/>
          </p:cNvGrpSpPr>
          <p:nvPr/>
        </p:nvGrpSpPr>
        <p:grpSpPr bwMode="auto">
          <a:xfrm>
            <a:off x="2267744" y="2924944"/>
            <a:ext cx="898525" cy="1516063"/>
            <a:chOff x="4531" y="6268"/>
            <a:chExt cx="1414" cy="2388"/>
          </a:xfrm>
        </p:grpSpPr>
        <p:sp>
          <p:nvSpPr>
            <p:cNvPr id="60"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61"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2"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3"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4"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5"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6"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7"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8"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69" name="Group 61"/>
          <p:cNvGrpSpPr>
            <a:grpSpLocks noChangeAspect="1"/>
          </p:cNvGrpSpPr>
          <p:nvPr/>
        </p:nvGrpSpPr>
        <p:grpSpPr bwMode="auto">
          <a:xfrm>
            <a:off x="3347864" y="3573016"/>
            <a:ext cx="898525" cy="1516063"/>
            <a:chOff x="4531" y="6268"/>
            <a:chExt cx="1414" cy="2388"/>
          </a:xfrm>
        </p:grpSpPr>
        <p:sp>
          <p:nvSpPr>
            <p:cNvPr id="70"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71"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2"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3"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4"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5"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6"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7"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8"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79" name="Group 25"/>
          <p:cNvGrpSpPr>
            <a:grpSpLocks noChangeAspect="1"/>
          </p:cNvGrpSpPr>
          <p:nvPr/>
        </p:nvGrpSpPr>
        <p:grpSpPr bwMode="auto">
          <a:xfrm>
            <a:off x="3832349" y="1340768"/>
            <a:ext cx="955675" cy="1301750"/>
            <a:chOff x="4629" y="5554"/>
            <a:chExt cx="1505" cy="2051"/>
          </a:xfrm>
        </p:grpSpPr>
        <p:sp>
          <p:nvSpPr>
            <p:cNvPr id="80"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1"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2"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3"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4"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5"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6"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7"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8"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9"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90" name="Group 25"/>
          <p:cNvGrpSpPr>
            <a:grpSpLocks noChangeAspect="1"/>
          </p:cNvGrpSpPr>
          <p:nvPr/>
        </p:nvGrpSpPr>
        <p:grpSpPr bwMode="auto">
          <a:xfrm>
            <a:off x="4932040" y="1983234"/>
            <a:ext cx="955675" cy="1301750"/>
            <a:chOff x="4629" y="5554"/>
            <a:chExt cx="1505" cy="2051"/>
          </a:xfrm>
        </p:grpSpPr>
        <p:sp>
          <p:nvSpPr>
            <p:cNvPr id="91"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92"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3"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4"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5"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6"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7"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8"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9"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0"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101" name="Group 25"/>
          <p:cNvGrpSpPr>
            <a:grpSpLocks noChangeAspect="1"/>
          </p:cNvGrpSpPr>
          <p:nvPr/>
        </p:nvGrpSpPr>
        <p:grpSpPr bwMode="auto">
          <a:xfrm>
            <a:off x="6064597" y="2636912"/>
            <a:ext cx="955675" cy="1301750"/>
            <a:chOff x="4629" y="5554"/>
            <a:chExt cx="1505" cy="2051"/>
          </a:xfrm>
        </p:grpSpPr>
        <p:sp>
          <p:nvSpPr>
            <p:cNvPr id="102"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03"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4"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5"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6"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7"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8"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9"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0"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1"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112" name="Group 14"/>
          <p:cNvGrpSpPr>
            <a:grpSpLocks noChangeAspect="1"/>
          </p:cNvGrpSpPr>
          <p:nvPr/>
        </p:nvGrpSpPr>
        <p:grpSpPr bwMode="auto">
          <a:xfrm>
            <a:off x="5364088" y="3284984"/>
            <a:ext cx="1387475" cy="1584325"/>
            <a:chOff x="1417" y="3985"/>
            <a:chExt cx="2186" cy="2495"/>
          </a:xfrm>
        </p:grpSpPr>
        <p:sp>
          <p:nvSpPr>
            <p:cNvPr id="113" name="AutoShape 24"/>
            <p:cNvSpPr>
              <a:spLocks noChangeAspect="1" noChangeArrowheads="1" noTextEdit="1"/>
            </p:cNvSpPr>
            <p:nvPr/>
          </p:nvSpPr>
          <p:spPr bwMode="auto">
            <a:xfrm>
              <a:off x="1417" y="3985"/>
              <a:ext cx="2186" cy="249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14" name="Oval 23" descr="exmachina001_casque_web"/>
            <p:cNvSpPr>
              <a:spLocks noChangeArrowheads="1"/>
            </p:cNvSpPr>
            <p:nvPr/>
          </p:nvSpPr>
          <p:spPr bwMode="auto">
            <a:xfrm>
              <a:off x="2206" y="4599"/>
              <a:ext cx="421" cy="419"/>
            </a:xfrm>
            <a:prstGeom prst="ellipse">
              <a:avLst/>
            </a:prstGeom>
            <a:blipFill dpi="0" rotWithShape="0">
              <a:blip r:embed="rId2" cstate="print"/>
              <a:srcRect/>
              <a:stretch>
                <a:fillRect/>
              </a:stretch>
            </a:blip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5" name="AutoShape 22"/>
            <p:cNvSpPr>
              <a:spLocks noChangeShapeType="1"/>
            </p:cNvSpPr>
            <p:nvPr/>
          </p:nvSpPr>
          <p:spPr bwMode="auto">
            <a:xfrm flipH="1">
              <a:off x="2414" y="5018"/>
              <a:ext cx="2" cy="242"/>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6" name="AutoShape 21"/>
            <p:cNvSpPr>
              <a:spLocks noChangeShapeType="1"/>
            </p:cNvSpPr>
            <p:nvPr/>
          </p:nvSpPr>
          <p:spPr bwMode="auto">
            <a:xfrm>
              <a:off x="2416" y="5163"/>
              <a:ext cx="0" cy="734"/>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7" name="AutoShape 20"/>
            <p:cNvSpPr>
              <a:spLocks noChangeShapeType="1"/>
            </p:cNvSpPr>
            <p:nvPr/>
          </p:nvSpPr>
          <p:spPr bwMode="auto">
            <a:xfrm flipH="1" flipV="1">
              <a:off x="2416" y="5897"/>
              <a:ext cx="263" cy="549"/>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8" name="AutoShape 19"/>
            <p:cNvSpPr>
              <a:spLocks noChangeShapeType="1"/>
            </p:cNvSpPr>
            <p:nvPr/>
          </p:nvSpPr>
          <p:spPr bwMode="auto">
            <a:xfrm flipV="1">
              <a:off x="2159" y="5897"/>
              <a:ext cx="257" cy="549"/>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9" name="AutoShape 18"/>
            <p:cNvSpPr>
              <a:spLocks noChangeShapeType="1"/>
            </p:cNvSpPr>
            <p:nvPr/>
          </p:nvSpPr>
          <p:spPr bwMode="auto">
            <a:xfrm>
              <a:off x="2416" y="5260"/>
              <a:ext cx="819" cy="412"/>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0" name="AutoShape 17"/>
            <p:cNvSpPr>
              <a:spLocks noChangeShapeType="1"/>
            </p:cNvSpPr>
            <p:nvPr/>
          </p:nvSpPr>
          <p:spPr bwMode="auto">
            <a:xfrm>
              <a:off x="1912" y="5260"/>
              <a:ext cx="504" cy="0"/>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1" name="AutoShape 16" descr="DSC_1631"/>
            <p:cNvSpPr>
              <a:spLocks noChangeArrowheads="1"/>
            </p:cNvSpPr>
            <p:nvPr/>
          </p:nvSpPr>
          <p:spPr bwMode="auto">
            <a:xfrm rot="10800000">
              <a:off x="2639" y="5018"/>
              <a:ext cx="886" cy="1297"/>
            </a:xfrm>
            <a:prstGeom prst="triangle">
              <a:avLst>
                <a:gd name="adj" fmla="val 50000"/>
              </a:avLst>
            </a:prstGeom>
            <a:blipFill dpi="0" rotWithShape="0">
              <a:blip r:embed="rId4" cstate="print"/>
              <a:srcRect/>
              <a:stretch>
                <a:fillRect/>
              </a:stretch>
            </a:blipFill>
            <a:ln w="28575">
              <a:solidFill>
                <a:srgbClr val="B6DDE8"/>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22" name="AutoShape 15"/>
            <p:cNvSpPr>
              <a:spLocks noChangeShapeType="1"/>
            </p:cNvSpPr>
            <p:nvPr/>
          </p:nvSpPr>
          <p:spPr bwMode="auto">
            <a:xfrm flipH="1" flipV="1">
              <a:off x="1756" y="4126"/>
              <a:ext cx="337" cy="2214"/>
            </a:xfrm>
            <a:prstGeom prst="straightConnector1">
              <a:avLst/>
            </a:prstGeom>
            <a:noFill/>
            <a:ln w="28575">
              <a:solidFill>
                <a:srgbClr val="B6DDE8"/>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cxnSp>
        <p:nvCxnSpPr>
          <p:cNvPr id="123" name="Connecteur droit 122"/>
          <p:cNvCxnSpPr/>
          <p:nvPr/>
        </p:nvCxnSpPr>
        <p:spPr>
          <a:xfrm flipV="1">
            <a:off x="1187624" y="1700808"/>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24" name="Connecteur droit 123"/>
          <p:cNvCxnSpPr/>
          <p:nvPr/>
        </p:nvCxnSpPr>
        <p:spPr>
          <a:xfrm flipV="1">
            <a:off x="2339752" y="2276872"/>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25" name="Connecteur droit 124"/>
          <p:cNvCxnSpPr/>
          <p:nvPr/>
        </p:nvCxnSpPr>
        <p:spPr>
          <a:xfrm flipV="1">
            <a:off x="1763688" y="1988840"/>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26" name="Connecteur droit 125"/>
          <p:cNvCxnSpPr/>
          <p:nvPr/>
        </p:nvCxnSpPr>
        <p:spPr>
          <a:xfrm flipV="1">
            <a:off x="2843808" y="2636912"/>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27" name="Connecteur droit 126"/>
          <p:cNvCxnSpPr/>
          <p:nvPr/>
        </p:nvCxnSpPr>
        <p:spPr>
          <a:xfrm flipV="1">
            <a:off x="3419872" y="2924944"/>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28" name="Connecteur droit 127"/>
          <p:cNvCxnSpPr/>
          <p:nvPr/>
        </p:nvCxnSpPr>
        <p:spPr>
          <a:xfrm flipV="1">
            <a:off x="3923928" y="3284984"/>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29" name="Connecteur droit 128"/>
          <p:cNvCxnSpPr/>
          <p:nvPr/>
        </p:nvCxnSpPr>
        <p:spPr>
          <a:xfrm flipV="1">
            <a:off x="4499992" y="3645024"/>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30" name="Connecteur droit 129"/>
          <p:cNvCxnSpPr/>
          <p:nvPr/>
        </p:nvCxnSpPr>
        <p:spPr>
          <a:xfrm>
            <a:off x="1187624" y="3573016"/>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 name="Connecteur droit 130"/>
          <p:cNvCxnSpPr/>
          <p:nvPr/>
        </p:nvCxnSpPr>
        <p:spPr>
          <a:xfrm>
            <a:off x="2627784" y="2852936"/>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32" name="Connecteur droit 131"/>
          <p:cNvCxnSpPr/>
          <p:nvPr/>
        </p:nvCxnSpPr>
        <p:spPr>
          <a:xfrm>
            <a:off x="3923928" y="2276872"/>
            <a:ext cx="3384376" cy="1944216"/>
          </a:xfrm>
          <a:prstGeom prst="line">
            <a:avLst/>
          </a:prstGeom>
        </p:spPr>
        <p:style>
          <a:lnRef idx="1">
            <a:schemeClr val="accent1"/>
          </a:lnRef>
          <a:fillRef idx="0">
            <a:schemeClr val="accent1"/>
          </a:fillRef>
          <a:effectRef idx="0">
            <a:schemeClr val="accent1"/>
          </a:effectRef>
          <a:fontRef idx="minor">
            <a:schemeClr val="tx1"/>
          </a:fontRef>
        </p:style>
      </p:cxnSp>
      <p:sp>
        <p:nvSpPr>
          <p:cNvPr id="133" name="ZoneTexte 132"/>
          <p:cNvSpPr txBox="1"/>
          <p:nvPr/>
        </p:nvSpPr>
        <p:spPr>
          <a:xfrm>
            <a:off x="251520" y="4797152"/>
            <a:ext cx="2520280" cy="1277273"/>
          </a:xfrm>
          <a:prstGeom prst="rect">
            <a:avLst/>
          </a:prstGeom>
          <a:noFill/>
        </p:spPr>
        <p:txBody>
          <a:bodyPr wrap="square" rtlCol="0">
            <a:spAutoFit/>
          </a:bodyPr>
          <a:lstStyle/>
          <a:p>
            <a:r>
              <a:rPr lang="fr-FR" sz="1100" dirty="0" smtClean="0"/>
              <a:t>Commentaire : formation offensive, avec longues lances pour déstabiliser la ligne ennemie, boucliers pour protéger les arbalétriers qui soutiennent l’effort des lanciers, cherchant à créer une brèche pour une percée au couteau des porteurs.</a:t>
            </a:r>
            <a:endParaRPr lang="fr-FR" sz="1100" dirty="0"/>
          </a:p>
        </p:txBody>
      </p:sp>
      <p:sp>
        <p:nvSpPr>
          <p:cNvPr id="134" name="ZoneTexte 133"/>
          <p:cNvSpPr txBox="1"/>
          <p:nvPr/>
        </p:nvSpPr>
        <p:spPr>
          <a:xfrm>
            <a:off x="3779912" y="5733256"/>
            <a:ext cx="1944216" cy="400110"/>
          </a:xfrm>
          <a:prstGeom prst="rect">
            <a:avLst/>
          </a:prstGeom>
        </p:spPr>
        <p:style>
          <a:lnRef idx="0">
            <a:scrgbClr r="0" g="0" b="0"/>
          </a:lnRef>
          <a:fillRef idx="1002">
            <a:schemeClr val="dk2"/>
          </a:fillRef>
          <a:effectRef idx="0">
            <a:scrgbClr r="0" g="0" b="0"/>
          </a:effectRef>
          <a:fontRef idx="major"/>
        </p:style>
        <p:txBody>
          <a:bodyPr wrap="square" rtlCol="0">
            <a:spAutoFit/>
          </a:bodyPr>
          <a:lstStyle/>
          <a:p>
            <a:r>
              <a:rPr lang="fr-FR" sz="2000" dirty="0" smtClean="0"/>
              <a:t>Formation n°2</a:t>
            </a:r>
            <a:endParaRPr lang="fr-FR"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67744" y="332656"/>
            <a:ext cx="5266928" cy="750912"/>
          </a:xfrm>
        </p:spPr>
        <p:txBody>
          <a:bodyPr>
            <a:normAutofit/>
          </a:bodyPr>
          <a:lstStyle/>
          <a:p>
            <a:r>
              <a:rPr lang="fr-FR" sz="3600" dirty="0" smtClean="0">
                <a:solidFill>
                  <a:srgbClr val="002060"/>
                </a:solidFill>
                <a:latin typeface="Calibri" pitchFamily="34" charset="0"/>
                <a:cs typeface="Calibri" pitchFamily="34" charset="0"/>
              </a:rPr>
              <a:t>A.I.2	Formations de base</a:t>
            </a:r>
            <a:endParaRPr lang="fr-FR" sz="3600" dirty="0">
              <a:solidFill>
                <a:srgbClr val="002060"/>
              </a:solidFill>
              <a:latin typeface="Calibri" pitchFamily="34" charset="0"/>
              <a:cs typeface="Calibri" pitchFamily="34" charset="0"/>
            </a:endParaRPr>
          </a:p>
        </p:txBody>
      </p:sp>
      <p:grpSp>
        <p:nvGrpSpPr>
          <p:cNvPr id="3" name="Group 13"/>
          <p:cNvGrpSpPr>
            <a:grpSpLocks noChangeAspect="1"/>
          </p:cNvGrpSpPr>
          <p:nvPr/>
        </p:nvGrpSpPr>
        <p:grpSpPr bwMode="auto">
          <a:xfrm>
            <a:off x="1547664" y="1772816"/>
            <a:ext cx="1177925" cy="1616075"/>
            <a:chOff x="4808" y="1672"/>
            <a:chExt cx="1856" cy="2545"/>
          </a:xfrm>
        </p:grpSpPr>
        <p:sp>
          <p:nvSpPr>
            <p:cNvPr id="6"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7"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4"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4" name="Group 25"/>
          <p:cNvGrpSpPr>
            <a:grpSpLocks noChangeAspect="1"/>
          </p:cNvGrpSpPr>
          <p:nvPr/>
        </p:nvGrpSpPr>
        <p:grpSpPr bwMode="auto">
          <a:xfrm>
            <a:off x="6372200" y="1988840"/>
            <a:ext cx="955675" cy="1301750"/>
            <a:chOff x="4629" y="5554"/>
            <a:chExt cx="1505" cy="2051"/>
          </a:xfrm>
        </p:grpSpPr>
        <p:sp>
          <p:nvSpPr>
            <p:cNvPr id="17"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8"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9"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0"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2"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3"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4"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5"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6"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5" name="Group 61"/>
          <p:cNvGrpSpPr>
            <a:grpSpLocks noChangeAspect="1"/>
          </p:cNvGrpSpPr>
          <p:nvPr/>
        </p:nvGrpSpPr>
        <p:grpSpPr bwMode="auto">
          <a:xfrm>
            <a:off x="3995936" y="1772816"/>
            <a:ext cx="898525" cy="1516063"/>
            <a:chOff x="4531" y="6268"/>
            <a:chExt cx="1414" cy="2388"/>
          </a:xfrm>
        </p:grpSpPr>
        <p:sp>
          <p:nvSpPr>
            <p:cNvPr id="28"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9"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0"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1"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2"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3"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4"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5"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6"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sp>
        <p:nvSpPr>
          <p:cNvPr id="37" name="ZoneTexte 36"/>
          <p:cNvSpPr txBox="1"/>
          <p:nvPr/>
        </p:nvSpPr>
        <p:spPr>
          <a:xfrm>
            <a:off x="1331640" y="3717032"/>
            <a:ext cx="1440160" cy="369332"/>
          </a:xfrm>
          <a:prstGeom prst="rect">
            <a:avLst/>
          </a:prstGeom>
          <a:noFill/>
        </p:spPr>
        <p:txBody>
          <a:bodyPr wrap="square" rtlCol="0">
            <a:spAutoFit/>
          </a:bodyPr>
          <a:lstStyle/>
          <a:p>
            <a:r>
              <a:rPr lang="fr-FR" dirty="0" smtClean="0"/>
              <a:t> </a:t>
            </a:r>
            <a:r>
              <a:rPr lang="fr-FR" dirty="0" smtClean="0">
                <a:latin typeface="Calibri" pitchFamily="34" charset="0"/>
                <a:cs typeface="Calibri" pitchFamily="34" charset="0"/>
              </a:rPr>
              <a:t>porteurs  x3 </a:t>
            </a:r>
            <a:endParaRPr lang="fr-FR" dirty="0">
              <a:latin typeface="Calibri" pitchFamily="34" charset="0"/>
              <a:cs typeface="Calibri" pitchFamily="34" charset="0"/>
            </a:endParaRPr>
          </a:p>
        </p:txBody>
      </p:sp>
      <p:sp>
        <p:nvSpPr>
          <p:cNvPr id="38" name="ZoneTexte 37"/>
          <p:cNvSpPr txBox="1"/>
          <p:nvPr/>
        </p:nvSpPr>
        <p:spPr>
          <a:xfrm>
            <a:off x="3923928" y="3717032"/>
            <a:ext cx="1440160" cy="369332"/>
          </a:xfrm>
          <a:prstGeom prst="rect">
            <a:avLst/>
          </a:prstGeom>
          <a:noFill/>
        </p:spPr>
        <p:txBody>
          <a:bodyPr wrap="square" rtlCol="0">
            <a:spAutoFit/>
          </a:bodyPr>
          <a:lstStyle/>
          <a:p>
            <a:r>
              <a:rPr lang="fr-FR" dirty="0" smtClean="0"/>
              <a:t> </a:t>
            </a:r>
            <a:r>
              <a:rPr lang="fr-FR" dirty="0" smtClean="0">
                <a:latin typeface="Calibri" pitchFamily="34" charset="0"/>
                <a:cs typeface="Calibri" pitchFamily="34" charset="0"/>
              </a:rPr>
              <a:t>lanciers  x3 </a:t>
            </a:r>
            <a:endParaRPr lang="fr-FR" dirty="0">
              <a:latin typeface="Calibri" pitchFamily="34" charset="0"/>
              <a:cs typeface="Calibri" pitchFamily="34" charset="0"/>
            </a:endParaRPr>
          </a:p>
        </p:txBody>
      </p:sp>
      <p:sp>
        <p:nvSpPr>
          <p:cNvPr id="39" name="ZoneTexte 38"/>
          <p:cNvSpPr txBox="1"/>
          <p:nvPr/>
        </p:nvSpPr>
        <p:spPr>
          <a:xfrm>
            <a:off x="6300192" y="3645024"/>
            <a:ext cx="1800200" cy="369332"/>
          </a:xfrm>
          <a:prstGeom prst="rect">
            <a:avLst/>
          </a:prstGeom>
          <a:noFill/>
        </p:spPr>
        <p:txBody>
          <a:bodyPr wrap="square" rtlCol="0">
            <a:spAutoFit/>
          </a:bodyPr>
          <a:lstStyle/>
          <a:p>
            <a:r>
              <a:rPr lang="fr-FR" dirty="0" smtClean="0"/>
              <a:t> </a:t>
            </a:r>
            <a:r>
              <a:rPr lang="fr-FR" dirty="0" smtClean="0">
                <a:latin typeface="Calibri" pitchFamily="34" charset="0"/>
                <a:cs typeface="Calibri" pitchFamily="34" charset="0"/>
              </a:rPr>
              <a:t>arbalétriers  x3 </a:t>
            </a:r>
            <a:endParaRPr lang="fr-FR" dirty="0">
              <a:latin typeface="Calibri" pitchFamily="34" charset="0"/>
              <a:cs typeface="Calibri" pitchFamily="34" charset="0"/>
            </a:endParaRPr>
          </a:p>
        </p:txBody>
      </p:sp>
      <p:sp>
        <p:nvSpPr>
          <p:cNvPr id="51" name="ZoneTexte 50"/>
          <p:cNvSpPr txBox="1"/>
          <p:nvPr/>
        </p:nvSpPr>
        <p:spPr>
          <a:xfrm>
            <a:off x="3275856" y="5877272"/>
            <a:ext cx="2808312" cy="307777"/>
          </a:xfrm>
          <a:prstGeom prst="rect">
            <a:avLst/>
          </a:prstGeom>
          <a:noFill/>
        </p:spPr>
        <p:txBody>
          <a:bodyPr wrap="square" rtlCol="0">
            <a:spAutoFit/>
          </a:bodyPr>
          <a:lstStyle/>
          <a:p>
            <a:r>
              <a:rPr lang="fr-FR" sz="1400" dirty="0" smtClean="0">
                <a:latin typeface="Calibri" pitchFamily="34" charset="0"/>
                <a:cs typeface="Calibri" pitchFamily="34" charset="0"/>
              </a:rPr>
              <a:t>Sergent équipé comme les lanciers  </a:t>
            </a:r>
            <a:endParaRPr lang="fr-FR" sz="1400" dirty="0">
              <a:latin typeface="Calibri" pitchFamily="34" charset="0"/>
              <a:cs typeface="Calibri" pitchFamily="34" charset="0"/>
            </a:endParaRPr>
          </a:p>
        </p:txBody>
      </p:sp>
      <p:grpSp>
        <p:nvGrpSpPr>
          <p:cNvPr id="52" name="Group 1"/>
          <p:cNvGrpSpPr>
            <a:grpSpLocks noChangeAspect="1"/>
          </p:cNvGrpSpPr>
          <p:nvPr/>
        </p:nvGrpSpPr>
        <p:grpSpPr bwMode="auto">
          <a:xfrm>
            <a:off x="4067944" y="4293096"/>
            <a:ext cx="898525" cy="1516063"/>
            <a:chOff x="4531" y="6268"/>
            <a:chExt cx="1414" cy="2388"/>
          </a:xfrm>
        </p:grpSpPr>
        <p:sp>
          <p:nvSpPr>
            <p:cNvPr id="53" name="AutoShape 1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54" name="Oval 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5" name="AutoShape 8"/>
            <p:cNvSpPr>
              <a:spLocks noChangeShapeType="1"/>
            </p:cNvSpPr>
            <p:nvPr/>
          </p:nvSpPr>
          <p:spPr bwMode="auto">
            <a:xfrm flipH="1">
              <a:off x="5576" y="7251"/>
              <a:ext cx="2" cy="240"/>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6" name="AutoShape 7"/>
            <p:cNvSpPr>
              <a:spLocks noChangeShapeType="1"/>
            </p:cNvSpPr>
            <p:nvPr/>
          </p:nvSpPr>
          <p:spPr bwMode="auto">
            <a:xfrm>
              <a:off x="5578" y="7372"/>
              <a:ext cx="1" cy="733"/>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7" name="AutoShape 6"/>
            <p:cNvSpPr>
              <a:spLocks noChangeShapeType="1"/>
            </p:cNvSpPr>
            <p:nvPr/>
          </p:nvSpPr>
          <p:spPr bwMode="auto">
            <a:xfrm flipH="1" flipV="1">
              <a:off x="5579" y="8105"/>
              <a:ext cx="262" cy="551"/>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8" name="AutoShape 5"/>
            <p:cNvSpPr>
              <a:spLocks noChangeShapeType="1"/>
            </p:cNvSpPr>
            <p:nvPr/>
          </p:nvSpPr>
          <p:spPr bwMode="auto">
            <a:xfrm flipV="1">
              <a:off x="5323" y="8105"/>
              <a:ext cx="256" cy="551"/>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9" name="AutoShape 4"/>
            <p:cNvSpPr>
              <a:spLocks noChangeShapeType="1"/>
            </p:cNvSpPr>
            <p:nvPr/>
          </p:nvSpPr>
          <p:spPr bwMode="auto">
            <a:xfrm flipH="1">
              <a:off x="5215" y="7469"/>
              <a:ext cx="385" cy="413"/>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0" name="AutoShape 3"/>
            <p:cNvSpPr>
              <a:spLocks noChangeShapeType="1"/>
            </p:cNvSpPr>
            <p:nvPr/>
          </p:nvSpPr>
          <p:spPr bwMode="auto">
            <a:xfrm>
              <a:off x="5005" y="7372"/>
              <a:ext cx="573" cy="98"/>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1" name="AutoShape 2"/>
            <p:cNvSpPr>
              <a:spLocks noChangeShapeType="1"/>
            </p:cNvSpPr>
            <p:nvPr/>
          </p:nvSpPr>
          <p:spPr bwMode="auto">
            <a:xfrm flipH="1" flipV="1">
              <a:off x="4681" y="6376"/>
              <a:ext cx="799" cy="2280"/>
            </a:xfrm>
            <a:prstGeom prst="straightConnector1">
              <a:avLst/>
            </a:prstGeom>
            <a:noFill/>
            <a:ln w="28575">
              <a:solidFill>
                <a:srgbClr val="B6DDE8"/>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3"/>
          <p:cNvGrpSpPr>
            <a:grpSpLocks noChangeAspect="1"/>
          </p:cNvGrpSpPr>
          <p:nvPr/>
        </p:nvGrpSpPr>
        <p:grpSpPr bwMode="auto">
          <a:xfrm>
            <a:off x="2195736" y="2852936"/>
            <a:ext cx="1152128" cy="1580682"/>
            <a:chOff x="4808" y="1672"/>
            <a:chExt cx="1856" cy="2545"/>
          </a:xfrm>
        </p:grpSpPr>
        <p:sp>
          <p:nvSpPr>
            <p:cNvPr id="6"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7"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1"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2"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4"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5"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16" name="Group 13"/>
          <p:cNvGrpSpPr>
            <a:grpSpLocks noChangeAspect="1"/>
          </p:cNvGrpSpPr>
          <p:nvPr/>
        </p:nvGrpSpPr>
        <p:grpSpPr bwMode="auto">
          <a:xfrm>
            <a:off x="1115616" y="2132856"/>
            <a:ext cx="1177925" cy="1616075"/>
            <a:chOff x="4808" y="1672"/>
            <a:chExt cx="1856" cy="2545"/>
          </a:xfrm>
        </p:grpSpPr>
        <p:sp>
          <p:nvSpPr>
            <p:cNvPr id="17"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8"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9"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0"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1"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2"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3"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4"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5"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6"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27" name="Group 13"/>
          <p:cNvGrpSpPr>
            <a:grpSpLocks noChangeAspect="1"/>
          </p:cNvGrpSpPr>
          <p:nvPr/>
        </p:nvGrpSpPr>
        <p:grpSpPr bwMode="auto">
          <a:xfrm>
            <a:off x="3275856" y="3429000"/>
            <a:ext cx="1177925" cy="1616075"/>
            <a:chOff x="4808" y="1672"/>
            <a:chExt cx="1856" cy="2545"/>
          </a:xfrm>
        </p:grpSpPr>
        <p:sp>
          <p:nvSpPr>
            <p:cNvPr id="28" name="AutoShape 23"/>
            <p:cNvSpPr>
              <a:spLocks noChangeAspect="1" noChangeArrowheads="1" noTextEdit="1"/>
            </p:cNvSpPr>
            <p:nvPr/>
          </p:nvSpPr>
          <p:spPr bwMode="auto">
            <a:xfrm>
              <a:off x="4808" y="1672"/>
              <a:ext cx="1856" cy="2545"/>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9" name="Oval 22" descr="exmachina001_casque_web"/>
            <p:cNvSpPr>
              <a:spLocks noChangeArrowheads="1"/>
            </p:cNvSpPr>
            <p:nvPr/>
          </p:nvSpPr>
          <p:spPr bwMode="auto">
            <a:xfrm>
              <a:off x="5370" y="2370"/>
              <a:ext cx="420" cy="420"/>
            </a:xfrm>
            <a:prstGeom prst="ellipse">
              <a:avLst/>
            </a:prstGeom>
            <a:blipFill dpi="0" rotWithShape="0">
              <a:blip r:embed="rId2" cstate="print"/>
              <a:srcRect/>
              <a:stretch>
                <a:fillRect/>
              </a:stretch>
            </a:blip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0" name="AutoShape 21"/>
            <p:cNvSpPr>
              <a:spLocks noChangeShapeType="1"/>
            </p:cNvSpPr>
            <p:nvPr/>
          </p:nvSpPr>
          <p:spPr bwMode="auto">
            <a:xfrm flipH="1">
              <a:off x="5578" y="2812"/>
              <a:ext cx="2" cy="24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1" name="AutoShape 20"/>
            <p:cNvSpPr>
              <a:spLocks noChangeShapeType="1"/>
            </p:cNvSpPr>
            <p:nvPr/>
          </p:nvSpPr>
          <p:spPr bwMode="auto">
            <a:xfrm>
              <a:off x="5580" y="2933"/>
              <a:ext cx="1" cy="734"/>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2" name="AutoShape 19"/>
            <p:cNvSpPr>
              <a:spLocks noChangeShapeType="1"/>
            </p:cNvSpPr>
            <p:nvPr/>
          </p:nvSpPr>
          <p:spPr bwMode="auto">
            <a:xfrm flipH="1" flipV="1">
              <a:off x="5581" y="3667"/>
              <a:ext cx="262"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3" name="AutoShape 18"/>
            <p:cNvSpPr>
              <a:spLocks noChangeShapeType="1"/>
            </p:cNvSpPr>
            <p:nvPr/>
          </p:nvSpPr>
          <p:spPr bwMode="auto">
            <a:xfrm flipV="1">
              <a:off x="5325" y="3667"/>
              <a:ext cx="256" cy="55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4" name="AutoShape 17"/>
            <p:cNvSpPr>
              <a:spLocks noChangeShapeType="1"/>
            </p:cNvSpPr>
            <p:nvPr/>
          </p:nvSpPr>
          <p:spPr bwMode="auto">
            <a:xfrm>
              <a:off x="5602" y="3030"/>
              <a:ext cx="819" cy="413"/>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5" name="AutoShape 16" descr="exmachina003bouclier_web"/>
            <p:cNvSpPr>
              <a:spLocks noChangeArrowheads="1"/>
            </p:cNvSpPr>
            <p:nvPr/>
          </p:nvSpPr>
          <p:spPr bwMode="auto">
            <a:xfrm rot="10800000">
              <a:off x="5843" y="2832"/>
              <a:ext cx="742" cy="1222"/>
            </a:xfrm>
            <a:prstGeom prst="triangle">
              <a:avLst>
                <a:gd name="adj" fmla="val 50000"/>
              </a:avLst>
            </a:prstGeom>
            <a:blipFill dpi="0" rotWithShape="0">
              <a:blip r:embed="rId3" cstate="print"/>
              <a:srcRect/>
              <a:stretch>
                <a:fillRect/>
              </a:stretch>
            </a:blip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36" name="AutoShape 15"/>
            <p:cNvSpPr>
              <a:spLocks noChangeShapeType="1"/>
            </p:cNvSpPr>
            <p:nvPr/>
          </p:nvSpPr>
          <p:spPr bwMode="auto">
            <a:xfrm>
              <a:off x="5077" y="3030"/>
              <a:ext cx="503" cy="0"/>
            </a:xfrm>
            <a:prstGeom prst="straightConnector1">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7" name="AutoShape 14"/>
            <p:cNvSpPr>
              <a:spLocks noChangeShapeType="1"/>
            </p:cNvSpPr>
            <p:nvPr/>
          </p:nvSpPr>
          <p:spPr bwMode="auto">
            <a:xfrm flipH="1" flipV="1">
              <a:off x="4905" y="1888"/>
              <a:ext cx="337" cy="2214"/>
            </a:xfrm>
            <a:prstGeom prst="straightConnector1">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38" name="Group 61"/>
          <p:cNvGrpSpPr>
            <a:grpSpLocks noChangeAspect="1"/>
          </p:cNvGrpSpPr>
          <p:nvPr/>
        </p:nvGrpSpPr>
        <p:grpSpPr bwMode="auto">
          <a:xfrm>
            <a:off x="1763688" y="1340768"/>
            <a:ext cx="898525" cy="1516063"/>
            <a:chOff x="4531" y="6268"/>
            <a:chExt cx="1414" cy="2388"/>
          </a:xfrm>
        </p:grpSpPr>
        <p:sp>
          <p:nvSpPr>
            <p:cNvPr id="39"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40"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1"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2"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3"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4"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5"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6"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7"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48" name="Group 61"/>
          <p:cNvGrpSpPr>
            <a:grpSpLocks noChangeAspect="1"/>
          </p:cNvGrpSpPr>
          <p:nvPr/>
        </p:nvGrpSpPr>
        <p:grpSpPr bwMode="auto">
          <a:xfrm>
            <a:off x="2843808" y="1916832"/>
            <a:ext cx="898525" cy="1516063"/>
            <a:chOff x="4531" y="6268"/>
            <a:chExt cx="1414" cy="2388"/>
          </a:xfrm>
        </p:grpSpPr>
        <p:sp>
          <p:nvSpPr>
            <p:cNvPr id="49"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50"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1"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2"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3"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4"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5"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6"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57"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58" name="Group 61"/>
          <p:cNvGrpSpPr>
            <a:grpSpLocks noChangeAspect="1"/>
          </p:cNvGrpSpPr>
          <p:nvPr/>
        </p:nvGrpSpPr>
        <p:grpSpPr bwMode="auto">
          <a:xfrm>
            <a:off x="3923928" y="2564904"/>
            <a:ext cx="898525" cy="1516063"/>
            <a:chOff x="4531" y="6268"/>
            <a:chExt cx="1414" cy="2388"/>
          </a:xfrm>
        </p:grpSpPr>
        <p:sp>
          <p:nvSpPr>
            <p:cNvPr id="59" name="AutoShape 7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60" name="Oval 6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1" name="AutoShape 68"/>
            <p:cNvSpPr>
              <a:spLocks noChangeShapeType="1"/>
            </p:cNvSpPr>
            <p:nvPr/>
          </p:nvSpPr>
          <p:spPr bwMode="auto">
            <a:xfrm flipH="1">
              <a:off x="5576" y="7251"/>
              <a:ext cx="2" cy="240"/>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2" name="AutoShape 67"/>
            <p:cNvSpPr>
              <a:spLocks noChangeShapeType="1"/>
            </p:cNvSpPr>
            <p:nvPr/>
          </p:nvSpPr>
          <p:spPr bwMode="auto">
            <a:xfrm>
              <a:off x="5578" y="7372"/>
              <a:ext cx="1" cy="73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3" name="AutoShape 66"/>
            <p:cNvSpPr>
              <a:spLocks noChangeShapeType="1"/>
            </p:cNvSpPr>
            <p:nvPr/>
          </p:nvSpPr>
          <p:spPr bwMode="auto">
            <a:xfrm flipH="1" flipV="1">
              <a:off x="5579" y="8105"/>
              <a:ext cx="262"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4" name="AutoShape 65"/>
            <p:cNvSpPr>
              <a:spLocks noChangeShapeType="1"/>
            </p:cNvSpPr>
            <p:nvPr/>
          </p:nvSpPr>
          <p:spPr bwMode="auto">
            <a:xfrm flipV="1">
              <a:off x="5323" y="8105"/>
              <a:ext cx="256" cy="551"/>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5" name="AutoShape 64"/>
            <p:cNvSpPr>
              <a:spLocks noChangeShapeType="1"/>
            </p:cNvSpPr>
            <p:nvPr/>
          </p:nvSpPr>
          <p:spPr bwMode="auto">
            <a:xfrm flipH="1">
              <a:off x="5215" y="7469"/>
              <a:ext cx="385" cy="413"/>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6" name="AutoShape 63"/>
            <p:cNvSpPr>
              <a:spLocks noChangeShapeType="1"/>
            </p:cNvSpPr>
            <p:nvPr/>
          </p:nvSpPr>
          <p:spPr bwMode="auto">
            <a:xfrm>
              <a:off x="5005" y="7372"/>
              <a:ext cx="573" cy="98"/>
            </a:xfrm>
            <a:prstGeom prst="straightConnector1">
              <a:avLst/>
            </a:prstGeom>
            <a:noFill/>
            <a:ln w="28575">
              <a:solidFill>
                <a:srgbClr val="F79646"/>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7" name="AutoShape 62"/>
            <p:cNvSpPr>
              <a:spLocks noChangeShapeType="1"/>
            </p:cNvSpPr>
            <p:nvPr/>
          </p:nvSpPr>
          <p:spPr bwMode="auto">
            <a:xfrm flipH="1" flipV="1">
              <a:off x="4681" y="6376"/>
              <a:ext cx="799" cy="2280"/>
            </a:xfrm>
            <a:prstGeom prst="straightConnector1">
              <a:avLst/>
            </a:prstGeom>
            <a:noFill/>
            <a:ln w="28575">
              <a:solidFill>
                <a:srgbClr val="F79646"/>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grpSp>
        <p:nvGrpSpPr>
          <p:cNvPr id="68" name="Group 25"/>
          <p:cNvGrpSpPr>
            <a:grpSpLocks noChangeAspect="1"/>
          </p:cNvGrpSpPr>
          <p:nvPr/>
        </p:nvGrpSpPr>
        <p:grpSpPr bwMode="auto">
          <a:xfrm>
            <a:off x="3616325" y="1268760"/>
            <a:ext cx="955675" cy="1301750"/>
            <a:chOff x="4629" y="5554"/>
            <a:chExt cx="1505" cy="2051"/>
          </a:xfrm>
        </p:grpSpPr>
        <p:sp>
          <p:nvSpPr>
            <p:cNvPr id="69"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70"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1"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2"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3"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4"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5"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6"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7"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78"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79" name="Group 25"/>
          <p:cNvGrpSpPr>
            <a:grpSpLocks noChangeAspect="1"/>
          </p:cNvGrpSpPr>
          <p:nvPr/>
        </p:nvGrpSpPr>
        <p:grpSpPr bwMode="auto">
          <a:xfrm>
            <a:off x="4716016" y="1911226"/>
            <a:ext cx="955675" cy="1301750"/>
            <a:chOff x="4629" y="5554"/>
            <a:chExt cx="1505" cy="2051"/>
          </a:xfrm>
        </p:grpSpPr>
        <p:sp>
          <p:nvSpPr>
            <p:cNvPr id="80"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1"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2"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3"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4"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5"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6"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7"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8"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89"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grpSp>
        <p:nvGrpSpPr>
          <p:cNvPr id="90" name="Group 25"/>
          <p:cNvGrpSpPr>
            <a:grpSpLocks noChangeAspect="1"/>
          </p:cNvGrpSpPr>
          <p:nvPr/>
        </p:nvGrpSpPr>
        <p:grpSpPr bwMode="auto">
          <a:xfrm>
            <a:off x="5848573" y="2564904"/>
            <a:ext cx="955675" cy="1301750"/>
            <a:chOff x="4629" y="5554"/>
            <a:chExt cx="1505" cy="2051"/>
          </a:xfrm>
        </p:grpSpPr>
        <p:sp>
          <p:nvSpPr>
            <p:cNvPr id="91" name="AutoShape 35"/>
            <p:cNvSpPr>
              <a:spLocks noChangeAspect="1" noChangeArrowheads="1" noTextEdit="1"/>
            </p:cNvSpPr>
            <p:nvPr/>
          </p:nvSpPr>
          <p:spPr bwMode="auto">
            <a:xfrm>
              <a:off x="4629" y="5554"/>
              <a:ext cx="1505" cy="205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92" name="Oval 34" descr="exmachina001_casque_web"/>
            <p:cNvSpPr>
              <a:spLocks noChangeArrowheads="1"/>
            </p:cNvSpPr>
            <p:nvPr/>
          </p:nvSpPr>
          <p:spPr bwMode="auto">
            <a:xfrm>
              <a:off x="5438" y="5682"/>
              <a:ext cx="421" cy="420"/>
            </a:xfrm>
            <a:prstGeom prst="ellipse">
              <a:avLst/>
            </a:prstGeom>
            <a:blipFill dpi="0" rotWithShape="0">
              <a:blip r:embed="rId2" cstate="print"/>
              <a:srcRect/>
              <a:stretch>
                <a:fillRect/>
              </a:stretch>
            </a:blip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3" name="AutoShape 33"/>
            <p:cNvSpPr>
              <a:spLocks noChangeShapeType="1"/>
            </p:cNvSpPr>
            <p:nvPr/>
          </p:nvSpPr>
          <p:spPr bwMode="auto">
            <a:xfrm flipH="1">
              <a:off x="5646" y="6102"/>
              <a:ext cx="2" cy="240"/>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4" name="AutoShape 32"/>
            <p:cNvSpPr>
              <a:spLocks noChangeShapeType="1"/>
            </p:cNvSpPr>
            <p:nvPr/>
          </p:nvSpPr>
          <p:spPr bwMode="auto">
            <a:xfrm>
              <a:off x="5648" y="6245"/>
              <a:ext cx="1" cy="73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5" name="AutoShape 31"/>
            <p:cNvSpPr>
              <a:spLocks noChangeShapeType="1"/>
            </p:cNvSpPr>
            <p:nvPr/>
          </p:nvSpPr>
          <p:spPr bwMode="auto">
            <a:xfrm>
              <a:off x="5145" y="6342"/>
              <a:ext cx="503"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6" name="AutoShape 30"/>
            <p:cNvSpPr>
              <a:spLocks noChangeShapeType="1"/>
            </p:cNvSpPr>
            <p:nvPr/>
          </p:nvSpPr>
          <p:spPr bwMode="auto">
            <a:xfrm flipH="1">
              <a:off x="5310" y="6979"/>
              <a:ext cx="336"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7" name="AutoShape 29"/>
            <p:cNvSpPr>
              <a:spLocks noChangeShapeType="1"/>
            </p:cNvSpPr>
            <p:nvPr/>
          </p:nvSpPr>
          <p:spPr bwMode="auto">
            <a:xfrm>
              <a:off x="5649" y="6979"/>
              <a:ext cx="351" cy="55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8" name="AutoShape 28"/>
            <p:cNvSpPr>
              <a:spLocks noChangeShapeType="1"/>
            </p:cNvSpPr>
            <p:nvPr/>
          </p:nvSpPr>
          <p:spPr bwMode="auto">
            <a:xfrm>
              <a:off x="5010" y="5880"/>
              <a:ext cx="165" cy="674"/>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99" name="Freeform 27"/>
            <p:cNvSpPr>
              <a:spLocks/>
            </p:cNvSpPr>
            <p:nvPr/>
          </p:nvSpPr>
          <p:spPr bwMode="auto">
            <a:xfrm>
              <a:off x="4770" y="5959"/>
              <a:ext cx="668" cy="286"/>
            </a:xfrm>
            <a:custGeom>
              <a:avLst/>
              <a:gdLst/>
              <a:ahLst/>
              <a:cxnLst>
                <a:cxn ang="0">
                  <a:pos x="0" y="286"/>
                </a:cxn>
                <a:cxn ang="0">
                  <a:pos x="150" y="41"/>
                </a:cxn>
                <a:cxn ang="0">
                  <a:pos x="450" y="41"/>
                </a:cxn>
                <a:cxn ang="0">
                  <a:pos x="668" y="286"/>
                </a:cxn>
              </a:cxnLst>
              <a:rect l="0" t="0" r="r" b="b"/>
              <a:pathLst>
                <a:path w="668" h="286">
                  <a:moveTo>
                    <a:pt x="0" y="286"/>
                  </a:moveTo>
                  <a:cubicBezTo>
                    <a:pt x="37" y="184"/>
                    <a:pt x="75" y="82"/>
                    <a:pt x="150" y="41"/>
                  </a:cubicBezTo>
                  <a:cubicBezTo>
                    <a:pt x="225" y="0"/>
                    <a:pt x="364" y="0"/>
                    <a:pt x="450" y="41"/>
                  </a:cubicBezTo>
                  <a:cubicBezTo>
                    <a:pt x="536" y="82"/>
                    <a:pt x="632" y="245"/>
                    <a:pt x="668" y="286"/>
                  </a:cubicBezTo>
                </a:path>
              </a:pathLst>
            </a:cu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0" name="AutoShape 26"/>
            <p:cNvSpPr>
              <a:spLocks noChangeShapeType="1"/>
            </p:cNvSpPr>
            <p:nvPr/>
          </p:nvSpPr>
          <p:spPr bwMode="auto">
            <a:xfrm>
              <a:off x="4748" y="6245"/>
              <a:ext cx="712" cy="1"/>
            </a:xfrm>
            <a:prstGeom prst="straightConnector1">
              <a:avLst/>
            </a:prstGeom>
            <a:noFill/>
            <a:ln w="28575">
              <a:solidFill>
                <a:srgbClr val="0000FF"/>
              </a:solidFill>
              <a:round/>
              <a:headEnd/>
              <a:tailEnd/>
            </a:ln>
          </p:spPr>
          <p:txBody>
            <a:bodyPr vert="horz" wrap="square" lIns="91440" tIns="45720" rIns="91440" bIns="45720" numCol="1" anchor="t" anchorCtr="0" compatLnSpc="1">
              <a:prstTxWarp prst="textNoShape">
                <a:avLst/>
              </a:prstTxWarp>
            </a:bodyPr>
            <a:lstStyle/>
            <a:p>
              <a:endParaRPr lang="fr-FR"/>
            </a:p>
          </p:txBody>
        </p:sp>
      </p:grpSp>
      <p:cxnSp>
        <p:nvCxnSpPr>
          <p:cNvPr id="112" name="Connecteur droit 111"/>
          <p:cNvCxnSpPr/>
          <p:nvPr/>
        </p:nvCxnSpPr>
        <p:spPr>
          <a:xfrm flipV="1">
            <a:off x="971600" y="1628800"/>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13" name="Connecteur droit 112"/>
          <p:cNvCxnSpPr/>
          <p:nvPr/>
        </p:nvCxnSpPr>
        <p:spPr>
          <a:xfrm flipV="1">
            <a:off x="2123728" y="2204864"/>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14" name="Connecteur droit 113"/>
          <p:cNvCxnSpPr/>
          <p:nvPr/>
        </p:nvCxnSpPr>
        <p:spPr>
          <a:xfrm flipV="1">
            <a:off x="1547664" y="1916832"/>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15" name="Connecteur droit 114"/>
          <p:cNvCxnSpPr/>
          <p:nvPr/>
        </p:nvCxnSpPr>
        <p:spPr>
          <a:xfrm flipV="1">
            <a:off x="2627784" y="2564904"/>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16" name="Connecteur droit 115"/>
          <p:cNvCxnSpPr/>
          <p:nvPr/>
        </p:nvCxnSpPr>
        <p:spPr>
          <a:xfrm flipV="1">
            <a:off x="3203848" y="2852936"/>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17" name="Connecteur droit 116"/>
          <p:cNvCxnSpPr/>
          <p:nvPr/>
        </p:nvCxnSpPr>
        <p:spPr>
          <a:xfrm flipV="1">
            <a:off x="3707904" y="3212976"/>
            <a:ext cx="4104456"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18" name="Connecteur droit 117"/>
          <p:cNvCxnSpPr/>
          <p:nvPr/>
        </p:nvCxnSpPr>
        <p:spPr>
          <a:xfrm flipV="1">
            <a:off x="4355976" y="3501008"/>
            <a:ext cx="4176464" cy="1872208"/>
          </a:xfrm>
          <a:prstGeom prst="line">
            <a:avLst/>
          </a:prstGeom>
          <a:ln>
            <a:prstDash val="sysDash"/>
          </a:ln>
        </p:spPr>
        <p:style>
          <a:lnRef idx="2">
            <a:schemeClr val="dk1"/>
          </a:lnRef>
          <a:fillRef idx="0">
            <a:schemeClr val="dk1"/>
          </a:fillRef>
          <a:effectRef idx="1">
            <a:schemeClr val="dk1"/>
          </a:effectRef>
          <a:fontRef idx="minor">
            <a:schemeClr val="tx1"/>
          </a:fontRef>
        </p:style>
      </p:cxnSp>
      <p:cxnSp>
        <p:nvCxnSpPr>
          <p:cNvPr id="119" name="Connecteur droit 118"/>
          <p:cNvCxnSpPr/>
          <p:nvPr/>
        </p:nvCxnSpPr>
        <p:spPr>
          <a:xfrm>
            <a:off x="899592" y="3429000"/>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 name="Connecteur droit 119"/>
          <p:cNvCxnSpPr/>
          <p:nvPr/>
        </p:nvCxnSpPr>
        <p:spPr>
          <a:xfrm>
            <a:off x="2411760" y="2780928"/>
            <a:ext cx="3384376" cy="1944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1" name="Connecteur droit 120"/>
          <p:cNvCxnSpPr/>
          <p:nvPr/>
        </p:nvCxnSpPr>
        <p:spPr>
          <a:xfrm>
            <a:off x="3707904" y="2204864"/>
            <a:ext cx="3384376" cy="1944216"/>
          </a:xfrm>
          <a:prstGeom prst="line">
            <a:avLst/>
          </a:prstGeom>
        </p:spPr>
        <p:style>
          <a:lnRef idx="1">
            <a:schemeClr val="accent1"/>
          </a:lnRef>
          <a:fillRef idx="0">
            <a:schemeClr val="accent1"/>
          </a:fillRef>
          <a:effectRef idx="0">
            <a:schemeClr val="accent1"/>
          </a:effectRef>
          <a:fontRef idx="minor">
            <a:schemeClr val="tx1"/>
          </a:fontRef>
        </p:style>
      </p:cxnSp>
      <p:sp>
        <p:nvSpPr>
          <p:cNvPr id="16395" name="Rectangle 1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grpSp>
        <p:nvGrpSpPr>
          <p:cNvPr id="16385" name="Group 1"/>
          <p:cNvGrpSpPr>
            <a:grpSpLocks noChangeAspect="1"/>
          </p:cNvGrpSpPr>
          <p:nvPr/>
        </p:nvGrpSpPr>
        <p:grpSpPr bwMode="auto">
          <a:xfrm>
            <a:off x="5076056" y="3209081"/>
            <a:ext cx="898525" cy="1516063"/>
            <a:chOff x="4531" y="6268"/>
            <a:chExt cx="1414" cy="2388"/>
          </a:xfrm>
        </p:grpSpPr>
        <p:sp>
          <p:nvSpPr>
            <p:cNvPr id="16394" name="AutoShape 10"/>
            <p:cNvSpPr>
              <a:spLocks noChangeAspect="1" noChangeArrowheads="1" noTextEdit="1"/>
            </p:cNvSpPr>
            <p:nvPr/>
          </p:nvSpPr>
          <p:spPr bwMode="auto">
            <a:xfrm>
              <a:off x="4531" y="6268"/>
              <a:ext cx="1414" cy="2388"/>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6393" name="Oval 9" descr="exmachina001_casque_web"/>
            <p:cNvSpPr>
              <a:spLocks noChangeArrowheads="1"/>
            </p:cNvSpPr>
            <p:nvPr/>
          </p:nvSpPr>
          <p:spPr bwMode="auto">
            <a:xfrm>
              <a:off x="5368" y="6809"/>
              <a:ext cx="420" cy="420"/>
            </a:xfrm>
            <a:prstGeom prst="ellipse">
              <a:avLst/>
            </a:prstGeom>
            <a:blipFill dpi="0" rotWithShape="0">
              <a:blip r:embed="rId2" cstate="print"/>
              <a:srcRect/>
              <a:stretch>
                <a:fillRect/>
              </a:stretch>
            </a:blip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392" name="AutoShape 8"/>
            <p:cNvSpPr>
              <a:spLocks noChangeShapeType="1"/>
            </p:cNvSpPr>
            <p:nvPr/>
          </p:nvSpPr>
          <p:spPr bwMode="auto">
            <a:xfrm flipH="1">
              <a:off x="5576" y="7251"/>
              <a:ext cx="2" cy="240"/>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391" name="AutoShape 7"/>
            <p:cNvSpPr>
              <a:spLocks noChangeShapeType="1"/>
            </p:cNvSpPr>
            <p:nvPr/>
          </p:nvSpPr>
          <p:spPr bwMode="auto">
            <a:xfrm>
              <a:off x="5578" y="7372"/>
              <a:ext cx="1" cy="733"/>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390" name="AutoShape 6"/>
            <p:cNvSpPr>
              <a:spLocks noChangeShapeType="1"/>
            </p:cNvSpPr>
            <p:nvPr/>
          </p:nvSpPr>
          <p:spPr bwMode="auto">
            <a:xfrm flipH="1" flipV="1">
              <a:off x="5579" y="8105"/>
              <a:ext cx="262" cy="551"/>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389" name="AutoShape 5"/>
            <p:cNvSpPr>
              <a:spLocks noChangeShapeType="1"/>
            </p:cNvSpPr>
            <p:nvPr/>
          </p:nvSpPr>
          <p:spPr bwMode="auto">
            <a:xfrm flipV="1">
              <a:off x="5323" y="8105"/>
              <a:ext cx="256" cy="551"/>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388" name="AutoShape 4"/>
            <p:cNvSpPr>
              <a:spLocks noChangeShapeType="1"/>
            </p:cNvSpPr>
            <p:nvPr/>
          </p:nvSpPr>
          <p:spPr bwMode="auto">
            <a:xfrm flipH="1">
              <a:off x="5215" y="7469"/>
              <a:ext cx="385" cy="413"/>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387" name="AutoShape 3"/>
            <p:cNvSpPr>
              <a:spLocks noChangeShapeType="1"/>
            </p:cNvSpPr>
            <p:nvPr/>
          </p:nvSpPr>
          <p:spPr bwMode="auto">
            <a:xfrm>
              <a:off x="5005" y="7372"/>
              <a:ext cx="573" cy="98"/>
            </a:xfrm>
            <a:prstGeom prst="straightConnector1">
              <a:avLst/>
            </a:prstGeom>
            <a:noFill/>
            <a:ln w="28575">
              <a:solidFill>
                <a:srgbClr val="B6DDE8"/>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6386" name="AutoShape 2"/>
            <p:cNvSpPr>
              <a:spLocks noChangeShapeType="1"/>
            </p:cNvSpPr>
            <p:nvPr/>
          </p:nvSpPr>
          <p:spPr bwMode="auto">
            <a:xfrm flipH="1" flipV="1">
              <a:off x="4681" y="6376"/>
              <a:ext cx="799" cy="2280"/>
            </a:xfrm>
            <a:prstGeom prst="straightConnector1">
              <a:avLst/>
            </a:prstGeom>
            <a:noFill/>
            <a:ln w="28575">
              <a:solidFill>
                <a:srgbClr val="B6DDE8"/>
              </a:solidFill>
              <a:round/>
              <a:headEnd/>
              <a:tailEnd type="triangle" w="med" len="med"/>
            </a:ln>
          </p:spPr>
          <p:txBody>
            <a:bodyPr vert="horz" wrap="square" lIns="91440" tIns="45720" rIns="91440" bIns="45720" numCol="1" anchor="t" anchorCtr="0" compatLnSpc="1">
              <a:prstTxWarp prst="textNoShape">
                <a:avLst/>
              </a:prstTxWarp>
            </a:bodyPr>
            <a:lstStyle/>
            <a:p>
              <a:endParaRPr lang="fr-FR"/>
            </a:p>
          </p:txBody>
        </p:sp>
      </p:grpSp>
      <p:sp>
        <p:nvSpPr>
          <p:cNvPr id="133" name="ZoneTexte 132"/>
          <p:cNvSpPr txBox="1"/>
          <p:nvPr/>
        </p:nvSpPr>
        <p:spPr>
          <a:xfrm>
            <a:off x="323528" y="4725144"/>
            <a:ext cx="2520280" cy="938719"/>
          </a:xfrm>
          <a:prstGeom prst="rect">
            <a:avLst/>
          </a:prstGeom>
          <a:noFill/>
        </p:spPr>
        <p:txBody>
          <a:bodyPr wrap="square" rtlCol="0">
            <a:spAutoFit/>
          </a:bodyPr>
          <a:lstStyle/>
          <a:p>
            <a:r>
              <a:rPr lang="fr-FR" sz="1100" dirty="0" smtClean="0"/>
              <a:t>Commentaire : formation adaptée au combat contre la cavalerie, avec 4 lances longues et possibilité de se protéger des archers et de former un coin.</a:t>
            </a:r>
            <a:endParaRPr lang="fr-FR" sz="1100" dirty="0"/>
          </a:p>
        </p:txBody>
      </p:sp>
      <p:sp>
        <p:nvSpPr>
          <p:cNvPr id="135" name="ZoneTexte 134"/>
          <p:cNvSpPr txBox="1"/>
          <p:nvPr/>
        </p:nvSpPr>
        <p:spPr>
          <a:xfrm>
            <a:off x="3779912" y="5733256"/>
            <a:ext cx="1944216" cy="400110"/>
          </a:xfrm>
          <a:prstGeom prst="rect">
            <a:avLst/>
          </a:prstGeom>
        </p:spPr>
        <p:style>
          <a:lnRef idx="0">
            <a:scrgbClr r="0" g="0" b="0"/>
          </a:lnRef>
          <a:fillRef idx="1002">
            <a:schemeClr val="dk2"/>
          </a:fillRef>
          <a:effectRef idx="0">
            <a:scrgbClr r="0" g="0" b="0"/>
          </a:effectRef>
          <a:fontRef idx="major"/>
        </p:style>
        <p:txBody>
          <a:bodyPr wrap="square" rtlCol="0">
            <a:spAutoFit/>
          </a:bodyPr>
          <a:lstStyle/>
          <a:p>
            <a:r>
              <a:rPr lang="fr-FR" sz="2000" dirty="0" smtClean="0"/>
              <a:t>Formation n°3</a:t>
            </a:r>
            <a:endParaRPr lang="fr-FR" sz="2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ier">
  <a:themeElements>
    <a:clrScheme name="Papi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i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i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253</TotalTime>
  <Words>710</Words>
  <Application>Microsoft Office PowerPoint</Application>
  <PresentationFormat>Affichage à l'écran (4:3)</PresentationFormat>
  <Paragraphs>100</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Papier</vt:lpstr>
      <vt:lpstr>La dizaine, unité tactique</vt:lpstr>
      <vt:lpstr>Le fonctionnement en dizaine</vt:lpstr>
      <vt:lpstr>Plan :</vt:lpstr>
      <vt:lpstr>Explications préliminaires</vt:lpstr>
      <vt:lpstr>A.I.1 Formations de base</vt:lpstr>
      <vt:lpstr>Diapositive 6</vt:lpstr>
      <vt:lpstr>Diapositive 7</vt:lpstr>
      <vt:lpstr>A.I.2 Formations de base</vt:lpstr>
      <vt:lpstr>Diapositive 9</vt:lpstr>
      <vt:lpstr>Diapositive 10</vt:lpstr>
      <vt:lpstr>A.II.1 Formations d’attaque</vt:lpstr>
      <vt:lpstr>Diapositive 12</vt:lpstr>
      <vt:lpstr>Diapositive 13</vt:lpstr>
      <vt:lpstr>Diapositive 14</vt:lpstr>
      <vt:lpstr>Diapositive 15</vt:lpstr>
      <vt:lpstr>A.II.2  Formations d’attaque</vt:lpstr>
      <vt:lpstr>Diapositive 17</vt:lpstr>
      <vt:lpstr>Diapositive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Fonctionnement en dizaine</dc:title>
  <dc:creator>Said</dc:creator>
  <cp:lastModifiedBy>Said</cp:lastModifiedBy>
  <cp:revision>80</cp:revision>
  <dcterms:created xsi:type="dcterms:W3CDTF">2012-08-17T10:55:48Z</dcterms:created>
  <dcterms:modified xsi:type="dcterms:W3CDTF">2012-08-24T19:09:37Z</dcterms:modified>
</cp:coreProperties>
</file>