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9601200" cy="12801600" type="A3"/>
  <p:notesSz cx="6858000" cy="9144000"/>
  <p:defaultTextStyle>
    <a:defPPr>
      <a:defRPr lang="fr-FR"/>
    </a:defPPr>
    <a:lvl1pPr marL="0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554" y="-84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60070" y="2560320"/>
            <a:ext cx="8244230" cy="3413760"/>
          </a:xfrm>
          <a:ln>
            <a:noFill/>
          </a:ln>
        </p:spPr>
        <p:txBody>
          <a:bodyPr vert="horz" tIns="0" rIns="25603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78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60070" y="6026601"/>
            <a:ext cx="8247431" cy="3271520"/>
          </a:xfrm>
        </p:spPr>
        <p:txBody>
          <a:bodyPr lIns="0" rIns="25603"/>
          <a:lstStyle>
            <a:lvl1pPr marL="0" marR="64008" indent="0" algn="r">
              <a:buNone/>
              <a:defRPr>
                <a:solidFill>
                  <a:schemeClr val="tx1"/>
                </a:solidFill>
              </a:defRPr>
            </a:lvl1pPr>
            <a:lvl2pPr marL="640080" indent="0" algn="ctr">
              <a:buNone/>
            </a:lvl2pPr>
            <a:lvl3pPr marL="1280160" indent="0" algn="ctr">
              <a:buNone/>
            </a:lvl3pPr>
            <a:lvl4pPr marL="1920240" indent="0" algn="ctr">
              <a:buNone/>
            </a:lvl4pPr>
            <a:lvl5pPr marL="2560320" indent="0" algn="ctr">
              <a:buNone/>
            </a:lvl5pPr>
            <a:lvl6pPr marL="3200400" indent="0" algn="ctr">
              <a:buNone/>
            </a:lvl6pPr>
            <a:lvl7pPr marL="3840480" indent="0" algn="ctr">
              <a:buNone/>
            </a:lvl7pPr>
            <a:lvl8pPr marL="4480560" indent="0" algn="ctr">
              <a:buNone/>
            </a:lvl8pPr>
            <a:lvl9pPr marL="512064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960870" y="1706883"/>
            <a:ext cx="2160270" cy="9728624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80060" y="1706883"/>
            <a:ext cx="6320790" cy="972862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6870" y="2457907"/>
            <a:ext cx="8161020" cy="2543251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78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6870" y="5048706"/>
            <a:ext cx="8161020" cy="2818129"/>
          </a:xfrm>
        </p:spPr>
        <p:txBody>
          <a:bodyPr lIns="64008" rIns="64008" anchor="t"/>
          <a:lstStyle>
            <a:lvl1pPr marL="0" indent="0">
              <a:buNone/>
              <a:defRPr sz="3100">
                <a:solidFill>
                  <a:schemeClr val="tx1"/>
                </a:solidFill>
              </a:defRPr>
            </a:lvl1pPr>
            <a:lvl2pPr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060" y="1314298"/>
            <a:ext cx="8641080" cy="2133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80060" y="3584159"/>
            <a:ext cx="4240530" cy="8278368"/>
          </a:xfrm>
        </p:spPr>
        <p:txBody>
          <a:bodyPr/>
          <a:lstStyle>
            <a:lvl1pPr>
              <a:defRPr sz="36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80610" y="3584159"/>
            <a:ext cx="4240530" cy="8278368"/>
          </a:xfrm>
        </p:spPr>
        <p:txBody>
          <a:bodyPr/>
          <a:lstStyle>
            <a:lvl1pPr>
              <a:defRPr sz="36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060" y="1314298"/>
            <a:ext cx="8641080" cy="2133600"/>
          </a:xfrm>
        </p:spPr>
        <p:txBody>
          <a:bodyPr tIns="64008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0060" y="3463130"/>
            <a:ext cx="4242197" cy="1230790"/>
          </a:xfrm>
        </p:spPr>
        <p:txBody>
          <a:bodyPr lIns="64008" tIns="0" rIns="64008" bIns="0" anchor="ctr">
            <a:noAutofit/>
          </a:bodyPr>
          <a:lstStyle>
            <a:lvl1pPr marL="0" indent="0">
              <a:buNone/>
              <a:defRPr sz="3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800" b="1"/>
            </a:lvl2pPr>
            <a:lvl3pPr>
              <a:buNone/>
              <a:defRPr sz="2500" b="1"/>
            </a:lvl3pPr>
            <a:lvl4pPr>
              <a:buNone/>
              <a:defRPr sz="2200" b="1"/>
            </a:lvl4pPr>
            <a:lvl5pPr>
              <a:buNone/>
              <a:defRPr sz="22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877277" y="3471547"/>
            <a:ext cx="4243864" cy="1222374"/>
          </a:xfrm>
        </p:spPr>
        <p:txBody>
          <a:bodyPr lIns="64008" tIns="0" rIns="64008" bIns="0" anchor="ctr"/>
          <a:lstStyle>
            <a:lvl1pPr marL="0" indent="0">
              <a:buNone/>
              <a:defRPr sz="3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800" b="1"/>
            </a:lvl2pPr>
            <a:lvl3pPr>
              <a:buNone/>
              <a:defRPr sz="2500" b="1"/>
            </a:lvl3pPr>
            <a:lvl4pPr>
              <a:buNone/>
              <a:defRPr sz="2200" b="1"/>
            </a:lvl4pPr>
            <a:lvl5pPr>
              <a:buNone/>
              <a:defRPr sz="22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80060" y="4693920"/>
            <a:ext cx="4242197" cy="7178677"/>
          </a:xfrm>
        </p:spPr>
        <p:txBody>
          <a:bodyPr tIns="0"/>
          <a:lstStyle>
            <a:lvl1pPr>
              <a:defRPr sz="31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877277" y="4693920"/>
            <a:ext cx="4243864" cy="7178677"/>
          </a:xfrm>
        </p:spPr>
        <p:txBody>
          <a:bodyPr tIns="0"/>
          <a:lstStyle>
            <a:lvl1pPr>
              <a:defRPr sz="31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060" y="1314298"/>
            <a:ext cx="8721090" cy="2133600"/>
          </a:xfrm>
        </p:spPr>
        <p:txBody>
          <a:bodyPr vert="horz" tIns="6400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7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0090" y="960124"/>
            <a:ext cx="2880360" cy="216916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3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720090" y="3129280"/>
            <a:ext cx="2880360" cy="8534400"/>
          </a:xfrm>
        </p:spPr>
        <p:txBody>
          <a:bodyPr lIns="25603" rIns="25603"/>
          <a:lstStyle>
            <a:lvl1pPr marL="0" indent="0" algn="l">
              <a:buNone/>
              <a:defRPr sz="2000"/>
            </a:lvl1pPr>
            <a:lvl2pPr indent="0" algn="l">
              <a:buNone/>
              <a:defRPr sz="1700"/>
            </a:lvl2pPr>
            <a:lvl3pPr indent="0" algn="l">
              <a:buNone/>
              <a:defRPr sz="1400"/>
            </a:lvl3pPr>
            <a:lvl4pPr indent="0" algn="l">
              <a:buNone/>
              <a:defRPr sz="1300"/>
            </a:lvl4pPr>
            <a:lvl5pPr indent="0" algn="l">
              <a:buNone/>
              <a:defRPr sz="13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753802" y="3129280"/>
            <a:ext cx="5367338" cy="8534400"/>
          </a:xfrm>
        </p:spPr>
        <p:txBody>
          <a:bodyPr tIns="0"/>
          <a:lstStyle>
            <a:lvl1pPr>
              <a:defRPr sz="3900"/>
            </a:lvl1pPr>
            <a:lvl2pPr>
              <a:defRPr sz="3600"/>
            </a:lvl2pPr>
            <a:lvl3pPr>
              <a:defRPr sz="3400"/>
            </a:lvl3pPr>
            <a:lvl4pPr>
              <a:defRPr sz="2800"/>
            </a:lvl4pPr>
            <a:lvl5pPr>
              <a:defRPr sz="25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324041" y="2068410"/>
            <a:ext cx="5520690" cy="768096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404341" y="10004902"/>
            <a:ext cx="163220" cy="290170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0080" y="2197060"/>
            <a:ext cx="2323490" cy="2954226"/>
          </a:xfrm>
        </p:spPr>
        <p:txBody>
          <a:bodyPr vert="horz" lIns="64008" tIns="64008" rIns="64008" bIns="64008" anchor="b"/>
          <a:lstStyle>
            <a:lvl1pPr algn="l">
              <a:buNone/>
              <a:defRPr sz="28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0080" y="5280399"/>
            <a:ext cx="2320290" cy="4068064"/>
          </a:xfrm>
        </p:spPr>
        <p:txBody>
          <a:bodyPr lIns="89611" rIns="64008" bIns="64008" anchor="t"/>
          <a:lstStyle>
            <a:lvl1pPr marL="0" indent="0" algn="l">
              <a:spcBef>
                <a:spcPts val="350"/>
              </a:spcBef>
              <a:buFontTx/>
              <a:buNone/>
              <a:defRPr sz="18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81060" y="11865187"/>
            <a:ext cx="640080" cy="681567"/>
          </a:xfrm>
        </p:spPr>
        <p:txBody>
          <a:bodyPr/>
          <a:lstStyle/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660083" y="2239098"/>
            <a:ext cx="4848606" cy="7339584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45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10002" y="10857653"/>
            <a:ext cx="9621203" cy="194394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600575" y="11610341"/>
            <a:ext cx="5000625" cy="11912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10002" y="-13336"/>
            <a:ext cx="9621203" cy="194394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600575" y="-13335"/>
            <a:ext cx="5000625" cy="11912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8016" tIns="64008" rIns="128016" bIns="6400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80060" y="1314298"/>
            <a:ext cx="8641080" cy="2133600"/>
          </a:xfrm>
          <a:prstGeom prst="rect">
            <a:avLst/>
          </a:prstGeom>
        </p:spPr>
        <p:txBody>
          <a:bodyPr vert="horz" lIns="0" tIns="64008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80060" y="3612896"/>
            <a:ext cx="8641080" cy="8193024"/>
          </a:xfrm>
          <a:prstGeom prst="rect">
            <a:avLst/>
          </a:prstGeom>
        </p:spPr>
        <p:txBody>
          <a:bodyPr vert="horz" lIns="128016" tIns="64008" rIns="128016" bIns="64008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7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8B67CE-28B4-4C4D-8F4A-DCC6587949E9}" type="datetimeFigureOut">
              <a:rPr lang="fr-FR" smtClean="0"/>
              <a:t>25/05/2012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800350" y="11865187"/>
            <a:ext cx="3520440" cy="68156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7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321040" y="11865187"/>
            <a:ext cx="800100" cy="681567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7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A30C43-A0C3-4EA9-AA54-B71A2ADD249D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968" y="377828"/>
            <a:ext cx="9639575" cy="1211885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7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84048" indent="-384048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96112" indent="-345643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indent="-345643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664208" indent="-294437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256" indent="-294437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432304" indent="-294437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2688336" indent="-256032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2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072384" indent="-256032" algn="l" rtl="0" eaLnBrk="1" latinLnBrk="0" hangingPunct="1">
        <a:spcBef>
          <a:spcPct val="20000"/>
        </a:spcBef>
        <a:buClr>
          <a:schemeClr val="tx2"/>
        </a:buClr>
        <a:buChar char="•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3456432" indent="-256032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hyperlink" Target="http://www.cndp.fr/ecolenumerique/tous-les-numeros/numero-11-mars-2012/experimenter-simuler-modeliser-en-sciences-et-technologie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_visuel-ordi_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495513">
            <a:off x="2047769" y="6377695"/>
            <a:ext cx="3566142" cy="32095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76464" y="1144216"/>
            <a:ext cx="57446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L’école Numérique</a:t>
            </a:r>
            <a:endParaRPr lang="fr-FR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Image 3" descr="enfant%20et%20ordi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8896350"/>
            <a:ext cx="4572000" cy="390525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36104" y="2152328"/>
            <a:ext cx="42484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C00000"/>
                </a:solidFill>
                <a:hlinkClick r:id="rId4" tooltip="Le numérique à l?école primaire"/>
              </a:rPr>
              <a:t>Expérimenter, simuler, modéliser en sciences et technologies</a:t>
            </a:r>
            <a:endParaRPr lang="fr-FR" sz="1600" dirty="0" smtClean="0">
              <a:solidFill>
                <a:srgbClr val="C00000"/>
              </a:solidFill>
            </a:endParaRPr>
          </a:p>
          <a:p>
            <a:r>
              <a:rPr lang="fr-FR" sz="1600" i="1" dirty="0" smtClean="0"/>
              <a:t>Les programmes actuels mettent l’accent sur la formation de l’élève à la démarche scientifique. Face à l’augmentation du nombre d’élèves devant chaque professeur, l’expérimentation concrète est de plus en plus difficile à mettre en œuvre. Le support numérique peut-il représenter une alternative ? Depuis deux décennies, l’expérimentation assistée par ordinateur (</a:t>
            </a:r>
            <a:r>
              <a:rPr lang="fr-FR" sz="1600" i="1" dirty="0" err="1" smtClean="0"/>
              <a:t>ExAO</a:t>
            </a:r>
            <a:r>
              <a:rPr lang="fr-FR" sz="1600" i="1" dirty="0" smtClean="0"/>
              <a:t>) s’est développée et déclinée en de nombreuses applications pédagogiques : quel en est le bénéfice dans la formation aux méthodes expérimentales ?</a:t>
            </a:r>
            <a:endParaRPr lang="fr-FR" sz="1600" dirty="0"/>
          </a:p>
        </p:txBody>
      </p:sp>
      <p:pic>
        <p:nvPicPr>
          <p:cNvPr id="8" name="Image 7" descr="couvertur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68752" y="2152328"/>
            <a:ext cx="2500617" cy="3530283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5952728" y="10721280"/>
            <a:ext cx="23762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Renseignement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448672" y="11513368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http://www.cndp.fr/ecolenumerique/tous-les-numeros/collecticites.html</a:t>
            </a:r>
            <a:endParaRPr lang="fr-FR" sz="1600" dirty="0"/>
          </a:p>
        </p:txBody>
      </p:sp>
      <p:sp>
        <p:nvSpPr>
          <p:cNvPr id="11" name="ZoneTexte 10"/>
          <p:cNvSpPr txBox="1"/>
          <p:nvPr/>
        </p:nvSpPr>
        <p:spPr>
          <a:xfrm>
            <a:off x="6240760" y="6040760"/>
            <a:ext cx="25202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14 L’</a:t>
            </a:r>
            <a:r>
              <a:rPr lang="fr-FR" sz="1400" b="1" dirty="0" err="1" smtClean="0"/>
              <a:t>ExAO</a:t>
            </a:r>
            <a:r>
              <a:rPr lang="fr-FR" sz="1400" b="1" dirty="0" smtClean="0"/>
              <a:t> et le développement du numérique en sciences expérimentales</a:t>
            </a:r>
          </a:p>
          <a:p>
            <a:r>
              <a:rPr lang="fr-FR" sz="1400" dirty="0" smtClean="0"/>
              <a:t>Pascal Faure </a:t>
            </a:r>
          </a:p>
          <a:p>
            <a:r>
              <a:rPr lang="fr-FR" sz="1400" b="1" dirty="0" smtClean="0"/>
              <a:t>16 La maquette BIM en architecture et construction</a:t>
            </a:r>
          </a:p>
          <a:p>
            <a:r>
              <a:rPr lang="fr-FR" sz="1400" dirty="0" smtClean="0"/>
              <a:t>Cédric </a:t>
            </a:r>
            <a:r>
              <a:rPr lang="fr-FR" sz="1400" dirty="0" err="1" smtClean="0"/>
              <a:t>Dziubanowski</a:t>
            </a:r>
            <a:endParaRPr lang="fr-FR" sz="1400" dirty="0" smtClean="0"/>
          </a:p>
          <a:p>
            <a:r>
              <a:rPr lang="fr-FR" sz="1400" b="1" dirty="0" smtClean="0"/>
              <a:t>20 Tablette graphique et </a:t>
            </a:r>
            <a:r>
              <a:rPr lang="fr-FR" sz="1400" b="1" dirty="0" err="1" smtClean="0"/>
              <a:t>Scenari</a:t>
            </a:r>
            <a:endParaRPr lang="fr-FR" sz="1400" b="1" dirty="0" smtClean="0"/>
          </a:p>
          <a:p>
            <a:r>
              <a:rPr lang="fr-FR" sz="1400" dirty="0" smtClean="0"/>
              <a:t>Pascal </a:t>
            </a:r>
            <a:r>
              <a:rPr lang="fr-FR" sz="1400" dirty="0" err="1" smtClean="0"/>
              <a:t>Padilla</a:t>
            </a:r>
            <a:r>
              <a:rPr lang="fr-FR" sz="1400" dirty="0" smtClean="0"/>
              <a:t> </a:t>
            </a:r>
          </a:p>
          <a:p>
            <a:r>
              <a:rPr lang="fr-FR" sz="1400" b="1" dirty="0" smtClean="0"/>
              <a:t>22 </a:t>
            </a:r>
            <a:r>
              <a:rPr lang="fr-FR" sz="1400" b="1" dirty="0" err="1" smtClean="0"/>
              <a:t>GeoGebra</a:t>
            </a:r>
            <a:r>
              <a:rPr lang="fr-FR" sz="1400" b="1" dirty="0" smtClean="0"/>
              <a:t> : les mathématiques à portée de tous</a:t>
            </a:r>
          </a:p>
          <a:p>
            <a:r>
              <a:rPr lang="fr-FR" sz="1400" dirty="0" smtClean="0"/>
              <a:t>Marc Roux </a:t>
            </a:r>
          </a:p>
          <a:p>
            <a:r>
              <a:rPr lang="fr-FR" sz="1400" b="1" dirty="0" smtClean="0"/>
              <a:t>24 Maths et simulation : une promenade aléatoire sur un cube</a:t>
            </a:r>
          </a:p>
          <a:p>
            <a:r>
              <a:rPr lang="fr-FR" sz="1400" dirty="0" smtClean="0"/>
              <a:t>Christian Marchal </a:t>
            </a:r>
            <a:endParaRPr lang="fr-FR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</TotalTime>
  <Words>147</Words>
  <Application>Microsoft Office PowerPoint</Application>
  <PresentationFormat>A3 (297 x 420 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Débit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Olmeta Dominique</dc:creator>
  <cp:lastModifiedBy>Olmeta Dominique </cp:lastModifiedBy>
  <cp:revision>3</cp:revision>
  <dcterms:created xsi:type="dcterms:W3CDTF">2012-05-25T14:17:42Z</dcterms:created>
  <dcterms:modified xsi:type="dcterms:W3CDTF">2012-05-25T14:38:51Z</dcterms:modified>
</cp:coreProperties>
</file>