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68" r:id="rId3"/>
    <p:sldId id="258" r:id="rId4"/>
    <p:sldId id="259" r:id="rId5"/>
    <p:sldId id="260" r:id="rId6"/>
    <p:sldId id="282" r:id="rId7"/>
    <p:sldId id="261" r:id="rId8"/>
    <p:sldId id="271" r:id="rId9"/>
    <p:sldId id="283" r:id="rId10"/>
    <p:sldId id="272" r:id="rId11"/>
    <p:sldId id="262" r:id="rId12"/>
    <p:sldId id="273" r:id="rId13"/>
    <p:sldId id="275" r:id="rId14"/>
    <p:sldId id="277" r:id="rId15"/>
    <p:sldId id="284" r:id="rId16"/>
    <p:sldId id="267" r:id="rId17"/>
    <p:sldId id="269" r:id="rId18"/>
    <p:sldId id="270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6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427D-6E0A-4C32-AF83-D315F226A94A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66772-E122-44EA-A659-82879B2B3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50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1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5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81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29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38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91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17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0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0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52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32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4D19-105D-4D28-988E-6B94CB5ACE31}" type="datetimeFigureOut">
              <a:rPr lang="fr-FR" smtClean="0"/>
              <a:t>13/05/2012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2F3E8-A79F-416F-8635-BA63EB85E7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49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27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2559177"/>
            <a:ext cx="540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Caméra de surveillance</a:t>
            </a:r>
            <a:endParaRPr lang="fr-FR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1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1985467"/>
            <a:ext cx="66302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schéma cinématique</a:t>
            </a:r>
            <a:endParaRPr lang="fr-FR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407" y="2859930"/>
            <a:ext cx="8002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caractéristiques du </a:t>
            </a:r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moteur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4295" y="3886103"/>
            <a:ext cx="81152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Vitesse de rotation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5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89" y="836712"/>
            <a:ext cx="5760720" cy="576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23527" y="200834"/>
            <a:ext cx="81152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Le schéma cinématique</a:t>
            </a:r>
            <a:endParaRPr lang="fr-FR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6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7" y="188640"/>
            <a:ext cx="81152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fr-FR" sz="28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fr-FR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caractéristiques du moteur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98586" y="1484784"/>
            <a:ext cx="4324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0.5tr &lt;---&gt;  4 secondes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&lt;=&gt; 0.125 &lt;--&gt; 1 seconde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&lt;=&gt; Ns = 0.125tr/sec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&lt;=&gt; Ns = 7.5tr/min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3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138" y="173784"/>
            <a:ext cx="5040560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llipse 8"/>
          <p:cNvSpPr/>
          <p:nvPr/>
        </p:nvSpPr>
        <p:spPr>
          <a:xfrm>
            <a:off x="2627784" y="4910346"/>
            <a:ext cx="843814" cy="26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9" y="2276872"/>
            <a:ext cx="7946055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14377" y="162056"/>
            <a:ext cx="8629623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Vitesse </a:t>
            </a:r>
            <a:r>
              <a:rPr lang="fr-FR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rotation</a:t>
            </a:r>
          </a:p>
          <a:p>
            <a:pPr algn="ctr"/>
            <a:endParaRPr lang="fr-FR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Vitesse de rotation de sortie du moteur 45trs/mn</a:t>
            </a:r>
          </a:p>
          <a:p>
            <a:r>
              <a:rPr lang="fr-FR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Vitesse de rotation souhaitée 7.5trs/mn</a:t>
            </a:r>
            <a:endParaRPr lang="fr-FR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fr-FR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Taux de réduction théorique: 0.163 </a:t>
            </a:r>
          </a:p>
          <a:p>
            <a:pPr algn="ctr"/>
            <a:endParaRPr lang="fr-FR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39752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 = 38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563888" y="465112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 = 13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58769" y="361172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 = 18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625770" y="461909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Z = 38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11374" y="6300028"/>
            <a:ext cx="345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Taux de réduction </a:t>
            </a:r>
            <a:r>
              <a:rPr lang="fr-FR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pratique: 0.162 </a:t>
            </a:r>
            <a:endParaRPr lang="fr-FR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3798332"/>
            <a:ext cx="20275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 = 5V =&gt; Ns = 45 </a:t>
            </a:r>
            <a:r>
              <a:rPr lang="fr-FR" sz="1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trs</a:t>
            </a:r>
            <a:r>
              <a:rPr lang="fr-FR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/mn</a:t>
            </a:r>
            <a:endParaRPr lang="fr-FR" sz="1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7937" y="5101661"/>
            <a:ext cx="18204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Ns = 7.29 </a:t>
            </a:r>
            <a:r>
              <a:rPr lang="fr-FR" sz="1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tr/mn</a:t>
            </a:r>
            <a:endParaRPr lang="fr-FR" sz="1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7312" y="2204864"/>
            <a:ext cx="4307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II</a:t>
            </a:r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Choix des composants électroniques</a:t>
            </a:r>
            <a:endParaRPr lang="fr-FR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0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8" y="1350403"/>
            <a:ext cx="7863946" cy="338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61515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de la caméra 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re 8"/>
          <p:cNvSpPr txBox="1">
            <a:spLocks/>
          </p:cNvSpPr>
          <p:nvPr/>
        </p:nvSpPr>
        <p:spPr>
          <a:xfrm>
            <a:off x="429804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Masse : 0.3kg</a:t>
            </a:r>
          </a:p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Dimensions d’encombrement : 200 X 200 X 150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282222" y="3312694"/>
            <a:ext cx="1170276" cy="355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626832" y="3691126"/>
            <a:ext cx="2032572" cy="447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187988" y="2673984"/>
            <a:ext cx="1170276" cy="355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893960" y="2867481"/>
            <a:ext cx="1644174" cy="355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" y="673079"/>
            <a:ext cx="5974531" cy="4651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Mamour\Desktop\capt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03" y="2506776"/>
            <a:ext cx="3805349" cy="3343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279492" y="2873842"/>
            <a:ext cx="1170276" cy="355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539552" y="4568282"/>
            <a:ext cx="1170276" cy="355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8"/>
          <p:cNvSpPr txBox="1">
            <a:spLocks/>
          </p:cNvSpPr>
          <p:nvPr/>
        </p:nvSpPr>
        <p:spPr>
          <a:xfrm>
            <a:off x="4449768" y="5917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Dimension d’encombrement : 10 X 10 X 15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Titre 8"/>
          <p:cNvSpPr txBox="1">
            <a:spLocks/>
          </p:cNvSpPr>
          <p:nvPr/>
        </p:nvSpPr>
        <p:spPr>
          <a:xfrm>
            <a:off x="90733" y="53639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err="1" smtClean="0">
                <a:solidFill>
                  <a:schemeClr val="bg1"/>
                </a:solidFill>
              </a:rPr>
              <a:t>Pdf</a:t>
            </a:r>
            <a:endParaRPr lang="fr-FR" sz="2000" dirty="0" smtClean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5" name="Titre 8"/>
          <p:cNvSpPr txBox="1">
            <a:spLocks/>
          </p:cNvSpPr>
          <p:nvPr/>
        </p:nvSpPr>
        <p:spPr>
          <a:xfrm>
            <a:off x="570352" y="-221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Choix 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capteur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1" y="692696"/>
            <a:ext cx="7893204" cy="604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3384685" y="1330495"/>
            <a:ext cx="1170276" cy="42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534413" y="1213958"/>
            <a:ext cx="1170276" cy="42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652031" y="6165217"/>
            <a:ext cx="1015897" cy="359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610934" y="4457750"/>
            <a:ext cx="1170276" cy="42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598497" y="2719195"/>
            <a:ext cx="1170276" cy="42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551512" y="1875736"/>
            <a:ext cx="1170276" cy="427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726101" y="4462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Choix du mini-ordinateur</a:t>
            </a:r>
            <a:endParaRPr lang="fr-F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9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3528" y="2420888"/>
            <a:ext cx="52565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IV</a:t>
            </a:r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programmation</a:t>
            </a:r>
            <a:endParaRPr lang="fr-FR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2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7551" y="1916832"/>
            <a:ext cx="92515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Peut-on piloter à l’aide d’un ordinateur distant</a:t>
            </a:r>
          </a:p>
          <a:p>
            <a:pPr algn="ctr"/>
            <a:r>
              <a:rPr lang="fr-F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 caméra de surveillance ?</a:t>
            </a: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04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004" y="1700808"/>
            <a:ext cx="86519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capteurs, la détection d’intrus</a:t>
            </a:r>
            <a:endParaRPr lang="fr-FR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004" y="2408694"/>
            <a:ext cx="8002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B.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moteurs et la caméra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004" y="3116580"/>
            <a:ext cx="81152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disque dur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04" y="3824466"/>
            <a:ext cx="81152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fr-F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fr-F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 Smartphone, l’interface</a:t>
            </a:r>
            <a:endParaRPr lang="fr-FR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1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388" y="332656"/>
            <a:ext cx="55967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Les capteurs, la détection d’intrus</a:t>
            </a:r>
            <a:endParaRPr lang="fr-FR" sz="28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Mamour\Desktop\PPE\capteur_o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109788" cy="4303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mour\Desktop\PPE\zoneCapt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mour\Desktop\PPE\zoneCapteu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43673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11218"/>
              </p:ext>
            </p:extLst>
          </p:nvPr>
        </p:nvGraphicFramePr>
        <p:xfrm>
          <a:off x="2586328" y="1916832"/>
          <a:ext cx="4154908" cy="3163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454"/>
                <a:gridCol w="2077454"/>
              </a:tblGrid>
              <a:tr h="351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Capteurs activés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Mouvements à effectuer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Rotation de 60° à gauche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Pas de mouvement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Rotation de 60° à droite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1I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Rotation de 60° à gauche et rotation de 60° vers le bas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2I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Rotation de 60° vers le bas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3I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Rotation de 60° à droite et rotation de 60° vers le bas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39752" y="188640"/>
            <a:ext cx="504056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endParaRPr lang="fr-FR" sz="1100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TANT QUE</a:t>
            </a:r>
            <a:r>
              <a:rPr lang="fr-FR" sz="1400" dirty="0">
                <a:solidFill>
                  <a:schemeClr val="bg1"/>
                </a:solidFill>
              </a:rPr>
              <a:t> les capteurs ne sont pas actifs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ETEINDRE </a:t>
            </a:r>
            <a:r>
              <a:rPr lang="fr-FR" sz="1400" dirty="0">
                <a:solidFill>
                  <a:schemeClr val="bg1"/>
                </a:solidFill>
              </a:rPr>
              <a:t> la caméra 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FIN TANT QUE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 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ALLUMER</a:t>
            </a:r>
            <a:r>
              <a:rPr lang="fr-FR" sz="1400" dirty="0">
                <a:solidFill>
                  <a:schemeClr val="bg1"/>
                </a:solidFill>
              </a:rPr>
              <a:t> la caméra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SI </a:t>
            </a:r>
            <a:r>
              <a:rPr lang="fr-FR" sz="1400" dirty="0">
                <a:solidFill>
                  <a:schemeClr val="bg1"/>
                </a:solidFill>
              </a:rPr>
              <a:t>1S activés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Dire</a:t>
            </a:r>
            <a:r>
              <a:rPr lang="fr-FR" sz="1400" dirty="0">
                <a:solidFill>
                  <a:schemeClr val="bg1"/>
                </a:solidFill>
              </a:rPr>
              <a:t> au moteur 1 de tourner de 60° à gauche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SINON SI</a:t>
            </a:r>
            <a:r>
              <a:rPr lang="fr-FR" sz="1400" dirty="0">
                <a:solidFill>
                  <a:schemeClr val="bg1"/>
                </a:solidFill>
              </a:rPr>
              <a:t> 2S activés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Ne pas bouger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 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SINON SI</a:t>
            </a:r>
            <a:r>
              <a:rPr lang="fr-FR" sz="1400" dirty="0">
                <a:solidFill>
                  <a:schemeClr val="bg1"/>
                </a:solidFill>
              </a:rPr>
              <a:t> 3S activés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Dire</a:t>
            </a:r>
            <a:r>
              <a:rPr lang="fr-FR" sz="1400" dirty="0">
                <a:solidFill>
                  <a:schemeClr val="bg1"/>
                </a:solidFill>
              </a:rPr>
              <a:t> au moteur 1 de tourner de 60° à droite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SINON SI</a:t>
            </a:r>
            <a:r>
              <a:rPr lang="fr-FR" sz="1400" dirty="0">
                <a:solidFill>
                  <a:schemeClr val="bg1"/>
                </a:solidFill>
              </a:rPr>
              <a:t> 1I activés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Dire</a:t>
            </a:r>
            <a:r>
              <a:rPr lang="fr-FR" sz="1400" dirty="0">
                <a:solidFill>
                  <a:schemeClr val="bg1"/>
                </a:solidFill>
              </a:rPr>
              <a:t> au moteur 1de tourner de 60° à gauche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Dire</a:t>
            </a:r>
            <a:r>
              <a:rPr lang="fr-FR" sz="1400" dirty="0">
                <a:solidFill>
                  <a:schemeClr val="bg1"/>
                </a:solidFill>
              </a:rPr>
              <a:t> au moteur 2 de tourner de 60° vers le bas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SINON SI</a:t>
            </a:r>
            <a:r>
              <a:rPr lang="fr-FR" sz="1400" dirty="0">
                <a:solidFill>
                  <a:schemeClr val="bg1"/>
                </a:solidFill>
              </a:rPr>
              <a:t> 2I activés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Dire</a:t>
            </a:r>
            <a:r>
              <a:rPr lang="fr-FR" sz="1400" dirty="0">
                <a:solidFill>
                  <a:schemeClr val="bg1"/>
                </a:solidFill>
              </a:rPr>
              <a:t> au moteur 1 de tourner de 60° vers le bas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SINON SI</a:t>
            </a:r>
            <a:r>
              <a:rPr lang="fr-FR" sz="1400" dirty="0">
                <a:solidFill>
                  <a:schemeClr val="bg1"/>
                </a:solidFill>
              </a:rPr>
              <a:t> 3I activés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Dire</a:t>
            </a:r>
            <a:r>
              <a:rPr lang="fr-FR" sz="1400" dirty="0">
                <a:solidFill>
                  <a:schemeClr val="bg1"/>
                </a:solidFill>
              </a:rPr>
              <a:t> au moteur 1 de tourner de 60° à droite</a:t>
            </a: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Dire</a:t>
            </a:r>
            <a:r>
              <a:rPr lang="fr-FR" sz="1400" dirty="0">
                <a:solidFill>
                  <a:schemeClr val="bg1"/>
                </a:solidFill>
              </a:rPr>
              <a:t> au moteur2 de tourner de 60° vers le bas</a:t>
            </a:r>
          </a:p>
          <a:p>
            <a:r>
              <a:rPr lang="fr-FR" sz="1400" dirty="0">
                <a:solidFill>
                  <a:schemeClr val="bg1"/>
                </a:solidFill>
              </a:rPr>
              <a:t> 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SINON</a:t>
            </a: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b="1" dirty="0">
                <a:solidFill>
                  <a:schemeClr val="bg1"/>
                </a:solidFill>
              </a:rPr>
              <a:t>ATTENDRE</a:t>
            </a:r>
            <a:r>
              <a:rPr lang="fr-FR" sz="1400" dirty="0">
                <a:solidFill>
                  <a:schemeClr val="bg1"/>
                </a:solidFill>
              </a:rPr>
              <a:t> ordre de l’utilisateur 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FIN SI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3778" y="332656"/>
            <a:ext cx="42800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fr-FR" sz="28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Les moteurs et la caméra</a:t>
            </a:r>
            <a:endParaRPr lang="fr-FR" sz="28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Mamour\Desktop\PPE\cam_o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23" y="2420888"/>
            <a:ext cx="6181725" cy="207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260648"/>
            <a:ext cx="55446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RECUPERER </a:t>
            </a:r>
            <a:r>
              <a:rPr lang="fr-FR" dirty="0">
                <a:solidFill>
                  <a:schemeClr val="bg1"/>
                </a:solidFill>
              </a:rPr>
              <a:t>la position de la camera grâce aux moteurs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>
                <a:solidFill>
                  <a:schemeClr val="bg1"/>
                </a:solidFill>
              </a:rPr>
              <a:t>ATTENDRE </a:t>
            </a:r>
            <a:r>
              <a:rPr lang="fr-FR" dirty="0">
                <a:solidFill>
                  <a:schemeClr val="bg1"/>
                </a:solidFill>
              </a:rPr>
              <a:t>calcul du mouvement (partie de l’algorithme des capteurs)</a:t>
            </a:r>
          </a:p>
          <a:p>
            <a:r>
              <a:rPr lang="fr-FR" b="1" dirty="0">
                <a:solidFill>
                  <a:schemeClr val="bg1"/>
                </a:solidFill>
              </a:rPr>
              <a:t> 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ENVOYER</a:t>
            </a:r>
            <a:r>
              <a:rPr lang="fr-FR" dirty="0">
                <a:solidFill>
                  <a:schemeClr val="bg1"/>
                </a:solidFill>
              </a:rPr>
              <a:t> l’énergie suffisant pour effectuer le mouvement calculé aux moteurs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>
                <a:solidFill>
                  <a:schemeClr val="bg1"/>
                </a:solidFill>
              </a:rPr>
              <a:t>TANT QUE </a:t>
            </a:r>
            <a:r>
              <a:rPr lang="fr-FR" dirty="0">
                <a:solidFill>
                  <a:schemeClr val="bg1"/>
                </a:solidFill>
              </a:rPr>
              <a:t>capteurs activés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RECUPERER</a:t>
            </a:r>
            <a:r>
              <a:rPr lang="fr-FR" dirty="0">
                <a:solidFill>
                  <a:schemeClr val="bg1"/>
                </a:solidFill>
              </a:rPr>
              <a:t>  les images de la caméra</a:t>
            </a:r>
          </a:p>
          <a:p>
            <a:r>
              <a:rPr lang="fr-FR" b="1" dirty="0">
                <a:solidFill>
                  <a:schemeClr val="bg1"/>
                </a:solidFill>
              </a:rPr>
              <a:t>FIN TANT QUE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 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ATTENDRE </a:t>
            </a:r>
            <a:r>
              <a:rPr lang="fr-FR" dirty="0">
                <a:solidFill>
                  <a:schemeClr val="bg1"/>
                </a:solidFill>
              </a:rPr>
              <a:t>ordre de l’utilisateur à propos des commandes de la caméra ou des moteurs</a:t>
            </a:r>
          </a:p>
          <a:p>
            <a:r>
              <a:rPr lang="fr-FR" b="1" dirty="0">
                <a:solidFill>
                  <a:schemeClr val="bg1"/>
                </a:solidFill>
              </a:rPr>
              <a:t> 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SI</a:t>
            </a:r>
            <a:r>
              <a:rPr lang="fr-FR" dirty="0">
                <a:solidFill>
                  <a:schemeClr val="bg1"/>
                </a:solidFill>
              </a:rPr>
              <a:t> il y a des ordres de l’utilisateur à propos des commandes de la caméra ou des moteurs</a:t>
            </a:r>
          </a:p>
          <a:p>
            <a:r>
              <a:rPr lang="fr-FR" b="1" dirty="0">
                <a:solidFill>
                  <a:schemeClr val="bg1"/>
                </a:solidFill>
              </a:rPr>
              <a:t>	ENVOYER</a:t>
            </a:r>
            <a:r>
              <a:rPr lang="fr-FR" dirty="0">
                <a:solidFill>
                  <a:schemeClr val="bg1"/>
                </a:solidFill>
              </a:rPr>
              <a:t> ordre de l’utilisateur à la caméra </a:t>
            </a:r>
          </a:p>
          <a:p>
            <a:r>
              <a:rPr lang="fr-FR" b="1" dirty="0">
                <a:solidFill>
                  <a:schemeClr val="bg1"/>
                </a:solidFill>
              </a:rPr>
              <a:t>SINON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ETEINDRE</a:t>
            </a:r>
            <a:r>
              <a:rPr lang="fr-FR" dirty="0">
                <a:solidFill>
                  <a:schemeClr val="bg1"/>
                </a:solidFill>
              </a:rPr>
              <a:t> la caméra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REVENIR</a:t>
            </a:r>
            <a:r>
              <a:rPr lang="fr-FR" dirty="0">
                <a:solidFill>
                  <a:schemeClr val="bg1"/>
                </a:solidFill>
              </a:rPr>
              <a:t> au début de l’algorithme</a:t>
            </a:r>
          </a:p>
          <a:p>
            <a:r>
              <a:rPr lang="fr-FR" b="1" dirty="0">
                <a:solidFill>
                  <a:schemeClr val="bg1"/>
                </a:solidFill>
              </a:rPr>
              <a:t>FIN SI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7637" y="332656"/>
            <a:ext cx="25523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fr-FR" sz="28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Le disque dur</a:t>
            </a:r>
            <a:endParaRPr lang="fr-FR" sz="28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Mamour\Desktop\PPE\dd_o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82" y="2420888"/>
            <a:ext cx="6450012" cy="159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1556792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ENVOYER</a:t>
            </a:r>
            <a:r>
              <a:rPr lang="fr-FR" dirty="0">
                <a:solidFill>
                  <a:schemeClr val="bg1"/>
                </a:solidFill>
              </a:rPr>
              <a:t> les images de la caméra dans le disque dur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r>
              <a:rPr lang="fr-FR" b="1" dirty="0">
                <a:solidFill>
                  <a:schemeClr val="bg1"/>
                </a:solidFill>
              </a:rPr>
              <a:t>SI</a:t>
            </a:r>
            <a:r>
              <a:rPr lang="fr-FR" dirty="0">
                <a:solidFill>
                  <a:schemeClr val="bg1"/>
                </a:solidFill>
              </a:rPr>
              <a:t> l’utilisateur le demande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RECUPERER</a:t>
            </a:r>
            <a:r>
              <a:rPr lang="fr-FR" dirty="0">
                <a:solidFill>
                  <a:schemeClr val="bg1"/>
                </a:solidFill>
              </a:rPr>
              <a:t> les images de la caméra dans le disque dur</a:t>
            </a:r>
          </a:p>
          <a:p>
            <a:r>
              <a:rPr lang="fr-FR" b="1" dirty="0">
                <a:solidFill>
                  <a:schemeClr val="bg1"/>
                </a:solidFill>
              </a:rPr>
              <a:t>SINON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b="1" dirty="0">
                <a:solidFill>
                  <a:schemeClr val="bg1"/>
                </a:solidFill>
              </a:rPr>
              <a:t>STOCKER</a:t>
            </a:r>
            <a:r>
              <a:rPr lang="fr-FR" dirty="0">
                <a:solidFill>
                  <a:schemeClr val="bg1"/>
                </a:solidFill>
              </a:rPr>
              <a:t> les images de la camera dans le disque dur</a:t>
            </a:r>
          </a:p>
          <a:p>
            <a:r>
              <a:rPr lang="fr-FR" b="1" dirty="0">
                <a:solidFill>
                  <a:schemeClr val="bg1"/>
                </a:solidFill>
              </a:rPr>
              <a:t>FIN SI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207" y="332656"/>
            <a:ext cx="45211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fr-FR" sz="2800" b="1" cap="none" spc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Le Smartphone, l’interface</a:t>
            </a:r>
            <a:endParaRPr lang="fr-FR" sz="2800" b="1" cap="none" spc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Mamour\Desktop\PPE\tel_or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94" y="1593151"/>
            <a:ext cx="6705600" cy="412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188640"/>
            <a:ext cx="56166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SI</a:t>
            </a:r>
            <a:r>
              <a:rPr lang="fr-FR" sz="1600" dirty="0">
                <a:solidFill>
                  <a:schemeClr val="bg1"/>
                </a:solidFill>
              </a:rPr>
              <a:t> capteur activés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ENVOYER</a:t>
            </a:r>
            <a:r>
              <a:rPr lang="fr-FR" sz="1600" dirty="0">
                <a:solidFill>
                  <a:schemeClr val="bg1"/>
                </a:solidFill>
              </a:rPr>
              <a:t> notification d’intrusion au Smartphone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ACTIVER</a:t>
            </a:r>
            <a:r>
              <a:rPr lang="fr-FR" sz="1600" dirty="0">
                <a:solidFill>
                  <a:schemeClr val="bg1"/>
                </a:solidFill>
              </a:rPr>
              <a:t> la caméra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RECUPERE</a:t>
            </a:r>
            <a:r>
              <a:rPr lang="fr-FR" sz="1600" dirty="0">
                <a:solidFill>
                  <a:schemeClr val="bg1"/>
                </a:solidFill>
              </a:rPr>
              <a:t>R réponse de la notification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	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SI</a:t>
            </a:r>
            <a:r>
              <a:rPr lang="fr-FR" sz="1600" dirty="0">
                <a:solidFill>
                  <a:schemeClr val="bg1"/>
                </a:solidFill>
              </a:rPr>
              <a:t> OUI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</a:t>
            </a:r>
            <a:r>
              <a:rPr lang="fr-FR" sz="1600" b="1" dirty="0">
                <a:solidFill>
                  <a:schemeClr val="bg1"/>
                </a:solidFill>
              </a:rPr>
              <a:t>ATTENDRE</a:t>
            </a:r>
            <a:r>
              <a:rPr lang="fr-FR" sz="1600" dirty="0">
                <a:solidFill>
                  <a:schemeClr val="bg1"/>
                </a:solidFill>
              </a:rPr>
              <a:t> commandes de l’utilisateur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</a:t>
            </a:r>
            <a:r>
              <a:rPr lang="fr-FR" sz="1600" b="1" dirty="0">
                <a:solidFill>
                  <a:schemeClr val="bg1"/>
                </a:solidFill>
              </a:rPr>
              <a:t>EXECUTER</a:t>
            </a:r>
            <a:r>
              <a:rPr lang="fr-FR" sz="1600" dirty="0">
                <a:solidFill>
                  <a:schemeClr val="bg1"/>
                </a:solidFill>
              </a:rPr>
              <a:t> commandes de l’utilisateur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	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SINON 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		</a:t>
            </a:r>
            <a:r>
              <a:rPr lang="fr-FR" sz="1600" b="1" dirty="0">
                <a:solidFill>
                  <a:schemeClr val="bg1"/>
                </a:solidFill>
              </a:rPr>
              <a:t>TANT QUE</a:t>
            </a:r>
            <a:r>
              <a:rPr lang="fr-FR" sz="1600" dirty="0">
                <a:solidFill>
                  <a:schemeClr val="bg1"/>
                </a:solidFill>
              </a:rPr>
              <a:t> capteur activés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	</a:t>
            </a:r>
            <a:r>
              <a:rPr lang="fr-FR" sz="1600" b="1" dirty="0">
                <a:solidFill>
                  <a:schemeClr val="bg1"/>
                </a:solidFill>
              </a:rPr>
              <a:t>NE PAS DESACTIVER</a:t>
            </a:r>
            <a:r>
              <a:rPr lang="fr-FR" sz="1600" dirty="0">
                <a:solidFill>
                  <a:schemeClr val="bg1"/>
                </a:solidFill>
              </a:rPr>
              <a:t> la caméra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</a:t>
            </a:r>
            <a:r>
              <a:rPr lang="fr-FR" sz="1600" b="1" dirty="0">
                <a:solidFill>
                  <a:schemeClr val="bg1"/>
                </a:solidFill>
              </a:rPr>
              <a:t>FIN TANT QUE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FIN SI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 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SINON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ATTENDRE</a:t>
            </a:r>
            <a:r>
              <a:rPr lang="fr-FR" sz="1600" dirty="0">
                <a:solidFill>
                  <a:schemeClr val="bg1"/>
                </a:solidFill>
              </a:rPr>
              <a:t> commandes de l’utilisateur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SI </a:t>
            </a:r>
            <a:r>
              <a:rPr lang="fr-FR" sz="1600" dirty="0">
                <a:solidFill>
                  <a:schemeClr val="bg1"/>
                </a:solidFill>
              </a:rPr>
              <a:t>il y a des commandes de l’utilisateur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</a:t>
            </a:r>
            <a:r>
              <a:rPr lang="fr-FR" sz="1600" b="1" dirty="0">
                <a:solidFill>
                  <a:schemeClr val="bg1"/>
                </a:solidFill>
              </a:rPr>
              <a:t>EXECUTER</a:t>
            </a:r>
            <a:r>
              <a:rPr lang="fr-FR" sz="1600" dirty="0">
                <a:solidFill>
                  <a:schemeClr val="bg1"/>
                </a:solidFill>
              </a:rPr>
              <a:t> commandes de l’utilisateur</a:t>
            </a:r>
          </a:p>
          <a:p>
            <a:r>
              <a:rPr lang="fr-FR" sz="1600" dirty="0">
                <a:solidFill>
                  <a:schemeClr val="bg1"/>
                </a:solidFill>
              </a:rPr>
              <a:t>			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SINON 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		</a:t>
            </a:r>
            <a:r>
              <a:rPr lang="fr-FR" sz="1600" b="1" dirty="0">
                <a:solidFill>
                  <a:schemeClr val="bg1"/>
                </a:solidFill>
              </a:rPr>
              <a:t>ATTENDR</a:t>
            </a:r>
            <a:r>
              <a:rPr lang="fr-FR" sz="1600" dirty="0">
                <a:solidFill>
                  <a:schemeClr val="bg1"/>
                </a:solidFill>
              </a:rPr>
              <a:t>E détection de présence</a:t>
            </a:r>
          </a:p>
          <a:p>
            <a:r>
              <a:rPr lang="fr-FR" sz="1600" dirty="0">
                <a:solidFill>
                  <a:schemeClr val="bg1"/>
                </a:solidFill>
              </a:rPr>
              <a:t>	</a:t>
            </a:r>
            <a:r>
              <a:rPr lang="fr-FR" sz="1600" b="1" dirty="0">
                <a:solidFill>
                  <a:schemeClr val="bg1"/>
                </a:solidFill>
              </a:rPr>
              <a:t>FIN SI</a:t>
            </a:r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FIN SI</a:t>
            </a:r>
            <a:endParaRPr lang="fr-FR" sz="1600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mour\Desktop\PPE\schema program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1871" cy="5544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51140" y="404664"/>
            <a:ext cx="304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Sommaire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700808"/>
            <a:ext cx="6986977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</a:p>
          <a:p>
            <a:endParaRPr lang="fr-F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028700" indent="-1028700">
              <a:buAutoNum type="romanUcPeriod"/>
            </a:pPr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Présentation du </a:t>
            </a:r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système</a:t>
            </a:r>
            <a:endParaRPr lang="fr-F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028700" indent="-1028700">
              <a:buAutoNum type="romanUcPeriod"/>
            </a:pP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Etude mécanique du système</a:t>
            </a:r>
            <a:endParaRPr lang="fr-F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028700" indent="-1028700">
              <a:buAutoNum type="romanUcPeriod"/>
            </a:pPr>
            <a:r>
              <a:rPr lang="fr-FR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choix des composants électroniques</a:t>
            </a:r>
            <a:endParaRPr lang="fr-FR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028700" indent="-1028700">
              <a:buAutoNum type="romanUcPeriod"/>
            </a:pPr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programmation</a:t>
            </a:r>
          </a:p>
          <a:p>
            <a:pPr marL="1028700" indent="-1028700">
              <a:buAutoNum type="romanUcPeriod"/>
            </a:pPr>
            <a:endParaRPr lang="fr-FR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</a:t>
            </a:r>
            <a:endParaRPr lang="fr-F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6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4873" y="130522"/>
            <a:ext cx="2691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Conclusion</a:t>
            </a:r>
            <a:endParaRPr lang="fr-FR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itre 8"/>
          <p:cNvSpPr txBox="1">
            <a:spLocks/>
          </p:cNvSpPr>
          <p:nvPr/>
        </p:nvSpPr>
        <p:spPr>
          <a:xfrm>
            <a:off x="214049" y="1196752"/>
            <a:ext cx="8713412" cy="5517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système répond au cahier des charges techniques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L’évaluation des coûts montre que le système ne répond pas à la contrainte financière (coût inférieur à 250euros)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</a:rPr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ordinateur : 110</a:t>
            </a:r>
            <a:r>
              <a:rPr lang="fr-FR" sz="1400" baseline="30000" dirty="0" smtClean="0">
                <a:solidFill>
                  <a:schemeClr val="bg1"/>
                </a:solidFill>
              </a:rPr>
              <a:t>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boitier d’ordinateur : 20</a:t>
            </a:r>
            <a:r>
              <a:rPr lang="fr-FR" sz="1400" baseline="30000" dirty="0" smtClean="0">
                <a:solidFill>
                  <a:schemeClr val="bg1"/>
                </a:solidFill>
              </a:rPr>
              <a:t>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capteurs : 6 x 5</a:t>
            </a:r>
            <a:r>
              <a:rPr lang="fr-FR" sz="1400" baseline="30000" dirty="0" smtClean="0">
                <a:solidFill>
                  <a:schemeClr val="bg1"/>
                </a:solidFill>
              </a:rPr>
              <a:t>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moteurs : 2 x 20</a:t>
            </a:r>
            <a:r>
              <a:rPr lang="fr-FR" sz="1400" baseline="30000" dirty="0" smtClean="0">
                <a:solidFill>
                  <a:schemeClr val="bg1"/>
                </a:solidFill>
              </a:rPr>
              <a:t>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engrenage et carter: 2 x 20</a:t>
            </a:r>
            <a:r>
              <a:rPr lang="fr-FR" sz="1400" baseline="30000" dirty="0" smtClean="0">
                <a:solidFill>
                  <a:schemeClr val="bg1"/>
                </a:solidFill>
              </a:rPr>
              <a:t>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alimentation : 15</a:t>
            </a:r>
            <a:r>
              <a:rPr lang="fr-FR" sz="1400" baseline="30000" dirty="0" smtClean="0">
                <a:solidFill>
                  <a:schemeClr val="bg1"/>
                </a:solidFill>
              </a:rPr>
              <a:t>e</a:t>
            </a:r>
            <a:endParaRPr lang="fr-FR" sz="1400" dirty="0" smtClean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	</a:t>
            </a:r>
            <a:r>
              <a:rPr lang="fr-FR" sz="1400" dirty="0" smtClean="0">
                <a:solidFill>
                  <a:schemeClr val="bg1"/>
                </a:solidFill>
              </a:rPr>
              <a:t>liaison pivot, support : 40</a:t>
            </a:r>
            <a:r>
              <a:rPr lang="fr-FR" sz="1400" baseline="30000" dirty="0" smtClean="0">
                <a:solidFill>
                  <a:schemeClr val="bg1"/>
                </a:solidFill>
              </a:rPr>
              <a:t>e</a:t>
            </a:r>
            <a:r>
              <a:rPr lang="fr-FR" sz="1400" dirty="0" smtClean="0">
                <a:solidFill>
                  <a:schemeClr val="bg1"/>
                </a:solidFill>
              </a:rPr>
              <a:t> (évaluation)</a:t>
            </a:r>
          </a:p>
          <a:p>
            <a:pPr algn="l"/>
            <a:r>
              <a:rPr lang="fr-FR" sz="2000" dirty="0" smtClean="0">
                <a:solidFill>
                  <a:srgbClr val="FF0000"/>
                </a:solidFill>
              </a:rPr>
              <a:t>Ne jamais oublier la contrainte financière dans le choix des composants, l’ordinateur peut être remplacé par une carte programmable</a:t>
            </a:r>
          </a:p>
          <a:p>
            <a:pPr algn="l"/>
            <a:endParaRPr lang="fr-FR" sz="2000" dirty="0">
              <a:solidFill>
                <a:srgbClr val="FF0000"/>
              </a:solidFill>
            </a:endParaRPr>
          </a:p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contraintes d’intégration (température, humidité, normes applicables…) doivent être explicitée dans le cahier des charges initial afin de conforter les choix </a:t>
            </a:r>
            <a:r>
              <a:rPr lang="fr-FR" sz="2000" dirty="0" smtClean="0">
                <a:solidFill>
                  <a:schemeClr val="bg1"/>
                </a:solidFill>
              </a:rPr>
              <a:t>techniques.</a:t>
            </a:r>
            <a:endParaRPr lang="fr-FR" sz="2000" dirty="0">
              <a:solidFill>
                <a:schemeClr val="bg1"/>
              </a:solidFill>
            </a:endParaRPr>
          </a:p>
          <a:p>
            <a:pPr algn="l"/>
            <a:endParaRPr lang="fr-FR" sz="2000" dirty="0">
              <a:solidFill>
                <a:schemeClr val="bg1"/>
              </a:solidFill>
            </a:endParaRPr>
          </a:p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 </a:t>
            </a:r>
          </a:p>
          <a:p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8360" y="194084"/>
            <a:ext cx="3687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Introduction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9577" y="1844824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La </a:t>
            </a:r>
            <a:r>
              <a:rPr lang="fr-FR" sz="2800" dirty="0">
                <a:solidFill>
                  <a:schemeClr val="bg1"/>
                </a:solidFill>
              </a:rPr>
              <a:t>sécurisation d’un lieu peut être réalisé par 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800" dirty="0" smtClean="0">
                <a:solidFill>
                  <a:schemeClr val="bg1"/>
                </a:solidFill>
              </a:rPr>
              <a:t>des </a:t>
            </a:r>
            <a:r>
              <a:rPr lang="fr-FR" sz="2800" dirty="0">
                <a:solidFill>
                  <a:schemeClr val="bg1"/>
                </a:solidFill>
              </a:rPr>
              <a:t>moyens passifs 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FR" sz="2800" dirty="0">
                <a:solidFill>
                  <a:schemeClr val="bg1"/>
                </a:solidFill>
              </a:rPr>
              <a:t>d</a:t>
            </a:r>
            <a:r>
              <a:rPr lang="fr-FR" sz="2800" dirty="0" smtClean="0">
                <a:solidFill>
                  <a:schemeClr val="bg1"/>
                </a:solidFill>
              </a:rPr>
              <a:t>es moyens actifs</a:t>
            </a:r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De </a:t>
            </a:r>
            <a:r>
              <a:rPr lang="fr-FR" sz="2800" dirty="0">
                <a:solidFill>
                  <a:schemeClr val="bg1"/>
                </a:solidFill>
              </a:rPr>
              <a:t>nos jours, des systèmes simples peuvent être installés pour permettre </a:t>
            </a:r>
            <a:r>
              <a:rPr lang="fr-FR" sz="2800" dirty="0" smtClean="0">
                <a:solidFill>
                  <a:schemeClr val="bg1"/>
                </a:solidFill>
              </a:rPr>
              <a:t>la surveillance </a:t>
            </a:r>
            <a:r>
              <a:rPr lang="fr-FR" sz="2800" dirty="0">
                <a:solidFill>
                  <a:schemeClr val="bg1"/>
                </a:solidFill>
              </a:rPr>
              <a:t>à distance automatique d’un lieu.</a:t>
            </a:r>
          </a:p>
        </p:txBody>
      </p:sp>
    </p:spTree>
    <p:extLst>
      <p:ext uri="{BB962C8B-B14F-4D97-AF65-F5344CB8AC3E}">
        <p14:creationId xmlns:p14="http://schemas.microsoft.com/office/powerpoint/2010/main" val="3999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7312" y="2420888"/>
            <a:ext cx="4307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I</a:t>
            </a:r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Présentation du système</a:t>
            </a:r>
            <a:endParaRPr lang="fr-FR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6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548680"/>
            <a:ext cx="86206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Le cahier des charges du système est :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r>
              <a:rPr lang="fr-FR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C</a:t>
            </a:r>
            <a:r>
              <a:rPr lang="fr-FR" sz="2400" dirty="0" smtClean="0">
                <a:solidFill>
                  <a:schemeClr val="bg1"/>
                </a:solidFill>
              </a:rPr>
              <a:t>ommander </a:t>
            </a:r>
            <a:r>
              <a:rPr lang="fr-FR" sz="2400" dirty="0">
                <a:solidFill>
                  <a:schemeClr val="bg1"/>
                </a:solidFill>
              </a:rPr>
              <a:t>une caméra à distance par un </a:t>
            </a:r>
            <a:r>
              <a:rPr lang="fr-FR" sz="2400" dirty="0" smtClean="0">
                <a:solidFill>
                  <a:schemeClr val="bg1"/>
                </a:solidFill>
              </a:rPr>
              <a:t>utilisateur </a:t>
            </a:r>
            <a:r>
              <a:rPr lang="fr-FR" sz="2400" dirty="0">
                <a:solidFill>
                  <a:schemeClr val="bg1"/>
                </a:solidFill>
              </a:rPr>
              <a:t>à partir d’un Smartphone.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Positionner la caméra dans un laps de temps  inférieur à </a:t>
            </a:r>
            <a:r>
              <a:rPr lang="fr-FR" sz="2400" dirty="0">
                <a:solidFill>
                  <a:schemeClr val="bg1"/>
                </a:solidFill>
              </a:rPr>
              <a:t>5 secondes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Détecter </a:t>
            </a:r>
            <a:r>
              <a:rPr lang="fr-FR" sz="2400" dirty="0">
                <a:solidFill>
                  <a:schemeClr val="bg1"/>
                </a:solidFill>
              </a:rPr>
              <a:t>des intrusions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D’alerter en cas d’intrusion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Diffuser </a:t>
            </a:r>
            <a:r>
              <a:rPr lang="fr-FR" sz="2400" dirty="0">
                <a:solidFill>
                  <a:schemeClr val="bg1"/>
                </a:solidFill>
              </a:rPr>
              <a:t>des images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M</a:t>
            </a:r>
            <a:r>
              <a:rPr lang="fr-FR" sz="2400" dirty="0" smtClean="0">
                <a:solidFill>
                  <a:schemeClr val="bg1"/>
                </a:solidFill>
              </a:rPr>
              <a:t>émoriser </a:t>
            </a:r>
            <a:r>
              <a:rPr lang="fr-FR" sz="2400" dirty="0">
                <a:solidFill>
                  <a:schemeClr val="bg1"/>
                </a:solidFill>
              </a:rPr>
              <a:t>les images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>
                <a:solidFill>
                  <a:schemeClr val="bg1"/>
                </a:solidFill>
              </a:rPr>
              <a:t>V</a:t>
            </a:r>
            <a:r>
              <a:rPr lang="fr-FR" sz="2400" dirty="0" smtClean="0">
                <a:solidFill>
                  <a:schemeClr val="bg1"/>
                </a:solidFill>
              </a:rPr>
              <a:t>isualiser </a:t>
            </a:r>
            <a:r>
              <a:rPr lang="fr-FR" sz="2400" dirty="0">
                <a:solidFill>
                  <a:schemeClr val="bg1"/>
                </a:solidFill>
              </a:rPr>
              <a:t>les images à partir d’un Smartphone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Minimiser la détectabilité  de </a:t>
            </a:r>
            <a:r>
              <a:rPr lang="fr-FR" sz="2400" dirty="0">
                <a:solidFill>
                  <a:schemeClr val="bg1"/>
                </a:solidFill>
              </a:rPr>
              <a:t>la </a:t>
            </a:r>
            <a:r>
              <a:rPr lang="fr-FR" sz="2400" dirty="0" smtClean="0">
                <a:solidFill>
                  <a:schemeClr val="bg1"/>
                </a:solidFill>
              </a:rPr>
              <a:t>caméra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Coût </a:t>
            </a:r>
            <a:r>
              <a:rPr lang="fr-FR" sz="2400" dirty="0">
                <a:solidFill>
                  <a:schemeClr val="bg1"/>
                </a:solidFill>
              </a:rPr>
              <a:t>raisonnable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7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mour\Desktop\PPE\diagramme_pie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565900" cy="588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5692" y="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Diagramme pieuvre</a:t>
            </a:r>
            <a:endParaRPr lang="fr-FR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764704"/>
            <a:ext cx="8274685" cy="576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23528" y="7104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Diagramme </a:t>
            </a:r>
            <a:r>
              <a:rPr lang="fr-F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FAST</a:t>
            </a:r>
            <a:endParaRPr lang="fr-FR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7312" y="2420888"/>
            <a:ext cx="4307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II</a:t>
            </a:r>
            <a:r>
              <a:rPr lang="fr-FR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Etude mécanique du système</a:t>
            </a:r>
            <a:endParaRPr lang="fr-FR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3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378</Words>
  <Application>Microsoft Office PowerPoint</Application>
  <PresentationFormat>Affichage à l'écran (4:3)</PresentationFormat>
  <Paragraphs>189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Choix de la caméra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Mamour</dc:creator>
  <cp:lastModifiedBy>Mamour</cp:lastModifiedBy>
  <cp:revision>56</cp:revision>
  <dcterms:created xsi:type="dcterms:W3CDTF">2012-05-12T19:12:40Z</dcterms:created>
  <dcterms:modified xsi:type="dcterms:W3CDTF">2012-05-13T19:23:27Z</dcterms:modified>
</cp:coreProperties>
</file>